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1"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72"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3F5AD86-7D99-4DF2-A380-14F909B4AE97}" type="datetimeFigureOut">
              <a:rPr lang="en-US" smtClean="0"/>
              <a:pPr/>
              <a:t>2/11/2016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C992F43B-8B51-4265-B4D1-06342DA6C4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5AD86-7D99-4DF2-A380-14F909B4AE97}"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F5AD86-7D99-4DF2-A380-14F909B4AE97}"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3F5AD86-7D99-4DF2-A380-14F909B4AE97}" type="datetimeFigureOut">
              <a:rPr lang="en-US" smtClean="0"/>
              <a:pPr/>
              <a:t>2/11/2016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C992F43B-8B51-4265-B4D1-06342DA6C4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3F5AD86-7D99-4DF2-A380-14F909B4AE97}" type="datetimeFigureOut">
              <a:rPr lang="en-US" smtClean="0"/>
              <a:pPr/>
              <a:t>2/11/2016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C992F43B-8B51-4265-B4D1-06342DA6C4C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3F5AD86-7D99-4DF2-A380-14F909B4AE97}" type="datetimeFigureOut">
              <a:rPr lang="en-US" smtClean="0"/>
              <a:pPr/>
              <a:t>2/11/2016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3F5AD86-7D99-4DF2-A380-14F909B4AE97}"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C992F43B-8B51-4265-B4D1-06342DA6C4C4}"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3F5AD86-7D99-4DF2-A380-14F909B4AE97}" type="datetimeFigureOut">
              <a:rPr lang="en-US" smtClean="0"/>
              <a:pPr/>
              <a:t>2/11/2016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F5AD86-7D99-4DF2-A380-14F909B4AE97}" type="datetimeFigureOut">
              <a:rPr lang="en-US" smtClean="0"/>
              <a:pPr/>
              <a:t>2/11/2016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3F5AD86-7D99-4DF2-A380-14F909B4AE97}" type="datetimeFigureOut">
              <a:rPr lang="en-US" smtClean="0"/>
              <a:pPr/>
              <a:t>2/11/2016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2F43B-8B51-4265-B4D1-06342DA6C4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3F5AD86-7D99-4DF2-A380-14F909B4AE97}"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992F43B-8B51-4265-B4D1-06342DA6C4C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3F5AD86-7D99-4DF2-A380-14F909B4AE97}" type="datetimeFigureOut">
              <a:rPr lang="en-US" smtClean="0"/>
              <a:pPr/>
              <a:t>2/11/2016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992F43B-8B51-4265-B4D1-06342DA6C4C4}"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ligion-online.org/showarticle.asp?title=1377" TargetMode="External"/><Relationship Id="rId2" Type="http://schemas.openxmlformats.org/officeDocument/2006/relationships/hyperlink" Target="http://archives.umc.org/umns/news_archive1999.asp?ptid=&amp;story=%7bBA02EDC3-B80E-4748-9594-562DC7AC8718%7d&amp;mid=3368" TargetMode="Externa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hyperlink" Target="http://www.umportal.org/article.asp?id=2821"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www.ctr4process.org/about/CoDirectors/" TargetMode="External"/><Relationship Id="rId3" Type="http://schemas.openxmlformats.org/officeDocument/2006/relationships/hyperlink" Target="http://divinity.duke.edu/academics/faculty/stephen-gunter" TargetMode="External"/><Relationship Id="rId7" Type="http://schemas.openxmlformats.org/officeDocument/2006/relationships/hyperlink" Target="http://www.victorshepherd.on.ca/Other%20Writings/Thomas%20Oden.htm" TargetMode="External"/><Relationship Id="rId2" Type="http://schemas.openxmlformats.org/officeDocument/2006/relationships/hyperlink" Target="http://www.smu.edu/Perkins/FacultyAcademics/DirectoryList/Campbell.aspx" TargetMode="External"/><Relationship Id="rId1" Type="http://schemas.openxmlformats.org/officeDocument/2006/relationships/slideLayout" Target="../slideLayouts/slideLayout2.xml"/><Relationship Id="rId6" Type="http://schemas.openxmlformats.org/officeDocument/2006/relationships/hyperlink" Target="http://www.hds.harvard.edu/faculty/hempton.cfm" TargetMode="External"/><Relationship Id="rId5" Type="http://schemas.openxmlformats.org/officeDocument/2006/relationships/hyperlink" Target="http://www.kswestumc.org/page.asp?PKValue=238" TargetMode="External"/><Relationship Id="rId4" Type="http://schemas.openxmlformats.org/officeDocument/2006/relationships/hyperlink" Target="http://www.spst.edu/SiteResources/Data/Templates/ContentLayout012.asp?docid=670&amp;DocName=Henry%20H.%20(Hal)%20Knight%20III" TargetMode="External"/><Relationship Id="rId9" Type="http://schemas.openxmlformats.org/officeDocument/2006/relationships/hyperlink" Target="http://divinity.duke.edu/academics/faculty/geoffrey-wainwrigh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okumc.org/pages/detail/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mory.edu/myemory/news/Emory-Couple-Funds-Candler-Scholarships.php" TargetMode="External"/><Relationship Id="rId2" Type="http://schemas.openxmlformats.org/officeDocument/2006/relationships/hyperlink" Target="http://www.ctschicago.edu/index.php/mnuacademicprograms/faculty/74-ted-jennings" TargetMode="External"/><Relationship Id="rId1" Type="http://schemas.openxmlformats.org/officeDocument/2006/relationships/slideLayout" Target="../slideLayouts/slideLayout2.xml"/><Relationship Id="rId4" Type="http://schemas.openxmlformats.org/officeDocument/2006/relationships/hyperlink" Target="Randy%20Madd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“The End of Wesleyan Theology”— Wm. Abraham</a:t>
            </a:r>
            <a:endParaRPr lang="en-US" dirty="0"/>
          </a:p>
        </p:txBody>
      </p:sp>
      <p:sp>
        <p:nvSpPr>
          <p:cNvPr id="3" name="Subtitle 2"/>
          <p:cNvSpPr>
            <a:spLocks noGrp="1"/>
          </p:cNvSpPr>
          <p:nvPr>
            <p:ph type="subTitle" idx="1"/>
          </p:nvPr>
        </p:nvSpPr>
        <p:spPr>
          <a:xfrm>
            <a:off x="1371600" y="1981200"/>
            <a:ext cx="6400800" cy="4419600"/>
          </a:xfrm>
        </p:spPr>
        <p:txBody>
          <a:bodyPr>
            <a:normAutofit/>
          </a:bodyPr>
          <a:lstStyle/>
          <a:p>
            <a:pPr algn="l">
              <a:buClr>
                <a:schemeClr val="tx2"/>
              </a:buClr>
              <a:buFont typeface="Times New Roman" pitchFamily="18" charset="0"/>
              <a:buChar char="■"/>
            </a:pPr>
            <a:r>
              <a:rPr lang="en-US" dirty="0" smtClean="0"/>
              <a:t>In the 1960’s saw a renewed interest in  Wesley</a:t>
            </a:r>
          </a:p>
          <a:p>
            <a:pPr lvl="1" algn="l">
              <a:buClr>
                <a:schemeClr val="tx2"/>
              </a:buClr>
              <a:buFont typeface="Times New Roman" pitchFamily="18" charset="0"/>
              <a:buChar char="■"/>
            </a:pPr>
            <a:r>
              <a:rPr lang="en-US" dirty="0" smtClean="0">
                <a:solidFill>
                  <a:srgbClr val="7030A0"/>
                </a:solidFill>
                <a:hlinkClick r:id="rId2"/>
              </a:rPr>
              <a:t>Frank Baker</a:t>
            </a:r>
            <a:endParaRPr lang="en-US" dirty="0" smtClean="0">
              <a:solidFill>
                <a:srgbClr val="7030A0"/>
              </a:solidFill>
            </a:endParaRPr>
          </a:p>
          <a:p>
            <a:pPr lvl="1" algn="l">
              <a:buClr>
                <a:schemeClr val="tx2"/>
              </a:buClr>
              <a:buFont typeface="Times New Roman" pitchFamily="18" charset="0"/>
              <a:buChar char="■"/>
            </a:pPr>
            <a:endParaRPr lang="en-US" dirty="0">
              <a:solidFill>
                <a:srgbClr val="7030A0"/>
              </a:solidFill>
            </a:endParaRPr>
          </a:p>
          <a:p>
            <a:pPr lvl="1" algn="l">
              <a:buClr>
                <a:schemeClr val="tx2"/>
              </a:buClr>
              <a:buFont typeface="Times New Roman" pitchFamily="18" charset="0"/>
              <a:buChar char="■"/>
            </a:pPr>
            <a:r>
              <a:rPr lang="en-US" dirty="0" smtClean="0">
                <a:solidFill>
                  <a:srgbClr val="7030A0"/>
                </a:solidFill>
              </a:rPr>
              <a:t>Albert C. </a:t>
            </a:r>
            <a:r>
              <a:rPr lang="en-US" dirty="0" err="1" smtClean="0">
                <a:solidFill>
                  <a:srgbClr val="7030A0"/>
                </a:solidFill>
              </a:rPr>
              <a:t>Outler</a:t>
            </a:r>
            <a:endParaRPr lang="en-US" dirty="0" smtClean="0">
              <a:solidFill>
                <a:srgbClr val="7030A0"/>
              </a:solidFill>
            </a:endParaRPr>
          </a:p>
          <a:p>
            <a:pPr lvl="1" algn="l">
              <a:buClr>
                <a:schemeClr val="tx2"/>
              </a:buClr>
              <a:buFont typeface="Times New Roman" pitchFamily="18" charset="0"/>
              <a:buChar char="■"/>
            </a:pPr>
            <a:r>
              <a:rPr lang="en-US" dirty="0" smtClean="0">
                <a:solidFill>
                  <a:srgbClr val="7030A0"/>
                </a:solidFill>
                <a:hlinkClick r:id="rId3"/>
              </a:rPr>
              <a:t>Biographic Review</a:t>
            </a:r>
            <a:endParaRPr lang="en-US" dirty="0" smtClean="0">
              <a:solidFill>
                <a:srgbClr val="7030A0"/>
              </a:solidFill>
            </a:endParaRPr>
          </a:p>
          <a:p>
            <a:pPr lvl="1" algn="l">
              <a:buClr>
                <a:schemeClr val="tx2"/>
              </a:buClr>
              <a:buFont typeface="Times New Roman" pitchFamily="18" charset="0"/>
              <a:buChar char="■"/>
            </a:pPr>
            <a:r>
              <a:rPr lang="en-US" dirty="0" smtClean="0">
                <a:solidFill>
                  <a:srgbClr val="7030A0"/>
                </a:solidFill>
                <a:hlinkClick r:id="rId4"/>
              </a:rPr>
              <a:t>“</a:t>
            </a:r>
            <a:r>
              <a:rPr lang="en-US" dirty="0" err="1" smtClean="0">
                <a:solidFill>
                  <a:srgbClr val="7030A0"/>
                </a:solidFill>
                <a:hlinkClick r:id="rId4"/>
              </a:rPr>
              <a:t>Outler</a:t>
            </a:r>
            <a:r>
              <a:rPr lang="en-US" dirty="0" smtClean="0">
                <a:solidFill>
                  <a:srgbClr val="7030A0"/>
                </a:solidFill>
                <a:hlinkClick r:id="rId4"/>
              </a:rPr>
              <a:t> Restored </a:t>
            </a:r>
          </a:p>
          <a:p>
            <a:pPr lvl="1" algn="l">
              <a:buClr>
                <a:schemeClr val="tx2"/>
              </a:buClr>
            </a:pPr>
            <a:r>
              <a:rPr lang="en-US" dirty="0">
                <a:solidFill>
                  <a:srgbClr val="7030A0"/>
                </a:solidFill>
                <a:hlinkClick r:id="rId4"/>
              </a:rPr>
              <a:t> </a:t>
            </a:r>
            <a:r>
              <a:rPr lang="en-US" dirty="0" smtClean="0">
                <a:solidFill>
                  <a:srgbClr val="7030A0"/>
                </a:solidFill>
                <a:hlinkClick r:id="rId4"/>
              </a:rPr>
              <a:t>   Wesleyan Studies"</a:t>
            </a:r>
            <a:endParaRPr lang="en-US" dirty="0" smtClean="0">
              <a:solidFill>
                <a:srgbClr val="7030A0"/>
              </a:solidFill>
            </a:endParaRPr>
          </a:p>
        </p:txBody>
      </p:sp>
      <p:pic>
        <p:nvPicPr>
          <p:cNvPr id="4" name="Picture 3" descr="Frank Baker.tif"/>
          <p:cNvPicPr>
            <a:picLocks noChangeAspect="1"/>
          </p:cNvPicPr>
          <p:nvPr/>
        </p:nvPicPr>
        <p:blipFill>
          <a:blip r:embed="rId5" cstate="print"/>
          <a:stretch>
            <a:fillRect/>
          </a:stretch>
        </p:blipFill>
        <p:spPr>
          <a:xfrm>
            <a:off x="5105400" y="2895600"/>
            <a:ext cx="963168" cy="1277112"/>
          </a:xfrm>
          <a:prstGeom prst="rect">
            <a:avLst/>
          </a:prstGeom>
        </p:spPr>
      </p:pic>
      <p:pic>
        <p:nvPicPr>
          <p:cNvPr id="5" name="Picture 4" descr="Albert C. Cook.tif"/>
          <p:cNvPicPr>
            <a:picLocks noChangeAspect="1"/>
          </p:cNvPicPr>
          <p:nvPr/>
        </p:nvPicPr>
        <p:blipFill>
          <a:blip r:embed="rId6" cstate="print"/>
          <a:stretch>
            <a:fillRect/>
          </a:stretch>
        </p:blipFill>
        <p:spPr>
          <a:xfrm>
            <a:off x="4953000" y="4267200"/>
            <a:ext cx="1324356" cy="2019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516563"/>
          </a:xfrm>
        </p:spPr>
        <p:txBody>
          <a:bodyPr/>
          <a:lstStyle/>
          <a:p>
            <a:r>
              <a:rPr lang="en-US" dirty="0" smtClean="0">
                <a:hlinkClick r:id="rId2"/>
              </a:rPr>
              <a:t>Ted Campbell</a:t>
            </a:r>
            <a:endParaRPr lang="en-US" dirty="0" smtClean="0"/>
          </a:p>
          <a:p>
            <a:r>
              <a:rPr lang="en-US" dirty="0" smtClean="0"/>
              <a:t>Robert Tuttle</a:t>
            </a:r>
          </a:p>
          <a:p>
            <a:r>
              <a:rPr lang="en-US" dirty="0" smtClean="0">
                <a:hlinkClick r:id="rId3"/>
              </a:rPr>
              <a:t>Stephen Gunter</a:t>
            </a:r>
            <a:endParaRPr lang="en-US" dirty="0" smtClean="0"/>
          </a:p>
          <a:p>
            <a:r>
              <a:rPr lang="en-US" dirty="0" smtClean="0">
                <a:hlinkClick r:id="rId4"/>
              </a:rPr>
              <a:t>Henry H. Knight III</a:t>
            </a:r>
            <a:endParaRPr lang="en-US" dirty="0" smtClean="0"/>
          </a:p>
          <a:p>
            <a:r>
              <a:rPr lang="en-US" dirty="0" smtClean="0">
                <a:hlinkClick r:id="rId5"/>
              </a:rPr>
              <a:t>Scott Jones</a:t>
            </a:r>
            <a:endParaRPr lang="en-US" dirty="0" smtClean="0"/>
          </a:p>
          <a:p>
            <a:r>
              <a:rPr lang="en-US" dirty="0" smtClean="0">
                <a:hlinkClick r:id="rId6"/>
              </a:rPr>
              <a:t>David </a:t>
            </a:r>
            <a:r>
              <a:rPr lang="en-US" dirty="0" err="1" smtClean="0">
                <a:hlinkClick r:id="rId6"/>
              </a:rPr>
              <a:t>Hempton</a:t>
            </a:r>
            <a:endParaRPr lang="en-US" dirty="0" smtClean="0"/>
          </a:p>
          <a:p>
            <a:r>
              <a:rPr lang="en-US" dirty="0" smtClean="0">
                <a:hlinkClick r:id="rId7"/>
              </a:rPr>
              <a:t>Thomas </a:t>
            </a:r>
            <a:r>
              <a:rPr lang="en-US" dirty="0" err="1" smtClean="0">
                <a:hlinkClick r:id="rId7"/>
              </a:rPr>
              <a:t>Oden</a:t>
            </a:r>
            <a:endParaRPr lang="en-US" dirty="0" smtClean="0"/>
          </a:p>
          <a:p>
            <a:r>
              <a:rPr lang="en-US" dirty="0" smtClean="0">
                <a:hlinkClick r:id="rId8"/>
              </a:rPr>
              <a:t>John Cobb</a:t>
            </a:r>
            <a:endParaRPr lang="en-US" dirty="0" smtClean="0"/>
          </a:p>
          <a:p>
            <a:r>
              <a:rPr lang="en-US" dirty="0" smtClean="0">
                <a:hlinkClick r:id="rId9"/>
              </a:rPr>
              <a:t>Geoffrey Wainwright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rmAutofit fontScale="62500" lnSpcReduction="20000"/>
          </a:bodyPr>
          <a:lstStyle/>
          <a:p>
            <a:r>
              <a:rPr lang="en-US" dirty="0" smtClean="0"/>
              <a:t>“What the Roman Catholic Church did to Thomas Aquinas in the eighteen seventies, Wesleyans did to Wesley in the nineteen sixties. </a:t>
            </a:r>
          </a:p>
          <a:p>
            <a:r>
              <a:rPr lang="en-US" dirty="0" smtClean="0"/>
              <a:t> An attempt has been made to canonize Wesley as a Doctor of the Church as Roman Catholics did to Thomas Aquinas in the 1870’s.  </a:t>
            </a:r>
          </a:p>
          <a:p>
            <a:pPr lvl="1"/>
            <a:r>
              <a:rPr lang="en-US" dirty="0" smtClean="0"/>
              <a:t>“The originating causes were analogous.  Like Pope Leo XIII, we were in search of theory of authority that would meet the challenges of the day.  More specifically, we were looking for one more way to fix once and for all the problem of the authority of scripture.  The outcome in both cases was the same.  The quest for the historical Wesley has proved to be as elusive as the quest for the historical Aquinas.  Within forty years there were so many different visions of Aquinas theology emerging that even Karl </a:t>
            </a:r>
            <a:r>
              <a:rPr lang="en-US" dirty="0" err="1" smtClean="0"/>
              <a:t>Rahner</a:t>
            </a:r>
            <a:r>
              <a:rPr lang="en-US" dirty="0" smtClean="0"/>
              <a:t> and Joseph </a:t>
            </a:r>
            <a:r>
              <a:rPr lang="en-US" dirty="0" err="1" smtClean="0"/>
              <a:t>Ratzinger</a:t>
            </a:r>
            <a:r>
              <a:rPr lang="en-US" dirty="0" smtClean="0"/>
              <a:t> were able to make it past the gatekeepers with their idiosyncratic updates of Thomas in hand, even though in their cases it was a close call.  The Wesleyans have their gatekeepers (they are located in the editorial boards of publishing houses), but they have not been able to secure an agreed vision of Wesley.  Wesley, like Aquinas, has become the site of rival contemporary theological proposals that were presented or masked as historical investigation.  In the end Roman Catholic scholarship came to terms with the diversity of Aquinas.  As I have argued above, this is precisely the stage we have reached in Wesley studies: we are immersed in a sea of competing portraits.  In our case there will be no Vatican II to sort things through; it will all be a matter of the contingencies of our scholarship.”</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668963"/>
          </a:xfrm>
        </p:spPr>
        <p:txBody>
          <a:bodyPr/>
          <a:lstStyle/>
          <a:p>
            <a:r>
              <a:rPr lang="en-US" dirty="0" smtClean="0"/>
              <a:t>“The historical investigation of the last thirty years constitutes a very long obituary notice.” </a:t>
            </a:r>
          </a:p>
          <a:p>
            <a:r>
              <a:rPr lang="en-US" dirty="0" smtClean="0"/>
              <a:t>“The historical work will and should continue unabated. The necessary transposition to Wesley is obvious.  Our primary object of attention is Wesley, his life and work in his time and context, and the chief business of the historian is to enable Wesley to speak clearly, whatever we may think of what he did or said.”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821363"/>
          </a:xfrm>
        </p:spPr>
        <p:txBody>
          <a:bodyPr/>
          <a:lstStyle/>
          <a:p>
            <a:r>
              <a:rPr lang="en-US" dirty="0" smtClean="0"/>
              <a:t>“We also need to ferret out those neglected elements in the micro-narrative of Wesley that are hard to hear today.” </a:t>
            </a:r>
          </a:p>
          <a:p>
            <a:pPr lvl="1"/>
            <a:r>
              <a:rPr lang="en-US" dirty="0" smtClean="0"/>
              <a:t>His idea of double predestination. </a:t>
            </a:r>
          </a:p>
          <a:p>
            <a:pPr lvl="1"/>
            <a:r>
              <a:rPr lang="en-US" dirty="0" smtClean="0"/>
              <a:t>His thoroughgoing </a:t>
            </a:r>
            <a:r>
              <a:rPr lang="en-US" dirty="0" err="1" smtClean="0"/>
              <a:t>supernaturalis</a:t>
            </a:r>
            <a:r>
              <a:rPr lang="en-US" dirty="0" smtClean="0"/>
              <a:t>,</a:t>
            </a:r>
          </a:p>
          <a:p>
            <a:pPr lvl="1"/>
            <a:r>
              <a:rPr lang="en-US" dirty="0" smtClean="0"/>
              <a:t>His doctrine of assurance embedded in the witness of the Holy Spirit.  It is remarkable how well Wesley is truer to Paul on this topic than the whole history of Protestantism.</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89037"/>
            <a:ext cx="8229600" cy="5668963"/>
          </a:xfrm>
        </p:spPr>
        <p:txBody>
          <a:bodyPr/>
          <a:lstStyle/>
          <a:p>
            <a:pPr lvl="1"/>
            <a:r>
              <a:rPr lang="en-US" dirty="0" smtClean="0"/>
              <a:t>His idea of Christian perfection.  “This is really the mad theological aunt in the basement of Wesley’s theology.  She deserves a fresh, sympathetic visit now that we have had a spirited revision of what happened to the doctrine of the baptism of the Holy Spirit after Fletcher of </a:t>
            </a:r>
            <a:r>
              <a:rPr lang="en-US" dirty="0" err="1" smtClean="0"/>
              <a:t>Madeley</a:t>
            </a:r>
            <a:r>
              <a:rPr lang="en-US" dirty="0" smtClean="0"/>
              <a:t> initiated by the controversial work of Laurence Wood.”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92763"/>
          </a:xfrm>
        </p:spPr>
        <p:txBody>
          <a:bodyPr/>
          <a:lstStyle/>
          <a:p>
            <a:r>
              <a:rPr lang="en-US" dirty="0" smtClean="0"/>
              <a:t>“We have to find a whole new way do theology beyond Wesley and even beyond the Protestantism of which he is a paradigm instantiation.  As I see the landscape, and as I have argued on a larger canvas elsewhere, the death of our own tradition is simply a microcosm of the death of Protestantism itself.”</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16563"/>
          </a:xfrm>
        </p:spPr>
        <p:txBody>
          <a:bodyPr>
            <a:normAutofit fontScale="77500" lnSpcReduction="20000"/>
          </a:bodyPr>
          <a:lstStyle/>
          <a:p>
            <a:r>
              <a:rPr lang="en-US" dirty="0" smtClean="0"/>
              <a:t>“What shall we do with our beloved Wesley?  I finish with a hint that dovetails nicely with the theme of death and funerals.  When they came to bury John Wesley in City Road, London, the liturgist made a fascinating and unrehearsed change in the wording of the Anglican service.  Coming to that point in the service where they committed his body to the ground, earth to earth, ashes to ashes, the liturgist could not use the designation “our brother”.  Instead, by a spontaneous and extraordinary shift, he designated Wesley as ‘our Father’.  Consider now the amazing report of </a:t>
            </a:r>
            <a:r>
              <a:rPr lang="en-US" dirty="0" err="1" smtClean="0"/>
              <a:t>Tyerman</a:t>
            </a:r>
            <a:r>
              <a:rPr lang="en-US" dirty="0" smtClean="0"/>
              <a:t> of another event, this time after the funeral.  ‘The notice to his friends was short; but hundreds attended; and to each was given a biscuit, in an envelope, engraved with a beautifully executed portrait of the departed, dressed in full canonicals, </a:t>
            </a:r>
            <a:r>
              <a:rPr lang="en-US" i="1" dirty="0" smtClean="0"/>
              <a:t>surmounted by a halo and a crown</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12837"/>
            <a:ext cx="8229600" cy="5745163"/>
          </a:xfrm>
        </p:spPr>
        <p:txBody>
          <a:bodyPr/>
          <a:lstStyle/>
          <a:p>
            <a:r>
              <a:rPr lang="en-US" dirty="0" smtClean="0"/>
              <a:t>“What we see here is the natural and entirely apt recognition of Wesley as an evangelist, spiritual Father, and saint.  This designation of Wesley as a evangelist, saint, and spiritual Father in God is, of course, pastoral and religious.”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12837"/>
            <a:ext cx="8229600" cy="5745163"/>
          </a:xfrm>
        </p:spPr>
        <p:txBody>
          <a:bodyPr/>
          <a:lstStyle/>
          <a:p>
            <a:r>
              <a:rPr lang="en-US" dirty="0" smtClean="0"/>
              <a:t>“There is a wonderful witness to Wesley along these lines in the remarkable description of Wesley penned by a total outsider to Methodism in 1769.  The author is Professor Johan </a:t>
            </a:r>
            <a:r>
              <a:rPr lang="en-US" dirty="0" err="1" smtClean="0"/>
              <a:t>Henrik</a:t>
            </a:r>
            <a:r>
              <a:rPr lang="en-US" dirty="0" smtClean="0"/>
              <a:t> </a:t>
            </a:r>
            <a:r>
              <a:rPr lang="en-US" dirty="0" err="1" smtClean="0"/>
              <a:t>Liden</a:t>
            </a:r>
            <a:r>
              <a:rPr lang="en-US" dirty="0" smtClean="0"/>
              <a:t> of the University of Uppsala in Sweden.  Note in what follows how Wesley is identified as a spiritual Father and compared to the apostle John.”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6637"/>
            <a:ext cx="8229600" cy="5821363"/>
          </a:xfrm>
        </p:spPr>
        <p:txBody>
          <a:bodyPr>
            <a:normAutofit fontScale="62500" lnSpcReduction="20000"/>
          </a:bodyPr>
          <a:lstStyle/>
          <a:p>
            <a:r>
              <a:rPr lang="en-US" dirty="0" smtClean="0"/>
              <a:t>“Today I learned for the first time to know Mr. John Wesley, so well known here in England, and called the </a:t>
            </a:r>
            <a:r>
              <a:rPr lang="en-US" i="1" dirty="0" smtClean="0"/>
              <a:t>spiritual Father</a:t>
            </a:r>
            <a:r>
              <a:rPr lang="en-US" dirty="0" smtClean="0"/>
              <a:t> </a:t>
            </a:r>
            <a:r>
              <a:rPr lang="en-US" i="1" dirty="0" smtClean="0"/>
              <a:t>of the so-called Methodists</a:t>
            </a:r>
            <a:r>
              <a:rPr lang="en-US" dirty="0" smtClean="0"/>
              <a:t>.  He arrived home from his summer journey to Ireland, where he visited his people.  He preached today at the forenoon service in the Methodist Chapel in </a:t>
            </a:r>
            <a:r>
              <a:rPr lang="en-US" dirty="0" err="1" smtClean="0"/>
              <a:t>Spitafield</a:t>
            </a:r>
            <a:r>
              <a:rPr lang="en-US" dirty="0" smtClean="0"/>
              <a:t> for an audience of more than 4,000 people.  His text was Luke 1: 68.  The sermon was short but eminently evangelical.  He has not great oratorical gifts, no outward appearance, but he speaks clear and pleasant.  After the Holy Communion, which in all English Churches is held with closed doors at the end of the preaching service, when none but the Communicants are usually present, and which here was celebrated very orderly and pathetic.  I went forward to shake hands with Mr. Wesley, who already … knew my name, and was received by him in his usual amiable and friendly way.  He is a small, thin old man, with his own and long and strait hair, and looks as the worst country curate in Sweden, but has learning as a Bishop and zeal for the glory of God which is quite extraordinary.  His talk is very agreeable, and his mild face and pious manner secure him the love of all </a:t>
            </a:r>
            <a:r>
              <a:rPr lang="en-US" dirty="0" err="1" smtClean="0"/>
              <a:t>rightminded</a:t>
            </a:r>
            <a:r>
              <a:rPr lang="en-US" dirty="0" smtClean="0"/>
              <a:t> men.  He is the personification of piety, and he seems to me as </a:t>
            </a:r>
            <a:r>
              <a:rPr lang="en-US" i="1" dirty="0" smtClean="0"/>
              <a:t>a living representation of the loving Apostle John</a:t>
            </a:r>
            <a:r>
              <a:rPr lang="en-US" dirty="0" smtClean="0"/>
              <a:t>.  The old man Wesley is already 66 years, but very lively and exceedingly industrious.”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1" algn="ctr" rtl="0">
              <a:spcBef>
                <a:spcPct val="0"/>
              </a:spcBef>
            </a:pPr>
            <a:r>
              <a:rPr lang="en-US" sz="2800" dirty="0" err="1" smtClean="0"/>
              <a:t>Outler’s</a:t>
            </a:r>
            <a:r>
              <a:rPr lang="en-US" sz="2800" dirty="0" smtClean="0"/>
              <a:t> Successes</a:t>
            </a:r>
            <a:endParaRPr lang="en-US" sz="2800" dirty="0"/>
          </a:p>
        </p:txBody>
      </p:sp>
      <p:sp>
        <p:nvSpPr>
          <p:cNvPr id="5" name="Content Placeholder 4"/>
          <p:cNvSpPr>
            <a:spLocks noGrp="1"/>
          </p:cNvSpPr>
          <p:nvPr>
            <p:ph idx="1"/>
          </p:nvPr>
        </p:nvSpPr>
        <p:spPr>
          <a:xfrm>
            <a:off x="457200" y="990600"/>
            <a:ext cx="8229600" cy="5562600"/>
          </a:xfrm>
        </p:spPr>
        <p:txBody>
          <a:bodyPr/>
          <a:lstStyle/>
          <a:p>
            <a:r>
              <a:rPr lang="en-US" dirty="0" smtClean="0"/>
              <a:t>He helped to legitimize Methodism as a player on the world ecumenical stage.</a:t>
            </a:r>
          </a:p>
          <a:p>
            <a:pPr lvl="1"/>
            <a:r>
              <a:rPr lang="en-US" dirty="0" smtClean="0"/>
              <a:t>Heirs of Wesley can hold their own  scholarly, although the prevailing view among scholars in the ecumenical community is that Wesleyans and Methodists are intellectual midgets.</a:t>
            </a:r>
          </a:p>
          <a:p>
            <a:r>
              <a:rPr lang="en-US" dirty="0" smtClean="0"/>
              <a:t>He succeeded in unifying Methodist and Wesleyan scholars by referring them back to their common origin in John Wesley.</a:t>
            </a:r>
          </a:p>
          <a:p>
            <a:r>
              <a:rPr lang="en-US" dirty="0" smtClean="0"/>
              <a:t>He established a new methodology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745163"/>
          </a:xfrm>
        </p:spPr>
        <p:txBody>
          <a:bodyPr>
            <a:normAutofit fontScale="92500" lnSpcReduction="20000"/>
          </a:bodyPr>
          <a:lstStyle/>
          <a:p>
            <a:r>
              <a:rPr lang="en-US" dirty="0" smtClean="0"/>
              <a:t>“Canonical status in the wider Christian world has always been developed from the bottom up rather than from the top down; Wesley is no exception to this rule; and it is what we see happening in this description and in the events at his funeral.  The aftermath of Wesley more than amply bears witness to the drive to perceive Wesley as a saint, evangelist, and as a spiritual Father in God.  The vast iconography spawned by Wesley bears extraordinary testimony to his spiritual impact across the generations.  Wesley was (and) is so important spiritually that he deserves to be painted larger than life and hung on the walls of our offices and church halls.”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12837"/>
            <a:ext cx="8229600" cy="5745163"/>
          </a:xfrm>
        </p:spPr>
        <p:txBody>
          <a:bodyPr/>
          <a:lstStyle/>
          <a:p>
            <a:r>
              <a:rPr lang="en-US" dirty="0" smtClean="0"/>
              <a:t>“Wesley as an evangelist, spiritual Father, and saint simply outstrips our narrow, secularist strictures; he bursts through the boundaries of our inventive theological projections and still finds a way into the hearts of folk desperate to find food for their souls.”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92763"/>
          </a:xfrm>
        </p:spPr>
        <p:txBody>
          <a:bodyPr>
            <a:normAutofit fontScale="92500" lnSpcReduction="20000"/>
          </a:bodyPr>
          <a:lstStyle/>
          <a:p>
            <a:r>
              <a:rPr lang="en-US" dirty="0" smtClean="0"/>
              <a:t>“It is here, with Wesley as our spiritual Father in God, that we can still find solace.  John Wesley is not some norm of truth; nor is he a folk theologian waiting to be organized into a systematic theologian; nor is he merely our brother in the faith; nor is he a doctor of the church; nor is he a prince of the church.  He was and continues to be for many a spiritual Father in God.  He was and is a minister of the gospel who has birthed us indirectly in the faith.  He is a thinker and spiritual guide who has gone on to Glory and whose work, with all its shortsightedness and shortcomings, can still bring us to God and foster holiness of life and thought.”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36637"/>
            <a:ext cx="8229600" cy="5821363"/>
          </a:xfrm>
        </p:spPr>
        <p:txBody>
          <a:bodyPr>
            <a:normAutofit fontScale="85000" lnSpcReduction="10000"/>
          </a:bodyPr>
          <a:lstStyle/>
          <a:p>
            <a:r>
              <a:rPr lang="en-US" dirty="0" smtClean="0"/>
              <a:t>“So then I bring before you bad news and good news, one piece of bad news and two pieces of good news.  The bad news is that half a century of splendid historical investigation has unwittingly become a worthy obituary notice for the death of the Wesleyan theological tradition.  The good news is that we are now free to stop pretending that Wesley is a great theologian (or even a theologian) and to receive him for what he is, an extraordinary evangelist, great saint, and a remarkable spiritual Father in God.  The other good news is that the funeral of Wesleyan theology is a clarion call for a radically fresh start in theology for all those who acknowledge John Wesley as a spiritual Father in God and as a saint of </a:t>
            </a:r>
            <a:r>
              <a:rPr lang="en-US" smtClean="0"/>
              <a:t>modern Protestantism.”</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Wilbur Fisk </a:t>
            </a:r>
            <a:r>
              <a:rPr lang="en-US" dirty="0" err="1" smtClean="0"/>
              <a:t>Tillett</a:t>
            </a:r>
            <a:r>
              <a:rPr lang="en-US" dirty="0" smtClean="0"/>
              <a:t> </a:t>
            </a:r>
            <a:r>
              <a:rPr lang="en-US" smtClean="0"/>
              <a:t>(1854-1936</a:t>
            </a:r>
            <a:r>
              <a:rPr lang="en-US" dirty="0" smtClean="0"/>
              <a:t>)</a:t>
            </a:r>
            <a:endParaRPr lang="en-US" dirty="0"/>
          </a:p>
        </p:txBody>
      </p:sp>
      <p:sp>
        <p:nvSpPr>
          <p:cNvPr id="3" name="Content Placeholder 2"/>
          <p:cNvSpPr>
            <a:spLocks noGrp="1"/>
          </p:cNvSpPr>
          <p:nvPr>
            <p:ph idx="1"/>
          </p:nvPr>
        </p:nvSpPr>
        <p:spPr/>
        <p:txBody>
          <a:bodyPr/>
          <a:lstStyle/>
          <a:p>
            <a:r>
              <a:rPr lang="en-US" dirty="0"/>
              <a:t> </a:t>
            </a:r>
            <a:r>
              <a:rPr lang="en-US" dirty="0" smtClean="0"/>
              <a:t>Named after Wilbur Fisk, a 19</a:t>
            </a:r>
            <a:r>
              <a:rPr lang="en-US" baseline="30000" dirty="0" smtClean="0"/>
              <a:t>th</a:t>
            </a:r>
            <a:r>
              <a:rPr lang="en-US" dirty="0" smtClean="0"/>
              <a:t> century Methodist theologian.</a:t>
            </a:r>
          </a:p>
          <a:p>
            <a:r>
              <a:rPr lang="en-US" dirty="0" smtClean="0"/>
              <a:t>Professor </a:t>
            </a:r>
            <a:r>
              <a:rPr lang="en-US" dirty="0"/>
              <a:t>of Systematic Theology and Dean of the Theological Faculty after 1884 and vice chancellor after </a:t>
            </a:r>
            <a:r>
              <a:rPr lang="en-US" dirty="0" smtClean="0"/>
              <a:t>1886, Vanderbilt University</a:t>
            </a:r>
            <a:endParaRPr lang="en-US" dirty="0"/>
          </a:p>
        </p:txBody>
      </p:sp>
    </p:spTree>
    <p:extLst>
      <p:ext uri="{BB962C8B-B14F-4D97-AF65-F5344CB8AC3E}">
        <p14:creationId xmlns:p14="http://schemas.microsoft.com/office/powerpoint/2010/main" val="146157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Tillett’s</a:t>
            </a:r>
            <a:r>
              <a:rPr lang="en-US" dirty="0" smtClean="0"/>
              <a:t> assessment</a:t>
            </a:r>
            <a:endParaRPr lang="en-US" dirty="0"/>
          </a:p>
        </p:txBody>
      </p:sp>
      <p:sp>
        <p:nvSpPr>
          <p:cNvPr id="3" name="Content Placeholder 2"/>
          <p:cNvSpPr>
            <a:spLocks noGrp="1"/>
          </p:cNvSpPr>
          <p:nvPr>
            <p:ph idx="1"/>
          </p:nvPr>
        </p:nvSpPr>
        <p:spPr/>
        <p:txBody>
          <a:bodyPr>
            <a:normAutofit/>
          </a:bodyPr>
          <a:lstStyle/>
          <a:p>
            <a:r>
              <a:rPr lang="en-US" dirty="0" smtClean="0"/>
              <a:t>John Wesley’s Greatness as a Preacher</a:t>
            </a:r>
          </a:p>
          <a:p>
            <a:r>
              <a:rPr lang="en-US" dirty="0" smtClean="0"/>
              <a:t>John Wesley as a Theologian</a:t>
            </a:r>
            <a:endParaRPr lang="en-US" dirty="0"/>
          </a:p>
          <a:p>
            <a:pPr marL="0" indent="0">
              <a:buNone/>
            </a:pPr>
            <a:endParaRPr lang="en-US" dirty="0"/>
          </a:p>
        </p:txBody>
      </p:sp>
    </p:spTree>
    <p:extLst>
      <p:ext uri="{BB962C8B-B14F-4D97-AF65-F5344CB8AC3E}">
        <p14:creationId xmlns:p14="http://schemas.microsoft.com/office/powerpoint/2010/main" val="395709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440363"/>
          </a:xfrm>
        </p:spPr>
        <p:txBody>
          <a:bodyPr>
            <a:normAutofit/>
          </a:bodyPr>
          <a:lstStyle/>
          <a:p>
            <a:r>
              <a:rPr lang="en-US" dirty="0" err="1" smtClean="0"/>
              <a:t>Outler’s</a:t>
            </a:r>
            <a:r>
              <a:rPr lang="en-US" dirty="0" smtClean="0"/>
              <a:t> Wesley was an invented Wesley—Catholic, Reformed, Evangelical, Enlightened, </a:t>
            </a:r>
            <a:r>
              <a:rPr lang="en-US" dirty="0" err="1" smtClean="0"/>
              <a:t>Ecumenical,non</a:t>
            </a:r>
            <a:r>
              <a:rPr lang="en-US" dirty="0" smtClean="0"/>
              <a:t>-dogmatic, pragmatic, pious, pluralist in ecclesiology and open to the future.</a:t>
            </a:r>
          </a:p>
          <a:p>
            <a:pPr lvl="1"/>
            <a:r>
              <a:rPr lang="en-US" dirty="0" smtClean="0"/>
              <a:t>One’s interest in historical data is always intertwined with our own personal interests .</a:t>
            </a:r>
          </a:p>
          <a:p>
            <a:r>
              <a:rPr lang="en-US" dirty="0" err="1" smtClean="0"/>
              <a:t>Outler</a:t>
            </a:r>
            <a:r>
              <a:rPr lang="en-US" dirty="0" smtClean="0"/>
              <a:t> managed to get the Bicentennial Edition of Wesley’s </a:t>
            </a:r>
            <a:r>
              <a:rPr lang="en-US" i="1" dirty="0" smtClean="0"/>
              <a:t>Works </a:t>
            </a:r>
            <a:r>
              <a:rPr lang="en-US" dirty="0" smtClean="0"/>
              <a:t>published.</a:t>
            </a:r>
          </a:p>
          <a:p>
            <a:pPr lvl="1"/>
            <a:r>
              <a:rPr lang="en-US" dirty="0" smtClean="0"/>
              <a:t>Begun with Oxford, picked up by Abingdon.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40363"/>
          </a:xfrm>
        </p:spPr>
        <p:txBody>
          <a:bodyPr>
            <a:normAutofit fontScale="85000" lnSpcReduction="10000"/>
          </a:bodyPr>
          <a:lstStyle/>
          <a:p>
            <a:r>
              <a:rPr lang="en-US" dirty="0" err="1" smtClean="0"/>
              <a:t>Outler</a:t>
            </a:r>
            <a:r>
              <a:rPr lang="en-US" dirty="0" smtClean="0"/>
              <a:t> chaired the crucial doctrinal commission that produced the new doctrinal statement for the General Conference of the UMC in 1972.</a:t>
            </a:r>
          </a:p>
          <a:p>
            <a:pPr lvl="1"/>
            <a:r>
              <a:rPr lang="en-US" dirty="0" smtClean="0"/>
              <a:t>Approved with no dissenting votes.</a:t>
            </a:r>
          </a:p>
          <a:p>
            <a:pPr lvl="1"/>
            <a:r>
              <a:rPr lang="en-US" dirty="0" smtClean="0"/>
              <a:t>Bishop Cannon’s comment on </a:t>
            </a:r>
            <a:r>
              <a:rPr lang="en-US" dirty="0" err="1" smtClean="0"/>
              <a:t>Outler</a:t>
            </a:r>
            <a:r>
              <a:rPr lang="en-US" dirty="0" smtClean="0"/>
              <a:t> during the work of commission is fascinating.  “Whatever </a:t>
            </a:r>
            <a:r>
              <a:rPr lang="en-US" dirty="0" err="1" smtClean="0"/>
              <a:t>Outler</a:t>
            </a:r>
            <a:r>
              <a:rPr lang="en-US" dirty="0" smtClean="0"/>
              <a:t> proposed John Cobb opposed.  There was constant friction between the two.  </a:t>
            </a:r>
            <a:r>
              <a:rPr lang="en-US" dirty="0" err="1" smtClean="0"/>
              <a:t>Outler</a:t>
            </a:r>
            <a:r>
              <a:rPr lang="en-US" dirty="0" smtClean="0"/>
              <a:t> was of a nervous temperament.  He had been accustomed to having his own way in most theological discussions.  I was fearful that John Cobb would give him a nervous breakdown.  At the end of a day’s meeting, I would have to walk with </a:t>
            </a:r>
            <a:r>
              <a:rPr lang="en-US" dirty="0" err="1" smtClean="0"/>
              <a:t>Outler</a:t>
            </a:r>
            <a:r>
              <a:rPr lang="en-US" dirty="0" smtClean="0"/>
              <a:t> for long periods of time to calm him down enough for him fall asleep.”  See William Ragsdale Cannon, </a:t>
            </a:r>
            <a:r>
              <a:rPr lang="en-US" i="1" dirty="0" smtClean="0"/>
              <a:t>A Magnificent Obsession</a:t>
            </a:r>
            <a:r>
              <a:rPr lang="en-US" dirty="0" smtClean="0"/>
              <a:t> (Nashville: Abingdon Press, 1999), 252.</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89037"/>
            <a:ext cx="8229600" cy="5668963"/>
          </a:xfrm>
        </p:spPr>
        <p:txBody>
          <a:bodyPr/>
          <a:lstStyle/>
          <a:p>
            <a:pPr lvl="1"/>
            <a:r>
              <a:rPr lang="en-US" dirty="0" smtClean="0"/>
              <a:t>He opposed and regretted the updating of his proposals in the nineteen eighties, when the primacy of scripture was inserted, and when the language of diversity ousted the language of pluralism.</a:t>
            </a:r>
          </a:p>
          <a:p>
            <a:pPr lvl="2"/>
            <a:r>
              <a:rPr lang="en-US" dirty="0" smtClean="0"/>
              <a:t>Wesley’s </a:t>
            </a:r>
            <a:r>
              <a:rPr lang="en-US" i="1" dirty="0" smtClean="0"/>
              <a:t>Sermons</a:t>
            </a:r>
            <a:r>
              <a:rPr lang="en-US" dirty="0" smtClean="0"/>
              <a:t> and </a:t>
            </a:r>
            <a:r>
              <a:rPr lang="en-US" i="1" dirty="0" smtClean="0"/>
              <a:t>Explanatory Notes on the New Testament</a:t>
            </a:r>
            <a:r>
              <a:rPr lang="en-US" dirty="0" smtClean="0"/>
              <a:t> were inserted in the list of original doctrines purportedly adopted in 1808 in the updated confessional statement.</a:t>
            </a:r>
          </a:p>
          <a:p>
            <a:pPr lvl="1"/>
            <a:endParaRPr lang="en-US" dirty="0" smtClean="0"/>
          </a:p>
          <a:p>
            <a:r>
              <a:rPr lang="en-US" dirty="0" err="1" smtClean="0"/>
              <a:t>Outler’s</a:t>
            </a:r>
            <a:r>
              <a:rPr lang="en-US" dirty="0" smtClean="0"/>
              <a:t> achievements were not permanent.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rmAutofit fontScale="55000" lnSpcReduction="20000"/>
          </a:bodyPr>
          <a:lstStyle/>
          <a:p>
            <a:r>
              <a:rPr lang="en-US" dirty="0" smtClean="0"/>
              <a:t>Abraham cites the following critique by Bishop Hayes of </a:t>
            </a:r>
            <a:r>
              <a:rPr lang="en-US" dirty="0" err="1" smtClean="0"/>
              <a:t>Outler’s</a:t>
            </a:r>
            <a:r>
              <a:rPr lang="en-US" dirty="0" smtClean="0"/>
              <a:t> call for pluralism. Hayes was elected a bishop by the Texas Conference of The United Methodist Church.  “Pluralism in its finest form is the offering of diverse and varied opinions, giving credence to the assumption that “our differences enrich us.”  I feel that because there are legitimate ideas, opinions and voices of a theological nature which are different from our own creates full participation in the body of Christ known as The Church.  However, if The United Methodist Church makes an effort to “be all things to all people,” we would soon realize that the tapestry on which our faith is woven would soon be ripped apart and irreparably damaged.  This is where the genius of Wesley comes to the forefront.  The boundaries that determine theological pluralism were defined 200 years ago by John Wesley, and are distinctly laid out for us through his understanding of scripture. tradition, reason, and experience.  Our Doctrinal Standards and Theological Task which are included in </a:t>
            </a:r>
            <a:r>
              <a:rPr lang="en-US" b="1" i="1" dirty="0" smtClean="0"/>
              <a:t>The Book of Discipline</a:t>
            </a:r>
            <a:r>
              <a:rPr lang="en-US" dirty="0" smtClean="0"/>
              <a:t> say to me that we can be open to different theological points of view, but they must be “filtered through” and “framed” within the context of Wesley’s quadrilateral.”  See “Responses to the Questionnaire for Episcopal Candidates South Central Jurisdiction”, by Dr. Robert E. ‘Bob’ Hayes, Jr., Texas Annual Conference, privately circulated, Feb. 19, 2004, 6.</a:t>
            </a:r>
          </a:p>
          <a:p>
            <a:r>
              <a:rPr lang="en-US" dirty="0" smtClean="0">
                <a:hlinkClick r:id="rId2"/>
              </a:rPr>
              <a:t>Hayes</a:t>
            </a:r>
            <a:r>
              <a:rPr lang="en-US" dirty="0" smtClean="0"/>
              <a:t> is now bishop of the Oklahoma Conference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68963"/>
          </a:xfrm>
        </p:spPr>
        <p:txBody>
          <a:bodyPr>
            <a:normAutofit fontScale="47500" lnSpcReduction="20000"/>
          </a:bodyPr>
          <a:lstStyle/>
          <a:p>
            <a:pPr algn="ctr">
              <a:buNone/>
            </a:pPr>
            <a:r>
              <a:rPr lang="en-US" sz="4400" dirty="0" smtClean="0"/>
              <a:t>Abraham rejects </a:t>
            </a:r>
            <a:r>
              <a:rPr lang="en-US" sz="4400" dirty="0" err="1" smtClean="0"/>
              <a:t>Outler’s</a:t>
            </a:r>
            <a:r>
              <a:rPr lang="en-US" sz="4400" dirty="0" smtClean="0"/>
              <a:t> concept of the Quadrilateral:</a:t>
            </a:r>
          </a:p>
          <a:p>
            <a:r>
              <a:rPr lang="en-US" dirty="0" smtClean="0"/>
              <a:t>See Abraham’s </a:t>
            </a:r>
            <a:r>
              <a:rPr lang="en-US" i="1" dirty="0" smtClean="0"/>
              <a:t>Waking From Doctrinal Amnesia</a:t>
            </a:r>
            <a:r>
              <a:rPr lang="en-US" dirty="0" smtClean="0"/>
              <a:t> (Nashville: Abingdon, 1996).  Abraham’s objections to the idea of a quadrilateral:</a:t>
            </a:r>
          </a:p>
          <a:p>
            <a:pPr marL="514350" indent="-514350">
              <a:buFont typeface="+mj-lt"/>
              <a:buAutoNum type="arabicPeriod"/>
            </a:pPr>
            <a:r>
              <a:rPr lang="en-US" dirty="0" smtClean="0"/>
              <a:t>It involves a serious misreading of Wesley’s complex and incomplete epistemology of theology.  </a:t>
            </a:r>
          </a:p>
          <a:p>
            <a:pPr marL="514350" indent="-514350">
              <a:buFont typeface="+mj-lt"/>
              <a:buAutoNum type="arabicPeriod"/>
            </a:pPr>
            <a:r>
              <a:rPr lang="en-US" dirty="0" smtClean="0"/>
              <a:t>It sets an impossible standard, in that nobody can seriously execute the tasks involved.  Only God could use the “Quadrilateral”, and presumably God does not need it.  </a:t>
            </a:r>
          </a:p>
          <a:p>
            <a:pPr marL="514350" indent="-514350">
              <a:buFont typeface="+mj-lt"/>
              <a:buAutoNum type="arabicPeriod"/>
            </a:pPr>
            <a:r>
              <a:rPr lang="en-US" dirty="0" smtClean="0"/>
              <a:t>It provides for quick and easy proofs of critical Christian doctrine.  The doctrine of the Trinity is easily proved, for example, given its secure place in the tradition of the Church.  If it is contained in tradition, then it is contained in a combination of scripture, tradition, reason, and experience.  </a:t>
            </a:r>
          </a:p>
          <a:p>
            <a:pPr marL="514350" indent="-514350">
              <a:buFont typeface="+mj-lt"/>
              <a:buAutoNum type="arabicPeriod"/>
            </a:pPr>
            <a:r>
              <a:rPr lang="en-US" dirty="0" smtClean="0"/>
              <a:t>It treats scripture and tradition as epistemic concepts on a par with reason and experience, an obvious category mistake.  </a:t>
            </a:r>
          </a:p>
          <a:p>
            <a:pPr marL="514350" indent="-514350">
              <a:buFont typeface="+mj-lt"/>
              <a:buAutoNum type="arabicPeriod"/>
            </a:pPr>
            <a:r>
              <a:rPr lang="en-US" dirty="0" smtClean="0"/>
              <a:t>When push comes to shove, as it inevitably will, reason and experience will be privileged over scripture and tradition because the former are logically prior to the latter.  </a:t>
            </a:r>
          </a:p>
          <a:p>
            <a:pPr marL="514350" indent="-514350">
              <a:buFont typeface="+mj-lt"/>
              <a:buAutoNum type="arabicPeriod"/>
            </a:pPr>
            <a:r>
              <a:rPr lang="en-US" dirty="0" smtClean="0"/>
              <a:t>Epistemologically it is severely underdeveloped, assuming that we know what to make of reason and experience.  </a:t>
            </a:r>
          </a:p>
          <a:p>
            <a:pPr marL="514350" indent="-514350">
              <a:buFont typeface="+mj-lt"/>
              <a:buAutoNum type="arabicPeriod"/>
            </a:pPr>
            <a:r>
              <a:rPr lang="en-US" dirty="0" smtClean="0"/>
              <a:t>It omits the critical concept of special revelation from any serious place in the epistemology of theology.  </a:t>
            </a:r>
          </a:p>
          <a:p>
            <a:pPr marL="514350" indent="-514350">
              <a:buFont typeface="+mj-lt"/>
              <a:buAutoNum type="arabicPeriod"/>
            </a:pPr>
            <a:r>
              <a:rPr lang="en-US" dirty="0" smtClean="0"/>
              <a:t>Given that the primary warrant for the “Quadrilateral” is that it is constitutive of Wesley    historically, what we really have on offer is a cult of John Wesley disguised as a scholarly project.  </a:t>
            </a:r>
          </a:p>
          <a:p>
            <a:pPr marL="514350" indent="-514350">
              <a:buFont typeface="+mj-lt"/>
              <a:buAutoNum type="arabicPeriod"/>
            </a:pPr>
            <a:r>
              <a:rPr lang="en-US" dirty="0" smtClean="0"/>
              <a:t>My relentless opposition to the “Quadrilateral” is fuelled not by my fighting Irish temperament but by my sense of shame that Wesleyan theologians have been so smug in the arena of epistemology and so ignorant of the revolutionary work done in the field over the last forty years.  Using (and abusing) the “Quadrilateral” has become an excuse for various intellectual vices that Wesley would have excoriated.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92763"/>
          </a:xfrm>
        </p:spPr>
        <p:txBody>
          <a:bodyPr/>
          <a:lstStyle/>
          <a:p>
            <a:r>
              <a:rPr lang="en-US" dirty="0" smtClean="0"/>
              <a:t>Though </a:t>
            </a:r>
            <a:r>
              <a:rPr lang="en-US" dirty="0" err="1" smtClean="0"/>
              <a:t>Outler</a:t>
            </a:r>
            <a:r>
              <a:rPr lang="en-US" dirty="0" smtClean="0"/>
              <a:t> had very few graduate students, he managed to inspire a generation of assiduous scholars, who have benefited from his prodigious and insightful labors.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lstStyle/>
          <a:p>
            <a:r>
              <a:rPr lang="en-US" dirty="0" smtClean="0"/>
              <a:t>Identification of Key Players</a:t>
            </a:r>
            <a:endParaRPr lang="en-US" dirty="0"/>
          </a:p>
        </p:txBody>
      </p:sp>
      <p:sp>
        <p:nvSpPr>
          <p:cNvPr id="3" name="Content Placeholder 2"/>
          <p:cNvSpPr>
            <a:spLocks noGrp="1"/>
          </p:cNvSpPr>
          <p:nvPr>
            <p:ph idx="1"/>
          </p:nvPr>
        </p:nvSpPr>
        <p:spPr/>
        <p:txBody>
          <a:bodyPr/>
          <a:lstStyle/>
          <a:p>
            <a:r>
              <a:rPr lang="en-US" dirty="0" smtClean="0"/>
              <a:t>Allan </a:t>
            </a:r>
            <a:r>
              <a:rPr lang="en-US" dirty="0" err="1" smtClean="0"/>
              <a:t>Coppedge</a:t>
            </a:r>
            <a:r>
              <a:rPr lang="en-US" dirty="0" smtClean="0"/>
              <a:t> </a:t>
            </a:r>
          </a:p>
          <a:p>
            <a:r>
              <a:rPr lang="en-US" dirty="0" smtClean="0"/>
              <a:t> </a:t>
            </a:r>
            <a:r>
              <a:rPr lang="en-US" dirty="0" smtClean="0">
                <a:hlinkClick r:id="rId2"/>
              </a:rPr>
              <a:t>Theodore W. Jennings, </a:t>
            </a:r>
            <a:r>
              <a:rPr lang="en-US" dirty="0" err="1" smtClean="0">
                <a:hlinkClick r:id="rId2"/>
              </a:rPr>
              <a:t>Jr</a:t>
            </a:r>
            <a:endParaRPr lang="en-US" dirty="0" smtClean="0"/>
          </a:p>
          <a:p>
            <a:r>
              <a:rPr lang="en-US" dirty="0" smtClean="0"/>
              <a:t>Laurence Wood</a:t>
            </a:r>
          </a:p>
          <a:p>
            <a:r>
              <a:rPr lang="en-US" dirty="0" smtClean="0">
                <a:hlinkClick r:id="rId3"/>
              </a:rPr>
              <a:t>Ted Runyon</a:t>
            </a:r>
            <a:endParaRPr lang="en-US" dirty="0" smtClean="0"/>
          </a:p>
          <a:p>
            <a:r>
              <a:rPr lang="en-US" dirty="0" smtClean="0"/>
              <a:t>Ken Collins</a:t>
            </a:r>
          </a:p>
          <a:p>
            <a:r>
              <a:rPr lang="en-US" dirty="0" smtClean="0"/>
              <a:t>Don Dayton</a:t>
            </a:r>
          </a:p>
          <a:p>
            <a:r>
              <a:rPr lang="en-US" dirty="0" smtClean="0">
                <a:hlinkClick r:id="rId4" action="ppaction://hlinkfile"/>
              </a:rPr>
              <a:t>Randy Maddox</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768</TotalTime>
  <Words>2665</Words>
  <Application>Microsoft Office PowerPoint</Application>
  <PresentationFormat>On-screen Show (4:3)</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“The End of Wesleyan Theology”— Wm. Abraham</vt:lpstr>
      <vt:lpstr>Outler’s Successes</vt:lpstr>
      <vt:lpstr>PowerPoint Presentation</vt:lpstr>
      <vt:lpstr>PowerPoint Presentation</vt:lpstr>
      <vt:lpstr>PowerPoint Presentation</vt:lpstr>
      <vt:lpstr>PowerPoint Presentation</vt:lpstr>
      <vt:lpstr>PowerPoint Presentation</vt:lpstr>
      <vt:lpstr>PowerPoint Presentation</vt:lpstr>
      <vt:lpstr>Identification of Key Players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Wilbur Fisk Tillett (1854-1936)</vt:lpstr>
      <vt:lpstr>Tillett’s assessment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Wesleyan Theology”—Wm. Abraham</dc:title>
  <dc:creator>Laurence W. Wood</dc:creator>
  <cp:lastModifiedBy>Laurence Wood</cp:lastModifiedBy>
  <cp:revision>40</cp:revision>
  <dcterms:created xsi:type="dcterms:W3CDTF">2011-02-17T14:11:12Z</dcterms:created>
  <dcterms:modified xsi:type="dcterms:W3CDTF">2016-02-11T18:24:52Z</dcterms:modified>
</cp:coreProperties>
</file>