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youtube.com/watch?v=Gzj723LkRJY"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ourceforge.net/p/opencyc/discussion/"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defTabSz="566674">
              <a:defRPr sz="1800">
                <a:solidFill>
                  <a:srgbClr val="000000"/>
                </a:solidFill>
              </a:defRPr>
            </a:pPr>
            <a:r>
              <a:rPr sz="7760">
                <a:solidFill>
                  <a:srgbClr val="FFFFFF"/>
                </a:solidFill>
              </a:rPr>
              <a:t>Baby’s First</a:t>
            </a:r>
            <a:endParaRPr sz="7760">
              <a:solidFill>
                <a:srgbClr val="FFFFFF"/>
              </a:solidFill>
            </a:endParaRPr>
          </a:p>
          <a:p>
            <a:pPr lvl="0" defTabSz="566674">
              <a:defRPr sz="1800">
                <a:solidFill>
                  <a:srgbClr val="000000"/>
                </a:solidFill>
              </a:defRPr>
            </a:pPr>
            <a:r>
              <a:rPr sz="7760">
                <a:solidFill>
                  <a:srgbClr val="FFFFFF"/>
                </a:solidFill>
              </a:rPr>
              <a:t>Knowledge-Based App</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intelligent solutions with OpenCyc</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title"/>
          </p:nvPr>
        </p:nvSpPr>
        <p:spPr>
          <a:prstGeom prst="rect">
            <a:avLst/>
          </a:prstGeom>
        </p:spPr>
        <p:txBody>
          <a:bodyPr/>
          <a:lstStyle/>
          <a:p>
            <a:pPr lvl="0">
              <a:defRPr sz="1800">
                <a:solidFill>
                  <a:srgbClr val="000000"/>
                </a:solidFill>
              </a:defRPr>
            </a:pPr>
            <a:r>
              <a:rPr sz="8000">
                <a:solidFill>
                  <a:srgbClr val="FFFFFF"/>
                </a:solidFill>
              </a:rPr>
              <a:t>What is a Tool?</a:t>
            </a:r>
          </a:p>
        </p:txBody>
      </p:sp>
      <p:sp>
        <p:nvSpPr>
          <p:cNvPr id="56" name="Shape 56"/>
          <p:cNvSpPr/>
          <p:nvPr>
            <p:ph type="body" idx="4294967295"/>
          </p:nvPr>
        </p:nvSpPr>
        <p:spPr>
          <a:prstGeom prst="rect">
            <a:avLst/>
          </a:prstGeom>
        </p:spPr>
        <p:txBody>
          <a:bodyPr/>
          <a:lstStyle/>
          <a:p>
            <a:pPr lvl="0" marL="324485" indent="-324485" defTabSz="426466">
              <a:spcBef>
                <a:spcPts val="3000"/>
              </a:spcBef>
              <a:defRPr sz="1800">
                <a:solidFill>
                  <a:srgbClr val="000000"/>
                </a:solidFill>
              </a:defRPr>
            </a:pPr>
            <a:r>
              <a:rPr sz="2774" u="sng">
                <a:solidFill>
                  <a:srgbClr val="FFFFFF"/>
                </a:solidFill>
                <a:hlinkClick r:id="rId2" invalidUrl="" action="" tgtFrame="" tooltip="" history="1" highlightClick="0" endSnd="0"/>
              </a:rPr>
              <a:t>Ruby on Rails Tech Demo (2005)</a:t>
            </a:r>
            <a:endParaRPr sz="2774">
              <a:solidFill>
                <a:srgbClr val="FFFFFF"/>
              </a:solidFill>
            </a:endParaRPr>
          </a:p>
          <a:p>
            <a:pPr lvl="1" marL="648970" indent="-324485" defTabSz="426466">
              <a:spcBef>
                <a:spcPts val="2500"/>
              </a:spcBef>
              <a:defRPr sz="1800">
                <a:solidFill>
                  <a:srgbClr val="000000"/>
                </a:solidFill>
              </a:defRPr>
            </a:pPr>
            <a:r>
              <a:rPr sz="2774">
                <a:solidFill>
                  <a:srgbClr val="FFFFFF"/>
                </a:solidFill>
              </a:rPr>
              <a:t>0 to functioning blog app in 15 mins</a:t>
            </a:r>
            <a:endParaRPr sz="2774">
              <a:solidFill>
                <a:srgbClr val="FFFFFF"/>
              </a:solidFill>
            </a:endParaRPr>
          </a:p>
          <a:p>
            <a:pPr lvl="1" marL="648970" indent="-324485" defTabSz="426466">
              <a:spcBef>
                <a:spcPts val="2500"/>
              </a:spcBef>
              <a:defRPr sz="1800">
                <a:solidFill>
                  <a:srgbClr val="000000"/>
                </a:solidFill>
              </a:defRPr>
            </a:pPr>
            <a:r>
              <a:rPr sz="2774">
                <a:solidFill>
                  <a:srgbClr val="FFFFFF"/>
                </a:solidFill>
              </a:rPr>
              <a:t>"Woops! It worked."</a:t>
            </a:r>
            <a:endParaRPr sz="2774">
              <a:solidFill>
                <a:srgbClr val="FFFFFF"/>
              </a:solidFill>
            </a:endParaRPr>
          </a:p>
          <a:p>
            <a:pPr lvl="1" marL="648970" indent="-324485" defTabSz="426466">
              <a:spcBef>
                <a:spcPts val="2500"/>
              </a:spcBef>
              <a:defRPr sz="1800">
                <a:solidFill>
                  <a:srgbClr val="000000"/>
                </a:solidFill>
              </a:defRPr>
            </a:pPr>
            <a:r>
              <a:rPr sz="2774">
                <a:solidFill>
                  <a:srgbClr val="FFFFFF"/>
                </a:solidFill>
              </a:rPr>
              <a:t>"Look at all the things I'm not doing, look at all the configuration I'm not writing!”</a:t>
            </a:r>
            <a:endParaRPr sz="2774">
              <a:solidFill>
                <a:srgbClr val="FFFFFF"/>
              </a:solidFill>
            </a:endParaRPr>
          </a:p>
          <a:p>
            <a:pPr lvl="1" marL="648970" indent="-324485" defTabSz="426466">
              <a:spcBef>
                <a:spcPts val="2500"/>
              </a:spcBef>
              <a:defRPr sz="1800">
                <a:solidFill>
                  <a:srgbClr val="000000"/>
                </a:solidFill>
              </a:defRPr>
            </a:pPr>
            <a:r>
              <a:rPr sz="2774">
                <a:solidFill>
                  <a:srgbClr val="FFFFFF"/>
                </a:solidFill>
              </a:rPr>
              <a:t>write less, do more</a:t>
            </a:r>
            <a:endParaRPr sz="2774">
              <a:solidFill>
                <a:srgbClr val="FFFFFF"/>
              </a:solidFill>
            </a:endParaRPr>
          </a:p>
          <a:p>
            <a:pPr lvl="0" marL="324485" indent="-324485" defTabSz="426466">
              <a:spcBef>
                <a:spcPts val="2500"/>
              </a:spcBef>
              <a:defRPr sz="1800">
                <a:solidFill>
                  <a:srgbClr val="000000"/>
                </a:solidFill>
              </a:defRPr>
            </a:pPr>
            <a:r>
              <a:rPr sz="2774">
                <a:solidFill>
                  <a:srgbClr val="FFFFFF"/>
                </a:solidFill>
              </a:rPr>
              <a:t>RubyGems package manager</a:t>
            </a:r>
            <a:endParaRPr sz="2774">
              <a:solidFill>
                <a:srgbClr val="FFFFFF"/>
              </a:solidFill>
            </a:endParaRPr>
          </a:p>
          <a:p>
            <a:pPr lvl="1" marL="648970" indent="-324485" defTabSz="426466">
              <a:spcBef>
                <a:spcPts val="2500"/>
              </a:spcBef>
              <a:defRPr sz="1800">
                <a:solidFill>
                  <a:srgbClr val="000000"/>
                </a:solidFill>
              </a:defRPr>
            </a:pPr>
            <a:r>
              <a:rPr sz="2774">
                <a:solidFill>
                  <a:srgbClr val="FFFFFF"/>
                </a:solidFill>
              </a:rPr>
              <a:t>supplementing your project with open source, industry-tested ruby libraries is as simple as adding a line of code to your “gemfile”</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title"/>
          </p:nvPr>
        </p:nvSpPr>
        <p:spPr>
          <a:prstGeom prst="rect">
            <a:avLst/>
          </a:prstGeom>
        </p:spPr>
        <p:txBody>
          <a:bodyPr/>
          <a:lstStyle>
            <a:lvl1pPr defTabSz="490727">
              <a:defRPr sz="6719"/>
            </a:lvl1pPr>
          </a:lstStyle>
          <a:p>
            <a:pPr lvl="0">
              <a:defRPr sz="1800">
                <a:solidFill>
                  <a:srgbClr val="000000"/>
                </a:solidFill>
              </a:defRPr>
            </a:pPr>
            <a:r>
              <a:rPr sz="6719">
                <a:solidFill>
                  <a:srgbClr val="FFFFFF"/>
                </a:solidFill>
              </a:rPr>
              <a:t>How to Teach a Rails App Japanese</a:t>
            </a:r>
          </a:p>
        </p:txBody>
      </p:sp>
      <p:sp>
        <p:nvSpPr>
          <p:cNvPr id="59" name="Shape 59"/>
          <p:cNvSpPr/>
          <p:nvPr>
            <p:ph type="body" idx="4294967295"/>
          </p:nvPr>
        </p:nvSpPr>
        <p:spPr>
          <a:prstGeom prst="rect">
            <a:avLst/>
          </a:prstGeom>
        </p:spPr>
        <p:txBody>
          <a:bodyPr/>
          <a:lstStyle/>
          <a:p>
            <a:pPr lvl="0" marL="134873" indent="-134873" defTabSz="344677">
              <a:spcBef>
                <a:spcPts val="2400"/>
              </a:spcBef>
              <a:buSzPct val="100000"/>
              <a:buAutoNum type="arabicPeriod" startAt="1"/>
              <a:defRPr sz="1800">
                <a:solidFill>
                  <a:srgbClr val="000000"/>
                </a:solidFill>
              </a:defRPr>
            </a:pPr>
            <a:r>
              <a:rPr sz="2241">
                <a:solidFill>
                  <a:srgbClr val="FFFFFF"/>
                </a:solidFill>
              </a:rPr>
              <a:t> make a gmail account (fill out forms, click buttons)</a:t>
            </a:r>
            <a:endParaRPr sz="2241">
              <a:solidFill>
                <a:srgbClr val="FFFFFF"/>
              </a:solidFill>
            </a:endParaRPr>
          </a:p>
          <a:p>
            <a:pPr lvl="0" marL="134873" indent="-134873" defTabSz="344677">
              <a:spcBef>
                <a:spcPts val="2400"/>
              </a:spcBef>
              <a:buSzPct val="100000"/>
              <a:buAutoNum type="arabicPeriod" startAt="1"/>
              <a:defRPr sz="1800">
                <a:solidFill>
                  <a:srgbClr val="000000"/>
                </a:solidFill>
              </a:defRPr>
            </a:pPr>
            <a:r>
              <a:rPr sz="2241">
                <a:solidFill>
                  <a:srgbClr val="FFFFFF"/>
                </a:solidFill>
              </a:rPr>
              <a:t> request a free trial for Google Cloud Platform (go to link, click button)</a:t>
            </a:r>
            <a:endParaRPr sz="2241">
              <a:solidFill>
                <a:srgbClr val="FFFFFF"/>
              </a:solidFill>
            </a:endParaRPr>
          </a:p>
          <a:p>
            <a:pPr lvl="0" marL="134873" indent="-134873" defTabSz="344677">
              <a:spcBef>
                <a:spcPts val="2400"/>
              </a:spcBef>
              <a:buSzPct val="100000"/>
              <a:buAutoNum type="arabicPeriod" startAt="1"/>
              <a:defRPr sz="1800">
                <a:solidFill>
                  <a:srgbClr val="000000"/>
                </a:solidFill>
              </a:defRPr>
            </a:pPr>
            <a:r>
              <a:rPr sz="2241">
                <a:solidFill>
                  <a:srgbClr val="FFFFFF"/>
                </a:solidFill>
              </a:rPr>
              <a:t> enable google translate api (click button)</a:t>
            </a:r>
            <a:endParaRPr sz="2241">
              <a:solidFill>
                <a:srgbClr val="FFFFFF"/>
              </a:solidFill>
            </a:endParaRPr>
          </a:p>
          <a:p>
            <a:pPr lvl="0" marL="134873" indent="-134873" defTabSz="344677">
              <a:spcBef>
                <a:spcPts val="2400"/>
              </a:spcBef>
              <a:buSzPct val="100000"/>
              <a:buAutoNum type="arabicPeriod" startAt="1"/>
              <a:defRPr sz="1800">
                <a:solidFill>
                  <a:srgbClr val="000000"/>
                </a:solidFill>
              </a:defRPr>
            </a:pPr>
            <a:r>
              <a:rPr sz="2241">
                <a:solidFill>
                  <a:srgbClr val="FFFFFF"/>
                </a:solidFill>
              </a:rPr>
              <a:t> generate api key (click button) =&gt; “xxxxx”</a:t>
            </a:r>
            <a:endParaRPr sz="2241">
              <a:solidFill>
                <a:srgbClr val="FFFFFF"/>
              </a:solidFill>
            </a:endParaRPr>
          </a:p>
          <a:p>
            <a:pPr lvl="0" marL="134873" indent="-134873" defTabSz="344677">
              <a:spcBef>
                <a:spcPts val="2400"/>
              </a:spcBef>
              <a:buSzPct val="100000"/>
              <a:buAutoNum type="arabicPeriod" startAt="1"/>
              <a:defRPr sz="1800">
                <a:solidFill>
                  <a:srgbClr val="000000"/>
                </a:solidFill>
              </a:defRPr>
            </a:pPr>
            <a:r>
              <a:rPr sz="2241">
                <a:solidFill>
                  <a:srgbClr val="FFFFFF"/>
                </a:solidFill>
              </a:rPr>
              <a:t> add line to gemfile</a:t>
            </a:r>
            <a:endParaRPr sz="2241">
              <a:solidFill>
                <a:srgbClr val="FFFFFF"/>
              </a:solidFill>
            </a:endParaRPr>
          </a:p>
          <a:p>
            <a:pPr lvl="1" marL="0" indent="262254" defTabSz="344677">
              <a:spcBef>
                <a:spcPts val="2400"/>
              </a:spcBef>
              <a:buSzTx/>
              <a:buNone/>
              <a:defRPr sz="1800">
                <a:solidFill>
                  <a:srgbClr val="000000"/>
                </a:solidFill>
              </a:defRPr>
            </a:pPr>
            <a:r>
              <a:rPr sz="1769">
                <a:solidFill>
                  <a:srgbClr val="FFFFFF"/>
                </a:solidFill>
                <a:latin typeface="Monaco"/>
                <a:ea typeface="Monaco"/>
                <a:cs typeface="Monaco"/>
                <a:sym typeface="Monaco"/>
              </a:rPr>
              <a:t>gem ‘easy_translate’</a:t>
            </a:r>
            <a:endParaRPr sz="1769">
              <a:solidFill>
                <a:srgbClr val="FFFFFF"/>
              </a:solidFill>
              <a:latin typeface="Monaco"/>
              <a:ea typeface="Monaco"/>
              <a:cs typeface="Monaco"/>
              <a:sym typeface="Monaco"/>
            </a:endParaRPr>
          </a:p>
          <a:p>
            <a:pPr lvl="0" marL="389635" indent="-389635" defTabSz="344677">
              <a:spcBef>
                <a:spcPts val="2400"/>
              </a:spcBef>
              <a:buSzPct val="100000"/>
              <a:buAutoNum type="arabicPeriod" startAt="6"/>
              <a:defRPr sz="1800">
                <a:solidFill>
                  <a:srgbClr val="000000"/>
                </a:solidFill>
              </a:defRPr>
            </a:pPr>
            <a:r>
              <a:rPr sz="2241">
                <a:solidFill>
                  <a:srgbClr val="FFFFFF"/>
                </a:solidFill>
              </a:rPr>
              <a:t>install gem (command line)</a:t>
            </a:r>
            <a:endParaRPr sz="2241">
              <a:solidFill>
                <a:srgbClr val="FFFFFF"/>
              </a:solidFill>
            </a:endParaRPr>
          </a:p>
          <a:p>
            <a:pPr lvl="0" marL="0" indent="0" defTabSz="344677">
              <a:spcBef>
                <a:spcPts val="2400"/>
              </a:spcBef>
              <a:buSzTx/>
              <a:buNone/>
              <a:defRPr sz="1800">
                <a:solidFill>
                  <a:srgbClr val="000000"/>
                </a:solidFill>
              </a:defRPr>
            </a:pPr>
            <a:r>
              <a:rPr sz="1769">
                <a:solidFill>
                  <a:srgbClr val="FFFFFF"/>
                </a:solidFill>
                <a:latin typeface="Monaco"/>
                <a:ea typeface="Monaco"/>
                <a:cs typeface="Monaco"/>
                <a:sym typeface="Monaco"/>
              </a:rPr>
              <a:t>bundle</a:t>
            </a:r>
            <a:endParaRPr sz="1769">
              <a:solidFill>
                <a:srgbClr val="FFFFFF"/>
              </a:solidFill>
              <a:latin typeface="Monaco"/>
              <a:ea typeface="Monaco"/>
              <a:cs typeface="Monaco"/>
              <a:sym typeface="Monaco"/>
            </a:endParaRPr>
          </a:p>
          <a:p>
            <a:pPr lvl="0" marL="369128" indent="-369128" defTabSz="344677">
              <a:spcBef>
                <a:spcPts val="2400"/>
              </a:spcBef>
              <a:buSzPct val="100000"/>
              <a:buAutoNum type="arabicPeriod" startAt="7"/>
              <a:defRPr sz="1800">
                <a:solidFill>
                  <a:srgbClr val="000000"/>
                </a:solidFill>
              </a:defRPr>
            </a:pPr>
            <a:r>
              <a:rPr sz="2124">
                <a:solidFill>
                  <a:srgbClr val="FFFFFF"/>
                </a:solidFill>
              </a:rPr>
              <a:t>open up the developer console (command line)</a:t>
            </a:r>
            <a:endParaRPr sz="2124">
              <a:solidFill>
                <a:srgbClr val="FFFFFF"/>
              </a:solidFill>
            </a:endParaRPr>
          </a:p>
          <a:p>
            <a:pPr lvl="0" marL="0" indent="0" defTabSz="344677">
              <a:spcBef>
                <a:spcPts val="2400"/>
              </a:spcBef>
              <a:buSzTx/>
              <a:buNone/>
              <a:defRPr sz="1800">
                <a:solidFill>
                  <a:srgbClr val="000000"/>
                </a:solidFill>
              </a:defRPr>
            </a:pPr>
            <a:r>
              <a:rPr sz="1769">
                <a:solidFill>
                  <a:srgbClr val="FFFFFF"/>
                </a:solidFill>
                <a:latin typeface="Monaco"/>
                <a:ea typeface="Monaco"/>
                <a:cs typeface="Monaco"/>
                <a:sym typeface="Monaco"/>
              </a:rPr>
              <a:t>rails c</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body" idx="1"/>
          </p:nvPr>
        </p:nvSpPr>
        <p:spPr>
          <a:prstGeom prst="rect">
            <a:avLst/>
          </a:prstGeom>
        </p:spPr>
        <p:txBody>
          <a:bodyPr/>
          <a:lstStyle/>
          <a:p>
            <a:pPr lvl="0" marL="228599" indent="-228599">
              <a:buSzPct val="100000"/>
              <a:buChar char="‣"/>
              <a:defRPr sz="1800">
                <a:solidFill>
                  <a:srgbClr val="000000"/>
                </a:solidFill>
              </a:defRPr>
            </a:pPr>
            <a:r>
              <a:rPr sz="3000">
                <a:solidFill>
                  <a:srgbClr val="FFFFFF"/>
                </a:solidFill>
                <a:latin typeface="Monaco"/>
                <a:ea typeface="Monaco"/>
                <a:cs typeface="Monaco"/>
                <a:sym typeface="Monaco"/>
              </a:rPr>
              <a:t> EasyTranslate.api_key = ‘xxxxx’</a:t>
            </a:r>
            <a:endParaRPr sz="3000">
              <a:solidFill>
                <a:srgbClr val="FFFFFF"/>
              </a:solidFill>
              <a:latin typeface="Monaco"/>
              <a:ea typeface="Monaco"/>
              <a:cs typeface="Monaco"/>
              <a:sym typeface="Monaco"/>
            </a:endParaRPr>
          </a:p>
          <a:p>
            <a:pPr lvl="1" marL="673100" indent="-228600">
              <a:buSzPct val="100000"/>
              <a:buChar char="➡"/>
              <a:defRPr sz="1800">
                <a:solidFill>
                  <a:srgbClr val="000000"/>
                </a:solidFill>
              </a:defRPr>
            </a:pPr>
            <a:r>
              <a:rPr sz="3000">
                <a:solidFill>
                  <a:srgbClr val="FFFFFF"/>
                </a:solidFill>
                <a:latin typeface="Monaco"/>
                <a:ea typeface="Monaco"/>
                <a:cs typeface="Monaco"/>
                <a:sym typeface="Monaco"/>
              </a:rPr>
              <a:t> true</a:t>
            </a:r>
            <a:endParaRPr sz="3000">
              <a:solidFill>
                <a:srgbClr val="FFFFFF"/>
              </a:solidFill>
              <a:latin typeface="Monaco"/>
              <a:ea typeface="Monaco"/>
              <a:cs typeface="Monaco"/>
              <a:sym typeface="Monaco"/>
            </a:endParaRPr>
          </a:p>
          <a:p>
            <a:pPr lvl="0" marL="228599" indent="-228599">
              <a:buSzPct val="100000"/>
              <a:buChar char="‣"/>
              <a:defRPr sz="1800">
                <a:solidFill>
                  <a:srgbClr val="000000"/>
                </a:solidFill>
              </a:defRPr>
            </a:pPr>
            <a:r>
              <a:rPr sz="3000">
                <a:solidFill>
                  <a:srgbClr val="FFFFFF"/>
                </a:solidFill>
                <a:latin typeface="Monaco"/>
                <a:ea typeface="Monaco"/>
                <a:cs typeface="Monaco"/>
                <a:sym typeface="Monaco"/>
              </a:rPr>
              <a:t> EasyTranslate.translate('Hello', to: :ja)</a:t>
            </a:r>
            <a:endParaRPr sz="3000">
              <a:solidFill>
                <a:srgbClr val="FFFFFF"/>
              </a:solidFill>
              <a:latin typeface="Monaco"/>
              <a:ea typeface="Monaco"/>
              <a:cs typeface="Monaco"/>
              <a:sym typeface="Monaco"/>
            </a:endParaRPr>
          </a:p>
          <a:p>
            <a:pPr lvl="1" marL="673100" indent="-228600">
              <a:buSzPct val="100000"/>
              <a:buChar char="➡"/>
              <a:defRPr sz="1800">
                <a:solidFill>
                  <a:srgbClr val="000000"/>
                </a:solidFill>
              </a:defRPr>
            </a:pPr>
            <a:r>
              <a:rPr sz="3000">
                <a:solidFill>
                  <a:srgbClr val="FFFFFF"/>
                </a:solidFill>
                <a:latin typeface="Monaco"/>
                <a:ea typeface="Monaco"/>
                <a:cs typeface="Monaco"/>
                <a:sym typeface="Monaco"/>
              </a:rPr>
              <a:t> </a:t>
            </a:r>
            <a:r>
              <a:rPr sz="3000">
                <a:solidFill>
                  <a:srgbClr val="CBCBCB"/>
                </a:solidFill>
                <a:latin typeface="Monaco"/>
                <a:ea typeface="Monaco"/>
                <a:cs typeface="Monaco"/>
                <a:sym typeface="Monaco"/>
              </a:rPr>
              <a:t>“</a:t>
            </a:r>
            <a:r>
              <a:rPr sz="3000">
                <a:solidFill>
                  <a:srgbClr val="FFFFFF"/>
                </a:solidFill>
                <a:latin typeface="Monaco"/>
                <a:ea typeface="Monaco"/>
                <a:cs typeface="Monaco"/>
                <a:sym typeface="Monaco"/>
              </a:rPr>
              <a:t>もしもし</a:t>
            </a:r>
            <a:r>
              <a:rPr sz="3000">
                <a:solidFill>
                  <a:srgbClr val="CBCBCB"/>
                </a:solidFill>
                <a:latin typeface="Monaco"/>
                <a:ea typeface="Monaco"/>
                <a:cs typeface="Monaco"/>
                <a:sym typeface="Monaco"/>
              </a:rPr>
              <a:t>”</a:t>
            </a:r>
            <a:endParaRPr sz="3000">
              <a:solidFill>
                <a:srgbClr val="CBCBCB"/>
              </a:solidFill>
              <a:latin typeface="Monaco"/>
              <a:ea typeface="Monaco"/>
              <a:cs typeface="Monaco"/>
              <a:sym typeface="Monaco"/>
            </a:endParaRPr>
          </a:p>
          <a:p>
            <a:pPr lvl="0" marL="228599" indent="-228599">
              <a:buSzPct val="100000"/>
              <a:buChar char="‣"/>
              <a:defRPr sz="1800">
                <a:solidFill>
                  <a:srgbClr val="000000"/>
                </a:solidFill>
              </a:defRPr>
            </a:pPr>
            <a:r>
              <a:rPr sz="3000">
                <a:solidFill>
                  <a:srgbClr val="CBCBCB"/>
                </a:solidFill>
                <a:latin typeface="Monaco"/>
                <a:ea typeface="Monaco"/>
                <a:cs typeface="Monaco"/>
                <a:sym typeface="Monaco"/>
              </a:rPr>
              <a:t> EasyTranslate.translations_available.length</a:t>
            </a:r>
            <a:endParaRPr sz="3000">
              <a:solidFill>
                <a:srgbClr val="CBCBCB"/>
              </a:solidFill>
              <a:latin typeface="Monaco"/>
              <a:ea typeface="Monaco"/>
              <a:cs typeface="Monaco"/>
              <a:sym typeface="Monaco"/>
            </a:endParaRPr>
          </a:p>
          <a:p>
            <a:pPr lvl="1" marL="673100" indent="-228600">
              <a:buSzPct val="100000"/>
              <a:buChar char="➡"/>
              <a:defRPr sz="1800">
                <a:solidFill>
                  <a:srgbClr val="000000"/>
                </a:solidFill>
              </a:defRPr>
            </a:pPr>
            <a:r>
              <a:rPr sz="3000">
                <a:solidFill>
                  <a:srgbClr val="CBCBCB"/>
                </a:solidFill>
                <a:latin typeface="Monaco"/>
                <a:ea typeface="Monaco"/>
                <a:cs typeface="Monaco"/>
                <a:sym typeface="Monaco"/>
              </a:rPr>
              <a:t> 91</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ph type="title"/>
          </p:nvPr>
        </p:nvSpPr>
        <p:spPr>
          <a:prstGeom prst="rect">
            <a:avLst/>
          </a:prstGeom>
        </p:spPr>
        <p:txBody>
          <a:bodyPr/>
          <a:lstStyle>
            <a:lvl1pPr defTabSz="549148">
              <a:defRPr sz="7519"/>
            </a:lvl1pPr>
          </a:lstStyle>
          <a:p>
            <a:pPr lvl="0">
              <a:defRPr sz="1800">
                <a:solidFill>
                  <a:srgbClr val="000000"/>
                </a:solidFill>
              </a:defRPr>
            </a:pPr>
            <a:r>
              <a:rPr sz="7519">
                <a:solidFill>
                  <a:srgbClr val="FFFFFF"/>
                </a:solidFill>
              </a:rPr>
              <a:t>“There’s a gem for that…”</a:t>
            </a:r>
          </a:p>
        </p:txBody>
      </p:sp>
      <p:sp>
        <p:nvSpPr>
          <p:cNvPr id="64" name="Shape 64"/>
          <p:cNvSpPr/>
          <p:nvPr>
            <p:ph type="body" idx="1"/>
          </p:nvPr>
        </p:nvSpPr>
        <p:spPr>
          <a:prstGeom prst="rect">
            <a:avLst/>
          </a:prstGeom>
        </p:spPr>
        <p:txBody>
          <a:bodyPr/>
          <a:lstStyle/>
          <a:p>
            <a:pPr lvl="0">
              <a:defRPr sz="1800">
                <a:solidFill>
                  <a:srgbClr val="000000"/>
                </a:solidFill>
              </a:defRPr>
            </a:pPr>
            <a:r>
              <a:rPr sz="3800">
                <a:solidFill>
                  <a:srgbClr val="FFFFFF"/>
                </a:solidFill>
              </a:rPr>
              <a:t>With the “easy_translate” gem, I was able to bolt on a canned “translate” feature to my chatroom bot in my very first website without:</a:t>
            </a:r>
            <a:endParaRPr sz="3800">
              <a:solidFill>
                <a:srgbClr val="FFFFFF"/>
              </a:solidFill>
            </a:endParaRPr>
          </a:p>
          <a:p>
            <a:pPr lvl="1">
              <a:defRPr sz="1800">
                <a:solidFill>
                  <a:srgbClr val="000000"/>
                </a:solidFill>
              </a:defRPr>
            </a:pPr>
            <a:r>
              <a:rPr sz="3800">
                <a:solidFill>
                  <a:srgbClr val="FFFFFF"/>
                </a:solidFill>
              </a:rPr>
              <a:t>formatting and handling http requests to and from the google API</a:t>
            </a:r>
            <a:endParaRPr sz="3800">
              <a:solidFill>
                <a:srgbClr val="FFFFFF"/>
              </a:solidFill>
            </a:endParaRPr>
          </a:p>
          <a:p>
            <a:pPr lvl="1">
              <a:defRPr sz="1800">
                <a:solidFill>
                  <a:srgbClr val="000000"/>
                </a:solidFill>
              </a:defRPr>
            </a:pPr>
            <a:r>
              <a:rPr sz="3800">
                <a:solidFill>
                  <a:srgbClr val="FFFFFF"/>
                </a:solidFill>
              </a:rPr>
              <a:t>processing natural language</a:t>
            </a:r>
            <a:endParaRPr sz="3800">
              <a:solidFill>
                <a:srgbClr val="FFFFFF"/>
              </a:solidFill>
            </a:endParaRPr>
          </a:p>
          <a:p>
            <a:pPr lvl="1">
              <a:defRPr sz="1800">
                <a:solidFill>
                  <a:srgbClr val="000000"/>
                </a:solidFill>
              </a:defRPr>
            </a:pPr>
            <a:r>
              <a:rPr sz="3800">
                <a:solidFill>
                  <a:srgbClr val="FFFFFF"/>
                </a:solidFill>
              </a:rPr>
              <a:t>learning 90 other languages</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body" idx="1"/>
          </p:nvPr>
        </p:nvSpPr>
        <p:spPr>
          <a:xfrm>
            <a:off x="952500" y="2214496"/>
            <a:ext cx="11099800" cy="6269104"/>
          </a:xfrm>
          <a:prstGeom prst="rect">
            <a:avLst/>
          </a:prstGeom>
        </p:spPr>
        <p:txBody>
          <a:bodyPr/>
          <a:lstStyle/>
          <a:p>
            <a:pPr lvl="0" marL="293370" indent="-293370" defTabSz="385572">
              <a:spcBef>
                <a:spcPts val="2700"/>
              </a:spcBef>
              <a:defRPr sz="1800">
                <a:solidFill>
                  <a:srgbClr val="000000"/>
                </a:solidFill>
              </a:defRPr>
            </a:pPr>
            <a:r>
              <a:rPr sz="2508">
                <a:solidFill>
                  <a:srgbClr val="FFFFFF"/>
                </a:solidFill>
              </a:rPr>
              <a:t>~5% brainstorming and planning (UMLs, diagrams, misc chicken scratch)</a:t>
            </a:r>
            <a:endParaRPr sz="2508">
              <a:solidFill>
                <a:srgbClr val="FFFFFF"/>
              </a:solidFill>
            </a:endParaRPr>
          </a:p>
          <a:p>
            <a:pPr lvl="1" marL="586740" indent="-293370" defTabSz="385572">
              <a:spcBef>
                <a:spcPts val="2700"/>
              </a:spcBef>
              <a:defRPr sz="1800">
                <a:solidFill>
                  <a:srgbClr val="000000"/>
                </a:solidFill>
              </a:defRPr>
            </a:pPr>
            <a:r>
              <a:rPr b="1" i="1" sz="2508">
                <a:solidFill>
                  <a:srgbClr val="FFFFFF"/>
                </a:solidFill>
                <a:latin typeface="Helvetica"/>
                <a:ea typeface="Helvetica"/>
                <a:cs typeface="Helvetica"/>
                <a:sym typeface="Helvetica"/>
              </a:rPr>
              <a:t>thinking up</a:t>
            </a:r>
            <a:r>
              <a:rPr sz="2508">
                <a:solidFill>
                  <a:srgbClr val="FFFFFF"/>
                </a:solidFill>
              </a:rPr>
              <a:t> and </a:t>
            </a:r>
            <a:r>
              <a:rPr b="1" i="1" sz="2508">
                <a:solidFill>
                  <a:srgbClr val="FFFFFF"/>
                </a:solidFill>
                <a:latin typeface="Helvetica"/>
                <a:ea typeface="Helvetica"/>
                <a:cs typeface="Helvetica"/>
                <a:sym typeface="Helvetica"/>
              </a:rPr>
              <a:t>calculating</a:t>
            </a:r>
            <a:r>
              <a:rPr sz="2508">
                <a:solidFill>
                  <a:srgbClr val="FFFFFF"/>
                </a:solidFill>
              </a:rPr>
              <a:t> new solutions</a:t>
            </a:r>
            <a:endParaRPr sz="2508">
              <a:solidFill>
                <a:srgbClr val="FFFFFF"/>
              </a:solidFill>
            </a:endParaRPr>
          </a:p>
          <a:p>
            <a:pPr lvl="0" marL="293370" indent="-293370" defTabSz="385572">
              <a:spcBef>
                <a:spcPts val="2700"/>
              </a:spcBef>
              <a:defRPr sz="1800">
                <a:solidFill>
                  <a:srgbClr val="000000"/>
                </a:solidFill>
              </a:defRPr>
            </a:pPr>
            <a:r>
              <a:rPr sz="2508">
                <a:solidFill>
                  <a:srgbClr val="FFFFFF"/>
                </a:solidFill>
              </a:rPr>
              <a:t>~15% tinkering (writing small blocks of independent code)</a:t>
            </a:r>
            <a:endParaRPr sz="2508">
              <a:solidFill>
                <a:srgbClr val="FFFFFF"/>
              </a:solidFill>
            </a:endParaRPr>
          </a:p>
          <a:p>
            <a:pPr lvl="0" marL="293370" indent="-293370" defTabSz="385572">
              <a:spcBef>
                <a:spcPts val="2700"/>
              </a:spcBef>
              <a:defRPr sz="1800">
                <a:solidFill>
                  <a:srgbClr val="000000"/>
                </a:solidFill>
              </a:defRPr>
            </a:pPr>
            <a:r>
              <a:rPr sz="2508">
                <a:solidFill>
                  <a:srgbClr val="FFFFFF"/>
                </a:solidFill>
              </a:rPr>
              <a:t>~5% integrating new chunks of code into project</a:t>
            </a:r>
            <a:endParaRPr sz="2508">
              <a:solidFill>
                <a:srgbClr val="FFFFFF"/>
              </a:solidFill>
            </a:endParaRPr>
          </a:p>
          <a:p>
            <a:pPr lvl="0" marL="293370" indent="-293370" defTabSz="385572">
              <a:spcBef>
                <a:spcPts val="2700"/>
              </a:spcBef>
              <a:defRPr sz="1800">
                <a:solidFill>
                  <a:srgbClr val="000000"/>
                </a:solidFill>
              </a:defRPr>
            </a:pPr>
            <a:r>
              <a:rPr sz="2508">
                <a:solidFill>
                  <a:srgbClr val="FFFFFF"/>
                </a:solidFill>
              </a:rPr>
              <a:t>~25% debugging and testing existing code</a:t>
            </a:r>
            <a:endParaRPr sz="2508">
              <a:solidFill>
                <a:srgbClr val="FFFFFF"/>
              </a:solidFill>
            </a:endParaRPr>
          </a:p>
          <a:p>
            <a:pPr lvl="0" marL="293370" indent="-293370" defTabSz="385572">
              <a:spcBef>
                <a:spcPts val="2700"/>
              </a:spcBef>
              <a:defRPr sz="1800">
                <a:solidFill>
                  <a:srgbClr val="000000"/>
                </a:solidFill>
              </a:defRPr>
            </a:pPr>
            <a:r>
              <a:rPr sz="2508">
                <a:solidFill>
                  <a:srgbClr val="FFFFFF"/>
                </a:solidFill>
              </a:rPr>
              <a:t>~10% tweaking (scrapping, revising, and rewriting)</a:t>
            </a:r>
            <a:endParaRPr sz="2508">
              <a:solidFill>
                <a:srgbClr val="FFFFFF"/>
              </a:solidFill>
            </a:endParaRPr>
          </a:p>
          <a:p>
            <a:pPr lvl="0" marL="293370" indent="-293370" defTabSz="385572">
              <a:spcBef>
                <a:spcPts val="2700"/>
              </a:spcBef>
              <a:defRPr sz="1800">
                <a:solidFill>
                  <a:srgbClr val="000000"/>
                </a:solidFill>
              </a:defRPr>
            </a:pPr>
            <a:r>
              <a:rPr sz="2508">
                <a:solidFill>
                  <a:srgbClr val="FFFFFF"/>
                </a:solidFill>
              </a:rPr>
              <a:t> remainder spent reading (docs, stack-traces, similar code, wiki, forum threads, textbook references, etc…)</a:t>
            </a:r>
            <a:endParaRPr sz="2508">
              <a:solidFill>
                <a:srgbClr val="FFFFFF"/>
              </a:solidFill>
            </a:endParaRPr>
          </a:p>
          <a:p>
            <a:pPr lvl="1" marL="586740" indent="-293370" defTabSz="385572">
              <a:spcBef>
                <a:spcPts val="2700"/>
              </a:spcBef>
              <a:defRPr sz="1800">
                <a:solidFill>
                  <a:srgbClr val="000000"/>
                </a:solidFill>
              </a:defRPr>
            </a:pPr>
            <a:r>
              <a:rPr b="1" i="1" sz="2508">
                <a:solidFill>
                  <a:srgbClr val="FFFFFF"/>
                </a:solidFill>
                <a:latin typeface="Helvetica"/>
                <a:ea typeface="Helvetica"/>
                <a:cs typeface="Helvetica"/>
                <a:sym typeface="Helvetica"/>
              </a:rPr>
              <a:t>looking</a:t>
            </a:r>
            <a:r>
              <a:rPr b="1" sz="2508">
                <a:solidFill>
                  <a:srgbClr val="FFFFFF"/>
                </a:solidFill>
                <a:latin typeface="Helvetica"/>
                <a:ea typeface="Helvetica"/>
                <a:cs typeface="Helvetica"/>
                <a:sym typeface="Helvetica"/>
              </a:rPr>
              <a:t> </a:t>
            </a:r>
            <a:r>
              <a:rPr b="1" i="1" sz="2508">
                <a:solidFill>
                  <a:srgbClr val="FFFFFF"/>
                </a:solidFill>
                <a:latin typeface="Helvetica"/>
                <a:ea typeface="Helvetica"/>
                <a:cs typeface="Helvetica"/>
                <a:sym typeface="Helvetica"/>
              </a:rPr>
              <a:t>for</a:t>
            </a:r>
            <a:r>
              <a:rPr sz="2508">
                <a:solidFill>
                  <a:srgbClr val="FFFFFF"/>
                </a:solidFill>
              </a:rPr>
              <a:t> and</a:t>
            </a:r>
            <a:r>
              <a:rPr b="1" i="1" sz="2508">
                <a:solidFill>
                  <a:srgbClr val="FFFFFF"/>
                </a:solidFill>
                <a:latin typeface="Helvetica"/>
                <a:ea typeface="Helvetica"/>
                <a:cs typeface="Helvetica"/>
                <a:sym typeface="Helvetica"/>
              </a:rPr>
              <a:t> looking up </a:t>
            </a:r>
            <a:r>
              <a:rPr sz="2508">
                <a:solidFill>
                  <a:srgbClr val="FFFFFF"/>
                </a:solidFill>
              </a:rPr>
              <a:t>existing</a:t>
            </a:r>
            <a:r>
              <a:rPr b="1" i="1" sz="2508">
                <a:solidFill>
                  <a:srgbClr val="FFFFFF"/>
                </a:solidFill>
                <a:latin typeface="Helvetica"/>
                <a:ea typeface="Helvetica"/>
                <a:cs typeface="Helvetica"/>
                <a:sym typeface="Helvetica"/>
              </a:rPr>
              <a:t> </a:t>
            </a:r>
            <a:r>
              <a:rPr sz="2508">
                <a:solidFill>
                  <a:srgbClr val="FFFFFF"/>
                </a:solidFill>
              </a:rPr>
              <a:t>solutions</a:t>
            </a:r>
          </a:p>
        </p:txBody>
      </p:sp>
      <p:sp>
        <p:nvSpPr>
          <p:cNvPr id="67" name="Shape 67"/>
          <p:cNvSpPr/>
          <p:nvPr>
            <p:ph type="title" idx="4294967295"/>
          </p:nvPr>
        </p:nvSpPr>
        <p:spPr>
          <a:prstGeom prst="rect">
            <a:avLst/>
          </a:prstGeom>
        </p:spPr>
        <p:txBody>
          <a:bodyPr/>
          <a:lstStyle/>
          <a:p>
            <a:pPr lvl="0">
              <a:defRPr sz="1800">
                <a:solidFill>
                  <a:srgbClr val="000000"/>
                </a:solidFill>
              </a:defRPr>
            </a:pPr>
            <a:r>
              <a:rPr sz="8000">
                <a:solidFill>
                  <a:srgbClr val="FFFFFF"/>
                </a:solidFill>
              </a:rPr>
              <a:t>Typical Time Allocation</a:t>
            </a:r>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 name="Shape 69"/>
          <p:cNvSpPr/>
          <p:nvPr>
            <p:ph type="body" idx="1"/>
          </p:nvPr>
        </p:nvSpPr>
        <p:spPr>
          <a:xfrm>
            <a:off x="952500" y="2196174"/>
            <a:ext cx="11099800" cy="6287426"/>
          </a:xfrm>
          <a:prstGeom prst="rect">
            <a:avLst/>
          </a:prstGeom>
        </p:spPr>
        <p:txBody>
          <a:bodyPr/>
          <a:lstStyle/>
          <a:p>
            <a:pPr lvl="0">
              <a:defRPr sz="1800">
                <a:solidFill>
                  <a:srgbClr val="000000"/>
                </a:solidFill>
              </a:defRPr>
            </a:pPr>
            <a:r>
              <a:rPr sz="3800">
                <a:solidFill>
                  <a:srgbClr val="FFFFFF"/>
                </a:solidFill>
              </a:rPr>
              <a:t>Some problems cannot be solved without becoming familiar with, or worse, becoming a competent user of foreign tools and domains.</a:t>
            </a:r>
          </a:p>
        </p:txBody>
      </p:sp>
      <p:sp>
        <p:nvSpPr>
          <p:cNvPr id="70" name="Shape 70"/>
          <p:cNvSpPr/>
          <p:nvPr>
            <p:ph type="title" idx="4294967295"/>
          </p:nvPr>
        </p:nvSpPr>
        <p:spPr>
          <a:prstGeom prst="rect">
            <a:avLst/>
          </a:prstGeom>
        </p:spPr>
        <p:txBody>
          <a:bodyPr/>
          <a:lstStyle/>
          <a:p>
            <a:pPr lvl="0">
              <a:defRPr sz="1800">
                <a:solidFill>
                  <a:srgbClr val="000000"/>
                </a:solidFill>
              </a:defRPr>
            </a:pPr>
            <a:r>
              <a:rPr sz="8000">
                <a:solidFill>
                  <a:srgbClr val="FFFFFF"/>
                </a:solidFill>
              </a:rPr>
              <a:t>That being said…</a:t>
            </a:r>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lvl="0">
              <a:defRPr sz="1800">
                <a:solidFill>
                  <a:srgbClr val="000000"/>
                </a:solidFill>
              </a:defRPr>
            </a:pPr>
            <a:r>
              <a:rPr sz="8000">
                <a:solidFill>
                  <a:srgbClr val="FFFFFF"/>
                </a:solidFill>
              </a:rPr>
              <a:t>Enter the Jumble</a:t>
            </a:r>
          </a:p>
        </p:txBody>
      </p:sp>
      <p:sp>
        <p:nvSpPr>
          <p:cNvPr id="73" name="Shape 73"/>
          <p:cNvSpPr/>
          <p:nvPr>
            <p:ph type="body" idx="1"/>
          </p:nvPr>
        </p:nvSpPr>
        <p:spPr>
          <a:prstGeom prst="rect">
            <a:avLst/>
          </a:prstGeom>
        </p:spPr>
        <p:txBody>
          <a:bodyPr/>
          <a:lstStyle/>
          <a:p>
            <a:pPr lvl="0" marL="0" indent="0"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r>
              <a:rPr sz="2240">
                <a:solidFill>
                  <a:srgbClr val="00F900"/>
                </a:solidFill>
                <a:latin typeface="Helvetica"/>
                <a:ea typeface="Helvetica"/>
                <a:cs typeface="Helvetica"/>
                <a:sym typeface="Helvetica"/>
              </a:rPr>
              <a:t>1. extract all English words from each jumble</a:t>
            </a:r>
            <a:endParaRPr sz="2240">
              <a:solidFill>
                <a:srgbClr val="00F900"/>
              </a:solidFill>
              <a:latin typeface="Helvetica"/>
              <a:ea typeface="Helvetica"/>
              <a:cs typeface="Helvetica"/>
              <a:sym typeface="Helvetica"/>
            </a:endParaRPr>
          </a:p>
          <a:p>
            <a:pPr lvl="0" marL="0" indent="0"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endParaRPr sz="2240">
              <a:solidFill>
                <a:srgbClr val="00F900"/>
              </a:solidFill>
              <a:latin typeface="Helvetica"/>
              <a:ea typeface="Helvetica"/>
              <a:cs typeface="Helvetica"/>
              <a:sym typeface="Helvetica"/>
            </a:endParaRPr>
          </a:p>
          <a:p>
            <a:pPr lvl="0" marL="0" indent="0"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r>
              <a:rPr sz="2240">
                <a:solidFill>
                  <a:srgbClr val="00F900"/>
                </a:solidFill>
                <a:latin typeface="Helvetica"/>
                <a:ea typeface="Helvetica"/>
                <a:cs typeface="Helvetica"/>
                <a:sym typeface="Helvetica"/>
              </a:rPr>
              <a:t>2. for all combinations of solved jumbles, select letters at the marked indices to form solution letter pools</a:t>
            </a:r>
            <a:endParaRPr sz="2240">
              <a:solidFill>
                <a:srgbClr val="00F900"/>
              </a:solidFill>
              <a:latin typeface="Helvetica"/>
              <a:ea typeface="Helvetica"/>
              <a:cs typeface="Helvetica"/>
              <a:sym typeface="Helvetica"/>
            </a:endParaRPr>
          </a:p>
          <a:p>
            <a:pPr lvl="0" marL="0" indent="0"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endParaRPr sz="2240">
              <a:solidFill>
                <a:srgbClr val="00F900"/>
              </a:solidFill>
              <a:latin typeface="Helvetica"/>
              <a:ea typeface="Helvetica"/>
              <a:cs typeface="Helvetica"/>
              <a:sym typeface="Helvetica"/>
            </a:endParaRPr>
          </a:p>
          <a:p>
            <a:pPr lvl="0" marL="0" indent="0"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r>
              <a:rPr sz="2240">
                <a:solidFill>
                  <a:srgbClr val="00F900"/>
                </a:solidFill>
                <a:latin typeface="Helvetica"/>
                <a:ea typeface="Helvetica"/>
                <a:cs typeface="Helvetica"/>
                <a:sym typeface="Helvetica"/>
              </a:rPr>
              <a:t>3. rearrange unique letter pools according to:</a:t>
            </a:r>
            <a:endParaRPr sz="2240">
              <a:solidFill>
                <a:srgbClr val="00F900"/>
              </a:solidFill>
              <a:latin typeface="Helvetica"/>
              <a:ea typeface="Helvetica"/>
              <a:cs typeface="Helvetica"/>
              <a:sym typeface="Helvetica"/>
            </a:endParaRPr>
          </a:p>
          <a:p>
            <a:pPr lvl="1" marL="0" indent="146303"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r>
              <a:rPr sz="2240">
                <a:solidFill>
                  <a:srgbClr val="00F900"/>
                </a:solidFill>
                <a:latin typeface="Helvetica"/>
                <a:ea typeface="Helvetica"/>
                <a:cs typeface="Helvetica"/>
                <a:sym typeface="Helvetica"/>
              </a:rPr>
              <a:t>b. correct lengths</a:t>
            </a:r>
            <a:endParaRPr sz="2240">
              <a:solidFill>
                <a:srgbClr val="00F900"/>
              </a:solidFill>
              <a:latin typeface="Helvetica"/>
              <a:ea typeface="Helvetica"/>
              <a:cs typeface="Helvetica"/>
              <a:sym typeface="Helvetica"/>
            </a:endParaRPr>
          </a:p>
          <a:p>
            <a:pPr lvl="1" marL="0" indent="146303"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r>
              <a:rPr sz="2240">
                <a:solidFill>
                  <a:srgbClr val="00F900"/>
                </a:solidFill>
                <a:latin typeface="Helvetica"/>
                <a:ea typeface="Helvetica"/>
                <a:cs typeface="Helvetica"/>
                <a:sym typeface="Helvetica"/>
              </a:rPr>
              <a:t>a. valid English</a:t>
            </a:r>
            <a:endParaRPr sz="2240">
              <a:solidFill>
                <a:srgbClr val="00F900"/>
              </a:solidFill>
              <a:latin typeface="Helvetica"/>
              <a:ea typeface="Helvetica"/>
              <a:cs typeface="Helvetica"/>
              <a:sym typeface="Helvetica"/>
            </a:endParaRPr>
          </a:p>
          <a:p>
            <a:pPr lvl="1" marL="0" indent="146303"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r>
              <a:rPr sz="2240">
                <a:solidFill>
                  <a:srgbClr val="FF2600"/>
                </a:solidFill>
                <a:latin typeface="Helvetica"/>
                <a:ea typeface="Helvetica"/>
                <a:cs typeface="Helvetica"/>
                <a:sym typeface="Helvetica"/>
              </a:rPr>
              <a:t>c. syntactically correct order </a:t>
            </a:r>
            <a:endParaRPr sz="2240">
              <a:solidFill>
                <a:srgbClr val="FF2600"/>
              </a:solidFill>
              <a:latin typeface="Helvetica"/>
              <a:ea typeface="Helvetica"/>
              <a:cs typeface="Helvetica"/>
              <a:sym typeface="Helvetica"/>
            </a:endParaRPr>
          </a:p>
          <a:p>
            <a:pPr lvl="1" marL="0" indent="146303"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r>
              <a:rPr sz="2240">
                <a:solidFill>
                  <a:srgbClr val="FF2600"/>
                </a:solidFill>
                <a:latin typeface="Helvetica"/>
                <a:ea typeface="Helvetica"/>
                <a:cs typeface="Helvetica"/>
                <a:sym typeface="Helvetica"/>
              </a:rPr>
              <a:t>d. adheres to "context" provided by "hints"</a:t>
            </a:r>
            <a:endParaRPr sz="2240">
              <a:solidFill>
                <a:srgbClr val="FF2600"/>
              </a:solidFill>
              <a:latin typeface="Helvetica"/>
              <a:ea typeface="Helvetica"/>
              <a:cs typeface="Helvetica"/>
              <a:sym typeface="Helvetica"/>
            </a:endParaRPr>
          </a:p>
          <a:p>
            <a:pPr lvl="0" marL="0" indent="0"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endParaRPr sz="2240">
              <a:solidFill>
                <a:srgbClr val="FF2600"/>
              </a:solidFill>
              <a:latin typeface="Helvetica"/>
              <a:ea typeface="Helvetica"/>
              <a:cs typeface="Helvetica"/>
              <a:sym typeface="Helvetica"/>
            </a:endParaRPr>
          </a:p>
          <a:p>
            <a:pPr lvl="0" marL="262021" indent="-262021" defTabSz="292607">
              <a:spcBef>
                <a:spcPts val="0"/>
              </a:spcBef>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endParaRPr sz="2240">
              <a:solidFill>
                <a:srgbClr val="FFFFFF"/>
              </a:solidFill>
              <a:latin typeface="Helvetica"/>
              <a:ea typeface="Helvetica"/>
              <a:cs typeface="Helvetica"/>
              <a:sym typeface="Helvetica"/>
            </a:endParaRPr>
          </a:p>
          <a:p>
            <a:pPr lvl="0" marL="0" indent="0"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endParaRPr sz="959">
              <a:solidFill>
                <a:srgbClr val="FFFFFF"/>
              </a:solidFill>
              <a:latin typeface="Monaco"/>
              <a:ea typeface="Monaco"/>
              <a:cs typeface="Monaco"/>
              <a:sym typeface="Monaco"/>
            </a:endParaRPr>
          </a:p>
          <a:p>
            <a:pPr lvl="0" marL="0" indent="0" defTabSz="292607">
              <a:spcBef>
                <a:spcPts val="0"/>
              </a:spcBef>
              <a:buSzTx/>
              <a:buNone/>
              <a:tabLst>
                <a:tab pos="215900" algn="l"/>
                <a:tab pos="444500" algn="l"/>
                <a:tab pos="673100" algn="l"/>
                <a:tab pos="901700" algn="l"/>
                <a:tab pos="1130300" algn="l"/>
                <a:tab pos="1358900" algn="l"/>
                <a:tab pos="1587500" algn="l"/>
                <a:tab pos="1816100" algn="l"/>
                <a:tab pos="2044700" algn="l"/>
                <a:tab pos="2273300" algn="l"/>
                <a:tab pos="2501900" algn="l"/>
                <a:tab pos="2730500" algn="l"/>
              </a:tabLst>
              <a:defRPr sz="1800">
                <a:solidFill>
                  <a:srgbClr val="000000"/>
                </a:solidFill>
              </a:defRPr>
            </a:pPr>
            <a:r>
              <a:rPr sz="959">
                <a:solidFill>
                  <a:srgbClr val="FFFFFF"/>
                </a:solidFill>
                <a:latin typeface="Monaco"/>
                <a:ea typeface="Monaco"/>
                <a:cs typeface="Monaco"/>
                <a:sym typeface="Monaco"/>
              </a:rPr>
              <a:t>./jumble "he wore an expensive three-piece suit because he had a.  I want to be successful at my interview"/6/8 gyrint/1/2/4 drivet/3/6 snamea/1/6 ceedit/2/4/6 sowdah/1/4 elchek/2/6</a:t>
            </a:r>
          </a:p>
        </p:txBody>
      </p:sp>
      <p:pic>
        <p:nvPicPr>
          <p:cNvPr id="74" name="jumble_suit.jpg"/>
          <p:cNvPicPr/>
          <p:nvPr/>
        </p:nvPicPr>
        <p:blipFill>
          <a:blip r:embed="rId2">
            <a:extLst/>
          </a:blip>
          <a:stretch>
            <a:fillRect/>
          </a:stretch>
        </p:blipFill>
        <p:spPr>
          <a:xfrm>
            <a:off x="6974563" y="2376907"/>
            <a:ext cx="5467204" cy="6714286"/>
          </a:xfrm>
          <a:prstGeom prst="rect">
            <a:avLst/>
          </a:prstGeom>
          <a:ln w="12700">
            <a:miter lim="400000"/>
          </a:ln>
        </p:spPr>
      </p:pic>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sz="1800">
                <a:solidFill>
                  <a:srgbClr val="000000"/>
                </a:solidFill>
              </a:defRPr>
            </a:pPr>
            <a:r>
              <a:rPr sz="8000">
                <a:solidFill>
                  <a:srgbClr val="FFFFFF"/>
                </a:solidFill>
              </a:rPr>
              <a:t>Shortcomings</a:t>
            </a:r>
          </a:p>
        </p:txBody>
      </p:sp>
      <p:sp>
        <p:nvSpPr>
          <p:cNvPr id="77" name="Shape 77"/>
          <p:cNvSpPr/>
          <p:nvPr>
            <p:ph type="body" idx="1"/>
          </p:nvPr>
        </p:nvSpPr>
        <p:spPr>
          <a:prstGeom prst="rect">
            <a:avLst/>
          </a:prstGeom>
        </p:spPr>
        <p:txBody>
          <a:bodyPr/>
          <a:lstStyle/>
          <a:p>
            <a:pPr lvl="0">
              <a:buSzPct val="50000"/>
              <a:defRPr sz="1800">
                <a:solidFill>
                  <a:srgbClr val="000000"/>
                </a:solidFill>
              </a:defRPr>
            </a:pPr>
            <a:r>
              <a:rPr sz="3800">
                <a:solidFill>
                  <a:srgbClr val="FF2600"/>
                </a:solidFill>
              </a:rPr>
              <a:t>for some jumbles, table of </a:t>
            </a:r>
            <a:r>
              <a:rPr b="1" sz="3800">
                <a:solidFill>
                  <a:srgbClr val="FF2600"/>
                </a:solidFill>
                <a:latin typeface="Helvetica"/>
                <a:ea typeface="Helvetica"/>
                <a:cs typeface="Helvetica"/>
                <a:sym typeface="Helvetica"/>
              </a:rPr>
              <a:t>valid</a:t>
            </a:r>
            <a:r>
              <a:rPr sz="3800">
                <a:solidFill>
                  <a:srgbClr val="FF2600"/>
                </a:solidFill>
              </a:rPr>
              <a:t> solutions remained unmanageably large after exhausting my familiar “toolbox”</a:t>
            </a:r>
            <a:endParaRPr sz="3800">
              <a:solidFill>
                <a:srgbClr val="FF2600"/>
              </a:solidFill>
            </a:endParaRPr>
          </a:p>
          <a:p>
            <a:pPr lvl="0">
              <a:buClr>
                <a:srgbClr val="FFFFFF"/>
              </a:buClr>
              <a:buSzPct val="50000"/>
              <a:defRPr sz="1800">
                <a:solidFill>
                  <a:srgbClr val="000000"/>
                </a:solidFill>
              </a:defRPr>
            </a:pPr>
            <a:r>
              <a:rPr sz="3800">
                <a:solidFill>
                  <a:srgbClr val="FF2600"/>
                </a:solidFill>
              </a:rPr>
              <a:t>restricting dictionary by</a:t>
            </a:r>
            <a:r>
              <a:rPr b="1" sz="3800">
                <a:solidFill>
                  <a:srgbClr val="FF2600"/>
                </a:solidFill>
                <a:latin typeface="Helvetica"/>
                <a:ea typeface="Helvetica"/>
                <a:cs typeface="Helvetica"/>
                <a:sym typeface="Helvetica"/>
              </a:rPr>
              <a:t> frequency </a:t>
            </a:r>
            <a:r>
              <a:rPr sz="3800">
                <a:solidFill>
                  <a:srgbClr val="FF2600"/>
                </a:solidFill>
              </a:rPr>
              <a:t>and </a:t>
            </a:r>
            <a:r>
              <a:rPr b="1" sz="3800">
                <a:solidFill>
                  <a:srgbClr val="FF2600"/>
                </a:solidFill>
                <a:latin typeface="Helvetica"/>
                <a:ea typeface="Helvetica"/>
                <a:cs typeface="Helvetica"/>
                <a:sym typeface="Helvetica"/>
              </a:rPr>
              <a:t>dialect</a:t>
            </a:r>
            <a:r>
              <a:rPr sz="3800">
                <a:solidFill>
                  <a:srgbClr val="FF2600"/>
                </a:solidFill>
              </a:rPr>
              <a:t>  broke other solutions</a:t>
            </a:r>
            <a:endParaRPr sz="3800">
              <a:solidFill>
                <a:srgbClr val="FF2600"/>
              </a:solidFill>
            </a:endParaRPr>
          </a:p>
          <a:p>
            <a:pPr lvl="0">
              <a:defRPr sz="1800">
                <a:solidFill>
                  <a:srgbClr val="000000"/>
                </a:solidFill>
              </a:defRPr>
            </a:pPr>
            <a:r>
              <a:rPr b="1" sz="3800">
                <a:solidFill>
                  <a:srgbClr val="FFFFFF"/>
                </a:solidFill>
                <a:latin typeface="Helvetica"/>
                <a:ea typeface="Helvetica"/>
                <a:cs typeface="Helvetica"/>
                <a:sym typeface="Helvetica"/>
              </a:rPr>
              <a:t>a jumble solver driven solely by pattern matching and probabilistic paradigms is neither robust nor extensible</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title"/>
          </p:nvPr>
        </p:nvSpPr>
        <p:spPr>
          <a:prstGeom prst="rect">
            <a:avLst/>
          </a:prstGeom>
        </p:spPr>
        <p:txBody>
          <a:bodyPr/>
          <a:lstStyle>
            <a:lvl1pPr defTabSz="554990">
              <a:defRPr sz="7600"/>
            </a:lvl1pPr>
          </a:lstStyle>
          <a:p>
            <a:pPr lvl="0">
              <a:defRPr sz="1800">
                <a:solidFill>
                  <a:srgbClr val="000000"/>
                </a:solidFill>
              </a:defRPr>
            </a:pPr>
            <a:r>
              <a:rPr sz="7600">
                <a:solidFill>
                  <a:srgbClr val="FFFFFF"/>
                </a:solidFill>
              </a:rPr>
              <a:t>Another Look at that Clue</a:t>
            </a:r>
          </a:p>
        </p:txBody>
      </p:sp>
      <p:pic>
        <p:nvPicPr>
          <p:cNvPr id="80" name="jumble_suit.jpg"/>
          <p:cNvPicPr/>
          <p:nvPr/>
        </p:nvPicPr>
        <p:blipFill>
          <a:blip r:embed="rId2">
            <a:extLst/>
          </a:blip>
          <a:stretch>
            <a:fillRect/>
          </a:stretch>
        </p:blipFill>
        <p:spPr>
          <a:xfrm>
            <a:off x="6974563" y="2376907"/>
            <a:ext cx="5467204" cy="6714286"/>
          </a:xfrm>
          <a:prstGeom prst="rect">
            <a:avLst/>
          </a:prstGeom>
          <a:ln w="12700">
            <a:miter lim="400000"/>
          </a:ln>
        </p:spPr>
      </p:pic>
      <p:sp>
        <p:nvSpPr>
          <p:cNvPr id="81" name="Shape 81"/>
          <p:cNvSpPr/>
          <p:nvPr>
            <p:ph type="body" idx="4294967295"/>
          </p:nvPr>
        </p:nvSpPr>
        <p:spPr>
          <a:xfrm>
            <a:off x="952500" y="2590800"/>
            <a:ext cx="5467204" cy="6286500"/>
          </a:xfrm>
          <a:prstGeom prst="rect">
            <a:avLst/>
          </a:prstGeom>
        </p:spPr>
        <p:txBody>
          <a:bodyPr/>
          <a:lstStyle/>
          <a:p>
            <a:pPr lvl="0" marL="266700" indent="-266700" defTabSz="350520">
              <a:spcBef>
                <a:spcPts val="2500"/>
              </a:spcBef>
              <a:buClr>
                <a:srgbClr val="FFFFFF"/>
              </a:buClr>
              <a:buSzPct val="50000"/>
              <a:defRPr sz="1800">
                <a:solidFill>
                  <a:srgbClr val="000000"/>
                </a:solidFill>
              </a:defRPr>
            </a:pPr>
            <a:r>
              <a:rPr sz="2280">
                <a:solidFill>
                  <a:srgbClr val="FFFFFF"/>
                </a:solidFill>
              </a:rPr>
              <a:t>how to select ‘“vested” interest’ from 22 valid solutions?</a:t>
            </a:r>
            <a:endParaRPr sz="2280">
              <a:solidFill>
                <a:srgbClr val="FFFFFF"/>
              </a:solidFill>
            </a:endParaRPr>
          </a:p>
          <a:p>
            <a:pPr lvl="0" marL="266700" indent="-266700" defTabSz="350520">
              <a:spcBef>
                <a:spcPts val="2500"/>
              </a:spcBef>
              <a:buClr>
                <a:srgbClr val="FFFFFF"/>
              </a:buClr>
              <a:buSzPct val="50000"/>
              <a:defRPr sz="1800">
                <a:solidFill>
                  <a:srgbClr val="000000"/>
                </a:solidFill>
              </a:defRPr>
            </a:pPr>
            <a:r>
              <a:rPr sz="2280">
                <a:solidFill>
                  <a:srgbClr val="FFFFFF"/>
                </a:solidFill>
              </a:rPr>
              <a:t>what an English speaking human might extract from the clue:</a:t>
            </a:r>
            <a:endParaRPr sz="2280">
              <a:solidFill>
                <a:srgbClr val="FFFFFF"/>
              </a:solidFill>
            </a:endParaRPr>
          </a:p>
          <a:p>
            <a:pPr lvl="0" marL="266700" indent="-266700" defTabSz="350520">
              <a:spcBef>
                <a:spcPts val="2500"/>
              </a:spcBef>
              <a:buClr>
                <a:srgbClr val="FFFFFF"/>
              </a:buClr>
              <a:buSzPct val="50000"/>
              <a:defRPr sz="1800">
                <a:solidFill>
                  <a:srgbClr val="000000"/>
                </a:solidFill>
              </a:defRPr>
            </a:pPr>
            <a:r>
              <a:rPr strike="sngStrike" sz="2280">
                <a:solidFill>
                  <a:srgbClr val="FF2600"/>
                </a:solidFill>
              </a:rPr>
              <a:t>picture of man in suit</a:t>
            </a:r>
            <a:endParaRPr strike="sngStrike" sz="2280">
              <a:solidFill>
                <a:srgbClr val="FF2600"/>
              </a:solidFill>
            </a:endParaRPr>
          </a:p>
          <a:p>
            <a:pPr lvl="0" marL="266700" indent="-266700" defTabSz="350520">
              <a:spcBef>
                <a:spcPts val="2500"/>
              </a:spcBef>
              <a:buClr>
                <a:srgbClr val="FFFFFF"/>
              </a:buClr>
              <a:buSzPct val="50000"/>
              <a:defRPr sz="1800">
                <a:solidFill>
                  <a:srgbClr val="000000"/>
                </a:solidFill>
              </a:defRPr>
            </a:pPr>
            <a:r>
              <a:rPr strike="sngStrike" sz="2280">
                <a:solidFill>
                  <a:srgbClr val="FF2600"/>
                </a:solidFill>
              </a:rPr>
              <a:t>first word is quoted</a:t>
            </a:r>
            <a:endParaRPr strike="sngStrike" sz="2280">
              <a:solidFill>
                <a:srgbClr val="FF2600"/>
              </a:solidFill>
            </a:endParaRPr>
          </a:p>
          <a:p>
            <a:pPr lvl="1" marL="533400" indent="-266700" defTabSz="350520">
              <a:spcBef>
                <a:spcPts val="2500"/>
              </a:spcBef>
              <a:buClr>
                <a:srgbClr val="FFFFFF"/>
              </a:buClr>
              <a:buSzPct val="50000"/>
              <a:defRPr sz="1800">
                <a:solidFill>
                  <a:srgbClr val="000000"/>
                </a:solidFill>
              </a:defRPr>
            </a:pPr>
            <a:r>
              <a:rPr strike="sngStrike" sz="2280">
                <a:solidFill>
                  <a:srgbClr val="FF2600"/>
                </a:solidFill>
              </a:rPr>
              <a:t> probably pun, other is “filler”</a:t>
            </a:r>
            <a:endParaRPr strike="sngStrike" sz="2280">
              <a:solidFill>
                <a:srgbClr val="FF2600"/>
              </a:solidFill>
            </a:endParaRPr>
          </a:p>
          <a:p>
            <a:pPr lvl="0" marL="266700" indent="-266700" defTabSz="350520">
              <a:spcBef>
                <a:spcPts val="2500"/>
              </a:spcBef>
              <a:buClr>
                <a:srgbClr val="FFFFFF"/>
              </a:buClr>
              <a:buSzPct val="50000"/>
              <a:defRPr sz="1800">
                <a:solidFill>
                  <a:srgbClr val="000000"/>
                </a:solidFill>
              </a:defRPr>
            </a:pPr>
            <a:r>
              <a:rPr strike="sngStrike" sz="2280">
                <a:solidFill>
                  <a:srgbClr val="FF2600"/>
                </a:solidFill>
              </a:rPr>
              <a:t>“…because he had a __ __.”</a:t>
            </a:r>
            <a:endParaRPr strike="sngStrike" sz="2280">
              <a:solidFill>
                <a:srgbClr val="FF2600"/>
              </a:solidFill>
            </a:endParaRPr>
          </a:p>
          <a:p>
            <a:pPr lvl="1" marL="533400" indent="-266700" defTabSz="350520">
              <a:spcBef>
                <a:spcPts val="2500"/>
              </a:spcBef>
              <a:buClr>
                <a:srgbClr val="FFFFFF"/>
              </a:buClr>
              <a:buSzPct val="50000"/>
              <a:defRPr sz="1800">
                <a:solidFill>
                  <a:srgbClr val="000000"/>
                </a:solidFill>
              </a:defRPr>
            </a:pPr>
            <a:r>
              <a:rPr strike="sngStrike" sz="2280">
                <a:solidFill>
                  <a:srgbClr val="FF2600"/>
                </a:solidFill>
              </a:rPr>
              <a:t>probably [adjective] [noun]</a:t>
            </a:r>
            <a:endParaRPr strike="sngStrike" sz="2280">
              <a:solidFill>
                <a:srgbClr val="FF2600"/>
              </a:solidFill>
            </a:endParaRPr>
          </a:p>
          <a:p>
            <a:pPr lvl="0" marL="266700" indent="-266700" defTabSz="350520">
              <a:spcBef>
                <a:spcPts val="2500"/>
              </a:spcBef>
              <a:buClr>
                <a:srgbClr val="FFFFFF"/>
              </a:buClr>
              <a:defRPr sz="1800">
                <a:solidFill>
                  <a:srgbClr val="000000"/>
                </a:solidFill>
              </a:defRPr>
            </a:pPr>
            <a:r>
              <a:rPr b="1" sz="2280">
                <a:solidFill>
                  <a:srgbClr val="00F900"/>
                </a:solidFill>
                <a:latin typeface="Helvetica"/>
                <a:ea typeface="Helvetica"/>
                <a:cs typeface="Helvetica"/>
                <a:sym typeface="Helvetica"/>
              </a:rPr>
              <a:t>“expensive”, “three-piece suit”, “interview”</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lvl="0">
              <a:defRPr sz="1800">
                <a:solidFill>
                  <a:srgbClr val="000000"/>
                </a:solidFill>
              </a:defRPr>
            </a:pPr>
            <a:r>
              <a:rPr sz="8000">
                <a:solidFill>
                  <a:srgbClr val="FFFFFF"/>
                </a:solidFill>
              </a:rPr>
              <a:t>After a Little Googling</a:t>
            </a:r>
          </a:p>
        </p:txBody>
      </p:sp>
      <p:sp>
        <p:nvSpPr>
          <p:cNvPr id="84" name="Shape 84"/>
          <p:cNvSpPr/>
          <p:nvPr>
            <p:ph type="body" idx="4294967295"/>
          </p:nvPr>
        </p:nvSpPr>
        <p:spPr>
          <a:prstGeom prst="rect">
            <a:avLst/>
          </a:prstGeom>
        </p:spPr>
        <p:txBody>
          <a:bodyPr/>
          <a:lstStyle/>
          <a:p>
            <a:pPr lvl="0" marL="400050" indent="-400050" defTabSz="525779">
              <a:spcBef>
                <a:spcPts val="3700"/>
              </a:spcBef>
              <a:defRPr sz="1800">
                <a:solidFill>
                  <a:srgbClr val="000000"/>
                </a:solidFill>
              </a:defRPr>
            </a:pPr>
            <a:r>
              <a:rPr sz="3420">
                <a:solidFill>
                  <a:srgbClr val="FFFFFF"/>
                </a:solidFill>
              </a:rPr>
              <a:t>several routes ranging from “nontrivial and time consuming” at best to completely foreign scholarly concepts</a:t>
            </a:r>
            <a:endParaRPr sz="3420">
              <a:solidFill>
                <a:srgbClr val="FFFFFF"/>
              </a:solidFill>
            </a:endParaRPr>
          </a:p>
          <a:p>
            <a:pPr lvl="0" marL="400050" indent="-400050" defTabSz="525779">
              <a:spcBef>
                <a:spcPts val="3700"/>
              </a:spcBef>
              <a:defRPr sz="1800">
                <a:solidFill>
                  <a:srgbClr val="000000"/>
                </a:solidFill>
              </a:defRPr>
            </a:pPr>
            <a:r>
              <a:rPr sz="3420">
                <a:solidFill>
                  <a:srgbClr val="FF2600"/>
                </a:solidFill>
              </a:rPr>
              <a:t>no magic (or free) plugin to bridge the gap</a:t>
            </a:r>
            <a:endParaRPr sz="3420">
              <a:solidFill>
                <a:srgbClr val="FF2600"/>
              </a:solidFill>
            </a:endParaRPr>
          </a:p>
          <a:p>
            <a:pPr lvl="0" marL="400050" indent="-400050" defTabSz="525779">
              <a:spcBef>
                <a:spcPts val="3700"/>
              </a:spcBef>
              <a:defRPr sz="1800">
                <a:solidFill>
                  <a:srgbClr val="000000"/>
                </a:solidFill>
              </a:defRPr>
            </a:pPr>
            <a:r>
              <a:rPr sz="3420">
                <a:solidFill>
                  <a:srgbClr val="00F900"/>
                </a:solidFill>
              </a:rPr>
              <a:t>can and has been done before by other hobbyists</a:t>
            </a:r>
            <a:endParaRPr sz="3420">
              <a:solidFill>
                <a:srgbClr val="00F900"/>
              </a:solidFill>
            </a:endParaRPr>
          </a:p>
          <a:p>
            <a:pPr lvl="0" marL="400050" indent="-400050" defTabSz="525779">
              <a:spcBef>
                <a:spcPts val="3700"/>
              </a:spcBef>
              <a:defRPr sz="1800">
                <a:solidFill>
                  <a:srgbClr val="000000"/>
                </a:solidFill>
              </a:defRPr>
            </a:pPr>
            <a:r>
              <a:rPr sz="3420">
                <a:solidFill>
                  <a:srgbClr val="FF2600"/>
                </a:solidFill>
              </a:rPr>
              <a:t>cannot avoid having to learn something new</a:t>
            </a:r>
            <a:endParaRPr sz="3420">
              <a:solidFill>
                <a:srgbClr val="FF2600"/>
              </a:solidFill>
            </a:endParaRPr>
          </a:p>
          <a:p>
            <a:pPr lvl="0" marL="400050" indent="-400050" defTabSz="525779">
              <a:spcBef>
                <a:spcPts val="3700"/>
              </a:spcBef>
              <a:defRPr sz="1800">
                <a:solidFill>
                  <a:srgbClr val="000000"/>
                </a:solidFill>
              </a:defRPr>
            </a:pPr>
            <a:r>
              <a:rPr sz="3420">
                <a:solidFill>
                  <a:srgbClr val="FF2600"/>
                </a:solidFill>
              </a:rPr>
              <a:t>lots and lots of blood, sweat, tears, and reading ahead</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idx="4294967295"/>
          </p:nvPr>
        </p:nvSpPr>
        <p:spPr>
          <a:xfrm>
            <a:off x="952500" y="262466"/>
            <a:ext cx="11099800" cy="2159001"/>
          </a:xfrm>
          <a:prstGeom prst="rect">
            <a:avLst/>
          </a:prstGeom>
        </p:spPr>
        <p:txBody>
          <a:bodyPr/>
          <a:lstStyle/>
          <a:p>
            <a:pPr lvl="0">
              <a:defRPr sz="1800">
                <a:solidFill>
                  <a:srgbClr val="000000"/>
                </a:solidFill>
              </a:defRPr>
            </a:pPr>
            <a:r>
              <a:rPr sz="8000">
                <a:solidFill>
                  <a:srgbClr val="FFFFFF"/>
                </a:solidFill>
              </a:rPr>
              <a:t>opencyc.org</a:t>
            </a:r>
          </a:p>
        </p:txBody>
      </p:sp>
      <p:sp>
        <p:nvSpPr>
          <p:cNvPr id="36" name="Shape 36"/>
          <p:cNvSpPr/>
          <p:nvPr>
            <p:ph type="body" idx="4294967295"/>
          </p:nvPr>
        </p:nvSpPr>
        <p:spPr>
          <a:prstGeom prst="rect">
            <a:avLst/>
          </a:prstGeom>
        </p:spPr>
        <p:txBody>
          <a:bodyPr/>
          <a:lstStyle/>
          <a:p>
            <a:pPr lvl="0">
              <a:buSzPct val="50000"/>
              <a:defRPr sz="1800">
                <a:solidFill>
                  <a:srgbClr val="000000"/>
                </a:solidFill>
              </a:defRPr>
            </a:pPr>
            <a:r>
              <a:rPr sz="3800">
                <a:solidFill>
                  <a:srgbClr val="FFFFFF"/>
                </a:solidFill>
              </a:rPr>
              <a:t>The OpenCyc Platform is your gateway to the full power of Cyc, </a:t>
            </a:r>
            <a:r>
              <a:rPr b="1" sz="3800">
                <a:solidFill>
                  <a:srgbClr val="00F900"/>
                </a:solidFill>
                <a:latin typeface="Helvetica"/>
                <a:ea typeface="Helvetica"/>
                <a:cs typeface="Helvetica"/>
                <a:sym typeface="Helvetica"/>
              </a:rPr>
              <a:t>the world’s largest and most complete general knowledge base and commonsense reasoning engine</a:t>
            </a:r>
            <a:r>
              <a:rPr sz="3800">
                <a:solidFill>
                  <a:srgbClr val="FFFFFF"/>
                </a:solidFill>
              </a:rPr>
              <a:t>. OpenCyc contains hundreds of thousands of Cyc terms organized in a carefully designed ontology </a:t>
            </a:r>
            <a:r>
              <a:rPr sz="3800">
                <a:solidFill>
                  <a:srgbClr val="00F900"/>
                </a:solidFill>
              </a:rPr>
              <a:t>(?)</a:t>
            </a:r>
            <a:r>
              <a:rPr sz="3800">
                <a:solidFill>
                  <a:srgbClr val="FFFFFF"/>
                </a:solidFill>
              </a:rPr>
              <a:t>. Cycorp offers this ontology at </a:t>
            </a:r>
            <a:r>
              <a:rPr b="1" sz="3800">
                <a:solidFill>
                  <a:srgbClr val="00F900"/>
                </a:solidFill>
                <a:latin typeface="Helvetica"/>
                <a:ea typeface="Helvetica"/>
                <a:cs typeface="Helvetica"/>
                <a:sym typeface="Helvetica"/>
              </a:rPr>
              <a:t>no cost</a:t>
            </a:r>
            <a:r>
              <a:rPr sz="3800">
                <a:solidFill>
                  <a:srgbClr val="FFFFFF"/>
                </a:solidFill>
              </a:rPr>
              <a:t> and encourages you to make use of, and extend, this ontology </a:t>
            </a:r>
            <a:r>
              <a:rPr b="1" sz="3800">
                <a:solidFill>
                  <a:srgbClr val="00F900"/>
                </a:solidFill>
                <a:latin typeface="Helvetica"/>
                <a:ea typeface="Helvetica"/>
                <a:cs typeface="Helvetica"/>
                <a:sym typeface="Helvetica"/>
              </a:rPr>
              <a:t>rather than starting your own from scratch</a:t>
            </a:r>
            <a:r>
              <a:rPr sz="3800">
                <a:solidFill>
                  <a:srgbClr val="FFFFFF"/>
                </a:solidFill>
              </a:rPr>
              <a:t>.</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defTabSz="332993">
              <a:defRPr sz="1800">
                <a:solidFill>
                  <a:srgbClr val="000000"/>
                </a:solidFill>
              </a:defRPr>
            </a:pPr>
            <a:r>
              <a:rPr sz="4560">
                <a:solidFill>
                  <a:srgbClr val="FFFFFF"/>
                </a:solidFill>
              </a:rPr>
              <a:t>New to Cyc? We recommend these </a:t>
            </a:r>
            <a:r>
              <a:rPr b="1" sz="4560" u="sng">
                <a:solidFill>
                  <a:srgbClr val="73FDFF"/>
                </a:solidFill>
                <a:latin typeface="Helvetica"/>
                <a:ea typeface="Helvetica"/>
                <a:cs typeface="Helvetica"/>
                <a:sym typeface="Helvetica"/>
              </a:rPr>
              <a:t>tutorials to get started on ontology development.</a:t>
            </a:r>
          </a:p>
        </p:txBody>
      </p:sp>
      <p:sp>
        <p:nvSpPr>
          <p:cNvPr id="87" name="Shape 87"/>
          <p:cNvSpPr/>
          <p:nvPr>
            <p:ph type="body" idx="1"/>
          </p:nvPr>
        </p:nvSpPr>
        <p:spPr>
          <a:xfrm>
            <a:off x="817033" y="2597149"/>
            <a:ext cx="11099801" cy="6286501"/>
          </a:xfrm>
          <a:prstGeom prst="rect">
            <a:avLst/>
          </a:prstGeom>
        </p:spPr>
        <p:txBody>
          <a:bodyPr/>
          <a:lstStyle/>
          <a:p>
            <a:pPr lvl="0" marL="284479" indent="-284479" defTabSz="373887">
              <a:spcBef>
                <a:spcPts val="2600"/>
              </a:spcBef>
              <a:defRPr sz="1800">
                <a:solidFill>
                  <a:srgbClr val="000000"/>
                </a:solidFill>
              </a:defRPr>
            </a:pPr>
            <a:r>
              <a:rPr sz="2432">
                <a:solidFill>
                  <a:srgbClr val="FFFFFF"/>
                </a:solidFill>
              </a:rPr>
              <a:t>First round of reading material:</a:t>
            </a:r>
            <a:endParaRPr sz="2432">
              <a:solidFill>
                <a:srgbClr val="FFFFFF"/>
              </a:solidFill>
            </a:endParaRPr>
          </a:p>
          <a:p>
            <a:pPr lvl="1" marL="568959" indent="-284479" defTabSz="373887">
              <a:spcBef>
                <a:spcPts val="2600"/>
              </a:spcBef>
              <a:defRPr sz="1800">
                <a:solidFill>
                  <a:srgbClr val="000000"/>
                </a:solidFill>
              </a:defRPr>
            </a:pPr>
            <a:r>
              <a:rPr sz="2432">
                <a:solidFill>
                  <a:srgbClr val="FFFFFF"/>
                </a:solidFill>
              </a:rPr>
              <a:t>KB Browser Interface (1 pdf)</a:t>
            </a:r>
            <a:endParaRPr sz="2432">
              <a:solidFill>
                <a:srgbClr val="FFFFFF"/>
              </a:solidFill>
            </a:endParaRPr>
          </a:p>
          <a:p>
            <a:pPr lvl="1" marL="568959" indent="-284479" defTabSz="373887">
              <a:spcBef>
                <a:spcPts val="2600"/>
              </a:spcBef>
              <a:defRPr sz="1800">
                <a:solidFill>
                  <a:srgbClr val="000000"/>
                </a:solidFill>
              </a:defRPr>
            </a:pPr>
            <a:r>
              <a:rPr sz="2432">
                <a:solidFill>
                  <a:srgbClr val="FFFFFF"/>
                </a:solidFill>
              </a:rPr>
              <a:t>Foundations of Knowledge Representation in Cyc (4 pdfs)</a:t>
            </a:r>
            <a:endParaRPr sz="2432">
              <a:solidFill>
                <a:srgbClr val="FFFFFF"/>
              </a:solidFill>
            </a:endParaRPr>
          </a:p>
          <a:p>
            <a:pPr lvl="1" marL="568959" indent="-284479" defTabSz="373887">
              <a:spcBef>
                <a:spcPts val="2600"/>
              </a:spcBef>
              <a:defRPr sz="1800">
                <a:solidFill>
                  <a:srgbClr val="000000"/>
                </a:solidFill>
              </a:defRPr>
            </a:pPr>
            <a:r>
              <a:rPr sz="2432">
                <a:solidFill>
                  <a:srgbClr val="FFFFFF"/>
                </a:solidFill>
              </a:rPr>
              <a:t>Predicates and Denotational Functions (5 pdfs)</a:t>
            </a:r>
            <a:endParaRPr sz="2432">
              <a:solidFill>
                <a:srgbClr val="FFFFFF"/>
              </a:solidFill>
            </a:endParaRPr>
          </a:p>
          <a:p>
            <a:pPr lvl="1" marL="568959" indent="-284479" defTabSz="373887">
              <a:spcBef>
                <a:spcPts val="2600"/>
              </a:spcBef>
              <a:defRPr sz="1800">
                <a:solidFill>
                  <a:srgbClr val="000000"/>
                </a:solidFill>
              </a:defRPr>
            </a:pPr>
            <a:r>
              <a:rPr sz="2432">
                <a:solidFill>
                  <a:srgbClr val="FFFFFF"/>
                </a:solidFill>
              </a:rPr>
              <a:t>Errors in Representing Knowledge (3 pdfs)</a:t>
            </a:r>
            <a:endParaRPr sz="2432">
              <a:solidFill>
                <a:srgbClr val="FFFFFF"/>
              </a:solidFill>
            </a:endParaRPr>
          </a:p>
          <a:p>
            <a:pPr lvl="1" marL="568959" indent="-284479" defTabSz="373887">
              <a:spcBef>
                <a:spcPts val="2600"/>
              </a:spcBef>
              <a:defRPr sz="1800">
                <a:solidFill>
                  <a:srgbClr val="000000"/>
                </a:solidFill>
              </a:defRPr>
            </a:pPr>
            <a:r>
              <a:rPr sz="2432">
                <a:solidFill>
                  <a:srgbClr val="FFFFFF"/>
                </a:solidFill>
              </a:rPr>
              <a:t>Survey of Knowledge Base Content (8 pdfs)</a:t>
            </a:r>
            <a:endParaRPr sz="2432">
              <a:solidFill>
                <a:srgbClr val="FFFFFF"/>
              </a:solidFill>
            </a:endParaRPr>
          </a:p>
          <a:p>
            <a:pPr lvl="1" marL="568959" indent="-284479" defTabSz="373887">
              <a:spcBef>
                <a:spcPts val="2600"/>
              </a:spcBef>
              <a:defRPr sz="1800">
                <a:solidFill>
                  <a:srgbClr val="000000"/>
                </a:solidFill>
              </a:defRPr>
            </a:pPr>
            <a:r>
              <a:rPr sz="2432">
                <a:solidFill>
                  <a:srgbClr val="FFFFFF"/>
                </a:solidFill>
              </a:rPr>
              <a:t>OE Example: Events and Roles (4 pdfs)</a:t>
            </a:r>
            <a:endParaRPr sz="2432">
              <a:solidFill>
                <a:srgbClr val="FFFFFF"/>
              </a:solidFill>
            </a:endParaRPr>
          </a:p>
          <a:p>
            <a:pPr lvl="1" marL="568959" indent="-284479" defTabSz="373887">
              <a:spcBef>
                <a:spcPts val="2600"/>
              </a:spcBef>
              <a:defRPr sz="1800">
                <a:solidFill>
                  <a:srgbClr val="000000"/>
                </a:solidFill>
              </a:defRPr>
            </a:pPr>
            <a:r>
              <a:rPr sz="2432">
                <a:solidFill>
                  <a:srgbClr val="FFFFFF"/>
                </a:solidFill>
              </a:rPr>
              <a:t>Writing Efficient CycL: Some Concrete Suggestions (2 pdfs)</a:t>
            </a:r>
            <a:endParaRPr sz="2432">
              <a:solidFill>
                <a:srgbClr val="FFFFFF"/>
              </a:solidFill>
            </a:endParaRPr>
          </a:p>
          <a:p>
            <a:pPr lvl="1" marL="568959" indent="-284479" defTabSz="373887">
              <a:spcBef>
                <a:spcPts val="2600"/>
              </a:spcBef>
              <a:defRPr sz="1800">
                <a:solidFill>
                  <a:srgbClr val="000000"/>
                </a:solidFill>
              </a:defRPr>
            </a:pPr>
            <a:r>
              <a:rPr sz="2432">
                <a:solidFill>
                  <a:srgbClr val="FFFFFF"/>
                </a:solidFill>
              </a:rPr>
              <a:t>Inference in Cyc (5 pdfs)</a:t>
            </a:r>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lvl="0">
              <a:spcBef>
                <a:spcPts val="4200"/>
              </a:spcBef>
              <a:defRPr sz="1800">
                <a:solidFill>
                  <a:srgbClr val="000000"/>
                </a:solidFill>
              </a:defRPr>
            </a:pPr>
            <a:r>
              <a:rPr sz="3800">
                <a:solidFill>
                  <a:srgbClr val="FFFFFF"/>
                </a:solidFill>
              </a:rPr>
              <a:t>…OpenCyc is</a:t>
            </a:r>
            <a:r>
              <a:rPr b="1" sz="3800">
                <a:solidFill>
                  <a:srgbClr val="FFFFFF"/>
                </a:solidFill>
                <a:latin typeface="Helvetica"/>
                <a:ea typeface="Helvetica"/>
                <a:cs typeface="Helvetica"/>
                <a:sym typeface="Helvetica"/>
              </a:rPr>
              <a:t> </a:t>
            </a:r>
            <a:r>
              <a:rPr b="1" sz="3800" u="sng">
                <a:solidFill>
                  <a:srgbClr val="00FDFF"/>
                </a:solidFill>
                <a:latin typeface="Helvetica"/>
                <a:ea typeface="Helvetica"/>
                <a:cs typeface="Helvetica"/>
                <a:sym typeface="Helvetica"/>
              </a:rPr>
              <a:t>available for download</a:t>
            </a:r>
            <a:r>
              <a:rPr b="1" sz="3800">
                <a:solidFill>
                  <a:srgbClr val="FFFFFF"/>
                </a:solidFill>
                <a:latin typeface="Helvetica"/>
                <a:ea typeface="Helvetica"/>
                <a:cs typeface="Helvetica"/>
                <a:sym typeface="Helvetica"/>
              </a:rPr>
              <a:t> </a:t>
            </a:r>
            <a:r>
              <a:rPr sz="3800">
                <a:solidFill>
                  <a:srgbClr val="FFFFFF"/>
                </a:solidFill>
              </a:rPr>
              <a:t>from.…</a:t>
            </a:r>
          </a:p>
        </p:txBody>
      </p:sp>
      <p:sp>
        <p:nvSpPr>
          <p:cNvPr id="90" name="Shape 90"/>
          <p:cNvSpPr/>
          <p:nvPr>
            <p:ph type="body" idx="1"/>
          </p:nvPr>
        </p:nvSpPr>
        <p:spPr>
          <a:prstGeom prst="rect">
            <a:avLst/>
          </a:prstGeom>
        </p:spPr>
        <p:txBody>
          <a:bodyPr/>
          <a:lstStyle/>
          <a:p>
            <a:pPr lvl="0">
              <a:defRPr sz="1800">
                <a:solidFill>
                  <a:srgbClr val="000000"/>
                </a:solidFill>
              </a:defRPr>
            </a:pPr>
            <a:r>
              <a:rPr sz="3800">
                <a:solidFill>
                  <a:srgbClr val="FFFFFF"/>
                </a:solidFill>
              </a:rPr>
              <a:t>download from source forge link</a:t>
            </a:r>
            <a:endParaRPr sz="3800">
              <a:solidFill>
                <a:srgbClr val="FFFFFF"/>
              </a:solidFill>
            </a:endParaRPr>
          </a:p>
          <a:p>
            <a:pPr lvl="0">
              <a:defRPr sz="1800">
                <a:solidFill>
                  <a:srgbClr val="000000"/>
                </a:solidFill>
              </a:defRPr>
            </a:pPr>
            <a:r>
              <a:rPr sz="3800">
                <a:solidFill>
                  <a:srgbClr val="FFFFFF"/>
                </a:solidFill>
              </a:rPr>
              <a:t>read the README</a:t>
            </a:r>
            <a:endParaRPr sz="3800">
              <a:solidFill>
                <a:srgbClr val="FFFFFF"/>
              </a:solidFill>
            </a:endParaRPr>
          </a:p>
          <a:p>
            <a:pPr lvl="0">
              <a:defRPr sz="1800">
                <a:solidFill>
                  <a:srgbClr val="000000"/>
                </a:solidFill>
              </a:defRPr>
            </a:pPr>
            <a:r>
              <a:rPr sz="3800">
                <a:solidFill>
                  <a:srgbClr val="FFFFFF"/>
                </a:solidFill>
              </a:rPr>
              <a:t>very clear instructions</a:t>
            </a:r>
            <a:endParaRPr sz="3800">
              <a:solidFill>
                <a:srgbClr val="FFFFFF"/>
              </a:solidFill>
            </a:endParaRPr>
          </a:p>
          <a:p>
            <a:pPr lvl="0">
              <a:defRPr sz="1800">
                <a:solidFill>
                  <a:srgbClr val="000000"/>
                </a:solidFill>
              </a:defRPr>
            </a:pPr>
            <a:r>
              <a:rPr sz="3800">
                <a:solidFill>
                  <a:srgbClr val="FFFFFF"/>
                </a:solidFill>
              </a:rPr>
              <a:t>get OpenCyc server along with KB Browser running without “some assembly required”</a:t>
            </a:r>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lvl="0">
              <a:defRPr sz="1800">
                <a:solidFill>
                  <a:srgbClr val="000000"/>
                </a:solidFill>
              </a:defRPr>
            </a:pPr>
            <a:r>
              <a:rPr sz="8000">
                <a:solidFill>
                  <a:srgbClr val="FFFFFF"/>
                </a:solidFill>
              </a:rPr>
              <a:t>Off to a Railsy Start</a:t>
            </a:r>
          </a:p>
        </p:txBody>
      </p:sp>
      <p:sp>
        <p:nvSpPr>
          <p:cNvPr id="93" name="Shape 93"/>
          <p:cNvSpPr/>
          <p:nvPr>
            <p:ph type="body" idx="1"/>
          </p:nvPr>
        </p:nvSpPr>
        <p:spPr>
          <a:prstGeom prst="rect">
            <a:avLst/>
          </a:prstGeom>
        </p:spPr>
        <p:txBody>
          <a:bodyPr/>
          <a:lstStyle/>
          <a:p>
            <a:pPr lvl="0" marL="248920" indent="-248920" defTabSz="327152">
              <a:spcBef>
                <a:spcPts val="2300"/>
              </a:spcBef>
              <a:defRPr sz="1800">
                <a:solidFill>
                  <a:srgbClr val="000000"/>
                </a:solidFill>
              </a:defRPr>
            </a:pPr>
            <a:r>
              <a:rPr sz="2128">
                <a:solidFill>
                  <a:srgbClr val="FFFFFF"/>
                </a:solidFill>
              </a:rPr>
              <a:t>copy-paste SubL expressions into the server command line:</a:t>
            </a:r>
            <a:endParaRPr sz="2128">
              <a:solidFill>
                <a:srgbClr val="FFFFFF"/>
              </a:solidFill>
            </a:endParaRPr>
          </a:p>
          <a:p>
            <a:pPr lvl="2" marL="0" indent="256031" defTabSz="256031">
              <a:spcBef>
                <a:spcPts val="0"/>
              </a:spcBef>
              <a:buSzTx/>
              <a:buNone/>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1800">
                <a:solidFill>
                  <a:srgbClr val="000000"/>
                </a:solidFill>
              </a:defRPr>
            </a:pPr>
            <a:endParaRPr sz="1120">
              <a:solidFill>
                <a:srgbClr val="00F900"/>
              </a:solidFill>
              <a:latin typeface="Monaco"/>
              <a:ea typeface="Monaco"/>
              <a:cs typeface="Monaco"/>
              <a:sym typeface="Monaco"/>
            </a:endParaRPr>
          </a:p>
          <a:p>
            <a:pPr lvl="2" marL="0" indent="256031" defTabSz="256031">
              <a:spcBef>
                <a:spcPts val="0"/>
              </a:spcBef>
              <a:buSzTx/>
              <a:buNone/>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1800">
                <a:solidFill>
                  <a:srgbClr val="000000"/>
                </a:solidFill>
              </a:defRPr>
            </a:pPr>
            <a:r>
              <a:rPr sz="1120">
                <a:solidFill>
                  <a:srgbClr val="00F900"/>
                </a:solidFill>
                <a:latin typeface="Monaco"/>
                <a:ea typeface="Monaco"/>
                <a:cs typeface="Monaco"/>
                <a:sym typeface="Monaco"/>
              </a:rPr>
              <a:t>CYC(1): (+ (- 2 1) (* 2 3))</a:t>
            </a:r>
            <a:endParaRPr sz="1120">
              <a:solidFill>
                <a:srgbClr val="00F900"/>
              </a:solidFill>
              <a:latin typeface="Monaco"/>
              <a:ea typeface="Monaco"/>
              <a:cs typeface="Monaco"/>
              <a:sym typeface="Monaco"/>
            </a:endParaRPr>
          </a:p>
          <a:p>
            <a:pPr lvl="2" marL="0" indent="256031" defTabSz="256031">
              <a:spcBef>
                <a:spcPts val="0"/>
              </a:spcBef>
              <a:buSzTx/>
              <a:buNone/>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1800">
                <a:solidFill>
                  <a:srgbClr val="000000"/>
                </a:solidFill>
              </a:defRPr>
            </a:pPr>
            <a:r>
              <a:rPr sz="1120">
                <a:solidFill>
                  <a:srgbClr val="00F900"/>
                </a:solidFill>
                <a:latin typeface="Monaco"/>
                <a:ea typeface="Monaco"/>
                <a:cs typeface="Monaco"/>
                <a:sym typeface="Monaco"/>
              </a:rPr>
              <a:t>[Time: 0.007 secs]</a:t>
            </a:r>
            <a:endParaRPr sz="1120">
              <a:solidFill>
                <a:srgbClr val="00F900"/>
              </a:solidFill>
              <a:latin typeface="Monaco"/>
              <a:ea typeface="Monaco"/>
              <a:cs typeface="Monaco"/>
              <a:sym typeface="Monaco"/>
            </a:endParaRPr>
          </a:p>
          <a:p>
            <a:pPr lvl="2" marL="0" indent="256031" defTabSz="256031">
              <a:spcBef>
                <a:spcPts val="0"/>
              </a:spcBef>
              <a:buSzTx/>
              <a:buNone/>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1800">
                <a:solidFill>
                  <a:srgbClr val="000000"/>
                </a:solidFill>
              </a:defRPr>
            </a:pPr>
            <a:r>
              <a:rPr sz="1120">
                <a:solidFill>
                  <a:srgbClr val="00F900"/>
                </a:solidFill>
                <a:latin typeface="Monaco"/>
                <a:ea typeface="Monaco"/>
                <a:cs typeface="Monaco"/>
                <a:sym typeface="Monaco"/>
              </a:rPr>
              <a:t>7</a:t>
            </a:r>
            <a:endParaRPr sz="1120">
              <a:solidFill>
                <a:srgbClr val="00F900"/>
              </a:solidFill>
              <a:latin typeface="Monaco"/>
              <a:ea typeface="Monaco"/>
              <a:cs typeface="Monaco"/>
              <a:sym typeface="Monaco"/>
            </a:endParaRPr>
          </a:p>
          <a:p>
            <a:pPr lvl="2" marL="0" indent="256031" defTabSz="256031">
              <a:spcBef>
                <a:spcPts val="0"/>
              </a:spcBef>
              <a:buSzTx/>
              <a:buNone/>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1800">
                <a:solidFill>
                  <a:srgbClr val="000000"/>
                </a:solidFill>
              </a:defRPr>
            </a:pPr>
            <a:r>
              <a:rPr sz="1120">
                <a:solidFill>
                  <a:srgbClr val="00F900"/>
                </a:solidFill>
                <a:latin typeface="Monaco"/>
                <a:ea typeface="Monaco"/>
                <a:cs typeface="Monaco"/>
                <a:sym typeface="Monaco"/>
              </a:rPr>
              <a:t>CYC(2): (isa #$BillClinton)</a:t>
            </a:r>
            <a:endParaRPr sz="1120">
              <a:solidFill>
                <a:srgbClr val="00F900"/>
              </a:solidFill>
              <a:latin typeface="Monaco"/>
              <a:ea typeface="Monaco"/>
              <a:cs typeface="Monaco"/>
              <a:sym typeface="Monaco"/>
            </a:endParaRPr>
          </a:p>
          <a:p>
            <a:pPr lvl="2" marL="0" indent="256031" defTabSz="256031">
              <a:spcBef>
                <a:spcPts val="0"/>
              </a:spcBef>
              <a:buSzTx/>
              <a:buNone/>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1800">
                <a:solidFill>
                  <a:srgbClr val="000000"/>
                </a:solidFill>
              </a:defRPr>
            </a:pPr>
            <a:r>
              <a:rPr sz="1120">
                <a:solidFill>
                  <a:srgbClr val="00F900"/>
                </a:solidFill>
                <a:latin typeface="Monaco"/>
                <a:ea typeface="Monaco"/>
                <a:cs typeface="Monaco"/>
                <a:sym typeface="Monaco"/>
              </a:rPr>
              <a:t>[Time: 0.009 secs]</a:t>
            </a:r>
            <a:endParaRPr sz="1120">
              <a:solidFill>
                <a:srgbClr val="00F900"/>
              </a:solidFill>
              <a:latin typeface="Monaco"/>
              <a:ea typeface="Monaco"/>
              <a:cs typeface="Monaco"/>
              <a:sym typeface="Monaco"/>
            </a:endParaRPr>
          </a:p>
          <a:p>
            <a:pPr lvl="2" marL="0" indent="256031" defTabSz="256031">
              <a:spcBef>
                <a:spcPts val="0"/>
              </a:spcBef>
              <a:buSzTx/>
              <a:buNone/>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1800">
                <a:solidFill>
                  <a:srgbClr val="000000"/>
                </a:solidFill>
              </a:defRPr>
            </a:pPr>
            <a:r>
              <a:rPr sz="1120">
                <a:solidFill>
                  <a:srgbClr val="00F900"/>
                </a:solidFill>
                <a:latin typeface="Monaco"/>
                <a:ea typeface="Monaco"/>
                <a:cs typeface="Monaco"/>
                <a:sym typeface="Monaco"/>
              </a:rPr>
              <a:t>(#$Agent-Generic #$Individual)</a:t>
            </a:r>
            <a:endParaRPr sz="1120">
              <a:solidFill>
                <a:srgbClr val="00F900"/>
              </a:solidFill>
              <a:latin typeface="Monaco"/>
              <a:ea typeface="Monaco"/>
              <a:cs typeface="Monaco"/>
              <a:sym typeface="Monaco"/>
            </a:endParaRPr>
          </a:p>
          <a:p>
            <a:pPr lvl="2" marL="0" indent="256031" defTabSz="256031">
              <a:spcBef>
                <a:spcPts val="0"/>
              </a:spcBef>
              <a:buSzTx/>
              <a:buNone/>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1800">
                <a:solidFill>
                  <a:srgbClr val="000000"/>
                </a:solidFill>
              </a:defRPr>
            </a:pPr>
            <a:r>
              <a:rPr sz="1120">
                <a:solidFill>
                  <a:srgbClr val="00F900"/>
                </a:solidFill>
                <a:latin typeface="Monaco"/>
                <a:ea typeface="Monaco"/>
                <a:cs typeface="Monaco"/>
                <a:sym typeface="Monaco"/>
              </a:rPr>
              <a:t>NIL</a:t>
            </a:r>
            <a:endParaRPr sz="1120">
              <a:solidFill>
                <a:srgbClr val="00F900"/>
              </a:solidFill>
              <a:latin typeface="Monaco"/>
              <a:ea typeface="Monaco"/>
              <a:cs typeface="Monaco"/>
              <a:sym typeface="Monaco"/>
            </a:endParaRPr>
          </a:p>
          <a:p>
            <a:pPr lvl="0" marL="98257" indent="-98257" defTabSz="256031">
              <a:spcBef>
                <a:spcPts val="0"/>
              </a:spcBef>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1800">
                <a:solidFill>
                  <a:srgbClr val="000000"/>
                </a:solidFill>
              </a:defRPr>
            </a:pPr>
            <a:endParaRPr sz="839">
              <a:solidFill>
                <a:srgbClr val="00F900"/>
              </a:solidFill>
              <a:latin typeface="Menlo"/>
              <a:ea typeface="Menlo"/>
              <a:cs typeface="Menlo"/>
              <a:sym typeface="Menlo"/>
            </a:endParaRPr>
          </a:p>
          <a:p>
            <a:pPr lvl="0" marL="248920" indent="-248920" defTabSz="327152">
              <a:spcBef>
                <a:spcPts val="2300"/>
              </a:spcBef>
              <a:defRPr sz="1800">
                <a:solidFill>
                  <a:srgbClr val="000000"/>
                </a:solidFill>
              </a:defRPr>
            </a:pPr>
            <a:r>
              <a:rPr sz="2128">
                <a:solidFill>
                  <a:srgbClr val="FFFFFF"/>
                </a:solidFill>
              </a:rPr>
              <a:t>enter CycL expressions into the browser text box (painstakingly, indenting manually):</a:t>
            </a:r>
            <a:endParaRPr sz="2128">
              <a:solidFill>
                <a:srgbClr val="FFFFFF"/>
              </a:solidFill>
            </a:endParaRPr>
          </a:p>
          <a:p>
            <a:pPr lvl="2" marL="0" indent="256031" defTabSz="327152">
              <a:lnSpc>
                <a:spcPct val="10000"/>
              </a:lnSpc>
              <a:spcBef>
                <a:spcPts val="2300"/>
              </a:spcBef>
              <a:buSzTx/>
              <a:buNone/>
              <a:defRPr sz="1800">
                <a:solidFill>
                  <a:srgbClr val="000000"/>
                </a:solidFill>
              </a:defRPr>
            </a:pPr>
            <a:r>
              <a:rPr sz="1679">
                <a:solidFill>
                  <a:srgbClr val="FFFFFF"/>
                </a:solidFill>
                <a:latin typeface="Times New Roman"/>
                <a:ea typeface="Times New Roman"/>
                <a:cs typeface="Times New Roman"/>
                <a:sym typeface="Times New Roman"/>
              </a:rPr>
              <a:t>(genls Person ?X)</a:t>
            </a:r>
            <a:endParaRPr sz="1679">
              <a:solidFill>
                <a:srgbClr val="FFFFFF"/>
              </a:solidFill>
              <a:latin typeface="Times New Roman"/>
              <a:ea typeface="Times New Roman"/>
              <a:cs typeface="Times New Roman"/>
              <a:sym typeface="Times New Roman"/>
            </a:endParaRPr>
          </a:p>
          <a:p>
            <a:pPr lvl="2" marL="0" indent="256031" defTabSz="327152">
              <a:lnSpc>
                <a:spcPct val="10000"/>
              </a:lnSpc>
              <a:spcBef>
                <a:spcPts val="2300"/>
              </a:spcBef>
              <a:buSzTx/>
              <a:buNone/>
              <a:defRPr sz="1800">
                <a:solidFill>
                  <a:srgbClr val="000000"/>
                </a:solidFill>
              </a:defRPr>
            </a:pPr>
            <a:endParaRPr sz="1679">
              <a:solidFill>
                <a:srgbClr val="FFFFFF"/>
              </a:solidFill>
              <a:latin typeface="Times New Roman"/>
              <a:ea typeface="Times New Roman"/>
              <a:cs typeface="Times New Roman"/>
              <a:sym typeface="Times New Roman"/>
            </a:endParaRPr>
          </a:p>
          <a:p>
            <a:pPr lvl="2" marL="0" indent="256031" defTabSz="327152">
              <a:lnSpc>
                <a:spcPct val="10000"/>
              </a:lnSpc>
              <a:spcBef>
                <a:spcPts val="2300"/>
              </a:spcBef>
              <a:buSzTx/>
              <a:buNone/>
              <a:defRPr sz="1800">
                <a:solidFill>
                  <a:srgbClr val="000000"/>
                </a:solidFill>
              </a:defRPr>
            </a:pPr>
            <a:r>
              <a:rPr sz="1679">
                <a:solidFill>
                  <a:srgbClr val="00F900"/>
                </a:solidFill>
                <a:latin typeface="Times New Roman"/>
                <a:ea typeface="Times New Roman"/>
                <a:cs typeface="Times New Roman"/>
                <a:sym typeface="Times New Roman"/>
              </a:rPr>
              <a:t>Status : Suspended, Exhaust Total</a:t>
            </a:r>
            <a:endParaRPr sz="1679">
              <a:solidFill>
                <a:srgbClr val="00F900"/>
              </a:solidFill>
              <a:latin typeface="Times New Roman"/>
              <a:ea typeface="Times New Roman"/>
              <a:cs typeface="Times New Roman"/>
              <a:sym typeface="Times New Roman"/>
            </a:endParaRPr>
          </a:p>
          <a:p>
            <a:pPr lvl="2" marL="0" indent="256031" defTabSz="327152">
              <a:lnSpc>
                <a:spcPct val="10000"/>
              </a:lnSpc>
              <a:spcBef>
                <a:spcPts val="2300"/>
              </a:spcBef>
              <a:buSzTx/>
              <a:buNone/>
              <a:defRPr sz="1800">
                <a:solidFill>
                  <a:srgbClr val="000000"/>
                </a:solidFill>
              </a:defRPr>
            </a:pPr>
            <a:endParaRPr sz="1679">
              <a:solidFill>
                <a:srgbClr val="00F900"/>
              </a:solidFill>
              <a:latin typeface="Times New Roman"/>
              <a:ea typeface="Times New Roman"/>
              <a:cs typeface="Times New Roman"/>
              <a:sym typeface="Times New Roman"/>
            </a:endParaRPr>
          </a:p>
          <a:p>
            <a:pPr lvl="2" marL="0" indent="256031" defTabSz="327152">
              <a:lnSpc>
                <a:spcPct val="10000"/>
              </a:lnSpc>
              <a:spcBef>
                <a:spcPts val="2300"/>
              </a:spcBef>
              <a:buSzTx/>
              <a:buNone/>
              <a:defRPr sz="1800">
                <a:solidFill>
                  <a:srgbClr val="000000"/>
                </a:solidFill>
              </a:defRPr>
            </a:pPr>
            <a:r>
              <a:rPr sz="1679">
                <a:solidFill>
                  <a:srgbClr val="00F900"/>
                </a:solidFill>
                <a:latin typeface="Times New Roman"/>
                <a:ea typeface="Times New Roman"/>
                <a:cs typeface="Times New Roman"/>
                <a:sym typeface="Times New Roman"/>
              </a:rPr>
              <a:t>Hide Answers       (49 new)       Actions : [All Answers] [Save Answers] [Save Answers as Queries] [Timeline]</a:t>
            </a:r>
            <a:endParaRPr sz="1679">
              <a:solidFill>
                <a:srgbClr val="00F900"/>
              </a:solidFill>
              <a:latin typeface="Times New Roman"/>
              <a:ea typeface="Times New Roman"/>
              <a:cs typeface="Times New Roman"/>
              <a:sym typeface="Times New Roman"/>
            </a:endParaRPr>
          </a:p>
          <a:p>
            <a:pPr lvl="2" marL="0" indent="256031" defTabSz="327152">
              <a:lnSpc>
                <a:spcPct val="10000"/>
              </a:lnSpc>
              <a:spcBef>
                <a:spcPts val="2300"/>
              </a:spcBef>
              <a:buSzTx/>
              <a:buNone/>
              <a:defRPr sz="1800">
                <a:solidFill>
                  <a:srgbClr val="000000"/>
                </a:solidFill>
              </a:defRPr>
            </a:pPr>
            <a:r>
              <a:rPr sz="1679">
                <a:solidFill>
                  <a:srgbClr val="00F900"/>
                </a:solidFill>
                <a:latin typeface="Times New Roman"/>
                <a:ea typeface="Times New Roman"/>
                <a:cs typeface="Times New Roman"/>
                <a:sym typeface="Times New Roman"/>
              </a:rPr>
              <a:t>Answer	?X</a:t>
            </a:r>
            <a:endParaRPr sz="1679">
              <a:solidFill>
                <a:srgbClr val="00F900"/>
              </a:solidFill>
              <a:latin typeface="Times New Roman"/>
              <a:ea typeface="Times New Roman"/>
              <a:cs typeface="Times New Roman"/>
              <a:sym typeface="Times New Roman"/>
            </a:endParaRPr>
          </a:p>
          <a:p>
            <a:pPr lvl="2" marL="0" indent="256031" defTabSz="327152">
              <a:lnSpc>
                <a:spcPct val="10000"/>
              </a:lnSpc>
              <a:spcBef>
                <a:spcPts val="2300"/>
              </a:spcBef>
              <a:buSzTx/>
              <a:buNone/>
              <a:defRPr sz="1800">
                <a:solidFill>
                  <a:srgbClr val="000000"/>
                </a:solidFill>
              </a:defRPr>
            </a:pPr>
            <a:r>
              <a:rPr sz="1679">
                <a:solidFill>
                  <a:srgbClr val="00F900"/>
                </a:solidFill>
                <a:latin typeface="Times New Roman"/>
                <a:ea typeface="Times New Roman"/>
                <a:cs typeface="Times New Roman"/>
                <a:sym typeface="Times New Roman"/>
              </a:rPr>
              <a:t>*[Explain #48]	Thing</a:t>
            </a:r>
            <a:endParaRPr sz="1679">
              <a:solidFill>
                <a:srgbClr val="00F900"/>
              </a:solidFill>
              <a:latin typeface="Times New Roman"/>
              <a:ea typeface="Times New Roman"/>
              <a:cs typeface="Times New Roman"/>
              <a:sym typeface="Times New Roman"/>
            </a:endParaRPr>
          </a:p>
          <a:p>
            <a:pPr lvl="2" marL="0" indent="256031" defTabSz="327152">
              <a:lnSpc>
                <a:spcPct val="10000"/>
              </a:lnSpc>
              <a:spcBef>
                <a:spcPts val="2300"/>
              </a:spcBef>
              <a:buSzTx/>
              <a:buNone/>
              <a:defRPr sz="1800">
                <a:solidFill>
                  <a:srgbClr val="000000"/>
                </a:solidFill>
              </a:defRPr>
            </a:pPr>
            <a:r>
              <a:rPr sz="1679">
                <a:solidFill>
                  <a:srgbClr val="00F900"/>
                </a:solidFill>
                <a:latin typeface="Times New Roman"/>
                <a:ea typeface="Times New Roman"/>
                <a:cs typeface="Times New Roman"/>
                <a:sym typeface="Times New Roman"/>
              </a:rPr>
              <a:t>*[Explain #47]	PartiallyIntangible</a:t>
            </a:r>
            <a:endParaRPr sz="1679">
              <a:solidFill>
                <a:srgbClr val="00F900"/>
              </a:solidFill>
              <a:latin typeface="Times New Roman"/>
              <a:ea typeface="Times New Roman"/>
              <a:cs typeface="Times New Roman"/>
              <a:sym typeface="Times New Roman"/>
            </a:endParaRPr>
          </a:p>
          <a:p>
            <a:pPr lvl="2" marL="0" indent="256031" defTabSz="327152">
              <a:lnSpc>
                <a:spcPct val="10000"/>
              </a:lnSpc>
              <a:spcBef>
                <a:spcPts val="2300"/>
              </a:spcBef>
              <a:buSzTx/>
              <a:buNone/>
              <a:defRPr sz="1800">
                <a:solidFill>
                  <a:srgbClr val="000000"/>
                </a:solidFill>
              </a:defRPr>
            </a:pPr>
            <a:r>
              <a:rPr sz="1679">
                <a:solidFill>
                  <a:srgbClr val="00F900"/>
                </a:solidFill>
                <a:latin typeface="Times New Roman"/>
                <a:ea typeface="Times New Roman"/>
                <a:cs typeface="Times New Roman"/>
                <a:sym typeface="Times New Roman"/>
              </a:rPr>
              <a:t>*[Explain #46]	(CollectionUnionFn </a:t>
            </a:r>
            <a:endParaRPr sz="1679">
              <a:solidFill>
                <a:srgbClr val="00F900"/>
              </a:solidFill>
              <a:latin typeface="Times New Roman"/>
              <a:ea typeface="Times New Roman"/>
              <a:cs typeface="Times New Roman"/>
              <a:sym typeface="Times New Roman"/>
            </a:endParaRPr>
          </a:p>
          <a:p>
            <a:pPr lvl="2" marL="0" indent="256031" defTabSz="327152">
              <a:lnSpc>
                <a:spcPct val="10000"/>
              </a:lnSpc>
              <a:spcBef>
                <a:spcPts val="2300"/>
              </a:spcBef>
              <a:buSzTx/>
              <a:buNone/>
              <a:defRPr sz="1800">
                <a:solidFill>
                  <a:srgbClr val="000000"/>
                </a:solidFill>
              </a:defRPr>
            </a:pPr>
            <a:r>
              <a:rPr sz="1679">
                <a:solidFill>
                  <a:srgbClr val="00F900"/>
                </a:solidFill>
                <a:latin typeface="Times New Roman"/>
                <a:ea typeface="Times New Roman"/>
                <a:cs typeface="Times New Roman"/>
                <a:sym typeface="Times New Roman"/>
              </a:rPr>
              <a:t>…</a:t>
            </a:r>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5" name="Shape 95"/>
          <p:cNvSpPr/>
          <p:nvPr>
            <p:ph type="title"/>
          </p:nvPr>
        </p:nvSpPr>
        <p:spPr>
          <a:prstGeom prst="rect">
            <a:avLst/>
          </a:prstGeom>
        </p:spPr>
        <p:txBody>
          <a:bodyPr/>
          <a:lstStyle/>
          <a:p>
            <a:pPr lvl="0">
              <a:defRPr sz="1800">
                <a:solidFill>
                  <a:srgbClr val="000000"/>
                </a:solidFill>
              </a:defRPr>
            </a:pPr>
            <a:r>
              <a:rPr sz="8000">
                <a:solidFill>
                  <a:srgbClr val="FFFFFF"/>
                </a:solidFill>
              </a:rPr>
              <a:t>Neat</a:t>
            </a:r>
          </a:p>
        </p:txBody>
      </p:sp>
      <p:sp>
        <p:nvSpPr>
          <p:cNvPr id="96" name="Shape 96"/>
          <p:cNvSpPr/>
          <p:nvPr>
            <p:ph type="body" idx="1"/>
          </p:nvPr>
        </p:nvSpPr>
        <p:spPr>
          <a:prstGeom prst="rect">
            <a:avLst/>
          </a:prstGeom>
        </p:spPr>
        <p:txBody>
          <a:bodyPr/>
          <a:lstStyle/>
          <a:p>
            <a:pPr lvl="0" marL="280034" indent="-280034" defTabSz="368045">
              <a:spcBef>
                <a:spcPts val="2600"/>
              </a:spcBef>
              <a:defRPr sz="1800">
                <a:solidFill>
                  <a:srgbClr val="000000"/>
                </a:solidFill>
              </a:defRPr>
            </a:pPr>
            <a:r>
              <a:rPr sz="2394">
                <a:solidFill>
                  <a:srgbClr val="FFFFFF"/>
                </a:solidFill>
              </a:rPr>
              <a:t>While reading:</a:t>
            </a:r>
            <a:endParaRPr sz="2394">
              <a:solidFill>
                <a:srgbClr val="FFFFFF"/>
              </a:solidFill>
            </a:endParaRPr>
          </a:p>
          <a:p>
            <a:pPr lvl="1" marL="560069" indent="-280034" defTabSz="368045">
              <a:spcBef>
                <a:spcPts val="2600"/>
              </a:spcBef>
              <a:defRPr sz="1800">
                <a:solidFill>
                  <a:srgbClr val="000000"/>
                </a:solidFill>
              </a:defRPr>
            </a:pPr>
            <a:r>
              <a:rPr sz="2394">
                <a:solidFill>
                  <a:srgbClr val="FFFFFF"/>
                </a:solidFill>
              </a:rPr>
              <a:t>exposed to lots and lots of high-level Cyc concepts</a:t>
            </a:r>
            <a:endParaRPr sz="2394">
              <a:solidFill>
                <a:srgbClr val="FFFFFF"/>
              </a:solidFill>
            </a:endParaRPr>
          </a:p>
          <a:p>
            <a:pPr lvl="1" marL="560069" indent="-280034" defTabSz="368045">
              <a:spcBef>
                <a:spcPts val="2600"/>
              </a:spcBef>
              <a:defRPr sz="1800">
                <a:solidFill>
                  <a:srgbClr val="000000"/>
                </a:solidFill>
              </a:defRPr>
            </a:pPr>
            <a:r>
              <a:rPr sz="2394">
                <a:solidFill>
                  <a:srgbClr val="FFFFFF"/>
                </a:solidFill>
              </a:rPr>
              <a:t>digested what I could with the help of wikipedia:</a:t>
            </a:r>
            <a:endParaRPr sz="2394">
              <a:solidFill>
                <a:srgbClr val="FFFFFF"/>
              </a:solidFill>
            </a:endParaRPr>
          </a:p>
          <a:p>
            <a:pPr lvl="2" marL="840105" indent="-280034" defTabSz="368045">
              <a:spcBef>
                <a:spcPts val="2600"/>
              </a:spcBef>
              <a:defRPr sz="1800">
                <a:solidFill>
                  <a:srgbClr val="000000"/>
                </a:solidFill>
              </a:defRPr>
            </a:pPr>
            <a:r>
              <a:rPr i="1" sz="2394">
                <a:solidFill>
                  <a:srgbClr val="FFFFFF"/>
                </a:solidFill>
              </a:rPr>
              <a:t> …if #$negationInverse is applied to two predicates and the first predicate holds for two arguments, then it's not the case that the second predicate will hold for the same two arguments in reverse argument order. </a:t>
            </a:r>
            <a:endParaRPr i="1" sz="2394">
              <a:solidFill>
                <a:srgbClr val="FFFFFF"/>
              </a:solidFill>
            </a:endParaRPr>
          </a:p>
          <a:p>
            <a:pPr lvl="2" marL="840105" indent="-280034" defTabSz="368045">
              <a:spcBef>
                <a:spcPts val="2600"/>
              </a:spcBef>
              <a:defRPr sz="1800">
                <a:solidFill>
                  <a:srgbClr val="000000"/>
                </a:solidFill>
              </a:defRPr>
            </a:pPr>
            <a:r>
              <a:rPr i="1" sz="2394">
                <a:solidFill>
                  <a:srgbClr val="FFFFFF"/>
                </a:solidFill>
              </a:rPr>
              <a:t>…all good heuristics are mutually contradictory, otherwise you could set up a decision tree, right?</a:t>
            </a:r>
            <a:endParaRPr i="1" sz="2394">
              <a:solidFill>
                <a:srgbClr val="FFFFFF"/>
              </a:solidFill>
            </a:endParaRPr>
          </a:p>
          <a:p>
            <a:pPr lvl="1" marL="560069" indent="-280034" defTabSz="368045">
              <a:spcBef>
                <a:spcPts val="2600"/>
              </a:spcBef>
              <a:defRPr sz="1800">
                <a:solidFill>
                  <a:srgbClr val="000000"/>
                </a:solidFill>
              </a:defRPr>
            </a:pPr>
            <a:r>
              <a:rPr sz="2394">
                <a:solidFill>
                  <a:srgbClr val="FFFFFF"/>
                </a:solidFill>
              </a:rPr>
              <a:t>got a taste of how vast and comprehensive the KB has to be</a:t>
            </a:r>
            <a:endParaRPr sz="2394">
              <a:solidFill>
                <a:srgbClr val="FFFFFF"/>
              </a:solidFill>
            </a:endParaRPr>
          </a:p>
          <a:p>
            <a:pPr lvl="1" marL="560069" indent="-280034" defTabSz="368045">
              <a:spcBef>
                <a:spcPts val="2600"/>
              </a:spcBef>
              <a:defRPr sz="1800">
                <a:solidFill>
                  <a:srgbClr val="000000"/>
                </a:solidFill>
              </a:defRPr>
            </a:pPr>
            <a:r>
              <a:rPr sz="2394">
                <a:solidFill>
                  <a:srgbClr val="FFFFFF"/>
                </a:solidFill>
              </a:rPr>
              <a:t>attempted to follow along with my KB browser…</a:t>
            </a:r>
          </a:p>
        </p:txBody>
      </p:sp>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a:lstStyle/>
          <a:p>
            <a:pPr lvl="0">
              <a:defRPr sz="1800">
                <a:solidFill>
                  <a:srgbClr val="000000"/>
                </a:solidFill>
              </a:defRPr>
            </a:pPr>
            <a:r>
              <a:rPr sz="8000">
                <a:solidFill>
                  <a:srgbClr val="FFFFFF"/>
                </a:solidFill>
              </a:rPr>
              <a:t>Attempting to “Assert”</a:t>
            </a:r>
          </a:p>
        </p:txBody>
      </p:sp>
      <p:sp>
        <p:nvSpPr>
          <p:cNvPr id="99" name="Shape 99"/>
          <p:cNvSpPr/>
          <p:nvPr>
            <p:ph type="body" idx="4294967295"/>
          </p:nvPr>
        </p:nvSpPr>
        <p:spPr>
          <a:prstGeom prst="rect">
            <a:avLst/>
          </a:prstGeom>
        </p:spPr>
        <p:txBody>
          <a:bodyPr/>
          <a:lstStyle/>
          <a:p>
            <a:pPr lvl="0" marL="0" indent="0">
              <a:buSzTx/>
              <a:buNone/>
              <a:defRPr sz="1800">
                <a:solidFill>
                  <a:srgbClr val="000000"/>
                </a:solidFill>
              </a:defRPr>
            </a:pPr>
            <a:r>
              <a:rPr sz="3800">
                <a:solidFill>
                  <a:srgbClr val="FFFFFF"/>
                </a:solidFill>
                <a:latin typeface="Times New Roman"/>
                <a:ea typeface="Times New Roman"/>
                <a:cs typeface="Times New Roman"/>
                <a:sym typeface="Times New Roman"/>
              </a:rPr>
              <a:t>Please Login Now</a:t>
            </a:r>
            <a:endParaRPr sz="3800">
              <a:solidFill>
                <a:srgbClr val="FFFFFF"/>
              </a:solidFill>
              <a:latin typeface="Times New Roman"/>
              <a:ea typeface="Times New Roman"/>
              <a:cs typeface="Times New Roman"/>
              <a:sym typeface="Times New Roman"/>
            </a:endParaRPr>
          </a:p>
          <a:p>
            <a:pPr lvl="0" marL="0" indent="0">
              <a:buSzTx/>
              <a:buNone/>
              <a:defRPr sz="1800">
                <a:solidFill>
                  <a:srgbClr val="000000"/>
                </a:solidFill>
              </a:defRPr>
            </a:pPr>
            <a:r>
              <a:rPr sz="3800">
                <a:solidFill>
                  <a:srgbClr val="FFFFFF"/>
                </a:solidFill>
                <a:latin typeface="Times New Roman"/>
                <a:ea typeface="Times New Roman"/>
                <a:cs typeface="Times New Roman"/>
                <a:sym typeface="Times New Roman"/>
              </a:rPr>
              <a:t>Sorry, the Cyc KB editing facilities cannot be used by people logged in as Guest. Failure to login using your unique name might cause your actions to interfere with those of other users. Please login using your real name now.</a:t>
            </a:r>
            <a:endParaRPr sz="3800">
              <a:solidFill>
                <a:srgbClr val="FFFFFF"/>
              </a:solidFill>
              <a:latin typeface="Times New Roman"/>
              <a:ea typeface="Times New Roman"/>
              <a:cs typeface="Times New Roman"/>
              <a:sym typeface="Times New Roman"/>
            </a:endParaRPr>
          </a:p>
          <a:p>
            <a:pPr lvl="0">
              <a:buClr>
                <a:srgbClr val="FFFFFF"/>
              </a:buClr>
              <a:defRPr sz="1800">
                <a:solidFill>
                  <a:srgbClr val="000000"/>
                </a:solidFill>
              </a:defRPr>
            </a:pPr>
            <a:r>
              <a:rPr sz="3800">
                <a:solidFill>
                  <a:srgbClr val="FFFB00"/>
                </a:solidFill>
                <a:latin typeface="Helvetica"/>
                <a:ea typeface="Helvetica"/>
                <a:cs typeface="Helvetica"/>
                <a:sym typeface="Helvetica"/>
              </a:rPr>
              <a:t>no big deal, </a:t>
            </a:r>
            <a:r>
              <a:rPr b="1" sz="3800">
                <a:solidFill>
                  <a:srgbClr val="FFFB00"/>
                </a:solidFill>
                <a:latin typeface="Helvetica"/>
                <a:ea typeface="Helvetica"/>
                <a:cs typeface="Helvetica"/>
                <a:sym typeface="Helvetica"/>
              </a:rPr>
              <a:t>**don’t plan on having to extend the KB to solve my problem anyway**</a:t>
            </a:r>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prstGeom prst="rect">
            <a:avLst/>
          </a:prstGeom>
        </p:spPr>
        <p:txBody>
          <a:bodyPr/>
          <a:lstStyle/>
          <a:p>
            <a:pPr lvl="0">
              <a:defRPr sz="1800">
                <a:solidFill>
                  <a:srgbClr val="000000"/>
                </a:solidFill>
              </a:defRPr>
            </a:pPr>
            <a:r>
              <a:rPr sz="8000">
                <a:solidFill>
                  <a:srgbClr val="FFFFFF"/>
                </a:solidFill>
              </a:rPr>
              <a:t>Attempting to Query</a:t>
            </a:r>
          </a:p>
        </p:txBody>
      </p:sp>
      <p:sp>
        <p:nvSpPr>
          <p:cNvPr id="102" name="Shape 102"/>
          <p:cNvSpPr/>
          <p:nvPr>
            <p:ph type="body" idx="1"/>
          </p:nvPr>
        </p:nvSpPr>
        <p:spPr>
          <a:prstGeom prst="rect">
            <a:avLst/>
          </a:prstGeom>
        </p:spPr>
        <p:txBody>
          <a:bodyPr/>
          <a:lstStyle/>
          <a:p>
            <a:pPr lvl="0" marL="324485" indent="-324485" defTabSz="426466">
              <a:spcBef>
                <a:spcPts val="3000"/>
              </a:spcBef>
              <a:defRPr sz="1800">
                <a:solidFill>
                  <a:srgbClr val="000000"/>
                </a:solidFill>
              </a:defRPr>
            </a:pPr>
            <a:r>
              <a:rPr sz="2774">
                <a:solidFill>
                  <a:srgbClr val="FFFFFF"/>
                </a:solidFill>
              </a:rPr>
              <a:t>While reading:</a:t>
            </a:r>
            <a:endParaRPr sz="2774">
              <a:solidFill>
                <a:srgbClr val="FFFFFF"/>
              </a:solidFill>
            </a:endParaRPr>
          </a:p>
          <a:p>
            <a:pPr lvl="1" marL="648970" indent="-324485" defTabSz="426466">
              <a:spcBef>
                <a:spcPts val="3000"/>
              </a:spcBef>
              <a:defRPr sz="1800">
                <a:solidFill>
                  <a:srgbClr val="000000"/>
                </a:solidFill>
              </a:defRPr>
            </a:pPr>
            <a:r>
              <a:rPr sz="2774">
                <a:solidFill>
                  <a:srgbClr val="FFFFFF"/>
                </a:solidFill>
              </a:rPr>
              <a:t>referencing some example CycL expressions</a:t>
            </a:r>
            <a:endParaRPr sz="2774">
              <a:solidFill>
                <a:srgbClr val="FFFFFF"/>
              </a:solidFill>
            </a:endParaRPr>
          </a:p>
          <a:p>
            <a:pPr lvl="2" marL="973455" indent="-324485" defTabSz="426466">
              <a:spcBef>
                <a:spcPts val="3000"/>
              </a:spcBef>
              <a:defRPr sz="1800">
                <a:solidFill>
                  <a:srgbClr val="000000"/>
                </a:solidFill>
              </a:defRPr>
            </a:pPr>
            <a:r>
              <a:rPr sz="2774">
                <a:solidFill>
                  <a:srgbClr val="FFFFFF"/>
                </a:solidFill>
              </a:rPr>
              <a:t>few and far between</a:t>
            </a:r>
            <a:endParaRPr sz="2774">
              <a:solidFill>
                <a:srgbClr val="FFFFFF"/>
              </a:solidFill>
            </a:endParaRPr>
          </a:p>
          <a:p>
            <a:pPr lvl="2" marL="973455" indent="-324485" defTabSz="426466">
              <a:spcBef>
                <a:spcPts val="3000"/>
              </a:spcBef>
              <a:defRPr sz="1800">
                <a:solidFill>
                  <a:srgbClr val="000000"/>
                </a:solidFill>
              </a:defRPr>
            </a:pPr>
            <a:r>
              <a:rPr sz="2774">
                <a:solidFill>
                  <a:srgbClr val="FFFFFF"/>
                </a:solidFill>
              </a:rPr>
              <a:t>even fewer that didn’t implement features not available in OpenCyc (inferencing from “rules”, missing assertions/predicates/misc constants)</a:t>
            </a:r>
            <a:endParaRPr sz="2774">
              <a:solidFill>
                <a:srgbClr val="FFFFFF"/>
              </a:solidFill>
            </a:endParaRPr>
          </a:p>
          <a:p>
            <a:pPr lvl="2" marL="973455" indent="-324485" defTabSz="426466">
              <a:spcBef>
                <a:spcPts val="3000"/>
              </a:spcBef>
              <a:defRPr sz="1800">
                <a:solidFill>
                  <a:srgbClr val="000000"/>
                </a:solidFill>
              </a:defRPr>
            </a:pPr>
            <a:r>
              <a:rPr sz="2774">
                <a:solidFill>
                  <a:srgbClr val="FFFFFF"/>
                </a:solidFill>
              </a:rPr>
              <a:t>very rarely managed to return a result other than:</a:t>
            </a:r>
            <a:endParaRPr sz="2774">
              <a:solidFill>
                <a:srgbClr val="FFFFFF"/>
              </a:solidFill>
            </a:endParaRPr>
          </a:p>
          <a:p>
            <a:pPr lvl="5" marL="0" indent="834390" defTabSz="426466">
              <a:lnSpc>
                <a:spcPct val="10000"/>
              </a:lnSpc>
              <a:spcBef>
                <a:spcPts val="3000"/>
              </a:spcBef>
              <a:buSzTx/>
              <a:buNone/>
              <a:defRPr sz="1800">
                <a:solidFill>
                  <a:srgbClr val="000000"/>
                </a:solidFill>
              </a:defRPr>
            </a:pPr>
            <a:r>
              <a:rPr sz="2190">
                <a:solidFill>
                  <a:srgbClr val="FF2600"/>
                </a:solidFill>
                <a:latin typeface="Times New Roman"/>
                <a:ea typeface="Times New Roman"/>
                <a:cs typeface="Times New Roman"/>
                <a:sym typeface="Times New Roman"/>
              </a:rPr>
              <a:t>=&gt; No answers</a:t>
            </a:r>
            <a:endParaRPr sz="2190">
              <a:solidFill>
                <a:srgbClr val="FF2600"/>
              </a:solidFill>
              <a:latin typeface="Times New Roman"/>
              <a:ea typeface="Times New Roman"/>
              <a:cs typeface="Times New Roman"/>
              <a:sym typeface="Times New Roman"/>
            </a:endParaRPr>
          </a:p>
          <a:p>
            <a:pPr lvl="5" marL="0" indent="834390" defTabSz="426466">
              <a:lnSpc>
                <a:spcPct val="10000"/>
              </a:lnSpc>
              <a:spcBef>
                <a:spcPts val="3000"/>
              </a:spcBef>
              <a:buSzTx/>
              <a:buNone/>
              <a:defRPr sz="1800">
                <a:solidFill>
                  <a:srgbClr val="000000"/>
                </a:solidFill>
              </a:defRPr>
            </a:pPr>
            <a:r>
              <a:rPr sz="2190">
                <a:solidFill>
                  <a:srgbClr val="FF2600"/>
                </a:solidFill>
                <a:latin typeface="Times New Roman"/>
                <a:ea typeface="Times New Roman"/>
                <a:cs typeface="Times New Roman"/>
                <a:sym typeface="Times New Roman"/>
              </a:rPr>
              <a:t>=&gt; Query was not proven</a:t>
            </a:r>
            <a:endParaRPr sz="2190">
              <a:solidFill>
                <a:srgbClr val="FF2600"/>
              </a:solidFill>
              <a:latin typeface="Times New Roman"/>
              <a:ea typeface="Times New Roman"/>
              <a:cs typeface="Times New Roman"/>
              <a:sym typeface="Times New Roman"/>
            </a:endParaRPr>
          </a:p>
          <a:p>
            <a:pPr lvl="5" marL="0" indent="834390" defTabSz="426466">
              <a:lnSpc>
                <a:spcPct val="10000"/>
              </a:lnSpc>
              <a:spcBef>
                <a:spcPts val="3000"/>
              </a:spcBef>
              <a:buSzTx/>
              <a:buNone/>
              <a:defRPr sz="1800">
                <a:solidFill>
                  <a:srgbClr val="000000"/>
                </a:solidFill>
              </a:defRPr>
            </a:pPr>
            <a:r>
              <a:rPr sz="2190">
                <a:solidFill>
                  <a:srgbClr val="FF2600"/>
                </a:solidFill>
                <a:latin typeface="Times New Roman"/>
                <a:ea typeface="Times New Roman"/>
                <a:cs typeface="Times New Roman"/>
                <a:sym typeface="Times New Roman"/>
              </a:rPr>
              <a:t>=&gt; invalid constant</a:t>
            </a:r>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 name="Shape 104"/>
          <p:cNvSpPr/>
          <p:nvPr>
            <p:ph type="title"/>
          </p:nvPr>
        </p:nvSpPr>
        <p:spPr>
          <a:prstGeom prst="rect">
            <a:avLst/>
          </a:prstGeom>
        </p:spPr>
        <p:txBody>
          <a:bodyPr/>
          <a:lstStyle/>
          <a:p>
            <a:pPr lvl="0">
              <a:defRPr sz="1800">
                <a:solidFill>
                  <a:srgbClr val="000000"/>
                </a:solidFill>
              </a:defRPr>
            </a:pPr>
            <a:r>
              <a:rPr sz="8000">
                <a:solidFill>
                  <a:srgbClr val="FFFFFF"/>
                </a:solidFill>
              </a:rPr>
              <a:t>I could have sworn…</a:t>
            </a:r>
          </a:p>
        </p:txBody>
      </p:sp>
      <p:sp>
        <p:nvSpPr>
          <p:cNvPr id="105" name="Shape 105"/>
          <p:cNvSpPr/>
          <p:nvPr>
            <p:ph type="body" idx="4294967295"/>
          </p:nvPr>
        </p:nvSpPr>
        <p:spPr>
          <a:prstGeom prst="rect">
            <a:avLst/>
          </a:prstGeom>
        </p:spPr>
        <p:txBody>
          <a:bodyPr/>
          <a:lstStyle/>
          <a:p>
            <a:pPr lvl="2" marL="0" indent="320039" defTabSz="408940">
              <a:lnSpc>
                <a:spcPct val="10000"/>
              </a:lnSpc>
              <a:spcBef>
                <a:spcPts val="2900"/>
              </a:spcBef>
              <a:buSzTx/>
              <a:buNone/>
              <a:defRPr sz="1800">
                <a:solidFill>
                  <a:srgbClr val="000000"/>
                </a:solidFill>
              </a:defRPr>
            </a:pPr>
            <a:r>
              <a:rPr sz="2100">
                <a:solidFill>
                  <a:srgbClr val="FFFFFF"/>
                </a:solidFill>
                <a:latin typeface="Times New Roman"/>
                <a:ea typeface="Times New Roman"/>
                <a:cs typeface="Times New Roman"/>
                <a:sym typeface="Times New Roman"/>
              </a:rPr>
              <a:t>(#$and </a:t>
            </a:r>
            <a:endParaRPr sz="2100">
              <a:solidFill>
                <a:srgbClr val="FFFFFF"/>
              </a:solidFill>
              <a:latin typeface="Times New Roman"/>
              <a:ea typeface="Times New Roman"/>
              <a:cs typeface="Times New Roman"/>
              <a:sym typeface="Times New Roman"/>
            </a:endParaRPr>
          </a:p>
          <a:p>
            <a:pPr lvl="3" marL="0" indent="480059" defTabSz="408940">
              <a:lnSpc>
                <a:spcPct val="10000"/>
              </a:lnSpc>
              <a:spcBef>
                <a:spcPts val="2900"/>
              </a:spcBef>
              <a:buSzTx/>
              <a:buNone/>
              <a:defRPr sz="1800">
                <a:solidFill>
                  <a:srgbClr val="000000"/>
                </a:solidFill>
              </a:defRPr>
            </a:pPr>
            <a:r>
              <a:rPr sz="2100">
                <a:solidFill>
                  <a:srgbClr val="FFFFFF"/>
                </a:solidFill>
                <a:latin typeface="Times New Roman"/>
                <a:ea typeface="Times New Roman"/>
                <a:cs typeface="Times New Roman"/>
                <a:sym typeface="Times New Roman"/>
              </a:rPr>
              <a:t>(#$isa ?X #$Cat) </a:t>
            </a:r>
            <a:endParaRPr sz="2100">
              <a:solidFill>
                <a:srgbClr val="FFFFFF"/>
              </a:solidFill>
              <a:latin typeface="Times New Roman"/>
              <a:ea typeface="Times New Roman"/>
              <a:cs typeface="Times New Roman"/>
              <a:sym typeface="Times New Roman"/>
            </a:endParaRPr>
          </a:p>
          <a:p>
            <a:pPr lvl="3" marL="0" indent="480059" defTabSz="408940">
              <a:lnSpc>
                <a:spcPct val="10000"/>
              </a:lnSpc>
              <a:spcBef>
                <a:spcPts val="2900"/>
              </a:spcBef>
              <a:buSzTx/>
              <a:buNone/>
              <a:defRPr sz="1800">
                <a:solidFill>
                  <a:srgbClr val="000000"/>
                </a:solidFill>
              </a:defRPr>
            </a:pPr>
            <a:r>
              <a:rPr sz="2100">
                <a:solidFill>
                  <a:srgbClr val="FFFFFF"/>
                </a:solidFill>
                <a:latin typeface="Times New Roman"/>
                <a:ea typeface="Times New Roman"/>
                <a:cs typeface="Times New Roman"/>
                <a:sym typeface="Times New Roman"/>
              </a:rPr>
              <a:t>(#$isa ?X ?Y))</a:t>
            </a:r>
            <a:endParaRPr sz="2100">
              <a:solidFill>
                <a:srgbClr val="FFFFFF"/>
              </a:solidFill>
              <a:latin typeface="Times New Roman"/>
              <a:ea typeface="Times New Roman"/>
              <a:cs typeface="Times New Roman"/>
              <a:sym typeface="Times New Roman"/>
            </a:endParaRPr>
          </a:p>
          <a:p>
            <a:pPr lvl="2" marL="0" indent="320039" defTabSz="408940">
              <a:lnSpc>
                <a:spcPct val="10000"/>
              </a:lnSpc>
              <a:spcBef>
                <a:spcPts val="2900"/>
              </a:spcBef>
              <a:buSzTx/>
              <a:buNone/>
              <a:defRPr sz="1800">
                <a:solidFill>
                  <a:srgbClr val="000000"/>
                </a:solidFill>
              </a:defRPr>
            </a:pPr>
            <a:r>
              <a:rPr sz="2100">
                <a:solidFill>
                  <a:srgbClr val="FF2600"/>
                </a:solidFill>
                <a:latin typeface="Times New Roman"/>
                <a:ea typeface="Times New Roman"/>
                <a:cs typeface="Times New Roman"/>
                <a:sym typeface="Times New Roman"/>
              </a:rPr>
              <a:t>=&gt; Status : Suspended, Exhaust Total</a:t>
            </a:r>
            <a:endParaRPr sz="2100">
              <a:solidFill>
                <a:srgbClr val="FF2600"/>
              </a:solidFill>
              <a:latin typeface="Times New Roman"/>
              <a:ea typeface="Times New Roman"/>
              <a:cs typeface="Times New Roman"/>
              <a:sym typeface="Times New Roman"/>
            </a:endParaRPr>
          </a:p>
          <a:p>
            <a:pPr lvl="2" marL="0" indent="320039" defTabSz="408940">
              <a:lnSpc>
                <a:spcPct val="10000"/>
              </a:lnSpc>
              <a:spcBef>
                <a:spcPts val="2900"/>
              </a:spcBef>
              <a:buSzTx/>
              <a:buNone/>
              <a:defRPr sz="1800">
                <a:solidFill>
                  <a:srgbClr val="000000"/>
                </a:solidFill>
              </a:defRPr>
            </a:pPr>
            <a:r>
              <a:rPr sz="2100">
                <a:solidFill>
                  <a:srgbClr val="FF2600"/>
                </a:solidFill>
                <a:latin typeface="Times New Roman"/>
                <a:ea typeface="Times New Roman"/>
                <a:cs typeface="Times New Roman"/>
                <a:sym typeface="Times New Roman"/>
              </a:rPr>
              <a:t>No answers</a:t>
            </a:r>
            <a:endParaRPr sz="2100">
              <a:solidFill>
                <a:srgbClr val="FF2600"/>
              </a:solidFill>
              <a:latin typeface="Times New Roman"/>
              <a:ea typeface="Times New Roman"/>
              <a:cs typeface="Times New Roman"/>
              <a:sym typeface="Times New Roman"/>
            </a:endParaRPr>
          </a:p>
          <a:p>
            <a:pPr lvl="2" marL="0" indent="320039" defTabSz="408940">
              <a:lnSpc>
                <a:spcPct val="10000"/>
              </a:lnSpc>
              <a:spcBef>
                <a:spcPts val="2900"/>
              </a:spcBef>
              <a:buSzTx/>
              <a:buNone/>
              <a:defRPr sz="1800">
                <a:solidFill>
                  <a:srgbClr val="000000"/>
                </a:solidFill>
              </a:defRPr>
            </a:pPr>
            <a:endParaRPr sz="2100">
              <a:solidFill>
                <a:srgbClr val="FFFFFF"/>
              </a:solidFill>
              <a:latin typeface="Times New Roman"/>
              <a:ea typeface="Times New Roman"/>
              <a:cs typeface="Times New Roman"/>
              <a:sym typeface="Times New Roman"/>
            </a:endParaRPr>
          </a:p>
          <a:p>
            <a:pPr lvl="2" marL="0" indent="320039" defTabSz="408940">
              <a:lnSpc>
                <a:spcPct val="10000"/>
              </a:lnSpc>
              <a:spcBef>
                <a:spcPts val="2900"/>
              </a:spcBef>
              <a:buSzTx/>
              <a:buNone/>
              <a:defRPr sz="1800">
                <a:solidFill>
                  <a:srgbClr val="000000"/>
                </a:solidFill>
              </a:defRPr>
            </a:pPr>
            <a:r>
              <a:rPr sz="2100">
                <a:solidFill>
                  <a:srgbClr val="FFFFFF"/>
                </a:solidFill>
                <a:latin typeface="Times New Roman"/>
                <a:ea typeface="Times New Roman"/>
                <a:cs typeface="Times New Roman"/>
                <a:sym typeface="Times New Roman"/>
              </a:rPr>
              <a:t>(#$and </a:t>
            </a:r>
            <a:endParaRPr sz="2100">
              <a:solidFill>
                <a:srgbClr val="FFFFFF"/>
              </a:solidFill>
              <a:latin typeface="Times New Roman"/>
              <a:ea typeface="Times New Roman"/>
              <a:cs typeface="Times New Roman"/>
              <a:sym typeface="Times New Roman"/>
            </a:endParaRPr>
          </a:p>
          <a:p>
            <a:pPr lvl="3" marL="0" indent="480059" defTabSz="408940">
              <a:lnSpc>
                <a:spcPct val="10000"/>
              </a:lnSpc>
              <a:spcBef>
                <a:spcPts val="2900"/>
              </a:spcBef>
              <a:buSzTx/>
              <a:buNone/>
              <a:defRPr sz="1800">
                <a:solidFill>
                  <a:srgbClr val="000000"/>
                </a:solidFill>
              </a:defRPr>
            </a:pPr>
            <a:r>
              <a:rPr sz="2100">
                <a:solidFill>
                  <a:srgbClr val="FFFFFF"/>
                </a:solidFill>
                <a:latin typeface="Times New Roman"/>
                <a:ea typeface="Times New Roman"/>
                <a:cs typeface="Times New Roman"/>
                <a:sym typeface="Times New Roman"/>
              </a:rPr>
              <a:t>(#$isa ?X #$Cat) </a:t>
            </a:r>
            <a:endParaRPr sz="2100">
              <a:solidFill>
                <a:srgbClr val="FFFFFF"/>
              </a:solidFill>
              <a:latin typeface="Times New Roman"/>
              <a:ea typeface="Times New Roman"/>
              <a:cs typeface="Times New Roman"/>
              <a:sym typeface="Times New Roman"/>
            </a:endParaRPr>
          </a:p>
          <a:p>
            <a:pPr lvl="3" marL="0" indent="480059" defTabSz="408940">
              <a:lnSpc>
                <a:spcPct val="10000"/>
              </a:lnSpc>
              <a:spcBef>
                <a:spcPts val="2900"/>
              </a:spcBef>
              <a:buSzTx/>
              <a:buNone/>
              <a:defRPr sz="1800">
                <a:solidFill>
                  <a:srgbClr val="000000"/>
                </a:solidFill>
              </a:defRPr>
            </a:pPr>
            <a:r>
              <a:rPr sz="2100">
                <a:solidFill>
                  <a:srgbClr val="FFFFFF"/>
                </a:solidFill>
                <a:latin typeface="Times New Roman"/>
                <a:ea typeface="Times New Roman"/>
                <a:cs typeface="Times New Roman"/>
                <a:sym typeface="Times New Roman"/>
              </a:rPr>
              <a:t>(#$isa ?X #$Mammal))</a:t>
            </a:r>
            <a:endParaRPr sz="2100">
              <a:solidFill>
                <a:srgbClr val="FFFFFF"/>
              </a:solidFill>
              <a:latin typeface="Times New Roman"/>
              <a:ea typeface="Times New Roman"/>
              <a:cs typeface="Times New Roman"/>
              <a:sym typeface="Times New Roman"/>
            </a:endParaRPr>
          </a:p>
          <a:p>
            <a:pPr lvl="2" marL="0" indent="320039" defTabSz="408940">
              <a:lnSpc>
                <a:spcPct val="10000"/>
              </a:lnSpc>
              <a:spcBef>
                <a:spcPts val="2900"/>
              </a:spcBef>
              <a:buSzTx/>
              <a:buNone/>
              <a:defRPr sz="1800">
                <a:solidFill>
                  <a:srgbClr val="000000"/>
                </a:solidFill>
              </a:defRPr>
            </a:pPr>
            <a:r>
              <a:rPr sz="2100">
                <a:solidFill>
                  <a:srgbClr val="FF2600"/>
                </a:solidFill>
                <a:latin typeface="Times New Roman"/>
                <a:ea typeface="Times New Roman"/>
                <a:cs typeface="Times New Roman"/>
                <a:sym typeface="Times New Roman"/>
              </a:rPr>
              <a:t>=&gt; Status : Suspended, Exhaust Total</a:t>
            </a:r>
            <a:endParaRPr sz="2100">
              <a:solidFill>
                <a:srgbClr val="FF2600"/>
              </a:solidFill>
              <a:latin typeface="Times New Roman"/>
              <a:ea typeface="Times New Roman"/>
              <a:cs typeface="Times New Roman"/>
              <a:sym typeface="Times New Roman"/>
            </a:endParaRPr>
          </a:p>
          <a:p>
            <a:pPr lvl="2" marL="0" indent="320039" defTabSz="408940">
              <a:lnSpc>
                <a:spcPct val="10000"/>
              </a:lnSpc>
              <a:spcBef>
                <a:spcPts val="2900"/>
              </a:spcBef>
              <a:buSzTx/>
              <a:buNone/>
              <a:defRPr sz="1800">
                <a:solidFill>
                  <a:srgbClr val="000000"/>
                </a:solidFill>
              </a:defRPr>
            </a:pPr>
            <a:r>
              <a:rPr sz="2100">
                <a:solidFill>
                  <a:srgbClr val="FF2600"/>
                </a:solidFill>
                <a:latin typeface="Times New Roman"/>
                <a:ea typeface="Times New Roman"/>
                <a:cs typeface="Times New Roman"/>
                <a:sym typeface="Times New Roman"/>
              </a:rPr>
              <a:t>No answers</a:t>
            </a:r>
            <a:endParaRPr sz="2100">
              <a:solidFill>
                <a:srgbClr val="FF2600"/>
              </a:solidFill>
              <a:latin typeface="Times New Roman"/>
              <a:ea typeface="Times New Roman"/>
              <a:cs typeface="Times New Roman"/>
              <a:sym typeface="Times New Roman"/>
            </a:endParaRPr>
          </a:p>
          <a:p>
            <a:pPr lvl="3" marL="0" indent="480059" defTabSz="408940">
              <a:lnSpc>
                <a:spcPct val="10000"/>
              </a:lnSpc>
              <a:spcBef>
                <a:spcPts val="2900"/>
              </a:spcBef>
              <a:buSzTx/>
              <a:buNone/>
              <a:defRPr sz="1800">
                <a:solidFill>
                  <a:srgbClr val="000000"/>
                </a:solidFill>
              </a:defRPr>
            </a:pPr>
            <a:endParaRPr sz="2100">
              <a:solidFill>
                <a:srgbClr val="FFFFFF"/>
              </a:solidFill>
              <a:latin typeface="Times New Roman"/>
              <a:ea typeface="Times New Roman"/>
              <a:cs typeface="Times New Roman"/>
              <a:sym typeface="Times New Roman"/>
            </a:endParaRPr>
          </a:p>
          <a:p>
            <a:pPr lvl="2" marL="0" indent="320039" defTabSz="408940">
              <a:lnSpc>
                <a:spcPct val="10000"/>
              </a:lnSpc>
              <a:spcBef>
                <a:spcPts val="2900"/>
              </a:spcBef>
              <a:buSzTx/>
              <a:buNone/>
              <a:defRPr sz="1800">
                <a:solidFill>
                  <a:srgbClr val="000000"/>
                </a:solidFill>
              </a:defRPr>
            </a:pPr>
            <a:r>
              <a:rPr sz="2100">
                <a:solidFill>
                  <a:srgbClr val="FFFFFF"/>
                </a:solidFill>
                <a:latin typeface="Times New Roman"/>
                <a:ea typeface="Times New Roman"/>
                <a:cs typeface="Times New Roman"/>
                <a:sym typeface="Times New Roman"/>
              </a:rPr>
              <a:t>(#$isa #$Cat #$Mammal)</a:t>
            </a:r>
            <a:endParaRPr sz="2100">
              <a:solidFill>
                <a:srgbClr val="FFFFFF"/>
              </a:solidFill>
              <a:latin typeface="Times New Roman"/>
              <a:ea typeface="Times New Roman"/>
              <a:cs typeface="Times New Roman"/>
              <a:sym typeface="Times New Roman"/>
            </a:endParaRPr>
          </a:p>
          <a:p>
            <a:pPr lvl="2" marL="0" indent="320039" defTabSz="408940">
              <a:lnSpc>
                <a:spcPct val="10000"/>
              </a:lnSpc>
              <a:spcBef>
                <a:spcPts val="2900"/>
              </a:spcBef>
              <a:buSzTx/>
              <a:buNone/>
              <a:defRPr sz="1800">
                <a:solidFill>
                  <a:srgbClr val="000000"/>
                </a:solidFill>
              </a:defRPr>
            </a:pPr>
            <a:r>
              <a:rPr sz="2100">
                <a:solidFill>
                  <a:srgbClr val="FF2600"/>
                </a:solidFill>
                <a:latin typeface="Times New Roman"/>
                <a:ea typeface="Times New Roman"/>
                <a:cs typeface="Times New Roman"/>
                <a:sym typeface="Times New Roman"/>
              </a:rPr>
              <a:t>=&gt; Status : Suspended, Exhaust Total</a:t>
            </a:r>
            <a:endParaRPr sz="2100">
              <a:solidFill>
                <a:srgbClr val="FF2600"/>
              </a:solidFill>
              <a:latin typeface="Times New Roman"/>
              <a:ea typeface="Times New Roman"/>
              <a:cs typeface="Times New Roman"/>
              <a:sym typeface="Times New Roman"/>
            </a:endParaRPr>
          </a:p>
          <a:p>
            <a:pPr lvl="2" marL="0" indent="320039" defTabSz="408940">
              <a:lnSpc>
                <a:spcPct val="10000"/>
              </a:lnSpc>
              <a:spcBef>
                <a:spcPts val="2900"/>
              </a:spcBef>
              <a:buSzTx/>
              <a:buNone/>
              <a:defRPr sz="1800">
                <a:solidFill>
                  <a:srgbClr val="000000"/>
                </a:solidFill>
              </a:defRPr>
            </a:pPr>
            <a:r>
              <a:rPr sz="2100">
                <a:solidFill>
                  <a:srgbClr val="FF2600"/>
                </a:solidFill>
                <a:latin typeface="Times New Roman"/>
                <a:ea typeface="Times New Roman"/>
                <a:cs typeface="Times New Roman"/>
                <a:sym typeface="Times New Roman"/>
              </a:rPr>
              <a:t>Query was not proven</a:t>
            </a:r>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prstGeom prst="rect">
            <a:avLst/>
          </a:prstGeom>
        </p:spPr>
        <p:txBody>
          <a:bodyPr/>
          <a:lstStyle>
            <a:lvl1pPr defTabSz="490727">
              <a:defRPr sz="6719"/>
            </a:lvl1pPr>
          </a:lstStyle>
          <a:p>
            <a:pPr lvl="0">
              <a:defRPr sz="1800">
                <a:solidFill>
                  <a:srgbClr val="000000"/>
                </a:solidFill>
              </a:defRPr>
            </a:pPr>
            <a:r>
              <a:rPr sz="6719">
                <a:solidFill>
                  <a:srgbClr val="FFFFFF"/>
                </a:solidFill>
              </a:rPr>
              <a:t>Maybe I missed a step in the setup?</a:t>
            </a:r>
          </a:p>
        </p:txBody>
      </p:sp>
      <p:sp>
        <p:nvSpPr>
          <p:cNvPr id="108" name="Shape 108"/>
          <p:cNvSpPr/>
          <p:nvPr>
            <p:ph type="body" idx="4294967295"/>
          </p:nvPr>
        </p:nvSpPr>
        <p:spPr>
          <a:prstGeom prst="rect">
            <a:avLst/>
          </a:prstGeom>
        </p:spPr>
        <p:txBody>
          <a:bodyPr/>
          <a:lstStyle/>
          <a:p>
            <a:pPr lvl="0" marL="213359" indent="-213359" defTabSz="280415">
              <a:spcBef>
                <a:spcPts val="2000"/>
              </a:spcBef>
              <a:defRPr sz="1800">
                <a:solidFill>
                  <a:srgbClr val="000000"/>
                </a:solidFill>
              </a:defRPr>
            </a:pPr>
            <a:r>
              <a:rPr sz="1824">
                <a:solidFill>
                  <a:srgbClr val="FFFFFF"/>
                </a:solidFill>
              </a:rPr>
              <a:t>direct copy-paste:</a:t>
            </a:r>
            <a:endParaRPr sz="1824">
              <a:solidFill>
                <a:srgbClr val="FFFFFF"/>
              </a:solidFill>
            </a:endParaRPr>
          </a:p>
          <a:p>
            <a:pPr lvl="3" marL="0" indent="329184" defTabSz="280415">
              <a:lnSpc>
                <a:spcPct val="10000"/>
              </a:lnSpc>
              <a:spcBef>
                <a:spcPts val="2000"/>
              </a:spcBef>
              <a:buSzTx/>
              <a:buNone/>
              <a:defRPr sz="1800">
                <a:solidFill>
                  <a:srgbClr val="000000"/>
                </a:solidFill>
              </a:defRPr>
            </a:pPr>
            <a:r>
              <a:rPr sz="1440">
                <a:solidFill>
                  <a:srgbClr val="FFFFFF"/>
                </a:solidFill>
                <a:latin typeface="Times New Roman"/>
                <a:ea typeface="Times New Roman"/>
                <a:cs typeface="Times New Roman"/>
                <a:sym typeface="Times New Roman"/>
              </a:rPr>
              <a:t>(#$forAll ?WHAT </a:t>
            </a:r>
            <a:endParaRPr sz="1440">
              <a:solidFill>
                <a:srgbClr val="FFFFFF"/>
              </a:solidFill>
              <a:latin typeface="Times New Roman"/>
              <a:ea typeface="Times New Roman"/>
              <a:cs typeface="Times New Roman"/>
              <a:sym typeface="Times New Roman"/>
            </a:endParaRPr>
          </a:p>
          <a:p>
            <a:pPr lvl="3" marL="0" indent="329184" defTabSz="280415">
              <a:lnSpc>
                <a:spcPct val="10000"/>
              </a:lnSpc>
              <a:spcBef>
                <a:spcPts val="2000"/>
              </a:spcBef>
              <a:buSzTx/>
              <a:buNone/>
              <a:defRPr sz="1800">
                <a:solidFill>
                  <a:srgbClr val="000000"/>
                </a:solidFill>
              </a:defRPr>
            </a:pPr>
            <a:r>
              <a:rPr sz="1440">
                <a:solidFill>
                  <a:srgbClr val="FFFFFF"/>
                </a:solidFill>
                <a:latin typeface="Times New Roman"/>
                <a:ea typeface="Times New Roman"/>
                <a:cs typeface="Times New Roman"/>
                <a:sym typeface="Times New Roman"/>
              </a:rPr>
              <a:t>    (#$implies </a:t>
            </a:r>
            <a:endParaRPr sz="1440">
              <a:solidFill>
                <a:srgbClr val="FFFFFF"/>
              </a:solidFill>
              <a:latin typeface="Times New Roman"/>
              <a:ea typeface="Times New Roman"/>
              <a:cs typeface="Times New Roman"/>
              <a:sym typeface="Times New Roman"/>
            </a:endParaRPr>
          </a:p>
          <a:p>
            <a:pPr lvl="3" marL="0" indent="329184" defTabSz="280415">
              <a:lnSpc>
                <a:spcPct val="10000"/>
              </a:lnSpc>
              <a:spcBef>
                <a:spcPts val="2000"/>
              </a:spcBef>
              <a:buSzTx/>
              <a:buNone/>
              <a:defRPr sz="1800">
                <a:solidFill>
                  <a:srgbClr val="000000"/>
                </a:solidFill>
              </a:defRPr>
            </a:pPr>
            <a:r>
              <a:rPr sz="1440">
                <a:solidFill>
                  <a:srgbClr val="FFFFFF"/>
                </a:solidFill>
                <a:latin typeface="Times New Roman"/>
                <a:ea typeface="Times New Roman"/>
                <a:cs typeface="Times New Roman"/>
                <a:sym typeface="Times New Roman"/>
              </a:rPr>
              <a:t>        (#$isa ?WHAT #$CanadianProvince) </a:t>
            </a:r>
            <a:endParaRPr sz="1440">
              <a:solidFill>
                <a:srgbClr val="FFFFFF"/>
              </a:solidFill>
              <a:latin typeface="Times New Roman"/>
              <a:ea typeface="Times New Roman"/>
              <a:cs typeface="Times New Roman"/>
              <a:sym typeface="Times New Roman"/>
            </a:endParaRPr>
          </a:p>
          <a:p>
            <a:pPr lvl="3" marL="0" indent="329184" defTabSz="280415">
              <a:lnSpc>
                <a:spcPct val="10000"/>
              </a:lnSpc>
              <a:spcBef>
                <a:spcPts val="2000"/>
              </a:spcBef>
              <a:buSzTx/>
              <a:buNone/>
              <a:defRPr sz="1800">
                <a:solidFill>
                  <a:srgbClr val="000000"/>
                </a:solidFill>
              </a:defRPr>
            </a:pPr>
            <a:r>
              <a:rPr sz="1440">
                <a:solidFill>
                  <a:srgbClr val="FFFFFF"/>
                </a:solidFill>
                <a:latin typeface="Times New Roman"/>
                <a:ea typeface="Times New Roman"/>
                <a:cs typeface="Times New Roman"/>
                <a:sym typeface="Times New Roman"/>
              </a:rPr>
              <a:t>        (#$geopoliticalSubdivision #$Canada ?WHAT)))</a:t>
            </a:r>
            <a:endParaRPr sz="1440">
              <a:solidFill>
                <a:srgbClr val="FFFFFF"/>
              </a:solidFill>
              <a:latin typeface="Times New Roman"/>
              <a:ea typeface="Times New Roman"/>
              <a:cs typeface="Times New Roman"/>
              <a:sym typeface="Times New Roman"/>
            </a:endParaRPr>
          </a:p>
          <a:p>
            <a:pPr lvl="0" marL="0" indent="0" defTabSz="280415">
              <a:lnSpc>
                <a:spcPct val="10000"/>
              </a:lnSpc>
              <a:spcBef>
                <a:spcPts val="2000"/>
              </a:spcBef>
              <a:buSzTx/>
              <a:buNone/>
              <a:defRPr sz="1800">
                <a:solidFill>
                  <a:srgbClr val="000000"/>
                </a:solidFill>
              </a:defRPr>
            </a:pPr>
            <a:endParaRPr sz="1824">
              <a:solidFill>
                <a:srgbClr val="FFFFFF"/>
              </a:solidFill>
              <a:latin typeface="Times New Roman"/>
              <a:ea typeface="Times New Roman"/>
              <a:cs typeface="Times New Roman"/>
              <a:sym typeface="Times New Roman"/>
            </a:endParaRPr>
          </a:p>
          <a:p>
            <a:pPr lvl="3" marL="0" indent="329184" defTabSz="280415">
              <a:lnSpc>
                <a:spcPct val="10000"/>
              </a:lnSpc>
              <a:spcBef>
                <a:spcPts val="2000"/>
              </a:spcBef>
              <a:buSzTx/>
              <a:buNone/>
              <a:defRPr sz="1800">
                <a:solidFill>
                  <a:srgbClr val="000000"/>
                </a:solidFill>
              </a:defRPr>
            </a:pPr>
            <a:r>
              <a:rPr sz="1440">
                <a:solidFill>
                  <a:srgbClr val="FF2600"/>
                </a:solidFill>
                <a:latin typeface="Times New Roman"/>
                <a:ea typeface="Times New Roman"/>
                <a:cs typeface="Times New Roman"/>
                <a:sym typeface="Times New Roman"/>
              </a:rPr>
              <a:t>=&gt; Status : Suspended, Exhaust Total</a:t>
            </a:r>
            <a:endParaRPr sz="1440">
              <a:solidFill>
                <a:srgbClr val="FF2600"/>
              </a:solidFill>
              <a:latin typeface="Times New Roman"/>
              <a:ea typeface="Times New Roman"/>
              <a:cs typeface="Times New Roman"/>
              <a:sym typeface="Times New Roman"/>
            </a:endParaRPr>
          </a:p>
          <a:p>
            <a:pPr lvl="3" marL="0" indent="329184" defTabSz="280415">
              <a:lnSpc>
                <a:spcPct val="10000"/>
              </a:lnSpc>
              <a:spcBef>
                <a:spcPts val="2000"/>
              </a:spcBef>
              <a:buSzTx/>
              <a:buNone/>
              <a:defRPr sz="1800">
                <a:solidFill>
                  <a:srgbClr val="000000"/>
                </a:solidFill>
              </a:defRPr>
            </a:pPr>
            <a:r>
              <a:rPr sz="1440">
                <a:solidFill>
                  <a:srgbClr val="FF2600"/>
                </a:solidFill>
                <a:latin typeface="Times New Roman"/>
                <a:ea typeface="Times New Roman"/>
                <a:cs typeface="Times New Roman"/>
                <a:sym typeface="Times New Roman"/>
              </a:rPr>
              <a:t>Query was not proven</a:t>
            </a:r>
            <a:endParaRPr sz="1440">
              <a:solidFill>
                <a:srgbClr val="FF2600"/>
              </a:solidFill>
              <a:latin typeface="Times New Roman"/>
              <a:ea typeface="Times New Roman"/>
              <a:cs typeface="Times New Roman"/>
              <a:sym typeface="Times New Roman"/>
            </a:endParaRPr>
          </a:p>
          <a:p>
            <a:pPr lvl="3" marL="0" indent="329184" defTabSz="280415">
              <a:lnSpc>
                <a:spcPct val="10000"/>
              </a:lnSpc>
              <a:spcBef>
                <a:spcPts val="2000"/>
              </a:spcBef>
              <a:buSzTx/>
              <a:buNone/>
              <a:defRPr sz="1800">
                <a:solidFill>
                  <a:srgbClr val="000000"/>
                </a:solidFill>
              </a:defRPr>
            </a:pPr>
            <a:endParaRPr sz="1440">
              <a:solidFill>
                <a:srgbClr val="FF2600"/>
              </a:solidFill>
              <a:latin typeface="Times New Roman"/>
              <a:ea typeface="Times New Roman"/>
              <a:cs typeface="Times New Roman"/>
              <a:sym typeface="Times New Roman"/>
            </a:endParaRPr>
          </a:p>
          <a:p>
            <a:pPr lvl="0" marL="213359" indent="-213359" defTabSz="280415">
              <a:spcBef>
                <a:spcPts val="2000"/>
              </a:spcBef>
              <a:defRPr sz="1800">
                <a:solidFill>
                  <a:srgbClr val="000000"/>
                </a:solidFill>
              </a:defRPr>
            </a:pPr>
            <a:r>
              <a:rPr sz="1824">
                <a:solidFill>
                  <a:srgbClr val="FFFFFF"/>
                </a:solidFill>
              </a:rPr>
              <a:t>run query again in the </a:t>
            </a:r>
            <a:r>
              <a:rPr sz="1824">
                <a:solidFill>
                  <a:srgbClr val="FFFFFF"/>
                </a:solidFill>
                <a:latin typeface="Times New Roman"/>
                <a:ea typeface="Times New Roman"/>
                <a:cs typeface="Times New Roman"/>
                <a:sym typeface="Times New Roman"/>
              </a:rPr>
              <a:t>#$WorldGeographyMt </a:t>
            </a:r>
            <a:r>
              <a:rPr sz="1824">
                <a:solidFill>
                  <a:srgbClr val="FFFFFF"/>
                </a:solidFill>
              </a:rPr>
              <a:t>microtheory:</a:t>
            </a:r>
            <a:endParaRPr sz="1824">
              <a:solidFill>
                <a:srgbClr val="FFFFFF"/>
              </a:solidFill>
            </a:endParaRPr>
          </a:p>
          <a:p>
            <a:pPr lvl="3" marL="0" indent="329184" defTabSz="280415">
              <a:lnSpc>
                <a:spcPct val="10000"/>
              </a:lnSpc>
              <a:spcBef>
                <a:spcPts val="2000"/>
              </a:spcBef>
              <a:buSzTx/>
              <a:buNone/>
              <a:defRPr sz="1800">
                <a:solidFill>
                  <a:srgbClr val="000000"/>
                </a:solidFill>
              </a:defRPr>
            </a:pPr>
            <a:r>
              <a:rPr sz="1440">
                <a:solidFill>
                  <a:srgbClr val="FF2600"/>
                </a:solidFill>
                <a:latin typeface="Times New Roman"/>
                <a:ea typeface="Times New Roman"/>
                <a:cs typeface="Times New Roman"/>
                <a:sym typeface="Times New Roman"/>
              </a:rPr>
              <a:t>=&gt; Status : Suspended, Exhaust Total</a:t>
            </a:r>
            <a:endParaRPr sz="1440">
              <a:solidFill>
                <a:srgbClr val="FF2600"/>
              </a:solidFill>
              <a:latin typeface="Times New Roman"/>
              <a:ea typeface="Times New Roman"/>
              <a:cs typeface="Times New Roman"/>
              <a:sym typeface="Times New Roman"/>
            </a:endParaRPr>
          </a:p>
          <a:p>
            <a:pPr lvl="3" marL="0" indent="329184" defTabSz="280415">
              <a:lnSpc>
                <a:spcPct val="10000"/>
              </a:lnSpc>
              <a:spcBef>
                <a:spcPts val="2000"/>
              </a:spcBef>
              <a:buSzTx/>
              <a:buNone/>
              <a:defRPr sz="1800">
                <a:solidFill>
                  <a:srgbClr val="000000"/>
                </a:solidFill>
              </a:defRPr>
            </a:pPr>
            <a:r>
              <a:rPr sz="1440">
                <a:solidFill>
                  <a:srgbClr val="FF2600"/>
                </a:solidFill>
                <a:latin typeface="Times New Roman"/>
                <a:ea typeface="Times New Roman"/>
                <a:cs typeface="Times New Roman"/>
                <a:sym typeface="Times New Roman"/>
              </a:rPr>
              <a:t>Query was not proven</a:t>
            </a:r>
            <a:endParaRPr sz="1440">
              <a:solidFill>
                <a:srgbClr val="FF2600"/>
              </a:solidFill>
              <a:latin typeface="Times New Roman"/>
              <a:ea typeface="Times New Roman"/>
              <a:cs typeface="Times New Roman"/>
              <a:sym typeface="Times New Roman"/>
            </a:endParaRPr>
          </a:p>
          <a:p>
            <a:pPr lvl="3" marL="0" indent="329184" defTabSz="280415">
              <a:lnSpc>
                <a:spcPct val="10000"/>
              </a:lnSpc>
              <a:spcBef>
                <a:spcPts val="2000"/>
              </a:spcBef>
              <a:buSzTx/>
              <a:buNone/>
              <a:defRPr sz="1800">
                <a:solidFill>
                  <a:srgbClr val="000000"/>
                </a:solidFill>
              </a:defRPr>
            </a:pPr>
            <a:endParaRPr sz="1440">
              <a:solidFill>
                <a:srgbClr val="FF2600"/>
              </a:solidFill>
              <a:latin typeface="Times New Roman"/>
              <a:ea typeface="Times New Roman"/>
              <a:cs typeface="Times New Roman"/>
              <a:sym typeface="Times New Roman"/>
            </a:endParaRPr>
          </a:p>
          <a:p>
            <a:pPr lvl="0" marL="213359" indent="-213359" defTabSz="280415">
              <a:spcBef>
                <a:spcPts val="2000"/>
              </a:spcBef>
              <a:defRPr sz="1800">
                <a:solidFill>
                  <a:srgbClr val="000000"/>
                </a:solidFill>
              </a:defRPr>
            </a:pPr>
            <a:r>
              <a:rPr sz="1824">
                <a:solidFill>
                  <a:srgbClr val="FFFFFF"/>
                </a:solidFill>
              </a:rPr>
              <a:t>Are the examples from the tutorial exclusive to Research/EnterpriseCyc?  Are they out of date?</a:t>
            </a:r>
            <a:endParaRPr sz="1824">
              <a:solidFill>
                <a:srgbClr val="FFFFFF"/>
              </a:solidFill>
            </a:endParaRPr>
          </a:p>
          <a:p>
            <a:pPr lvl="0" marL="213359" indent="-213359" defTabSz="280415">
              <a:spcBef>
                <a:spcPts val="2000"/>
              </a:spcBef>
              <a:defRPr sz="1800">
                <a:solidFill>
                  <a:srgbClr val="000000"/>
                </a:solidFill>
              </a:defRPr>
            </a:pPr>
            <a:r>
              <a:rPr sz="1824">
                <a:solidFill>
                  <a:srgbClr val="FFFFFF"/>
                </a:solidFill>
              </a:rPr>
              <a:t>Is my baby macbook the problem here?</a:t>
            </a:r>
            <a:endParaRPr sz="1824">
              <a:solidFill>
                <a:srgbClr val="FFFFFF"/>
              </a:solidFill>
            </a:endParaRPr>
          </a:p>
          <a:p>
            <a:pPr lvl="0" marL="213359" indent="-213359" defTabSz="280415">
              <a:spcBef>
                <a:spcPts val="2000"/>
              </a:spcBef>
              <a:defRPr sz="1800">
                <a:solidFill>
                  <a:srgbClr val="000000"/>
                </a:solidFill>
              </a:defRPr>
            </a:pPr>
            <a:r>
              <a:rPr sz="1824">
                <a:solidFill>
                  <a:srgbClr val="FFFFFF"/>
                </a:solidFill>
              </a:rPr>
              <a:t>Is OpenCyc RAM or CPU intensive (contemporarily speaking)?</a:t>
            </a:r>
            <a:endParaRPr sz="1824">
              <a:solidFill>
                <a:srgbClr val="FFFFFF"/>
              </a:solidFill>
            </a:endParaRPr>
          </a:p>
          <a:p>
            <a:pPr lvl="0" marL="213359" indent="-213359" defTabSz="280415">
              <a:spcBef>
                <a:spcPts val="2000"/>
              </a:spcBef>
              <a:defRPr sz="1800">
                <a:solidFill>
                  <a:srgbClr val="000000"/>
                </a:solidFill>
              </a:defRPr>
            </a:pPr>
            <a:r>
              <a:rPr sz="1824">
                <a:solidFill>
                  <a:srgbClr val="FFFFFF"/>
                </a:solidFill>
              </a:rPr>
              <a:t>Would I hear my fans whirring or see a dialog box pop up if there was a hardware issue?</a:t>
            </a:r>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952500" y="708620"/>
            <a:ext cx="11099800" cy="1249760"/>
          </a:xfrm>
          <a:prstGeom prst="rect">
            <a:avLst/>
          </a:prstGeom>
        </p:spPr>
        <p:txBody>
          <a:bodyPr/>
          <a:lstStyle>
            <a:lvl1pPr>
              <a:spcBef>
                <a:spcPts val="4200"/>
              </a:spcBef>
              <a:defRPr sz="4200"/>
            </a:lvl1pPr>
          </a:lstStyle>
          <a:p>
            <a:pPr lvl="0">
              <a:defRPr sz="1800">
                <a:solidFill>
                  <a:srgbClr val="000000"/>
                </a:solidFill>
              </a:defRPr>
            </a:pPr>
            <a:r>
              <a:rPr sz="4200">
                <a:solidFill>
                  <a:srgbClr val="FFFFFF"/>
                </a:solidFill>
              </a:rPr>
              <a:t>Some Nagging, Unanswered Questions</a:t>
            </a:r>
          </a:p>
        </p:txBody>
      </p:sp>
      <p:sp>
        <p:nvSpPr>
          <p:cNvPr id="111" name="Shape 111"/>
          <p:cNvSpPr/>
          <p:nvPr>
            <p:ph type="body" idx="1"/>
          </p:nvPr>
        </p:nvSpPr>
        <p:spPr>
          <a:xfrm>
            <a:off x="952499" y="1868586"/>
            <a:ext cx="11099801" cy="7569796"/>
          </a:xfrm>
          <a:prstGeom prst="rect">
            <a:avLst/>
          </a:prstGeom>
        </p:spPr>
        <p:txBody>
          <a:bodyPr/>
          <a:lstStyle/>
          <a:p>
            <a:pPr lvl="1" marL="577850" indent="-288925" defTabSz="379729">
              <a:spcBef>
                <a:spcPts val="2700"/>
              </a:spcBef>
              <a:defRPr sz="1800">
                <a:solidFill>
                  <a:srgbClr val="000000"/>
                </a:solidFill>
              </a:defRPr>
            </a:pPr>
            <a:r>
              <a:rPr sz="2470">
                <a:solidFill>
                  <a:srgbClr val="FFFFFF"/>
                </a:solidFill>
              </a:rPr>
              <a:t>Will I have to extend the KB and/or point it toward new resources, or will my main mode of interaction consist of queries?</a:t>
            </a:r>
            <a:endParaRPr sz="2470">
              <a:solidFill>
                <a:srgbClr val="FFFFFF"/>
              </a:solidFill>
            </a:endParaRPr>
          </a:p>
          <a:p>
            <a:pPr lvl="1" marL="577850" indent="-288925" defTabSz="379729">
              <a:spcBef>
                <a:spcPts val="2700"/>
              </a:spcBef>
              <a:defRPr sz="1800">
                <a:solidFill>
                  <a:srgbClr val="000000"/>
                </a:solidFill>
              </a:defRPr>
            </a:pPr>
            <a:r>
              <a:rPr sz="2470">
                <a:solidFill>
                  <a:srgbClr val="FFFFFF"/>
                </a:solidFill>
              </a:rPr>
              <a:t>Does the structure of the data I’ll be retrieving resemble what I see in the browser?</a:t>
            </a:r>
            <a:endParaRPr sz="2470">
              <a:solidFill>
                <a:srgbClr val="FFFFFF"/>
              </a:solidFill>
            </a:endParaRPr>
          </a:p>
          <a:p>
            <a:pPr lvl="1" marL="577850" indent="-288925" defTabSz="379729">
              <a:spcBef>
                <a:spcPts val="2700"/>
              </a:spcBef>
              <a:defRPr sz="1800">
                <a:solidFill>
                  <a:srgbClr val="000000"/>
                </a:solidFill>
              </a:defRPr>
            </a:pPr>
            <a:r>
              <a:rPr sz="2470">
                <a:solidFill>
                  <a:srgbClr val="FFFFFF"/>
                </a:solidFill>
              </a:rPr>
              <a:t>If so, how can this data (some kind of graph?) be processed? (iterated over?, map/reduced?, parsed with RegExps?)</a:t>
            </a:r>
            <a:endParaRPr sz="2470">
              <a:solidFill>
                <a:srgbClr val="FFFFFF"/>
              </a:solidFill>
            </a:endParaRPr>
          </a:p>
          <a:p>
            <a:pPr lvl="1" marL="577850" indent="-288925" defTabSz="379729">
              <a:spcBef>
                <a:spcPts val="2700"/>
              </a:spcBef>
              <a:defRPr sz="1800">
                <a:solidFill>
                  <a:srgbClr val="000000"/>
                </a:solidFill>
              </a:defRPr>
            </a:pPr>
            <a:r>
              <a:rPr sz="2470">
                <a:solidFill>
                  <a:srgbClr val="FFFFFF"/>
                </a:solidFill>
              </a:rPr>
              <a:t>What can and what should I extract from this data? </a:t>
            </a:r>
            <a:endParaRPr sz="2470">
              <a:solidFill>
                <a:srgbClr val="FFFFFF"/>
              </a:solidFill>
            </a:endParaRPr>
          </a:p>
          <a:p>
            <a:pPr lvl="1" marL="577850" indent="-288925" defTabSz="379729">
              <a:spcBef>
                <a:spcPts val="2700"/>
              </a:spcBef>
              <a:defRPr sz="1800">
                <a:solidFill>
                  <a:srgbClr val="000000"/>
                </a:solidFill>
              </a:defRPr>
            </a:pPr>
            <a:r>
              <a:rPr sz="2470">
                <a:solidFill>
                  <a:srgbClr val="FFFFFF"/>
                </a:solidFill>
              </a:rPr>
              <a:t>What is the format of the data I’ll be retrieving? (one of several RDF formats?, JSON object?, Java object?, chunks of strings?)</a:t>
            </a:r>
            <a:endParaRPr sz="2470">
              <a:solidFill>
                <a:srgbClr val="FFFFFF"/>
              </a:solidFill>
            </a:endParaRPr>
          </a:p>
          <a:p>
            <a:pPr lvl="1" marL="577850" indent="-288925" defTabSz="379729">
              <a:spcBef>
                <a:spcPts val="2700"/>
              </a:spcBef>
              <a:defRPr sz="1800">
                <a:solidFill>
                  <a:srgbClr val="000000"/>
                </a:solidFill>
              </a:defRPr>
            </a:pPr>
            <a:r>
              <a:rPr sz="2470">
                <a:solidFill>
                  <a:srgbClr val="FFFFFF"/>
                </a:solidFill>
              </a:rPr>
              <a:t>Provided I can retrieve and process this data, how do I make use of it?</a:t>
            </a:r>
            <a:endParaRPr sz="2470">
              <a:solidFill>
                <a:srgbClr val="FFFFFF"/>
              </a:solidFill>
            </a:endParaRPr>
          </a:p>
          <a:p>
            <a:pPr lvl="1" marL="577850" indent="-288925" defTabSz="379729">
              <a:spcBef>
                <a:spcPts val="2700"/>
              </a:spcBef>
              <a:defRPr sz="1800">
                <a:solidFill>
                  <a:srgbClr val="000000"/>
                </a:solidFill>
              </a:defRPr>
            </a:pPr>
            <a:r>
              <a:rPr sz="2470">
                <a:solidFill>
                  <a:srgbClr val="FFFFFF"/>
                </a:solidFill>
              </a:rPr>
              <a:t>How have others figured out this “Ontological Development” thing?</a:t>
            </a:r>
            <a:endParaRPr sz="2470">
              <a:solidFill>
                <a:srgbClr val="FFFFFF"/>
              </a:solidFill>
            </a:endParaRPr>
          </a:p>
          <a:p>
            <a:pPr lvl="0" marL="0" indent="0" defTabSz="379729">
              <a:spcBef>
                <a:spcPts val="2700"/>
              </a:spcBef>
              <a:buSzTx/>
              <a:buNone/>
              <a:defRPr sz="1800">
                <a:solidFill>
                  <a:srgbClr val="000000"/>
                </a:solidFill>
              </a:defRPr>
            </a:pPr>
            <a:r>
              <a:rPr b="1" sz="2730">
                <a:solidFill>
                  <a:srgbClr val="FFFFFF"/>
                </a:solidFill>
                <a:latin typeface="Helvetica"/>
                <a:ea typeface="Helvetica"/>
                <a:cs typeface="Helvetica"/>
                <a:sym typeface="Helvetica"/>
              </a:rPr>
              <a:t>no closer to understanding how I will be integrating OpenCyc into my project</a:t>
            </a:r>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3" name="Shape 113"/>
          <p:cNvSpPr/>
          <p:nvPr>
            <p:ph type="title"/>
          </p:nvPr>
        </p:nvSpPr>
        <p:spPr>
          <a:prstGeom prst="rect">
            <a:avLst/>
          </a:prstGeom>
        </p:spPr>
        <p:txBody>
          <a:bodyPr/>
          <a:lstStyle>
            <a:lvl1pPr>
              <a:spcBef>
                <a:spcPts val="4200"/>
              </a:spcBef>
              <a:defRPr sz="4800"/>
            </a:lvl1pPr>
          </a:lstStyle>
          <a:p>
            <a:pPr lvl="0">
              <a:defRPr sz="1800">
                <a:solidFill>
                  <a:srgbClr val="000000"/>
                </a:solidFill>
              </a:defRPr>
            </a:pPr>
            <a:r>
              <a:rPr sz="4800">
                <a:solidFill>
                  <a:srgbClr val="FFFFFF"/>
                </a:solidFill>
              </a:rPr>
              <a:t>By now</a:t>
            </a:r>
          </a:p>
        </p:txBody>
      </p:sp>
      <p:sp>
        <p:nvSpPr>
          <p:cNvPr id="114" name="Shape 114"/>
          <p:cNvSpPr/>
          <p:nvPr>
            <p:ph type="body" idx="1"/>
          </p:nvPr>
        </p:nvSpPr>
        <p:spPr>
          <a:prstGeom prst="rect">
            <a:avLst/>
          </a:prstGeom>
        </p:spPr>
        <p:txBody>
          <a:bodyPr/>
          <a:lstStyle/>
          <a:p>
            <a:pPr lvl="0" marL="400050" indent="-400050" defTabSz="525779">
              <a:spcBef>
                <a:spcPts val="3700"/>
              </a:spcBef>
              <a:defRPr sz="1800">
                <a:solidFill>
                  <a:srgbClr val="000000"/>
                </a:solidFill>
              </a:defRPr>
            </a:pPr>
            <a:r>
              <a:rPr sz="3420">
                <a:solidFill>
                  <a:srgbClr val="FFFFFF"/>
                </a:solidFill>
              </a:rPr>
              <a:t>read entirety of Ontology tutorials</a:t>
            </a:r>
            <a:endParaRPr sz="3420">
              <a:solidFill>
                <a:srgbClr val="FFFFFF"/>
              </a:solidFill>
            </a:endParaRPr>
          </a:p>
          <a:p>
            <a:pPr lvl="0" marL="400050" indent="-400050" defTabSz="525779">
              <a:spcBef>
                <a:spcPts val="3700"/>
              </a:spcBef>
              <a:defRPr sz="1800">
                <a:solidFill>
                  <a:srgbClr val="000000"/>
                </a:solidFill>
              </a:defRPr>
            </a:pPr>
            <a:r>
              <a:rPr sz="3420">
                <a:solidFill>
                  <a:srgbClr val="FFFFFF"/>
                </a:solidFill>
              </a:rPr>
              <a:t>little confidence in performing basic KB browser tasks</a:t>
            </a:r>
            <a:endParaRPr sz="3420">
              <a:solidFill>
                <a:srgbClr val="FFFFFF"/>
              </a:solidFill>
            </a:endParaRPr>
          </a:p>
          <a:p>
            <a:pPr lvl="0" marL="400050" indent="-400050" defTabSz="525779">
              <a:spcBef>
                <a:spcPts val="3700"/>
              </a:spcBef>
              <a:defRPr sz="1800">
                <a:solidFill>
                  <a:srgbClr val="000000"/>
                </a:solidFill>
              </a:defRPr>
            </a:pPr>
            <a:r>
              <a:rPr sz="3420">
                <a:solidFill>
                  <a:srgbClr val="FFFFFF"/>
                </a:solidFill>
              </a:rPr>
              <a:t>uncertain as to what does and doesn’t apply to OpenCyc</a:t>
            </a:r>
            <a:endParaRPr sz="3420">
              <a:solidFill>
                <a:srgbClr val="FFFFFF"/>
              </a:solidFill>
            </a:endParaRPr>
          </a:p>
          <a:p>
            <a:pPr lvl="0" marL="400050" indent="-400050" defTabSz="525779">
              <a:spcBef>
                <a:spcPts val="3700"/>
              </a:spcBef>
              <a:defRPr sz="1800">
                <a:solidFill>
                  <a:srgbClr val="000000"/>
                </a:solidFill>
              </a:defRPr>
            </a:pPr>
            <a:r>
              <a:rPr sz="3420">
                <a:solidFill>
                  <a:srgbClr val="FFFFFF"/>
                </a:solidFill>
              </a:rPr>
              <a:t>glanced at a link or two from the Ontologist’s Handbook (my next batch of reading material), did not feel more at ease</a:t>
            </a:r>
            <a:endParaRPr sz="3420">
              <a:solidFill>
                <a:srgbClr val="FFFFFF"/>
              </a:solidFill>
            </a:endParaRPr>
          </a:p>
          <a:p>
            <a:pPr lvl="0" marL="400050" indent="-400050" defTabSz="525779">
              <a:spcBef>
                <a:spcPts val="3700"/>
              </a:spcBef>
              <a:defRPr sz="1800">
                <a:solidFill>
                  <a:srgbClr val="000000"/>
                </a:solidFill>
              </a:defRPr>
            </a:pPr>
            <a:r>
              <a:rPr sz="3420">
                <a:solidFill>
                  <a:srgbClr val="FFFFFF"/>
                </a:solidFill>
              </a:rPr>
              <a:t>haven’t attempted to boot up Java environment</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idx="4294967295"/>
          </p:nvPr>
        </p:nvSpPr>
        <p:spPr>
          <a:xfrm>
            <a:off x="952500" y="262466"/>
            <a:ext cx="11099800" cy="2159001"/>
          </a:xfrm>
          <a:prstGeom prst="rect">
            <a:avLst/>
          </a:prstGeom>
        </p:spPr>
        <p:txBody>
          <a:bodyPr/>
          <a:lstStyle/>
          <a:p>
            <a:pPr lvl="0" algn="l" defTabSz="327152">
              <a:defRPr sz="1800">
                <a:solidFill>
                  <a:srgbClr val="000000"/>
                </a:solidFill>
              </a:defRPr>
            </a:pPr>
            <a:r>
              <a:rPr sz="4480">
                <a:solidFill>
                  <a:srgbClr val="00F900"/>
                </a:solidFill>
              </a:rPr>
              <a:t>OpenCyc can be used as the </a:t>
            </a:r>
            <a:r>
              <a:rPr b="1" sz="4480">
                <a:solidFill>
                  <a:srgbClr val="00F900"/>
                </a:solidFill>
                <a:latin typeface="Helvetica"/>
                <a:ea typeface="Helvetica"/>
                <a:cs typeface="Helvetica"/>
                <a:sym typeface="Helvetica"/>
              </a:rPr>
              <a:t>basis</a:t>
            </a:r>
            <a:r>
              <a:rPr sz="4480">
                <a:solidFill>
                  <a:srgbClr val="00F900"/>
                </a:solidFill>
              </a:rPr>
              <a:t> of a wide variety of </a:t>
            </a:r>
            <a:r>
              <a:rPr b="1" sz="4480">
                <a:solidFill>
                  <a:srgbClr val="00F900"/>
                </a:solidFill>
                <a:latin typeface="Helvetica"/>
                <a:ea typeface="Helvetica"/>
                <a:cs typeface="Helvetica"/>
                <a:sym typeface="Helvetica"/>
              </a:rPr>
              <a:t>intelligent applications</a:t>
            </a:r>
            <a:r>
              <a:rPr sz="4480">
                <a:solidFill>
                  <a:srgbClr val="00F900"/>
                </a:solidFill>
              </a:rPr>
              <a:t> </a:t>
            </a:r>
            <a:r>
              <a:rPr b="1" sz="4480">
                <a:solidFill>
                  <a:srgbClr val="00F900"/>
                </a:solidFill>
                <a:latin typeface="Helvetica"/>
                <a:ea typeface="Helvetica"/>
                <a:cs typeface="Helvetica"/>
                <a:sym typeface="Helvetica"/>
              </a:rPr>
              <a:t>such as</a:t>
            </a:r>
            <a:r>
              <a:rPr sz="4480">
                <a:solidFill>
                  <a:srgbClr val="00F900"/>
                </a:solidFill>
              </a:rPr>
              <a:t>:</a:t>
            </a:r>
          </a:p>
        </p:txBody>
      </p:sp>
      <p:sp>
        <p:nvSpPr>
          <p:cNvPr id="39" name="Shape 39"/>
          <p:cNvSpPr/>
          <p:nvPr>
            <p:ph type="body" idx="4294967295"/>
          </p:nvPr>
        </p:nvSpPr>
        <p:spPr>
          <a:prstGeom prst="rect">
            <a:avLst/>
          </a:prstGeom>
        </p:spPr>
        <p:txBody>
          <a:bodyPr/>
          <a:lstStyle/>
          <a:p>
            <a:pPr lvl="0">
              <a:buSzPct val="50000"/>
              <a:defRPr sz="1800">
                <a:solidFill>
                  <a:srgbClr val="000000"/>
                </a:solidFill>
              </a:defRPr>
            </a:pPr>
            <a:r>
              <a:rPr sz="3800">
                <a:solidFill>
                  <a:srgbClr val="FFFFFF"/>
                </a:solidFill>
              </a:rPr>
              <a:t>rich domain modeling </a:t>
            </a:r>
            <a:r>
              <a:rPr sz="3800">
                <a:solidFill>
                  <a:srgbClr val="00F900"/>
                </a:solidFill>
              </a:rPr>
              <a:t>(?)</a:t>
            </a:r>
            <a:endParaRPr sz="3800">
              <a:solidFill>
                <a:srgbClr val="FFFFFF"/>
              </a:solidFill>
            </a:endParaRPr>
          </a:p>
          <a:p>
            <a:pPr lvl="0">
              <a:buSzPct val="50000"/>
              <a:defRPr sz="1800">
                <a:solidFill>
                  <a:srgbClr val="000000"/>
                </a:solidFill>
              </a:defRPr>
            </a:pPr>
            <a:r>
              <a:rPr sz="3800">
                <a:solidFill>
                  <a:srgbClr val="FFFFFF"/>
                </a:solidFill>
              </a:rPr>
              <a:t>semantic data integration </a:t>
            </a:r>
            <a:r>
              <a:rPr sz="3800">
                <a:solidFill>
                  <a:srgbClr val="00F900"/>
                </a:solidFill>
              </a:rPr>
              <a:t>(?)</a:t>
            </a:r>
            <a:endParaRPr sz="3800">
              <a:solidFill>
                <a:srgbClr val="FFFFFF"/>
              </a:solidFill>
            </a:endParaRPr>
          </a:p>
          <a:p>
            <a:pPr lvl="0">
              <a:defRPr sz="1800">
                <a:solidFill>
                  <a:srgbClr val="000000"/>
                </a:solidFill>
              </a:defRPr>
            </a:pPr>
            <a:r>
              <a:rPr b="1" sz="3800">
                <a:solidFill>
                  <a:srgbClr val="00F900"/>
                </a:solidFill>
                <a:latin typeface="Helvetica"/>
                <a:ea typeface="Helvetica"/>
                <a:cs typeface="Helvetica"/>
                <a:sym typeface="Helvetica"/>
              </a:rPr>
              <a:t>text understanding</a:t>
            </a:r>
            <a:endParaRPr b="1" sz="3800">
              <a:solidFill>
                <a:srgbClr val="00F900"/>
              </a:solidFill>
              <a:latin typeface="Helvetica"/>
              <a:ea typeface="Helvetica"/>
              <a:cs typeface="Helvetica"/>
              <a:sym typeface="Helvetica"/>
            </a:endParaRPr>
          </a:p>
          <a:p>
            <a:pPr lvl="0">
              <a:buSzPct val="50000"/>
              <a:defRPr sz="1800">
                <a:solidFill>
                  <a:srgbClr val="000000"/>
                </a:solidFill>
              </a:defRPr>
            </a:pPr>
            <a:r>
              <a:rPr sz="3800">
                <a:solidFill>
                  <a:srgbClr val="FFFFFF"/>
                </a:solidFill>
              </a:rPr>
              <a:t>domain-specific expert systems </a:t>
            </a:r>
            <a:r>
              <a:rPr sz="3800">
                <a:solidFill>
                  <a:srgbClr val="00F900"/>
                </a:solidFill>
              </a:rPr>
              <a:t>(?, sounds neat)</a:t>
            </a:r>
            <a:endParaRPr sz="3800">
              <a:solidFill>
                <a:srgbClr val="FFFFFF"/>
              </a:solidFill>
            </a:endParaRPr>
          </a:p>
          <a:p>
            <a:pPr lvl="0">
              <a:defRPr sz="1800">
                <a:solidFill>
                  <a:srgbClr val="000000"/>
                </a:solidFill>
              </a:defRPr>
            </a:pPr>
            <a:r>
              <a:rPr b="1" sz="3800">
                <a:solidFill>
                  <a:srgbClr val="00F900"/>
                </a:solidFill>
                <a:latin typeface="Helvetica"/>
                <a:ea typeface="Helvetica"/>
                <a:cs typeface="Helvetica"/>
                <a:sym typeface="Helvetica"/>
              </a:rPr>
              <a:t>game AIs</a:t>
            </a:r>
            <a:endParaRPr b="1" sz="3800">
              <a:solidFill>
                <a:srgbClr val="00F900"/>
              </a:solidFill>
              <a:latin typeface="Helvetica"/>
              <a:ea typeface="Helvetica"/>
              <a:cs typeface="Helvetica"/>
              <a:sym typeface="Helvetica"/>
            </a:endParaRPr>
          </a:p>
          <a:p>
            <a:pPr lvl="0" marL="0" indent="0">
              <a:buSzTx/>
              <a:buNone/>
              <a:defRPr sz="1800">
                <a:solidFill>
                  <a:srgbClr val="000000"/>
                </a:solidFill>
              </a:defRPr>
            </a:pPr>
            <a:r>
              <a:rPr sz="3800">
                <a:solidFill>
                  <a:srgbClr val="FFFFFF"/>
                </a:solidFill>
              </a:rPr>
              <a:t>to name just a few.</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prstGeom prst="rect">
            <a:avLst/>
          </a:prstGeom>
        </p:spPr>
        <p:txBody>
          <a:bodyPr/>
          <a:lstStyle>
            <a:lvl1pPr defTabSz="578358">
              <a:defRPr sz="7919"/>
            </a:lvl1pPr>
          </a:lstStyle>
          <a:p>
            <a:pPr lvl="0">
              <a:defRPr sz="1800">
                <a:solidFill>
                  <a:srgbClr val="000000"/>
                </a:solidFill>
              </a:defRPr>
            </a:pPr>
            <a:r>
              <a:rPr sz="7919">
                <a:solidFill>
                  <a:srgbClr val="FFFFFF"/>
                </a:solidFill>
              </a:rPr>
              <a:t>What am I doing wrong?</a:t>
            </a:r>
          </a:p>
        </p:txBody>
      </p:sp>
      <p:sp>
        <p:nvSpPr>
          <p:cNvPr id="117" name="Shape 117"/>
          <p:cNvSpPr/>
          <p:nvPr>
            <p:ph type="body" idx="1"/>
          </p:nvPr>
        </p:nvSpPr>
        <p:spPr>
          <a:prstGeom prst="rect">
            <a:avLst/>
          </a:prstGeom>
        </p:spPr>
        <p:txBody>
          <a:bodyPr/>
          <a:lstStyle/>
          <a:p>
            <a:pPr lvl="0" marL="324485" indent="-324485" defTabSz="426466">
              <a:spcBef>
                <a:spcPts val="3000"/>
              </a:spcBef>
              <a:defRPr sz="1800">
                <a:solidFill>
                  <a:srgbClr val="000000"/>
                </a:solidFill>
              </a:defRPr>
            </a:pPr>
            <a:r>
              <a:rPr sz="2774">
                <a:solidFill>
                  <a:srgbClr val="FFFFFF"/>
                </a:solidFill>
              </a:rPr>
              <a:t>ctrl + f + “foru”</a:t>
            </a:r>
            <a:endParaRPr sz="2774">
              <a:solidFill>
                <a:srgbClr val="FFFFFF"/>
              </a:solidFill>
            </a:endParaRPr>
          </a:p>
          <a:p>
            <a:pPr lvl="1" marL="0" indent="166878" defTabSz="426466">
              <a:spcBef>
                <a:spcPts val="3000"/>
              </a:spcBef>
              <a:buSzTx/>
              <a:buNone/>
              <a:defRPr sz="1800">
                <a:solidFill>
                  <a:srgbClr val="000000"/>
                </a:solidFill>
              </a:defRPr>
            </a:pPr>
            <a:r>
              <a:rPr sz="2774">
                <a:solidFill>
                  <a:srgbClr val="FF2600"/>
                </a:solidFill>
              </a:rPr>
              <a:t>=&gt; 0 results</a:t>
            </a:r>
            <a:endParaRPr sz="2774">
              <a:solidFill>
                <a:srgbClr val="FFFFFF"/>
              </a:solidFill>
            </a:endParaRPr>
          </a:p>
          <a:p>
            <a:pPr lvl="0" marL="324485" indent="-324485" defTabSz="426466">
              <a:spcBef>
                <a:spcPts val="3000"/>
              </a:spcBef>
              <a:defRPr sz="1800">
                <a:solidFill>
                  <a:srgbClr val="000000"/>
                </a:solidFill>
              </a:defRPr>
            </a:pPr>
            <a:r>
              <a:rPr sz="2774">
                <a:solidFill>
                  <a:srgbClr val="FFFFFF"/>
                </a:solidFill>
              </a:rPr>
              <a:t>ctrl + f + “dis</a:t>
            </a:r>
            <a:r>
              <a:rPr sz="2774">
                <a:solidFill>
                  <a:srgbClr val="FFFFFF"/>
                </a:solidFill>
              </a:rPr>
              <a:t>cus”</a:t>
            </a:r>
            <a:endParaRPr sz="2774">
              <a:solidFill>
                <a:srgbClr val="FFFFFF"/>
              </a:solidFill>
            </a:endParaRPr>
          </a:p>
          <a:p>
            <a:pPr lvl="1" marL="0" indent="166878" defTabSz="426466">
              <a:spcBef>
                <a:spcPts val="3000"/>
              </a:spcBef>
              <a:buSzTx/>
              <a:buNone/>
              <a:defRPr sz="1800">
                <a:solidFill>
                  <a:srgbClr val="000000"/>
                </a:solidFill>
              </a:defRPr>
            </a:pPr>
            <a:r>
              <a:rPr sz="2774">
                <a:solidFill>
                  <a:srgbClr val="FF2600"/>
                </a:solidFill>
              </a:rPr>
              <a:t>=&gt; 0 comments</a:t>
            </a:r>
            <a:endParaRPr sz="2774">
              <a:solidFill>
                <a:srgbClr val="FFFFFF"/>
              </a:solidFill>
            </a:endParaRPr>
          </a:p>
          <a:p>
            <a:pPr lvl="0" marL="324485" indent="-324485" defTabSz="426466">
              <a:spcBef>
                <a:spcPts val="3000"/>
              </a:spcBef>
              <a:defRPr sz="1800">
                <a:solidFill>
                  <a:srgbClr val="000000"/>
                </a:solidFill>
              </a:defRPr>
            </a:pPr>
            <a:r>
              <a:rPr sz="2774">
                <a:solidFill>
                  <a:srgbClr val="FFFFFF"/>
                </a:solidFill>
              </a:rPr>
              <a:t>google + “opencyc forums” </a:t>
            </a:r>
            <a:endParaRPr sz="2774">
              <a:solidFill>
                <a:srgbClr val="FFFFFF"/>
              </a:solidFill>
            </a:endParaRPr>
          </a:p>
          <a:p>
            <a:pPr lvl="1" marL="0" indent="166878" defTabSz="426466">
              <a:spcBef>
                <a:spcPts val="3000"/>
              </a:spcBef>
              <a:buSzTx/>
              <a:buNone/>
              <a:defRPr sz="1800">
                <a:solidFill>
                  <a:srgbClr val="000000"/>
                </a:solidFill>
              </a:defRPr>
            </a:pPr>
            <a:r>
              <a:rPr sz="2774">
                <a:solidFill>
                  <a:srgbClr val="00F900"/>
                </a:solidFill>
              </a:rPr>
              <a:t>=&gt; </a:t>
            </a:r>
            <a:r>
              <a:rPr sz="2774" u="sng">
                <a:solidFill>
                  <a:srgbClr val="00F900"/>
                </a:solidFill>
                <a:hlinkClick r:id="rId2" invalidUrl="" action="" tgtFrame="" tooltip="" history="1" highlightClick="0" endSnd="0"/>
              </a:rPr>
              <a:t>sourceforge.net/p/opencyc/discussion/</a:t>
            </a:r>
            <a:endParaRPr sz="2774">
              <a:solidFill>
                <a:srgbClr val="00F900"/>
              </a:solidFill>
            </a:endParaRPr>
          </a:p>
          <a:p>
            <a:pPr lvl="1" marL="0" indent="166878" defTabSz="426466">
              <a:spcBef>
                <a:spcPts val="3000"/>
              </a:spcBef>
              <a:buSzTx/>
              <a:buNone/>
              <a:defRPr sz="1800">
                <a:solidFill>
                  <a:srgbClr val="000000"/>
                </a:solidFill>
              </a:defRPr>
            </a:pPr>
            <a:r>
              <a:rPr sz="2774">
                <a:solidFill>
                  <a:srgbClr val="00F900"/>
                </a:solidFill>
              </a:rPr>
              <a:t>=&gt; 155 “help” threads</a:t>
            </a:r>
            <a:endParaRPr sz="2774">
              <a:solidFill>
                <a:srgbClr val="00F900"/>
              </a:solidFill>
            </a:endParaRPr>
          </a:p>
          <a:p>
            <a:pPr lvl="1" marL="0" indent="166878" defTabSz="426466">
              <a:spcBef>
                <a:spcPts val="3000"/>
              </a:spcBef>
              <a:buSzTx/>
              <a:buNone/>
              <a:defRPr sz="1800">
                <a:solidFill>
                  <a:srgbClr val="000000"/>
                </a:solidFill>
              </a:defRPr>
            </a:pPr>
            <a:r>
              <a:rPr sz="2774">
                <a:solidFill>
                  <a:srgbClr val="00F900"/>
                </a:solidFill>
              </a:rPr>
              <a:t>=&gt; 611 “open discussion” threads</a:t>
            </a:r>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title"/>
          </p:nvPr>
        </p:nvSpPr>
        <p:spPr>
          <a:prstGeom prst="rect">
            <a:avLst/>
          </a:prstGeom>
        </p:spPr>
        <p:txBody>
          <a:bodyPr/>
          <a:lstStyle/>
          <a:p>
            <a:pPr lvl="0">
              <a:defRPr sz="1800">
                <a:solidFill>
                  <a:srgbClr val="000000"/>
                </a:solidFill>
              </a:defRPr>
            </a:pPr>
            <a:r>
              <a:rPr sz="8000">
                <a:solidFill>
                  <a:srgbClr val="FFFFFF"/>
                </a:solidFill>
              </a:rPr>
              <a:t>OpenCyc Use Cases</a:t>
            </a:r>
          </a:p>
        </p:txBody>
      </p:sp>
      <p:sp>
        <p:nvSpPr>
          <p:cNvPr id="120" name="Shape 120"/>
          <p:cNvSpPr/>
          <p:nvPr>
            <p:ph type="body" idx="1"/>
          </p:nvPr>
        </p:nvSpPr>
        <p:spPr>
          <a:prstGeom prst="rect">
            <a:avLst/>
          </a:prstGeom>
        </p:spPr>
        <p:txBody>
          <a:bodyPr/>
          <a:lstStyle/>
          <a:p>
            <a:pPr lvl="0"/>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lvl1pPr defTabSz="408940">
              <a:defRPr sz="5600"/>
            </a:lvl1pPr>
          </a:lstStyle>
          <a:p>
            <a:pPr lvl="0">
              <a:defRPr sz="1800">
                <a:solidFill>
                  <a:srgbClr val="000000"/>
                </a:solidFill>
              </a:defRPr>
            </a:pPr>
            <a:r>
              <a:rPr sz="5600">
                <a:solidFill>
                  <a:srgbClr val="FFFFFF"/>
                </a:solidFill>
              </a:rPr>
              <a:t>Release 4.0 of OpenCyc includes:</a:t>
            </a:r>
            <a:endParaRPr sz="5600">
              <a:solidFill>
                <a:srgbClr val="FFFFFF"/>
              </a:solidFill>
            </a:endParaRPr>
          </a:p>
        </p:txBody>
      </p:sp>
      <p:sp>
        <p:nvSpPr>
          <p:cNvPr id="42" name="Shape 42"/>
          <p:cNvSpPr/>
          <p:nvPr>
            <p:ph type="body" idx="4294967295"/>
          </p:nvPr>
        </p:nvSpPr>
        <p:spPr>
          <a:prstGeom prst="rect">
            <a:avLst/>
          </a:prstGeom>
        </p:spPr>
        <p:txBody>
          <a:bodyPr/>
          <a:lstStyle/>
          <a:p>
            <a:pPr lvl="0" marL="324485" indent="-324485" defTabSz="426466">
              <a:spcBef>
                <a:spcPts val="3000"/>
              </a:spcBef>
              <a:buSzPct val="50000"/>
              <a:defRPr sz="1800">
                <a:solidFill>
                  <a:srgbClr val="000000"/>
                </a:solidFill>
              </a:defRPr>
            </a:pPr>
            <a:r>
              <a:rPr sz="2774">
                <a:solidFill>
                  <a:srgbClr val="FFFFFF"/>
                </a:solidFill>
              </a:rPr>
              <a:t>The core Cyc ontology whose domain is all of human consensus reality. </a:t>
            </a:r>
            <a:r>
              <a:rPr sz="2774">
                <a:solidFill>
                  <a:srgbClr val="00F900"/>
                </a:solidFill>
              </a:rPr>
              <a:t>(neat)</a:t>
            </a:r>
            <a:endParaRPr sz="2774">
              <a:solidFill>
                <a:srgbClr val="FFFFFF"/>
              </a:solidFill>
            </a:endParaRPr>
          </a:p>
          <a:p>
            <a:pPr lvl="0" marL="324485" indent="-324485" defTabSz="426466">
              <a:spcBef>
                <a:spcPts val="3000"/>
              </a:spcBef>
              <a:buSzPct val="50000"/>
              <a:defRPr sz="1800">
                <a:solidFill>
                  <a:srgbClr val="000000"/>
                </a:solidFill>
              </a:defRPr>
            </a:pPr>
            <a:r>
              <a:rPr sz="2774">
                <a:solidFill>
                  <a:srgbClr val="FFFFFF"/>
                </a:solidFill>
              </a:rPr>
              <a:t>A </a:t>
            </a:r>
            <a:r>
              <a:rPr sz="2774">
                <a:solidFill>
                  <a:srgbClr val="FF2600"/>
                </a:solidFill>
              </a:rPr>
              <a:t>java-based </a:t>
            </a:r>
            <a:r>
              <a:rPr sz="2774">
                <a:solidFill>
                  <a:srgbClr val="FFFFFF"/>
                </a:solidFill>
              </a:rPr>
              <a:t>Cyc Inference Engine</a:t>
            </a:r>
            <a:r>
              <a:rPr sz="2774">
                <a:solidFill>
                  <a:srgbClr val="FFFFFF"/>
                </a:solidFill>
              </a:rPr>
              <a:t> and the Cyc Knowledge Base Browser</a:t>
            </a:r>
            <a:endParaRPr sz="2774">
              <a:solidFill>
                <a:srgbClr val="FFFFFF"/>
              </a:solidFill>
            </a:endParaRPr>
          </a:p>
          <a:p>
            <a:pPr lvl="0" marL="324485" indent="-324485" defTabSz="426466">
              <a:spcBef>
                <a:spcPts val="3000"/>
              </a:spcBef>
              <a:buSzPct val="50000"/>
              <a:defRPr sz="1800">
                <a:solidFill>
                  <a:srgbClr val="000000"/>
                </a:solidFill>
              </a:defRPr>
            </a:pPr>
            <a:r>
              <a:rPr b="1" sz="2774">
                <a:solidFill>
                  <a:srgbClr val="00F900"/>
                </a:solidFill>
                <a:latin typeface="Helvetica"/>
                <a:ea typeface="Helvetica"/>
                <a:cs typeface="Helvetica"/>
                <a:sym typeface="Helvetica"/>
              </a:rPr>
              <a:t>Documentation </a:t>
            </a:r>
            <a:r>
              <a:rPr sz="2774">
                <a:solidFill>
                  <a:srgbClr val="FFFFFF"/>
                </a:solidFill>
              </a:rPr>
              <a:t>and </a:t>
            </a:r>
            <a:r>
              <a:rPr b="1" sz="2774">
                <a:solidFill>
                  <a:srgbClr val="00F900"/>
                </a:solidFill>
                <a:latin typeface="Helvetica"/>
                <a:ea typeface="Helvetica"/>
                <a:cs typeface="Helvetica"/>
                <a:sym typeface="Helvetica"/>
              </a:rPr>
              <a:t>self-paced learning materials</a:t>
            </a:r>
            <a:r>
              <a:rPr sz="2774">
                <a:solidFill>
                  <a:srgbClr val="FFFFFF"/>
                </a:solidFill>
              </a:rPr>
              <a:t> to help users achieve a basic- to intermediate-level understanding of the issues of knowledge representation and </a:t>
            </a:r>
            <a:r>
              <a:rPr b="1" sz="2774">
                <a:solidFill>
                  <a:srgbClr val="00F900"/>
                </a:solidFill>
                <a:latin typeface="Helvetica"/>
                <a:ea typeface="Helvetica"/>
                <a:cs typeface="Helvetica"/>
                <a:sym typeface="Helvetica"/>
              </a:rPr>
              <a:t>application development using Cyc</a:t>
            </a:r>
            <a:r>
              <a:rPr sz="2774">
                <a:solidFill>
                  <a:srgbClr val="FFFFFF"/>
                </a:solidFill>
              </a:rPr>
              <a:t>.</a:t>
            </a:r>
            <a:endParaRPr sz="2774">
              <a:solidFill>
                <a:srgbClr val="FFFFFF"/>
              </a:solidFill>
            </a:endParaRPr>
          </a:p>
          <a:p>
            <a:pPr lvl="0" marL="324485" indent="-324485" defTabSz="426466">
              <a:spcBef>
                <a:spcPts val="3000"/>
              </a:spcBef>
              <a:buSzPct val="50000"/>
              <a:defRPr sz="1800">
                <a:solidFill>
                  <a:srgbClr val="000000"/>
                </a:solidFill>
              </a:defRPr>
            </a:pPr>
            <a:r>
              <a:rPr sz="2774">
                <a:solidFill>
                  <a:srgbClr val="FFFFFF"/>
                </a:solidFill>
              </a:rPr>
              <a:t>A specification of </a:t>
            </a:r>
            <a:r>
              <a:rPr sz="2774">
                <a:solidFill>
                  <a:srgbClr val="FF2600"/>
                </a:solidFill>
              </a:rPr>
              <a:t>CycL, the language in which Cyc (and hence OpenCyc) is written</a:t>
            </a:r>
            <a:r>
              <a:rPr sz="2774">
                <a:solidFill>
                  <a:srgbClr val="FFFFFF"/>
                </a:solidFill>
              </a:rPr>
              <a:t>.</a:t>
            </a:r>
            <a:endParaRPr sz="2774">
              <a:solidFill>
                <a:srgbClr val="FFFFFF"/>
              </a:solidFill>
            </a:endParaRPr>
          </a:p>
          <a:p>
            <a:pPr lvl="0" marL="324485" indent="-324485" defTabSz="426466">
              <a:spcBef>
                <a:spcPts val="3000"/>
              </a:spcBef>
              <a:buSzPct val="50000"/>
              <a:defRPr sz="1800">
                <a:solidFill>
                  <a:srgbClr val="000000"/>
                </a:solidFill>
              </a:defRPr>
            </a:pPr>
            <a:r>
              <a:rPr sz="2774">
                <a:solidFill>
                  <a:srgbClr val="FFFFFF"/>
                </a:solidFill>
              </a:rPr>
              <a:t>A specification of the </a:t>
            </a:r>
            <a:r>
              <a:rPr b="1" sz="2774">
                <a:solidFill>
                  <a:srgbClr val="00F900"/>
                </a:solidFill>
                <a:latin typeface="Helvetica"/>
                <a:ea typeface="Helvetica"/>
                <a:cs typeface="Helvetica"/>
                <a:sym typeface="Helvetica"/>
              </a:rPr>
              <a:t>Cyc API for application development</a:t>
            </a:r>
            <a:r>
              <a:rPr sz="2774">
                <a:solidFill>
                  <a:srgbClr val="FFFFFF"/>
                </a:solidFill>
              </a:rPr>
              <a:t>.</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body" idx="4294967295"/>
          </p:nvPr>
        </p:nvSpPr>
        <p:spPr>
          <a:xfrm>
            <a:off x="952500" y="876300"/>
            <a:ext cx="11099800" cy="8001000"/>
          </a:xfrm>
          <a:prstGeom prst="rect">
            <a:avLst/>
          </a:prstGeom>
        </p:spPr>
        <p:txBody>
          <a:bodyPr/>
          <a:lstStyle/>
          <a:p>
            <a:pPr lvl="0" marL="431165" indent="-431165" defTabSz="566674">
              <a:spcBef>
                <a:spcPts val="4000"/>
              </a:spcBef>
              <a:defRPr sz="1800">
                <a:solidFill>
                  <a:srgbClr val="000000"/>
                </a:solidFill>
              </a:defRPr>
            </a:pPr>
            <a:r>
              <a:rPr sz="3686">
                <a:solidFill>
                  <a:srgbClr val="FFFFFF"/>
                </a:solidFill>
              </a:rPr>
              <a:t>OpenCyc is</a:t>
            </a:r>
            <a:r>
              <a:rPr b="1" sz="3686">
                <a:solidFill>
                  <a:srgbClr val="FFFFFF"/>
                </a:solidFill>
                <a:latin typeface="Helvetica"/>
                <a:ea typeface="Helvetica"/>
                <a:cs typeface="Helvetica"/>
                <a:sym typeface="Helvetica"/>
              </a:rPr>
              <a:t> </a:t>
            </a:r>
            <a:r>
              <a:rPr b="1" sz="3686" u="sng">
                <a:solidFill>
                  <a:srgbClr val="00FDFF"/>
                </a:solidFill>
                <a:latin typeface="Helvetica"/>
                <a:ea typeface="Helvetica"/>
                <a:cs typeface="Helvetica"/>
                <a:sym typeface="Helvetica"/>
              </a:rPr>
              <a:t>available for download</a:t>
            </a:r>
            <a:r>
              <a:rPr b="1" sz="3686">
                <a:solidFill>
                  <a:srgbClr val="FFFFFF"/>
                </a:solidFill>
                <a:latin typeface="Helvetica"/>
                <a:ea typeface="Helvetica"/>
                <a:cs typeface="Helvetica"/>
                <a:sym typeface="Helvetica"/>
              </a:rPr>
              <a:t> </a:t>
            </a:r>
            <a:r>
              <a:rPr sz="3686">
                <a:solidFill>
                  <a:srgbClr val="FFFFFF"/>
                </a:solidFill>
              </a:rPr>
              <a:t>from SourceForge under an OpenCyc License.</a:t>
            </a:r>
            <a:endParaRPr b="1" sz="3686">
              <a:solidFill>
                <a:srgbClr val="FFFFFF"/>
              </a:solidFill>
              <a:latin typeface="Helvetica"/>
              <a:ea typeface="Helvetica"/>
              <a:cs typeface="Helvetica"/>
              <a:sym typeface="Helvetica"/>
            </a:endParaRPr>
          </a:p>
          <a:p>
            <a:pPr lvl="0" marL="431165" indent="-431165" defTabSz="566674">
              <a:spcBef>
                <a:spcPts val="4000"/>
              </a:spcBef>
              <a:defRPr sz="1800">
                <a:solidFill>
                  <a:srgbClr val="000000"/>
                </a:solidFill>
              </a:defRPr>
            </a:pPr>
            <a:r>
              <a:rPr sz="3686">
                <a:solidFill>
                  <a:srgbClr val="FFFFFF"/>
                </a:solidFill>
              </a:rPr>
              <a:t>Visit the </a:t>
            </a:r>
            <a:r>
              <a:rPr b="1" sz="3686">
                <a:solidFill>
                  <a:srgbClr val="00F900"/>
                </a:solidFill>
                <a:latin typeface="Helvetica"/>
                <a:ea typeface="Helvetica"/>
                <a:cs typeface="Helvetica"/>
                <a:sym typeface="Helvetica"/>
              </a:rPr>
              <a:t>Cyc Developer Center</a:t>
            </a:r>
            <a:r>
              <a:rPr b="1" sz="3686">
                <a:solidFill>
                  <a:srgbClr val="FFFFFF"/>
                </a:solidFill>
                <a:latin typeface="Helvetica"/>
                <a:ea typeface="Helvetica"/>
                <a:cs typeface="Helvetica"/>
                <a:sym typeface="Helvetica"/>
              </a:rPr>
              <a:t> </a:t>
            </a:r>
            <a:r>
              <a:rPr sz="3686">
                <a:solidFill>
                  <a:srgbClr val="FFFFFF"/>
                </a:solidFill>
              </a:rPr>
              <a:t>at</a:t>
            </a:r>
            <a:r>
              <a:rPr b="1" sz="3686">
                <a:solidFill>
                  <a:srgbClr val="FFFFFF"/>
                </a:solidFill>
                <a:latin typeface="Helvetica"/>
                <a:ea typeface="Helvetica"/>
                <a:cs typeface="Helvetica"/>
                <a:sym typeface="Helvetica"/>
              </a:rPr>
              <a:t> </a:t>
            </a:r>
            <a:r>
              <a:rPr b="1" sz="3686" u="sng">
                <a:solidFill>
                  <a:srgbClr val="00FDFF"/>
                </a:solidFill>
                <a:latin typeface="Helvetica"/>
                <a:ea typeface="Helvetica"/>
                <a:cs typeface="Helvetica"/>
                <a:sym typeface="Helvetica"/>
              </a:rPr>
              <a:t>dev.cyc.com</a:t>
            </a:r>
            <a:r>
              <a:rPr b="1" sz="3686">
                <a:solidFill>
                  <a:srgbClr val="FFFFFF"/>
                </a:solidFill>
                <a:latin typeface="Helvetica"/>
                <a:ea typeface="Helvetica"/>
                <a:cs typeface="Helvetica"/>
                <a:sym typeface="Helvetica"/>
              </a:rPr>
              <a:t> </a:t>
            </a:r>
            <a:r>
              <a:rPr sz="3686">
                <a:solidFill>
                  <a:srgbClr val="FFFFFF"/>
                </a:solidFill>
              </a:rPr>
              <a:t>for </a:t>
            </a:r>
            <a:r>
              <a:rPr b="1" sz="3686">
                <a:solidFill>
                  <a:srgbClr val="00F900"/>
                </a:solidFill>
                <a:latin typeface="Helvetica"/>
                <a:ea typeface="Helvetica"/>
                <a:cs typeface="Helvetica"/>
                <a:sym typeface="Helvetica"/>
              </a:rPr>
              <a:t>developer resources</a:t>
            </a:r>
            <a:r>
              <a:rPr b="1" sz="3686">
                <a:solidFill>
                  <a:srgbClr val="FFFFFF"/>
                </a:solidFill>
                <a:latin typeface="Helvetica"/>
                <a:ea typeface="Helvetica"/>
                <a:cs typeface="Helvetica"/>
                <a:sym typeface="Helvetica"/>
              </a:rPr>
              <a:t> </a:t>
            </a:r>
            <a:r>
              <a:rPr sz="3686">
                <a:solidFill>
                  <a:srgbClr val="FFFFFF"/>
                </a:solidFill>
              </a:rPr>
              <a:t>such as</a:t>
            </a:r>
            <a:endParaRPr b="1" sz="3686">
              <a:solidFill>
                <a:srgbClr val="FFFFFF"/>
              </a:solidFill>
              <a:latin typeface="Helvetica"/>
              <a:ea typeface="Helvetica"/>
              <a:cs typeface="Helvetica"/>
              <a:sym typeface="Helvetica"/>
            </a:endParaRPr>
          </a:p>
          <a:p>
            <a:pPr lvl="1" marL="862330" indent="-431165" defTabSz="566674">
              <a:spcBef>
                <a:spcPts val="3300"/>
              </a:spcBef>
              <a:defRPr sz="1800">
                <a:solidFill>
                  <a:srgbClr val="000000"/>
                </a:solidFill>
              </a:defRPr>
            </a:pPr>
            <a:r>
              <a:rPr b="1" sz="3686">
                <a:solidFill>
                  <a:srgbClr val="FFFB00"/>
                </a:solidFill>
                <a:latin typeface="Helvetica"/>
                <a:ea typeface="Helvetica"/>
                <a:cs typeface="Helvetica"/>
                <a:sym typeface="Helvetica"/>
              </a:rPr>
              <a:t>Java APIs </a:t>
            </a:r>
            <a:endParaRPr sz="3686">
              <a:solidFill>
                <a:srgbClr val="FFFB00"/>
              </a:solidFill>
            </a:endParaRPr>
          </a:p>
          <a:p>
            <a:pPr lvl="2" marL="1293495" indent="-431165" defTabSz="566674">
              <a:spcBef>
                <a:spcPts val="3300"/>
              </a:spcBef>
              <a:defRPr sz="1800">
                <a:solidFill>
                  <a:srgbClr val="000000"/>
                </a:solidFill>
              </a:defRPr>
            </a:pPr>
            <a:r>
              <a:rPr sz="3686">
                <a:solidFill>
                  <a:srgbClr val="FF2600"/>
                </a:solidFill>
              </a:rPr>
              <a:t>unfamiliar language</a:t>
            </a:r>
            <a:endParaRPr sz="3686">
              <a:solidFill>
                <a:srgbClr val="FFFB00"/>
              </a:solidFill>
            </a:endParaRPr>
          </a:p>
          <a:p>
            <a:pPr lvl="2" marL="1293495" indent="-431165" defTabSz="566674">
              <a:spcBef>
                <a:spcPts val="3300"/>
              </a:spcBef>
              <a:defRPr sz="1800">
                <a:solidFill>
                  <a:srgbClr val="000000"/>
                </a:solidFill>
              </a:defRPr>
            </a:pPr>
            <a:r>
              <a:rPr sz="3686">
                <a:solidFill>
                  <a:srgbClr val="00F900"/>
                </a:solidFill>
              </a:rPr>
              <a:t>most popular language, should be plenty of support, easy to pick up</a:t>
            </a:r>
            <a:endParaRPr sz="3686">
              <a:solidFill>
                <a:srgbClr val="00F900"/>
              </a:solidFill>
            </a:endParaRPr>
          </a:p>
          <a:p>
            <a:pPr lvl="2" marL="1293495" indent="-431165" defTabSz="566674">
              <a:spcBef>
                <a:spcPts val="3300"/>
              </a:spcBef>
              <a:defRPr sz="1800">
                <a:solidFill>
                  <a:srgbClr val="000000"/>
                </a:solidFill>
              </a:defRPr>
            </a:pPr>
            <a:r>
              <a:rPr sz="3686">
                <a:solidFill>
                  <a:srgbClr val="00F900"/>
                </a:solidFill>
              </a:rPr>
              <a:t>API, so may only need limited understanding of Java to operate</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body" idx="1"/>
          </p:nvPr>
        </p:nvSpPr>
        <p:spPr>
          <a:prstGeom prst="rect">
            <a:avLst/>
          </a:prstGeom>
        </p:spPr>
        <p:txBody>
          <a:bodyPr/>
          <a:lstStyle/>
          <a:p>
            <a:pPr lvl="1">
              <a:spcBef>
                <a:spcPts val="3500"/>
              </a:spcBef>
              <a:buClr>
                <a:srgbClr val="FFFFFF"/>
              </a:buClr>
              <a:buSzPct val="69000"/>
              <a:defRPr sz="1800">
                <a:solidFill>
                  <a:srgbClr val="000000"/>
                </a:solidFill>
              </a:defRPr>
            </a:pPr>
            <a:r>
              <a:rPr b="1" sz="3800">
                <a:solidFill>
                  <a:srgbClr val="00F900"/>
                </a:solidFill>
                <a:latin typeface="Helvetica"/>
                <a:ea typeface="Helvetica"/>
                <a:cs typeface="Helvetica"/>
                <a:sym typeface="Helvetica"/>
              </a:rPr>
              <a:t>example code</a:t>
            </a:r>
            <a:endParaRPr b="1" sz="3800">
              <a:solidFill>
                <a:srgbClr val="00F900"/>
              </a:solidFill>
              <a:latin typeface="Helvetica"/>
              <a:ea typeface="Helvetica"/>
              <a:cs typeface="Helvetica"/>
              <a:sym typeface="Helvetica"/>
            </a:endParaRPr>
          </a:p>
          <a:p>
            <a:pPr lvl="2">
              <a:spcBef>
                <a:spcPts val="3500"/>
              </a:spcBef>
              <a:buClr>
                <a:srgbClr val="FFFFFF"/>
              </a:buClr>
              <a:buSzPct val="50000"/>
              <a:defRPr sz="1800">
                <a:solidFill>
                  <a:srgbClr val="000000"/>
                </a:solidFill>
              </a:defRPr>
            </a:pPr>
            <a:r>
              <a:rPr sz="3800">
                <a:solidFill>
                  <a:srgbClr val="00F900"/>
                </a:solidFill>
              </a:rPr>
              <a:t>sandbox of basic functionality from which sophisticated, powerful implementation can be constructed</a:t>
            </a:r>
            <a:endParaRPr sz="3800">
              <a:solidFill>
                <a:srgbClr val="00F900"/>
              </a:solidFill>
            </a:endParaRPr>
          </a:p>
          <a:p>
            <a:pPr lvl="2">
              <a:spcBef>
                <a:spcPts val="3500"/>
              </a:spcBef>
              <a:buClr>
                <a:srgbClr val="FFFFFF"/>
              </a:buClr>
              <a:buSzPct val="50000"/>
              <a:defRPr sz="1800">
                <a:solidFill>
                  <a:srgbClr val="000000"/>
                </a:solidFill>
              </a:defRPr>
            </a:pPr>
            <a:r>
              <a:rPr b="1" sz="3800">
                <a:solidFill>
                  <a:srgbClr val="00F900"/>
                </a:solidFill>
                <a:latin typeface="Helvetica"/>
                <a:ea typeface="Helvetica"/>
                <a:cs typeface="Helvetica"/>
                <a:sym typeface="Helvetica"/>
              </a:rPr>
              <a:t>clear </a:t>
            </a:r>
            <a:r>
              <a:rPr sz="3800">
                <a:solidFill>
                  <a:srgbClr val="00F900"/>
                </a:solidFill>
              </a:rPr>
              <a:t>and </a:t>
            </a:r>
            <a:r>
              <a:rPr b="1" sz="3800">
                <a:solidFill>
                  <a:srgbClr val="00F900"/>
                </a:solidFill>
                <a:latin typeface="Helvetica"/>
                <a:ea typeface="Helvetica"/>
                <a:cs typeface="Helvetica"/>
                <a:sym typeface="Helvetica"/>
              </a:rPr>
              <a:t>immediate</a:t>
            </a:r>
            <a:r>
              <a:rPr sz="3800">
                <a:solidFill>
                  <a:srgbClr val="00F900"/>
                </a:solidFill>
              </a:rPr>
              <a:t> feedback to help answer:</a:t>
            </a:r>
            <a:endParaRPr sz="3800">
              <a:solidFill>
                <a:srgbClr val="00F900"/>
              </a:solidFill>
            </a:endParaRPr>
          </a:p>
          <a:p>
            <a:pPr lvl="3">
              <a:spcBef>
                <a:spcPts val="3500"/>
              </a:spcBef>
              <a:buClr>
                <a:srgbClr val="FFFFFF"/>
              </a:buClr>
              <a:buSzPct val="50000"/>
              <a:defRPr sz="1800">
                <a:solidFill>
                  <a:srgbClr val="000000"/>
                </a:solidFill>
              </a:defRPr>
            </a:pPr>
            <a:r>
              <a:rPr sz="3800">
                <a:solidFill>
                  <a:srgbClr val="00F900"/>
                </a:solidFill>
              </a:rPr>
              <a:t>what can be done with OpenCyc?</a:t>
            </a:r>
            <a:endParaRPr sz="3800">
              <a:solidFill>
                <a:srgbClr val="00F900"/>
              </a:solidFill>
            </a:endParaRPr>
          </a:p>
          <a:p>
            <a:pPr lvl="3" marL="1803400" indent="-469900">
              <a:spcBef>
                <a:spcPts val="3500"/>
              </a:spcBef>
              <a:buClr>
                <a:srgbClr val="FFFFFF"/>
              </a:buClr>
              <a:defRPr sz="1800">
                <a:solidFill>
                  <a:srgbClr val="000000"/>
                </a:solidFill>
              </a:defRPr>
            </a:pPr>
            <a:r>
              <a:rPr b="1" sz="3800">
                <a:solidFill>
                  <a:srgbClr val="00F900"/>
                </a:solidFill>
                <a:latin typeface="Helvetica"/>
                <a:ea typeface="Helvetica"/>
                <a:cs typeface="Helvetica"/>
                <a:sym typeface="Helvetica"/>
              </a:rPr>
              <a:t>**what </a:t>
            </a:r>
            <a:r>
              <a:rPr b="1" i="1" sz="3800">
                <a:solidFill>
                  <a:srgbClr val="00F900"/>
                </a:solidFill>
                <a:latin typeface="Helvetica"/>
                <a:ea typeface="Helvetica"/>
                <a:cs typeface="Helvetica"/>
                <a:sym typeface="Helvetica"/>
              </a:rPr>
              <a:t>can I</a:t>
            </a:r>
            <a:r>
              <a:rPr b="1" sz="3800">
                <a:solidFill>
                  <a:srgbClr val="00F900"/>
                </a:solidFill>
                <a:latin typeface="Helvetica"/>
                <a:ea typeface="Helvetica"/>
                <a:cs typeface="Helvetica"/>
                <a:sym typeface="Helvetica"/>
              </a:rPr>
              <a:t> do with OpenCyc?**</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body" idx="1"/>
          </p:nvPr>
        </p:nvSpPr>
        <p:spPr>
          <a:prstGeom prst="rect">
            <a:avLst/>
          </a:prstGeom>
        </p:spPr>
        <p:txBody>
          <a:bodyPr/>
          <a:lstStyle/>
          <a:p>
            <a:pPr lvl="1">
              <a:spcBef>
                <a:spcPts val="3500"/>
              </a:spcBef>
              <a:buClr>
                <a:srgbClr val="FFFFFF"/>
              </a:buClr>
              <a:defRPr sz="1800">
                <a:solidFill>
                  <a:srgbClr val="000000"/>
                </a:solidFill>
              </a:defRPr>
            </a:pPr>
            <a:r>
              <a:rPr b="1" sz="3800">
                <a:solidFill>
                  <a:srgbClr val="FFFB00"/>
                </a:solidFill>
                <a:latin typeface="Helvetica"/>
                <a:ea typeface="Helvetica"/>
                <a:cs typeface="Helvetica"/>
                <a:sym typeface="Helvetica"/>
              </a:rPr>
              <a:t>javadocs</a:t>
            </a:r>
            <a:endParaRPr b="1" sz="3800">
              <a:solidFill>
                <a:srgbClr val="FFFB00"/>
              </a:solidFill>
              <a:latin typeface="Helvetica"/>
              <a:ea typeface="Helvetica"/>
              <a:cs typeface="Helvetica"/>
              <a:sym typeface="Helvetica"/>
            </a:endParaRPr>
          </a:p>
          <a:p>
            <a:pPr lvl="2">
              <a:spcBef>
                <a:spcPts val="3500"/>
              </a:spcBef>
              <a:buClr>
                <a:srgbClr val="FFFFFF"/>
              </a:buClr>
              <a:defRPr sz="1800">
                <a:solidFill>
                  <a:srgbClr val="000000"/>
                </a:solidFill>
              </a:defRPr>
            </a:pPr>
            <a:r>
              <a:rPr sz="3800">
                <a:solidFill>
                  <a:srgbClr val="00F900"/>
                </a:solidFill>
              </a:rPr>
              <a:t>docs there for when things get hairy</a:t>
            </a:r>
            <a:endParaRPr sz="3800">
              <a:solidFill>
                <a:srgbClr val="00F900"/>
              </a:solidFill>
            </a:endParaRPr>
          </a:p>
          <a:p>
            <a:pPr lvl="2">
              <a:spcBef>
                <a:spcPts val="3500"/>
              </a:spcBef>
              <a:buClr>
                <a:srgbClr val="FFFFFF"/>
              </a:buClr>
              <a:defRPr sz="1800">
                <a:solidFill>
                  <a:srgbClr val="000000"/>
                </a:solidFill>
              </a:defRPr>
            </a:pPr>
            <a:r>
              <a:rPr sz="3800">
                <a:solidFill>
                  <a:srgbClr val="FF2600"/>
                </a:solidFill>
              </a:rPr>
              <a:t>required reading, need thorough understanding for basic implementation?</a:t>
            </a:r>
            <a:endParaRPr b="1" sz="3800">
              <a:solidFill>
                <a:srgbClr val="FFFB00"/>
              </a:solidFill>
              <a:latin typeface="Helvetica"/>
              <a:ea typeface="Helvetica"/>
              <a:cs typeface="Helvetica"/>
              <a:sym typeface="Helvetica"/>
            </a:endParaRPr>
          </a:p>
          <a:p>
            <a:pPr lvl="1">
              <a:spcBef>
                <a:spcPts val="3500"/>
              </a:spcBef>
              <a:defRPr sz="1800">
                <a:solidFill>
                  <a:srgbClr val="000000"/>
                </a:solidFill>
              </a:defRPr>
            </a:pPr>
            <a:r>
              <a:rPr b="1" sz="3800">
                <a:solidFill>
                  <a:srgbClr val="FF2600"/>
                </a:solidFill>
                <a:latin typeface="Helvetica"/>
                <a:ea typeface="Helvetica"/>
                <a:cs typeface="Helvetica"/>
                <a:sym typeface="Helvetica"/>
              </a:rPr>
              <a:t>Cyc XML Schemas (XSDs)</a:t>
            </a:r>
            <a:endParaRPr sz="3800">
              <a:solidFill>
                <a:srgbClr val="FF2600"/>
              </a:solidFill>
            </a:endParaRPr>
          </a:p>
          <a:p>
            <a:pPr lvl="2">
              <a:spcBef>
                <a:spcPts val="3500"/>
              </a:spcBef>
              <a:buClr>
                <a:srgbClr val="FFFFFF"/>
              </a:buClr>
              <a:defRPr sz="1800">
                <a:solidFill>
                  <a:srgbClr val="000000"/>
                </a:solidFill>
              </a:defRPr>
            </a:pPr>
            <a:r>
              <a:rPr sz="3800">
                <a:solidFill>
                  <a:srgbClr val="FF2600"/>
                </a:solidFill>
              </a:rPr>
              <a:t>unfamiliar</a:t>
            </a:r>
            <a:endParaRPr sz="3800">
              <a:solidFill>
                <a:srgbClr val="FF2600"/>
              </a:solidFill>
            </a:endParaRPr>
          </a:p>
          <a:p>
            <a:pPr lvl="2">
              <a:spcBef>
                <a:spcPts val="3500"/>
              </a:spcBef>
              <a:buClr>
                <a:srgbClr val="FFFFFF"/>
              </a:buClr>
              <a:defRPr sz="1800">
                <a:solidFill>
                  <a:srgbClr val="000000"/>
                </a:solidFill>
              </a:defRPr>
            </a:pPr>
            <a:r>
              <a:rPr sz="3800">
                <a:solidFill>
                  <a:srgbClr val="FFFB00"/>
                </a:solidFill>
              </a:rPr>
              <a:t>hopefully won’t have to worry about these</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body" idx="1"/>
          </p:nvPr>
        </p:nvSpPr>
        <p:spPr>
          <a:prstGeom prst="rect">
            <a:avLst/>
          </a:prstGeom>
        </p:spPr>
        <p:txBody>
          <a:bodyPr/>
          <a:lstStyle/>
          <a:p>
            <a:pPr lvl="1" marL="542290" indent="-271145" defTabSz="356362">
              <a:spcBef>
                <a:spcPts val="2500"/>
              </a:spcBef>
              <a:buClr>
                <a:srgbClr val="FFFFFF"/>
              </a:buClr>
              <a:defRPr sz="1800">
                <a:solidFill>
                  <a:srgbClr val="000000"/>
                </a:solidFill>
              </a:defRPr>
            </a:pPr>
            <a:r>
              <a:rPr b="1" sz="2318">
                <a:solidFill>
                  <a:srgbClr val="00F900"/>
                </a:solidFill>
                <a:latin typeface="Helvetica"/>
                <a:ea typeface="Helvetica"/>
                <a:cs typeface="Helvetica"/>
                <a:sym typeface="Helvetica"/>
              </a:rPr>
              <a:t>forums</a:t>
            </a:r>
            <a:endParaRPr b="1" sz="2318">
              <a:solidFill>
                <a:srgbClr val="00F900"/>
              </a:solidFill>
              <a:latin typeface="Helvetica"/>
              <a:ea typeface="Helvetica"/>
              <a:cs typeface="Helvetica"/>
              <a:sym typeface="Helvetica"/>
            </a:endParaRPr>
          </a:p>
          <a:p>
            <a:pPr lvl="2" marL="813435" indent="-271145" defTabSz="356362">
              <a:spcBef>
                <a:spcPts val="2500"/>
              </a:spcBef>
              <a:buClr>
                <a:srgbClr val="FFFFFF"/>
              </a:buClr>
              <a:buSzPct val="50000"/>
              <a:defRPr sz="1800">
                <a:solidFill>
                  <a:srgbClr val="000000"/>
                </a:solidFill>
              </a:defRPr>
            </a:pPr>
            <a:r>
              <a:rPr sz="2318">
                <a:solidFill>
                  <a:srgbClr val="00F900"/>
                </a:solidFill>
              </a:rPr>
              <a:t>comfort that others have “done this” before</a:t>
            </a:r>
            <a:endParaRPr sz="2318">
              <a:solidFill>
                <a:srgbClr val="00F900"/>
              </a:solidFill>
            </a:endParaRPr>
          </a:p>
          <a:p>
            <a:pPr lvl="2" marL="813435" indent="-271145" defTabSz="356362">
              <a:spcBef>
                <a:spcPts val="2500"/>
              </a:spcBef>
              <a:buClr>
                <a:srgbClr val="FFFFFF"/>
              </a:buClr>
              <a:buSzPct val="50000"/>
              <a:defRPr sz="1800">
                <a:solidFill>
                  <a:srgbClr val="000000"/>
                </a:solidFill>
              </a:defRPr>
            </a:pPr>
            <a:r>
              <a:rPr sz="2318">
                <a:solidFill>
                  <a:srgbClr val="00F900"/>
                </a:solidFill>
              </a:rPr>
              <a:t>feedback for scope and scale of issues when things go wrong</a:t>
            </a:r>
            <a:endParaRPr sz="2318">
              <a:solidFill>
                <a:srgbClr val="00F900"/>
              </a:solidFill>
            </a:endParaRPr>
          </a:p>
          <a:p>
            <a:pPr lvl="3" marL="1084580" indent="-271145" defTabSz="356362">
              <a:spcBef>
                <a:spcPts val="2500"/>
              </a:spcBef>
              <a:buClr>
                <a:srgbClr val="FFFFFF"/>
              </a:buClr>
              <a:buSzPct val="50000"/>
              <a:defRPr sz="1800">
                <a:solidFill>
                  <a:srgbClr val="000000"/>
                </a:solidFill>
              </a:defRPr>
            </a:pPr>
            <a:r>
              <a:rPr sz="2318">
                <a:solidFill>
                  <a:srgbClr val="00F900"/>
                </a:solidFill>
              </a:rPr>
              <a:t>silly mistake?</a:t>
            </a:r>
            <a:endParaRPr sz="2318">
              <a:solidFill>
                <a:srgbClr val="00F900"/>
              </a:solidFill>
            </a:endParaRPr>
          </a:p>
          <a:p>
            <a:pPr lvl="3" marL="1084580" indent="-271145" defTabSz="356362">
              <a:spcBef>
                <a:spcPts val="2500"/>
              </a:spcBef>
              <a:buClr>
                <a:srgbClr val="FFFFFF"/>
              </a:buClr>
              <a:buSzPct val="50000"/>
              <a:defRPr sz="1800">
                <a:solidFill>
                  <a:srgbClr val="000000"/>
                </a:solidFill>
              </a:defRPr>
            </a:pPr>
            <a:r>
              <a:rPr sz="2318">
                <a:solidFill>
                  <a:srgbClr val="00F900"/>
                </a:solidFill>
              </a:rPr>
              <a:t>wrong approach?</a:t>
            </a:r>
            <a:endParaRPr sz="2318">
              <a:solidFill>
                <a:srgbClr val="00F900"/>
              </a:solidFill>
            </a:endParaRPr>
          </a:p>
          <a:p>
            <a:pPr lvl="3" marL="1084580" indent="-271145" defTabSz="356362">
              <a:spcBef>
                <a:spcPts val="2500"/>
              </a:spcBef>
              <a:buClr>
                <a:srgbClr val="FFFFFF"/>
              </a:buClr>
              <a:buSzPct val="50000"/>
              <a:defRPr sz="1800">
                <a:solidFill>
                  <a:srgbClr val="000000"/>
                </a:solidFill>
              </a:defRPr>
            </a:pPr>
            <a:r>
              <a:rPr sz="2318">
                <a:solidFill>
                  <a:srgbClr val="00F900"/>
                </a:solidFill>
              </a:rPr>
              <a:t>need to download this or patch that?</a:t>
            </a:r>
            <a:endParaRPr sz="2318">
              <a:solidFill>
                <a:srgbClr val="00F900"/>
              </a:solidFill>
            </a:endParaRPr>
          </a:p>
          <a:p>
            <a:pPr lvl="3" marL="1084580" indent="-271145" defTabSz="356362">
              <a:spcBef>
                <a:spcPts val="2500"/>
              </a:spcBef>
              <a:buClr>
                <a:srgbClr val="FFFFFF"/>
              </a:buClr>
              <a:buSzPct val="50000"/>
              <a:defRPr sz="1800">
                <a:solidFill>
                  <a:srgbClr val="000000"/>
                </a:solidFill>
              </a:defRPr>
            </a:pPr>
            <a:r>
              <a:rPr sz="2318">
                <a:solidFill>
                  <a:srgbClr val="00F900"/>
                </a:solidFill>
              </a:rPr>
              <a:t>exercise in futility?</a:t>
            </a:r>
            <a:endParaRPr sz="2318">
              <a:solidFill>
                <a:srgbClr val="00F900"/>
              </a:solidFill>
            </a:endParaRPr>
          </a:p>
          <a:p>
            <a:pPr lvl="2" marL="813435" indent="-271145" defTabSz="356362">
              <a:spcBef>
                <a:spcPts val="2500"/>
              </a:spcBef>
              <a:buClr>
                <a:srgbClr val="FFFFFF"/>
              </a:buClr>
              <a:buSzPct val="50000"/>
              <a:defRPr sz="1800">
                <a:solidFill>
                  <a:srgbClr val="000000"/>
                </a:solidFill>
              </a:defRPr>
            </a:pPr>
            <a:r>
              <a:rPr b="1" sz="2318">
                <a:solidFill>
                  <a:srgbClr val="00F900"/>
                </a:solidFill>
                <a:latin typeface="Helvetica"/>
                <a:ea typeface="Helvetica"/>
                <a:cs typeface="Helvetica"/>
                <a:sym typeface="Helvetica"/>
              </a:rPr>
              <a:t>peer support</a:t>
            </a:r>
            <a:r>
              <a:rPr sz="2318">
                <a:solidFill>
                  <a:srgbClr val="00F900"/>
                </a:solidFill>
              </a:rPr>
              <a:t> for my first baby steps</a:t>
            </a:r>
            <a:endParaRPr sz="2318">
              <a:solidFill>
                <a:srgbClr val="00F900"/>
              </a:solidFill>
            </a:endParaRPr>
          </a:p>
          <a:p>
            <a:pPr lvl="2" marL="813435" indent="-271145" defTabSz="356362">
              <a:spcBef>
                <a:spcPts val="2500"/>
              </a:spcBef>
              <a:buClr>
                <a:srgbClr val="FFFFFF"/>
              </a:buClr>
              <a:buSzPct val="50000"/>
              <a:defRPr sz="1800">
                <a:solidFill>
                  <a:srgbClr val="000000"/>
                </a:solidFill>
              </a:defRPr>
            </a:pPr>
            <a:r>
              <a:rPr sz="2318">
                <a:solidFill>
                  <a:srgbClr val="00F900"/>
                </a:solidFill>
              </a:rPr>
              <a:t>aid in min/maxing time spent troubleshooting/developing</a:t>
            </a:r>
            <a:endParaRPr sz="2318">
              <a:solidFill>
                <a:srgbClr val="00F900"/>
              </a:solidFill>
            </a:endParaRPr>
          </a:p>
          <a:p>
            <a:pPr lvl="1" marL="542290" indent="-271145" defTabSz="356362">
              <a:spcBef>
                <a:spcPts val="2100"/>
              </a:spcBef>
              <a:buClr>
                <a:srgbClr val="FFFFFF"/>
              </a:buClr>
              <a:buSzPct val="50000"/>
              <a:defRPr sz="1800">
                <a:solidFill>
                  <a:srgbClr val="000000"/>
                </a:solidFill>
              </a:defRPr>
            </a:pPr>
            <a:r>
              <a:rPr sz="2318">
                <a:solidFill>
                  <a:srgbClr val="FFFFFF"/>
                </a:solidFill>
              </a:rPr>
              <a:t>issue trackers</a:t>
            </a:r>
            <a:endParaRPr sz="2318">
              <a:solidFill>
                <a:srgbClr val="FFFFFF"/>
              </a:solidFill>
            </a:endParaRPr>
          </a:p>
          <a:p>
            <a:pPr lvl="1" marL="0" indent="139446" defTabSz="356362">
              <a:spcBef>
                <a:spcPts val="2500"/>
              </a:spcBef>
              <a:buSzTx/>
              <a:buNone/>
              <a:defRPr sz="1800">
                <a:solidFill>
                  <a:srgbClr val="000000"/>
                </a:solidFill>
              </a:defRPr>
            </a:pPr>
            <a:r>
              <a:rPr sz="2318">
                <a:solidFill>
                  <a:srgbClr val="FFFFFF"/>
                </a:solidFill>
              </a:rPr>
              <a:t>and more.</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lvl="0">
              <a:defRPr sz="1800">
                <a:solidFill>
                  <a:srgbClr val="000000"/>
                </a:solidFill>
              </a:defRPr>
            </a:pPr>
            <a:r>
              <a:rPr sz="8000">
                <a:solidFill>
                  <a:srgbClr val="FFFFFF"/>
                </a:solidFill>
              </a:rPr>
              <a:t>Some Perspective</a:t>
            </a:r>
          </a:p>
        </p:txBody>
      </p:sp>
      <p:sp>
        <p:nvSpPr>
          <p:cNvPr id="53" name="Shape 53"/>
          <p:cNvSpPr/>
          <p:nvPr>
            <p:ph type="body" idx="4294967295"/>
          </p:nvPr>
        </p:nvSpPr>
        <p:spPr>
          <a:prstGeom prst="rect">
            <a:avLst/>
          </a:prstGeom>
        </p:spPr>
        <p:txBody>
          <a:bodyPr/>
          <a:lstStyle/>
          <a:p>
            <a:pPr lvl="0" marL="400050" indent="-400050" defTabSz="525779">
              <a:spcBef>
                <a:spcPts val="3700"/>
              </a:spcBef>
              <a:defRPr sz="1800">
                <a:solidFill>
                  <a:srgbClr val="000000"/>
                </a:solidFill>
              </a:defRPr>
            </a:pPr>
            <a:r>
              <a:rPr sz="3420">
                <a:solidFill>
                  <a:srgbClr val="FFFFFF"/>
                </a:solidFill>
              </a:rPr>
              <a:t>“developing” web applications for ~7 months</a:t>
            </a:r>
            <a:endParaRPr sz="3420">
              <a:solidFill>
                <a:srgbClr val="FFFFFF"/>
              </a:solidFill>
            </a:endParaRPr>
          </a:p>
          <a:p>
            <a:pPr lvl="0" marL="400050" indent="-400050" defTabSz="525779">
              <a:spcBef>
                <a:spcPts val="3700"/>
              </a:spcBef>
              <a:defRPr sz="1800">
                <a:solidFill>
                  <a:srgbClr val="000000"/>
                </a:solidFill>
              </a:defRPr>
            </a:pPr>
            <a:r>
              <a:rPr sz="3420">
                <a:solidFill>
                  <a:srgbClr val="FFFFFF"/>
                </a:solidFill>
              </a:rPr>
              <a:t>work mostly with high-level languages and frameworks with active and industry-oriented communities</a:t>
            </a:r>
            <a:endParaRPr sz="3420">
              <a:solidFill>
                <a:srgbClr val="FFFFFF"/>
              </a:solidFill>
            </a:endParaRPr>
          </a:p>
          <a:p>
            <a:pPr lvl="0" marL="400050" indent="-400050" defTabSz="525779">
              <a:spcBef>
                <a:spcPts val="3700"/>
              </a:spcBef>
              <a:defRPr sz="1800">
                <a:solidFill>
                  <a:srgbClr val="000000"/>
                </a:solidFill>
              </a:defRPr>
            </a:pPr>
            <a:r>
              <a:rPr sz="3420">
                <a:solidFill>
                  <a:srgbClr val="FFFFFF"/>
                </a:solidFill>
              </a:rPr>
              <a:t>the extent of my role in “development” as a hobby:</a:t>
            </a:r>
            <a:endParaRPr sz="3420">
              <a:solidFill>
                <a:srgbClr val="FFFFFF"/>
              </a:solidFill>
            </a:endParaRPr>
          </a:p>
          <a:p>
            <a:pPr lvl="0" marL="0" indent="0" algn="ctr" defTabSz="525779">
              <a:spcBef>
                <a:spcPts val="3700"/>
              </a:spcBef>
              <a:buSzTx/>
              <a:buNone/>
              <a:defRPr sz="1800">
                <a:solidFill>
                  <a:srgbClr val="000000"/>
                </a:solidFill>
              </a:defRPr>
            </a:pPr>
            <a:r>
              <a:rPr b="1" sz="4050">
                <a:solidFill>
                  <a:srgbClr val="FFFFFF"/>
                </a:solidFill>
                <a:latin typeface="Helvetica"/>
                <a:ea typeface="Helvetica"/>
                <a:cs typeface="Helvetica"/>
                <a:sym typeface="Helvetica"/>
              </a:rPr>
              <a:t>finding and making use of existing tools (frameworks, APIs, plugins) to make some new tool (website, command-line app, new plugin) that does something valuable</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