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E7676D-0853-6841-B7E5-A585473487DF}" v="35" dt="2020-08-23T03:54:32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21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7D45C-10FD-4048-A729-2A5C05048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8A45FB-B234-DC40-9BB8-51CE5317B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622477-16F6-394E-BBBA-4E9E629E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FB74-1B57-9B45-A2EE-86B609AF2FB4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AAF371-F549-AE4A-AA60-7AD219A0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6D3F87-8345-954B-A598-8E0E2B52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30A-1956-384D-9D58-D81FEC222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93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3D9CB-B248-B642-B52D-846C6B44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387D6C-FF28-5B41-94B7-7EEAF83E1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D98DC5-ED3F-5F48-B777-E156EE41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FB74-1B57-9B45-A2EE-86B609AF2FB4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065E4A-C031-1748-BDF3-8F438C74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310304-49B8-0045-B9CA-1B1AAD26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30A-1956-384D-9D58-D81FEC222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48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361E25-F947-5E40-8796-109035749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BB834F-35CD-EF46-8AC3-A2E73A746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AC79BD-57C7-1F41-B9E2-ACA6B153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FB74-1B57-9B45-A2EE-86B609AF2FB4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1E238E-DF63-054E-88EC-A87D9298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01501B-4290-1048-8B15-5958BC7D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30A-1956-384D-9D58-D81FEC222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8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B4B65-8B59-8F43-801D-09A77467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B509CA-2BFD-B940-B657-E4B2C03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D40EAD-FC58-9545-BC8B-2BED52A5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FB74-1B57-9B45-A2EE-86B609AF2FB4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8BF5C7-9414-5849-8DFE-20E91434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780478-48F8-F34B-BBF7-34ECC608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30A-1956-384D-9D58-D81FEC222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91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EEDC9-9AC8-FA49-AAE0-750F8FA1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883A4D-534C-7C44-AD04-D299565BA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B7A32-99A5-6C4E-AA4E-6071BAC0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FB74-1B57-9B45-A2EE-86B609AF2FB4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17E465-A308-384A-BB58-2519FB8C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9197FB-7F6B-6D41-BC86-E8D5E6A9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30A-1956-384D-9D58-D81FEC222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47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F032F-F338-0A48-92C7-6DDE2032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FD9BB4-27B0-ED43-B026-23308403A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7BA35E-FDEE-464D-B96A-E655109AF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B43514-3F7A-104B-B61C-FB23B3FE4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FB74-1B57-9B45-A2EE-86B609AF2FB4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36C559-EB87-D34C-951F-00331CE8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CE0E42-5199-6445-9825-3F0E4BC8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30A-1956-384D-9D58-D81FEC222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50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B36A3-943F-9544-8D7D-8BD27CAF6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E44C76-23AC-A543-A127-9177FED04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3B71A1-73EA-B14E-9371-40362664A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52BF2F2-CB4A-2841-94D8-6C0685B23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3F3C18-A2A7-784B-804F-59B6137F2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70749D-37F4-A340-A2D9-808DD998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FB74-1B57-9B45-A2EE-86B609AF2FB4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12C8AAC-A481-7042-B249-CCE673CC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FFCCFD-6B02-CF46-8443-EF150434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30A-1956-384D-9D58-D81FEC222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48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7DE98-DB61-D942-B420-617809A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D9E501-9FB5-1047-A934-F5BC3B55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FB74-1B57-9B45-A2EE-86B609AF2FB4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F5244E-47A1-FB41-9D16-A63BA2EC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9FA837-5AC2-C043-8481-AA6CD815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30A-1956-384D-9D58-D81FEC222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83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F8A0F3-DE9A-3F41-9599-F58A143A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FB74-1B57-9B45-A2EE-86B609AF2FB4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F861FE-9585-8A45-AED6-2210C6D0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10FB29-BAE1-4C4D-80D1-CA574969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30A-1956-384D-9D58-D81FEC222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15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271CE-F37B-2B4A-A647-B33FA03A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23582F-4527-974E-BDA6-3959AA900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BA58DD-E3C7-7849-99B6-15AF42460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84F2FD-F676-8F40-B805-CA0ED033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FB74-1B57-9B45-A2EE-86B609AF2FB4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CA5BB0-5D7F-4D4F-B079-E740B1C3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404848-4D00-0D42-90C2-BC591907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30A-1956-384D-9D58-D81FEC222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97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9D1D4-4ABD-434A-84BA-55EEF34F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5592B5-2A2D-D849-8EA3-1ABC134CD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3C4C47-4160-7345-A929-22FC3B417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236885-92D6-1649-BD45-A81F08DB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FB74-1B57-9B45-A2EE-86B609AF2FB4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8ED182-E58B-D443-B9CB-B5DD65C9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D4E270-72B4-514E-B587-E5AF9255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30A-1956-384D-9D58-D81FEC222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67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82686D-C34B-C342-B868-A316BED4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557796-82D4-6746-975A-C97201FC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368722-1468-1247-8136-0683E985D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6FB74-1B57-9B45-A2EE-86B609AF2FB4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580B65-3548-384B-BE6F-29DC83ED1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33C892-5CB0-6449-AAD2-23E315427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5930A-1956-384D-9D58-D81FEC222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22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6B9B561-3205-B84E-9FBE-62FE70707ABF}"/>
              </a:ext>
            </a:extLst>
          </p:cNvPr>
          <p:cNvSpPr txBox="1"/>
          <p:nvPr/>
        </p:nvSpPr>
        <p:spPr>
          <a:xfrm>
            <a:off x="3934796" y="133020"/>
            <a:ext cx="4114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INTELIGÊNCIA ARTIFICIAL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C116CD-55F2-634B-8A2C-BC407E9BA6A0}"/>
              </a:ext>
            </a:extLst>
          </p:cNvPr>
          <p:cNvSpPr txBox="1"/>
          <p:nvPr/>
        </p:nvSpPr>
        <p:spPr>
          <a:xfrm>
            <a:off x="4546060" y="937556"/>
            <a:ext cx="2891801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radley Hand" pitchFamily="2" charset="77"/>
              </a:rPr>
              <a:t>Procurando padrões em grandes </a:t>
            </a:r>
            <a:r>
              <a:rPr lang="pt-BR" dirty="0" err="1">
                <a:latin typeface="Bradley Hand" pitchFamily="2" charset="77"/>
              </a:rPr>
              <a:t>qtdes</a:t>
            </a:r>
            <a:r>
              <a:rPr lang="pt-BR" dirty="0">
                <a:latin typeface="Bradley Hand" pitchFamily="2" charset="77"/>
              </a:rPr>
              <a:t> de dados?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FE0D04F-4147-F94F-A5F8-F994FEF9E07B}"/>
              </a:ext>
            </a:extLst>
          </p:cNvPr>
          <p:cNvSpPr txBox="1"/>
          <p:nvPr/>
        </p:nvSpPr>
        <p:spPr>
          <a:xfrm>
            <a:off x="4709615" y="1888014"/>
            <a:ext cx="78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radley Hand" pitchFamily="2" charset="77"/>
              </a:rPr>
              <a:t>SIM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D981BC-5C55-D046-9B0A-E6EFD486EFDD}"/>
              </a:ext>
            </a:extLst>
          </p:cNvPr>
          <p:cNvSpPr txBox="1"/>
          <p:nvPr/>
        </p:nvSpPr>
        <p:spPr>
          <a:xfrm>
            <a:off x="6450207" y="1886285"/>
            <a:ext cx="78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radley Hand" pitchFamily="2" charset="77"/>
              </a:rPr>
              <a:t>NÃO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0CF0ACB-B615-BF4F-AA43-B8B91491EFCD}"/>
              </a:ext>
            </a:extLst>
          </p:cNvPr>
          <p:cNvSpPr txBox="1"/>
          <p:nvPr/>
        </p:nvSpPr>
        <p:spPr>
          <a:xfrm>
            <a:off x="245387" y="589666"/>
            <a:ext cx="2891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radley Hand" pitchFamily="2" charset="77"/>
              </a:rPr>
              <a:t>Ótimo! Isto é </a:t>
            </a:r>
            <a:r>
              <a:rPr lang="pt-BR" i="1" dirty="0" err="1">
                <a:latin typeface="Bradley Hand" pitchFamily="2" charset="77"/>
              </a:rPr>
              <a:t>machine</a:t>
            </a:r>
            <a:r>
              <a:rPr lang="pt-BR" i="1" dirty="0">
                <a:latin typeface="Bradley Hand" pitchFamily="2" charset="77"/>
              </a:rPr>
              <a:t> </a:t>
            </a:r>
            <a:r>
              <a:rPr lang="pt-BR" i="1" dirty="0" err="1">
                <a:latin typeface="Bradley Hand" pitchFamily="2" charset="77"/>
              </a:rPr>
              <a:t>learning</a:t>
            </a:r>
            <a:r>
              <a:rPr lang="pt-BR" dirty="0">
                <a:latin typeface="Bradley Hand" pitchFamily="2" charset="77"/>
              </a:rPr>
              <a:t>!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ED0F9AE-9BDD-3941-A22C-F2D92D19D1A9}"/>
              </a:ext>
            </a:extLst>
          </p:cNvPr>
          <p:cNvSpPr txBox="1"/>
          <p:nvPr/>
        </p:nvSpPr>
        <p:spPr>
          <a:xfrm>
            <a:off x="8447670" y="1170607"/>
            <a:ext cx="2891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Bradley Hand" pitchFamily="2" charset="77"/>
              </a:rPr>
              <a:t>Game over</a:t>
            </a:r>
            <a:r>
              <a:rPr lang="pt-BR" dirty="0">
                <a:latin typeface="Bradley Hand" pitchFamily="2" charset="77"/>
              </a:rPr>
              <a:t>, você está olhando o fluxo errado!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CAC14DB-E012-D546-8125-0F528E7614F0}"/>
              </a:ext>
            </a:extLst>
          </p:cNvPr>
          <p:cNvSpPr txBox="1"/>
          <p:nvPr/>
        </p:nvSpPr>
        <p:spPr>
          <a:xfrm>
            <a:off x="245388" y="1602111"/>
            <a:ext cx="2891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radley Hand" pitchFamily="2" charset="77"/>
              </a:rPr>
              <a:t>Você sabe o que está procurando?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096E040-BCF7-4341-940C-32BA261025B4}"/>
              </a:ext>
            </a:extLst>
          </p:cNvPr>
          <p:cNvSpPr txBox="1"/>
          <p:nvPr/>
        </p:nvSpPr>
        <p:spPr>
          <a:xfrm>
            <a:off x="621173" y="2403723"/>
            <a:ext cx="78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radley Hand" pitchFamily="2" charset="77"/>
              </a:rPr>
              <a:t>SIM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10D36C4-CB82-4B45-8411-016B523D09E7}"/>
              </a:ext>
            </a:extLst>
          </p:cNvPr>
          <p:cNvSpPr txBox="1"/>
          <p:nvPr/>
        </p:nvSpPr>
        <p:spPr>
          <a:xfrm>
            <a:off x="1922106" y="2431338"/>
            <a:ext cx="78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radley Hand" pitchFamily="2" charset="77"/>
              </a:rPr>
              <a:t>NÃO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2E6895-20F4-BC47-8C0E-A306F67AF072}"/>
              </a:ext>
            </a:extLst>
          </p:cNvPr>
          <p:cNvSpPr txBox="1"/>
          <p:nvPr/>
        </p:nvSpPr>
        <p:spPr>
          <a:xfrm>
            <a:off x="4399493" y="2373348"/>
            <a:ext cx="2891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radley Hand" pitchFamily="2" charset="77"/>
              </a:rPr>
              <a:t>Está tentando alcançar um objetivo por meio de tentativa e erro?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3FB7A74-0083-4044-A567-6EE4F495AB6E}"/>
              </a:ext>
            </a:extLst>
          </p:cNvPr>
          <p:cNvSpPr txBox="1"/>
          <p:nvPr/>
        </p:nvSpPr>
        <p:spPr>
          <a:xfrm>
            <a:off x="421280" y="5380473"/>
            <a:ext cx="78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radley Hand" pitchFamily="2" charset="77"/>
              </a:rPr>
              <a:t>SIM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F8FA9F-E03E-6241-836C-7CE5E867AAD6}"/>
              </a:ext>
            </a:extLst>
          </p:cNvPr>
          <p:cNvSpPr txBox="1"/>
          <p:nvPr/>
        </p:nvSpPr>
        <p:spPr>
          <a:xfrm>
            <a:off x="1502995" y="5380473"/>
            <a:ext cx="78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radley Hand" pitchFamily="2" charset="77"/>
              </a:rPr>
              <a:t>NÃO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111F471-EF30-2441-A8AD-BF7957EFC371}"/>
              </a:ext>
            </a:extLst>
          </p:cNvPr>
          <p:cNvSpPr txBox="1"/>
          <p:nvPr/>
        </p:nvSpPr>
        <p:spPr>
          <a:xfrm>
            <a:off x="7693339" y="2991222"/>
            <a:ext cx="2891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radley Hand" pitchFamily="2" charset="77"/>
              </a:rPr>
              <a:t>Então deve ser aprendizado não supervisionado (</a:t>
            </a:r>
            <a:r>
              <a:rPr lang="pt-BR" b="1" i="1" dirty="0" err="1">
                <a:latin typeface="Bradley Hand" pitchFamily="2" charset="77"/>
              </a:rPr>
              <a:t>unsupervised</a:t>
            </a:r>
            <a:r>
              <a:rPr lang="pt-BR" b="1" i="1" dirty="0">
                <a:latin typeface="Bradley Hand" pitchFamily="2" charset="77"/>
              </a:rPr>
              <a:t> </a:t>
            </a:r>
            <a:r>
              <a:rPr lang="pt-BR" b="1" i="1" dirty="0" err="1">
                <a:latin typeface="Bradley Hand" pitchFamily="2" charset="77"/>
              </a:rPr>
              <a:t>learning</a:t>
            </a:r>
            <a:r>
              <a:rPr lang="pt-BR" dirty="0">
                <a:latin typeface="Bradley Hand" pitchFamily="2" charset="77"/>
              </a:rPr>
              <a:t>).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E7B1071-5F14-3740-8BC8-314878D056FF}"/>
              </a:ext>
            </a:extLst>
          </p:cNvPr>
          <p:cNvSpPr txBox="1"/>
          <p:nvPr/>
        </p:nvSpPr>
        <p:spPr>
          <a:xfrm>
            <a:off x="427384" y="4596778"/>
            <a:ext cx="1969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radley Hand" pitchFamily="2" charset="77"/>
              </a:rPr>
              <a:t>Está usando </a:t>
            </a:r>
            <a:r>
              <a:rPr lang="pt-BR" i="1" dirty="0" err="1">
                <a:latin typeface="Bradley Hand" pitchFamily="2" charset="77"/>
              </a:rPr>
              <a:t>deep</a:t>
            </a:r>
            <a:r>
              <a:rPr lang="pt-BR" i="1" dirty="0">
                <a:latin typeface="Bradley Hand" pitchFamily="2" charset="77"/>
              </a:rPr>
              <a:t> neural networks</a:t>
            </a:r>
            <a:r>
              <a:rPr lang="pt-BR" dirty="0">
                <a:latin typeface="Bradley Hand" pitchFamily="2" charset="77"/>
              </a:rPr>
              <a:t>?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23F7C36-F76A-0E4C-8EBA-1E2094884CDE}"/>
              </a:ext>
            </a:extLst>
          </p:cNvPr>
          <p:cNvSpPr txBox="1"/>
          <p:nvPr/>
        </p:nvSpPr>
        <p:spPr>
          <a:xfrm>
            <a:off x="1253128" y="5867867"/>
            <a:ext cx="5589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radley Hand" pitchFamily="2" charset="77"/>
              </a:rPr>
              <a:t>Então bem vindo(a) ao mundo de </a:t>
            </a:r>
            <a:r>
              <a:rPr lang="pt-BR" dirty="0" err="1">
                <a:latin typeface="Bradley Hand" pitchFamily="2" charset="77"/>
              </a:rPr>
              <a:t>deep</a:t>
            </a:r>
            <a:r>
              <a:rPr lang="pt-BR" dirty="0">
                <a:latin typeface="Bradley Hand" pitchFamily="2" charset="77"/>
              </a:rPr>
              <a:t> </a:t>
            </a:r>
            <a:r>
              <a:rPr lang="pt-BR" dirty="0" err="1">
                <a:latin typeface="Bradley Hand" pitchFamily="2" charset="77"/>
              </a:rPr>
              <a:t>learning</a:t>
            </a:r>
            <a:r>
              <a:rPr lang="pt-BR" dirty="0">
                <a:latin typeface="Bradley Hand" pitchFamily="2" charset="77"/>
              </a:rPr>
              <a:t>. Que tal adicionar “</a:t>
            </a:r>
            <a:r>
              <a:rPr lang="pt-BR" i="1" dirty="0" err="1">
                <a:latin typeface="Bradley Hand" pitchFamily="2" charset="77"/>
              </a:rPr>
              <a:t>deep</a:t>
            </a:r>
            <a:r>
              <a:rPr lang="pt-BR" dirty="0">
                <a:latin typeface="Bradley Hand" pitchFamily="2" charset="77"/>
              </a:rPr>
              <a:t>” a todas as técnicas que irá usar? Ex.: “</a:t>
            </a:r>
            <a:r>
              <a:rPr lang="pt-BR" i="1" dirty="0" err="1">
                <a:latin typeface="Bradley Hand" pitchFamily="2" charset="77"/>
              </a:rPr>
              <a:t>deep</a:t>
            </a:r>
            <a:r>
              <a:rPr lang="pt-BR" i="1" dirty="0">
                <a:latin typeface="Bradley Hand" pitchFamily="2" charset="77"/>
              </a:rPr>
              <a:t> </a:t>
            </a:r>
            <a:r>
              <a:rPr lang="pt-BR" i="1" dirty="0" err="1">
                <a:latin typeface="Bradley Hand" pitchFamily="2" charset="77"/>
              </a:rPr>
              <a:t>supervised</a:t>
            </a:r>
            <a:r>
              <a:rPr lang="pt-BR" i="1" dirty="0">
                <a:latin typeface="Bradley Hand" pitchFamily="2" charset="77"/>
              </a:rPr>
              <a:t> </a:t>
            </a:r>
            <a:r>
              <a:rPr lang="pt-BR" i="1" dirty="0" err="1">
                <a:latin typeface="Bradley Hand" pitchFamily="2" charset="77"/>
              </a:rPr>
              <a:t>learning</a:t>
            </a:r>
            <a:r>
              <a:rPr lang="pt-BR" dirty="0">
                <a:latin typeface="Bradley Hand" pitchFamily="2" charset="77"/>
              </a:rPr>
              <a:t>”.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310D3DF-DEBF-214F-8923-8698AE7B779D}"/>
              </a:ext>
            </a:extLst>
          </p:cNvPr>
          <p:cNvSpPr txBox="1"/>
          <p:nvPr/>
        </p:nvSpPr>
        <p:spPr>
          <a:xfrm>
            <a:off x="4659047" y="3472416"/>
            <a:ext cx="78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radley Hand" pitchFamily="2" charset="77"/>
              </a:rPr>
              <a:t>SIM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CB5D45A-C166-654C-8CBA-9E303052EC16}"/>
              </a:ext>
            </a:extLst>
          </p:cNvPr>
          <p:cNvSpPr txBox="1"/>
          <p:nvPr/>
        </p:nvSpPr>
        <p:spPr>
          <a:xfrm>
            <a:off x="6104947" y="3479753"/>
            <a:ext cx="78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radley Hand" pitchFamily="2" charset="77"/>
              </a:rPr>
              <a:t>NÃO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8331286-E98D-C94C-B389-3D6EB3486AF5}"/>
              </a:ext>
            </a:extLst>
          </p:cNvPr>
          <p:cNvSpPr txBox="1"/>
          <p:nvPr/>
        </p:nvSpPr>
        <p:spPr>
          <a:xfrm>
            <a:off x="3923402" y="4013313"/>
            <a:ext cx="3723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radley Hand" pitchFamily="2" charset="77"/>
              </a:rPr>
              <a:t>Está é a </a:t>
            </a:r>
            <a:r>
              <a:rPr lang="pt-BR" b="1" dirty="0">
                <a:latin typeface="Bradley Hand" pitchFamily="2" charset="77"/>
              </a:rPr>
              <a:t>aprendizagem por reforço </a:t>
            </a:r>
            <a:r>
              <a:rPr lang="pt-BR" dirty="0">
                <a:latin typeface="Bradley Hand" pitchFamily="2" charset="77"/>
              </a:rPr>
              <a:t>(</a:t>
            </a:r>
            <a:r>
              <a:rPr lang="pt-BR" i="1" dirty="0" err="1">
                <a:latin typeface="Bradley Hand" pitchFamily="2" charset="77"/>
              </a:rPr>
              <a:t>reinforcement</a:t>
            </a:r>
            <a:r>
              <a:rPr lang="pt-BR" i="1" dirty="0">
                <a:latin typeface="Bradley Hand" pitchFamily="2" charset="77"/>
              </a:rPr>
              <a:t> </a:t>
            </a:r>
            <a:r>
              <a:rPr lang="pt-BR" i="1" dirty="0" err="1">
                <a:latin typeface="Bradley Hand" pitchFamily="2" charset="77"/>
              </a:rPr>
              <a:t>learning</a:t>
            </a:r>
            <a:r>
              <a:rPr lang="pt-BR" dirty="0">
                <a:latin typeface="Bradley Hand" pitchFamily="2" charset="77"/>
              </a:rPr>
              <a:t>).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BD42B9A-7B92-7446-ABBF-641750A3CCC3}"/>
              </a:ext>
            </a:extLst>
          </p:cNvPr>
          <p:cNvSpPr txBox="1"/>
          <p:nvPr/>
        </p:nvSpPr>
        <p:spPr>
          <a:xfrm>
            <a:off x="8310159" y="5521215"/>
            <a:ext cx="2891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radley Hand" pitchFamily="2" charset="77"/>
              </a:rPr>
              <a:t>Que chato, então mantenha o nome das tecnologias como estão!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7CE0F-C0FB-A74B-835C-515B8FFBAC3A}"/>
              </a:ext>
            </a:extLst>
          </p:cNvPr>
          <p:cNvSpPr txBox="1"/>
          <p:nvPr/>
        </p:nvSpPr>
        <p:spPr>
          <a:xfrm>
            <a:off x="111245" y="3166298"/>
            <a:ext cx="2601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radley Hand" pitchFamily="2" charset="77"/>
              </a:rPr>
              <a:t>Isto é </a:t>
            </a:r>
            <a:r>
              <a:rPr lang="pt-BR" b="1" dirty="0">
                <a:latin typeface="Bradley Hand" pitchFamily="2" charset="77"/>
              </a:rPr>
              <a:t>aprendizado supervisionado </a:t>
            </a:r>
            <a:r>
              <a:rPr lang="pt-BR" dirty="0">
                <a:latin typeface="Bradley Hand" pitchFamily="2" charset="77"/>
              </a:rPr>
              <a:t>(</a:t>
            </a:r>
            <a:r>
              <a:rPr lang="pt-BR" i="1" dirty="0" err="1">
                <a:latin typeface="Bradley Hand" pitchFamily="2" charset="77"/>
              </a:rPr>
              <a:t>supervised</a:t>
            </a:r>
            <a:r>
              <a:rPr lang="pt-BR" i="1" dirty="0">
                <a:latin typeface="Bradley Hand" pitchFamily="2" charset="77"/>
              </a:rPr>
              <a:t> </a:t>
            </a:r>
            <a:r>
              <a:rPr lang="pt-BR" i="1" dirty="0" err="1">
                <a:latin typeface="Bradley Hand" pitchFamily="2" charset="77"/>
              </a:rPr>
              <a:t>learning</a:t>
            </a:r>
            <a:r>
              <a:rPr lang="pt-BR" dirty="0">
                <a:latin typeface="Bradley Hand" pitchFamily="2" charset="77"/>
              </a:rPr>
              <a:t>).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F3323D15-592F-7A4C-BBA8-512C0EA1D6C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991961" y="594685"/>
            <a:ext cx="1" cy="342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907DBEAD-DB31-D147-8B5D-75030B7A31C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101766" y="1583888"/>
            <a:ext cx="890195" cy="304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D340C149-A19E-684C-9A33-24E3E832233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991961" y="1583888"/>
            <a:ext cx="850397" cy="3023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Angulado 38">
            <a:extLst>
              <a:ext uri="{FF2B5EF4-FFF2-40B4-BE49-F238E27FC236}">
                <a16:creationId xmlns:a16="http://schemas.microsoft.com/office/drawing/2014/main" id="{9EDB3FCE-6521-4742-9D75-840B9E9B653F}"/>
              </a:ext>
            </a:extLst>
          </p:cNvPr>
          <p:cNvCxnSpPr>
            <a:stCxn id="6" idx="1"/>
            <a:endCxn id="8" idx="3"/>
          </p:cNvCxnSpPr>
          <p:nvPr/>
        </p:nvCxnSpPr>
        <p:spPr>
          <a:xfrm rot="10800000">
            <a:off x="3137189" y="912832"/>
            <a:ext cx="1572427" cy="115984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Angulado 39">
            <a:extLst>
              <a:ext uri="{FF2B5EF4-FFF2-40B4-BE49-F238E27FC236}">
                <a16:creationId xmlns:a16="http://schemas.microsoft.com/office/drawing/2014/main" id="{3439BC08-580C-A449-BF59-07D9C3166D84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7234509" y="1493773"/>
            <a:ext cx="1213161" cy="5771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80A35754-01BF-B145-BB19-ACD9BA0F857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691288" y="1235997"/>
            <a:ext cx="1" cy="3661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FC7A1D6-021C-F848-91DA-B688A1A9306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1013324" y="2248442"/>
            <a:ext cx="677965" cy="155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2F054CAA-890F-2948-9B43-15B1C38DA2B1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691289" y="2248442"/>
            <a:ext cx="622968" cy="182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Angulado 64">
            <a:extLst>
              <a:ext uri="{FF2B5EF4-FFF2-40B4-BE49-F238E27FC236}">
                <a16:creationId xmlns:a16="http://schemas.microsoft.com/office/drawing/2014/main" id="{88BB9EED-4E90-654E-B1FC-300757F7197F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rot="16200000" flipH="1">
            <a:off x="1016130" y="2770248"/>
            <a:ext cx="393243" cy="39885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Angulado 67">
            <a:extLst>
              <a:ext uri="{FF2B5EF4-FFF2-40B4-BE49-F238E27FC236}">
                <a16:creationId xmlns:a16="http://schemas.microsoft.com/office/drawing/2014/main" id="{05DFE3C9-E33E-4843-B6B8-0A34C359E58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706408" y="2616004"/>
            <a:ext cx="1693085" cy="21900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C5C48244-6727-CE4C-900C-FB7AEBF50DB6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flipH="1">
            <a:off x="5051198" y="3296678"/>
            <a:ext cx="794196" cy="175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58961F76-2940-9A43-8816-848F528253B7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5845394" y="3296678"/>
            <a:ext cx="651704" cy="183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Angulado 81">
            <a:extLst>
              <a:ext uri="{FF2B5EF4-FFF2-40B4-BE49-F238E27FC236}">
                <a16:creationId xmlns:a16="http://schemas.microsoft.com/office/drawing/2014/main" id="{EE4AE4A7-285C-6440-8858-61F20314C8B2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 flipV="1">
            <a:off x="6889249" y="3452887"/>
            <a:ext cx="804090" cy="2115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33D0DCFD-B051-EE43-B0F6-B63267111379}"/>
              </a:ext>
            </a:extLst>
          </p:cNvPr>
          <p:cNvCxnSpPr>
            <a:cxnSpLocks/>
            <a:stCxn id="23" idx="2"/>
            <a:endCxn id="17" idx="0"/>
          </p:cNvCxnSpPr>
          <p:nvPr/>
        </p:nvCxnSpPr>
        <p:spPr>
          <a:xfrm flipH="1">
            <a:off x="1412178" y="4089628"/>
            <a:ext cx="1" cy="507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Angulado 116">
            <a:extLst>
              <a:ext uri="{FF2B5EF4-FFF2-40B4-BE49-F238E27FC236}">
                <a16:creationId xmlns:a16="http://schemas.microsoft.com/office/drawing/2014/main" id="{A9724088-1665-3C43-B967-0DB491005262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5443349" y="3657082"/>
            <a:ext cx="341915" cy="35623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de Seta Reta 125">
            <a:extLst>
              <a:ext uri="{FF2B5EF4-FFF2-40B4-BE49-F238E27FC236}">
                <a16:creationId xmlns:a16="http://schemas.microsoft.com/office/drawing/2014/main" id="{0EE5FECF-D441-EC40-859D-02DA45FC3484}"/>
              </a:ext>
            </a:extLst>
          </p:cNvPr>
          <p:cNvCxnSpPr>
            <a:cxnSpLocks/>
            <a:stCxn id="21" idx="1"/>
            <a:endCxn id="17" idx="0"/>
          </p:cNvCxnSpPr>
          <p:nvPr/>
        </p:nvCxnSpPr>
        <p:spPr>
          <a:xfrm flipH="1">
            <a:off x="1412178" y="4336479"/>
            <a:ext cx="2511224" cy="260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ector Angulado 128">
            <a:extLst>
              <a:ext uri="{FF2B5EF4-FFF2-40B4-BE49-F238E27FC236}">
                <a16:creationId xmlns:a16="http://schemas.microsoft.com/office/drawing/2014/main" id="{FA09E6EE-DDED-3742-9C17-ED321EB6068F}"/>
              </a:ext>
            </a:extLst>
          </p:cNvPr>
          <p:cNvCxnSpPr>
            <a:cxnSpLocks/>
            <a:stCxn id="16" idx="2"/>
            <a:endCxn id="17" idx="3"/>
          </p:cNvCxnSpPr>
          <p:nvPr/>
        </p:nvCxnSpPr>
        <p:spPr>
          <a:xfrm rot="5400000">
            <a:off x="5265410" y="1046114"/>
            <a:ext cx="1005392" cy="674226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ector de Seta Reta 148">
            <a:extLst>
              <a:ext uri="{FF2B5EF4-FFF2-40B4-BE49-F238E27FC236}">
                <a16:creationId xmlns:a16="http://schemas.microsoft.com/office/drawing/2014/main" id="{542D13E2-B346-6F48-BEAC-88106005E819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 flipH="1">
            <a:off x="813431" y="5243109"/>
            <a:ext cx="598747" cy="1373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de Seta Reta 152">
            <a:extLst>
              <a:ext uri="{FF2B5EF4-FFF2-40B4-BE49-F238E27FC236}">
                <a16:creationId xmlns:a16="http://schemas.microsoft.com/office/drawing/2014/main" id="{FB6D043C-4FEF-E44A-87BA-439F24AE12C8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>
            <a:off x="1412178" y="5243109"/>
            <a:ext cx="482968" cy="1373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 Angulado 180">
            <a:extLst>
              <a:ext uri="{FF2B5EF4-FFF2-40B4-BE49-F238E27FC236}">
                <a16:creationId xmlns:a16="http://schemas.microsoft.com/office/drawing/2014/main" id="{29F76F5D-DFF3-5544-B396-533387FF5707}"/>
              </a:ext>
            </a:extLst>
          </p:cNvPr>
          <p:cNvCxnSpPr>
            <a:cxnSpLocks/>
            <a:stCxn id="14" idx="2"/>
            <a:endCxn id="18" idx="1"/>
          </p:cNvCxnSpPr>
          <p:nvPr/>
        </p:nvCxnSpPr>
        <p:spPr>
          <a:xfrm rot="16200000" flipH="1">
            <a:off x="743416" y="5819819"/>
            <a:ext cx="579727" cy="43969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Conector Angulado 184">
            <a:extLst>
              <a:ext uri="{FF2B5EF4-FFF2-40B4-BE49-F238E27FC236}">
                <a16:creationId xmlns:a16="http://schemas.microsoft.com/office/drawing/2014/main" id="{3F8BD208-7637-0B44-82C9-C3F4605BC7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2287297" y="5565139"/>
            <a:ext cx="6022862" cy="417741"/>
          </a:xfrm>
          <a:prstGeom prst="bentConnector3">
            <a:avLst>
              <a:gd name="adj1" fmla="val 8554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CaixaDeTexto 246">
            <a:extLst>
              <a:ext uri="{FF2B5EF4-FFF2-40B4-BE49-F238E27FC236}">
                <a16:creationId xmlns:a16="http://schemas.microsoft.com/office/drawing/2014/main" id="{CD21EE07-62A6-3142-ADA8-0EE1D230A210}"/>
              </a:ext>
            </a:extLst>
          </p:cNvPr>
          <p:cNvSpPr txBox="1"/>
          <p:nvPr/>
        </p:nvSpPr>
        <p:spPr>
          <a:xfrm>
            <a:off x="8416397" y="85142"/>
            <a:ext cx="37756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Bradley Hand" pitchFamily="2" charset="77"/>
              </a:rPr>
              <a:t>Fluxo “Que tipo de </a:t>
            </a:r>
            <a:r>
              <a:rPr lang="pt-BR" sz="1400" dirty="0" err="1">
                <a:latin typeface="Bradley Hand" pitchFamily="2" charset="77"/>
              </a:rPr>
              <a:t>machine</a:t>
            </a:r>
            <a:r>
              <a:rPr lang="pt-BR" sz="1400" dirty="0">
                <a:latin typeface="Bradley Hand" pitchFamily="2" charset="77"/>
              </a:rPr>
              <a:t> </a:t>
            </a:r>
            <a:r>
              <a:rPr lang="pt-BR" sz="1400" dirty="0" err="1">
                <a:latin typeface="Bradley Hand" pitchFamily="2" charset="77"/>
              </a:rPr>
              <a:t>learning</a:t>
            </a:r>
            <a:r>
              <a:rPr lang="pt-BR" sz="1400" dirty="0">
                <a:latin typeface="Bradley Hand" pitchFamily="2" charset="77"/>
              </a:rPr>
              <a:t> é isso?”, </a:t>
            </a:r>
          </a:p>
          <a:p>
            <a:pPr algn="ctr"/>
            <a:r>
              <a:rPr lang="pt-BR" sz="1400" dirty="0">
                <a:latin typeface="Bradley Hand" pitchFamily="2" charset="77"/>
              </a:rPr>
              <a:t>por Karen </a:t>
            </a:r>
            <a:r>
              <a:rPr lang="pt-BR" sz="1400" dirty="0" err="1">
                <a:latin typeface="Bradley Hand" pitchFamily="2" charset="77"/>
              </a:rPr>
              <a:t>Hao</a:t>
            </a:r>
            <a:r>
              <a:rPr lang="pt-BR" sz="1400" dirty="0">
                <a:latin typeface="Bradley Hand" pitchFamily="2" charset="77"/>
              </a:rPr>
              <a:t> do MIT Technology </a:t>
            </a:r>
            <a:r>
              <a:rPr lang="pt-BR" sz="1400" dirty="0" err="1">
                <a:latin typeface="Bradley Hand" pitchFamily="2" charset="77"/>
              </a:rPr>
              <a:t>Review</a:t>
            </a:r>
            <a:r>
              <a:rPr lang="pt-BR" sz="1400" dirty="0">
                <a:latin typeface="Bradley Hand" pitchFamily="2" charset="77"/>
              </a:rPr>
              <a:t>. Tradução livre.</a:t>
            </a:r>
          </a:p>
        </p:txBody>
      </p:sp>
    </p:spTree>
    <p:extLst>
      <p:ext uri="{BB962C8B-B14F-4D97-AF65-F5344CB8AC3E}">
        <p14:creationId xmlns:p14="http://schemas.microsoft.com/office/powerpoint/2010/main" val="32818956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154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Bradley Hand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Wlademir Prates</dc:creator>
  <cp:lastModifiedBy>Wlademir Prates</cp:lastModifiedBy>
  <cp:revision>3</cp:revision>
  <dcterms:created xsi:type="dcterms:W3CDTF">2020-08-21T22:24:58Z</dcterms:created>
  <dcterms:modified xsi:type="dcterms:W3CDTF">2020-08-23T04:03:41Z</dcterms:modified>
</cp:coreProperties>
</file>