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04"/>
  </p:normalViewPr>
  <p:slideViewPr>
    <p:cSldViewPr snapToGrid="0" snapToObjects="1">
      <p:cViewPr varScale="1">
        <p:scale>
          <a:sx n="70" d="100"/>
          <a:sy n="70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2EA2-B0B9-D148-9885-040DB033594C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913D-6CF2-6F4F-B79D-DA361EDB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1370336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sz="5300" dirty="0" smtClean="0"/>
              <a:t>study on descriptive patterns based on similarity classes of individual constants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ja-JP" altLang="en-US" sz="3600" dirty="0"/>
              <a:t> 個体の類似クラスに基づく記述的類似性</a:t>
            </a:r>
            <a:endParaRPr lang="zh-CN" altLang="en-US" sz="22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667000" y="4313237"/>
            <a:ext cx="6858000" cy="1655763"/>
          </a:xfrm>
        </p:spPr>
        <p:txBody>
          <a:bodyPr/>
          <a:lstStyle/>
          <a:p>
            <a:r>
              <a:rPr lang="en-US" altLang="zh-CN" dirty="0" smtClean="0"/>
              <a:t>Knowledge Base Lab.</a:t>
            </a:r>
          </a:p>
          <a:p>
            <a:r>
              <a:rPr lang="en-US" altLang="zh-CN" dirty="0" smtClean="0"/>
              <a:t>M2 </a:t>
            </a:r>
          </a:p>
          <a:p>
            <a:r>
              <a:rPr lang="en-US" altLang="zh-CN" dirty="0" smtClean="0"/>
              <a:t>Ruipeng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1"/>
          <p:cNvSpPr/>
          <p:nvPr/>
        </p:nvSpPr>
        <p:spPr>
          <a:xfrm>
            <a:off x="692127" y="1755623"/>
            <a:ext cx="941924" cy="413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原告</a:t>
            </a:r>
          </a:p>
        </p:txBody>
      </p:sp>
      <p:sp>
        <p:nvSpPr>
          <p:cNvPr id="5" name="圆角矩形 82"/>
          <p:cNvSpPr/>
          <p:nvPr/>
        </p:nvSpPr>
        <p:spPr>
          <a:xfrm>
            <a:off x="692129" y="1123726"/>
            <a:ext cx="941924" cy="3427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建設</a:t>
            </a:r>
            <a:r>
              <a:rPr lang="ja-JP" altLang="en-US" sz="1200" dirty="0"/>
              <a:t>する</a:t>
            </a:r>
            <a:endParaRPr lang="zh-CN" altLang="en-US" sz="1200" dirty="0"/>
          </a:p>
        </p:txBody>
      </p:sp>
      <p:sp>
        <p:nvSpPr>
          <p:cNvPr id="6" name="圆角矩形 83"/>
          <p:cNvSpPr/>
          <p:nvPr/>
        </p:nvSpPr>
        <p:spPr>
          <a:xfrm>
            <a:off x="692129" y="2451147"/>
            <a:ext cx="941924" cy="3427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破壊</a:t>
            </a:r>
            <a:r>
              <a:rPr lang="ja-JP" altLang="en-US" sz="1400" dirty="0"/>
              <a:t>する</a:t>
            </a:r>
            <a:endParaRPr lang="zh-CN" altLang="en-US" sz="1400" dirty="0"/>
          </a:p>
        </p:txBody>
      </p:sp>
      <p:cxnSp>
        <p:nvCxnSpPr>
          <p:cNvPr id="7" name="直接箭头连接符 84"/>
          <p:cNvCxnSpPr/>
          <p:nvPr/>
        </p:nvCxnSpPr>
        <p:spPr>
          <a:xfrm flipV="1">
            <a:off x="1163090" y="1466522"/>
            <a:ext cx="1" cy="28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85"/>
          <p:cNvCxnSpPr/>
          <p:nvPr/>
        </p:nvCxnSpPr>
        <p:spPr>
          <a:xfrm>
            <a:off x="1163090" y="2168987"/>
            <a:ext cx="1" cy="2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6"/>
          <p:cNvSpPr/>
          <p:nvPr/>
        </p:nvSpPr>
        <p:spPr>
          <a:xfrm>
            <a:off x="2143389" y="1625888"/>
            <a:ext cx="941924" cy="413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会社</a:t>
            </a:r>
            <a:endParaRPr lang="zh-CN" altLang="en-US" sz="1400" dirty="0"/>
          </a:p>
        </p:txBody>
      </p:sp>
      <p:sp>
        <p:nvSpPr>
          <p:cNvPr id="10" name="圆角矩形 87"/>
          <p:cNvSpPr/>
          <p:nvPr/>
        </p:nvSpPr>
        <p:spPr>
          <a:xfrm>
            <a:off x="2150186" y="978291"/>
            <a:ext cx="941924" cy="3427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建設</a:t>
            </a:r>
            <a:r>
              <a:rPr lang="ja-JP" altLang="en-US" sz="1200" dirty="0"/>
              <a:t>する</a:t>
            </a:r>
            <a:endParaRPr lang="zh-CN" altLang="en-US" sz="1200" dirty="0"/>
          </a:p>
        </p:txBody>
      </p:sp>
      <p:sp>
        <p:nvSpPr>
          <p:cNvPr id="11" name="圆角矩形 88"/>
          <p:cNvSpPr/>
          <p:nvPr/>
        </p:nvSpPr>
        <p:spPr>
          <a:xfrm>
            <a:off x="2143390" y="2321411"/>
            <a:ext cx="941924" cy="3427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破壊</a:t>
            </a:r>
            <a:r>
              <a:rPr lang="ja-JP" altLang="en-US" sz="1400" dirty="0"/>
              <a:t>する</a:t>
            </a:r>
            <a:endParaRPr lang="zh-CN" altLang="en-US" sz="1400" dirty="0"/>
          </a:p>
        </p:txBody>
      </p:sp>
      <p:cxnSp>
        <p:nvCxnSpPr>
          <p:cNvPr id="12" name="直接箭头连接符 89"/>
          <p:cNvCxnSpPr/>
          <p:nvPr/>
        </p:nvCxnSpPr>
        <p:spPr>
          <a:xfrm flipV="1">
            <a:off x="2614351" y="1321087"/>
            <a:ext cx="679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90"/>
          <p:cNvCxnSpPr/>
          <p:nvPr/>
        </p:nvCxnSpPr>
        <p:spPr>
          <a:xfrm>
            <a:off x="2614352" y="2039252"/>
            <a:ext cx="1" cy="2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1"/>
          <p:cNvSpPr txBox="1"/>
          <p:nvPr/>
        </p:nvSpPr>
        <p:spPr>
          <a:xfrm>
            <a:off x="1144801" y="1489684"/>
            <a:ext cx="28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が</a:t>
            </a:r>
            <a:endParaRPr lang="zh-CN" altLang="en-US" sz="1000" dirty="0"/>
          </a:p>
        </p:txBody>
      </p:sp>
      <p:sp>
        <p:nvSpPr>
          <p:cNvPr id="15" name="文本框 92"/>
          <p:cNvSpPr txBox="1"/>
          <p:nvPr/>
        </p:nvSpPr>
        <p:spPr>
          <a:xfrm>
            <a:off x="1192926" y="2208712"/>
            <a:ext cx="28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が</a:t>
            </a:r>
            <a:endParaRPr lang="zh-CN" altLang="en-US" sz="1000" dirty="0"/>
          </a:p>
        </p:txBody>
      </p:sp>
      <p:sp>
        <p:nvSpPr>
          <p:cNvPr id="16" name="文本框 93"/>
          <p:cNvSpPr txBox="1"/>
          <p:nvPr/>
        </p:nvSpPr>
        <p:spPr>
          <a:xfrm>
            <a:off x="2596065" y="1341780"/>
            <a:ext cx="28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が</a:t>
            </a:r>
            <a:endParaRPr lang="zh-CN" altLang="en-US" sz="1000" dirty="0"/>
          </a:p>
        </p:txBody>
      </p:sp>
      <p:sp>
        <p:nvSpPr>
          <p:cNvPr id="17" name="文本框 94"/>
          <p:cNvSpPr txBox="1"/>
          <p:nvPr/>
        </p:nvSpPr>
        <p:spPr>
          <a:xfrm>
            <a:off x="2596064" y="2022534"/>
            <a:ext cx="28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が</a:t>
            </a:r>
            <a:endParaRPr lang="zh-CN" altLang="en-US" sz="1000" dirty="0"/>
          </a:p>
        </p:txBody>
      </p:sp>
      <p:cxnSp>
        <p:nvCxnSpPr>
          <p:cNvPr id="18" name="直接箭头连接符 95"/>
          <p:cNvCxnSpPr/>
          <p:nvPr/>
        </p:nvCxnSpPr>
        <p:spPr>
          <a:xfrm flipV="1">
            <a:off x="1634052" y="1149690"/>
            <a:ext cx="516133" cy="145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96"/>
          <p:cNvCxnSpPr/>
          <p:nvPr/>
        </p:nvCxnSpPr>
        <p:spPr>
          <a:xfrm flipV="1">
            <a:off x="1634053" y="1832570"/>
            <a:ext cx="509337" cy="129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97"/>
          <p:cNvCxnSpPr/>
          <p:nvPr/>
        </p:nvCxnSpPr>
        <p:spPr>
          <a:xfrm flipV="1">
            <a:off x="1634053" y="2492812"/>
            <a:ext cx="509337" cy="129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06"/>
          <p:cNvSpPr txBox="1"/>
          <p:nvPr/>
        </p:nvSpPr>
        <p:spPr>
          <a:xfrm>
            <a:off x="593624" y="443372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Descriptive Similarity</a:t>
            </a:r>
            <a:endParaRPr lang="zh-CN" altLang="en-US" dirty="0"/>
          </a:p>
        </p:txBody>
      </p:sp>
      <p:sp>
        <p:nvSpPr>
          <p:cNvPr id="22" name="矩形 4"/>
          <p:cNvSpPr/>
          <p:nvPr/>
        </p:nvSpPr>
        <p:spPr>
          <a:xfrm>
            <a:off x="380214" y="2960100"/>
            <a:ext cx="271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event</a:t>
            </a:r>
            <a:r>
              <a:rPr lang="zh-CN" altLang="en-US" dirty="0" smtClean="0"/>
              <a:t>：建</a:t>
            </a:r>
            <a:r>
              <a:rPr lang="zh-CN" altLang="en-US" dirty="0"/>
              <a:t>設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:</a:t>
            </a:r>
            <a:r>
              <a:rPr lang="ja-JP" altLang="en-US" dirty="0" smtClean="0"/>
              <a:t>が</a:t>
            </a:r>
            <a:r>
              <a:rPr lang="en-US" altLang="ja-JP" dirty="0" smtClean="0"/>
              <a:t>/</a:t>
            </a:r>
            <a:r>
              <a:rPr lang="zh-CN" altLang="en-US" dirty="0" smtClean="0"/>
              <a:t>原告</a:t>
            </a:r>
            <a:endParaRPr lang="zh-CN" altLang="en-US" dirty="0"/>
          </a:p>
        </p:txBody>
      </p:sp>
      <p:cxnSp>
        <p:nvCxnSpPr>
          <p:cNvPr id="23" name="直接箭头连接符 70"/>
          <p:cNvCxnSpPr/>
          <p:nvPr/>
        </p:nvCxnSpPr>
        <p:spPr>
          <a:xfrm flipV="1">
            <a:off x="478236" y="1271638"/>
            <a:ext cx="230776" cy="2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72"/>
          <p:cNvCxnSpPr/>
          <p:nvPr/>
        </p:nvCxnSpPr>
        <p:spPr>
          <a:xfrm flipV="1">
            <a:off x="461351" y="2617681"/>
            <a:ext cx="230776" cy="2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7"/>
          <p:cNvSpPr/>
          <p:nvPr/>
        </p:nvSpPr>
        <p:spPr>
          <a:xfrm>
            <a:off x="346170" y="126693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に</a:t>
            </a:r>
          </a:p>
        </p:txBody>
      </p:sp>
      <p:sp>
        <p:nvSpPr>
          <p:cNvPr id="26" name="矩形 76"/>
          <p:cNvSpPr/>
          <p:nvPr/>
        </p:nvSpPr>
        <p:spPr>
          <a:xfrm>
            <a:off x="351967" y="252120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4"/>
              <p:cNvSpPr txBox="1"/>
              <p:nvPr/>
            </p:nvSpPr>
            <p:spPr>
              <a:xfrm>
                <a:off x="263323" y="4083668"/>
                <a:ext cx="367844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/>
                  <a:t>event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    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ja-JP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:verb,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en-US" altLang="zh-CN" dirty="0" smtClean="0"/>
                  <a:t>case(role),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en-US" altLang="zh-CN" dirty="0" smtClean="0"/>
                  <a:t>noun(object)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8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3" y="4083668"/>
                <a:ext cx="3678443" cy="668645"/>
              </a:xfrm>
              <a:prstGeom prst="rect">
                <a:avLst/>
              </a:prstGeom>
              <a:blipFill rotWithShape="0">
                <a:blip r:embed="rId2"/>
                <a:stretch>
                  <a:fillRect l="-497" t="-5455" r="-115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66"/>
              <p:cNvSpPr txBox="1"/>
              <p:nvPr/>
            </p:nvSpPr>
            <p:spPr>
              <a:xfrm>
                <a:off x="11257" y="5072605"/>
                <a:ext cx="4424096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 smtClean="0"/>
                  <a:t>Pattern</a:t>
                </a:r>
                <a:r>
                  <a:rPr lang="en-US" altLang="ja-JP" dirty="0"/>
                  <a:t>:{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:verb,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:case,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:variables </a:t>
                </a:r>
                <a:r>
                  <a:rPr lang="en-US" altLang="zh-CN" dirty="0"/>
                  <a:t>for nouns</a:t>
                </a:r>
              </a:p>
            </p:txBody>
          </p:sp>
        </mc:Choice>
        <mc:Fallback xmlns="">
          <p:sp>
            <p:nvSpPr>
              <p:cNvPr id="29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" y="5072605"/>
                <a:ext cx="4424096" cy="690958"/>
              </a:xfrm>
              <a:prstGeom prst="rect">
                <a:avLst/>
              </a:prstGeom>
              <a:blipFill rotWithShape="0">
                <a:blip r:embed="rId3"/>
                <a:stretch>
                  <a:fillRect l="-964" t="-51327" b="-19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031860" y="630293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84260" y="782693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15269" y="2209455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46260" y="4083668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98660" y="4236068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1060" y="4388468"/>
            <a:ext cx="1828800" cy="2411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61773" y="2685356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(l1 = a, l2 = b,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(l1 = b, l2 = c,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1060" y="5036713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(l1 = x, l2 = y,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(l1 = y, l2 = z,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(l1 = z, l2 = x,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80437" y="1014547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(l1 = X, l2 = Y)</a:t>
            </a:r>
          </a:p>
          <a:p>
            <a:r>
              <a:rPr lang="en-US" dirty="0" smtClean="0"/>
              <a:t>q (l1 = Y, l2 = Z)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51805" y="1214214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(l1 = m, l2 = n,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(l1 = n, l2 = o,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1" name="Arc 40"/>
          <p:cNvSpPr/>
          <p:nvPr/>
        </p:nvSpPr>
        <p:spPr>
          <a:xfrm rot="5400000">
            <a:off x="4166168" y="-1678590"/>
            <a:ext cx="1560182" cy="5744935"/>
          </a:xfrm>
          <a:prstGeom prst="arc">
            <a:avLst>
              <a:gd name="adj1" fmla="val 7081092"/>
              <a:gd name="adj2" fmla="val 14311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16378" y="139513"/>
                <a:ext cx="334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 smtClean="0"/>
                  <a:t> documents(min Support)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78" y="139513"/>
                <a:ext cx="33404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42" t="-10000" r="-7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7780437" y="1014547"/>
            <a:ext cx="1551342" cy="679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40" idx="3"/>
          </p:cNvCxnSpPr>
          <p:nvPr/>
        </p:nvCxnSpPr>
        <p:spPr>
          <a:xfrm flipH="1">
            <a:off x="6120614" y="1384644"/>
            <a:ext cx="1427419" cy="15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57663" y="2013281"/>
            <a:ext cx="1053628" cy="8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79554" y="3284938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(l1 = X, l2 = Y)</a:t>
            </a:r>
          </a:p>
          <a:p>
            <a:r>
              <a:rPr lang="en-US" dirty="0" smtClean="0"/>
              <a:t>q (l1 = Y, l2 = Z)</a:t>
            </a:r>
          </a:p>
          <a:p>
            <a:r>
              <a:rPr lang="en-US" dirty="0" smtClean="0"/>
              <a:t>r (l1 = Z, l2 = X)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779554" y="3284937"/>
            <a:ext cx="1552225" cy="95113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258930" y="4331132"/>
            <a:ext cx="818552" cy="11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727471" y="1920064"/>
                <a:ext cx="9460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     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71" y="1920064"/>
                <a:ext cx="946028" cy="1200329"/>
              </a:xfrm>
              <a:prstGeom prst="rect">
                <a:avLst/>
              </a:prstGeom>
              <a:blipFill rotWithShape="0">
                <a:blip r:embed="rId5"/>
                <a:stretch>
                  <a:fillRect t="-29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6775060" y="1988271"/>
            <a:ext cx="772973" cy="105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481136" y="4620039"/>
                <a:ext cx="541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36" y="4620039"/>
                <a:ext cx="54175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95530" y="1123726"/>
                <a:ext cx="527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30" y="1123726"/>
                <a:ext cx="527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243000" y="8448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74840" y="226274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07493" y="445933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478121" y="1860545"/>
            <a:ext cx="13668" cy="11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loud Callout 62"/>
          <p:cNvSpPr/>
          <p:nvPr/>
        </p:nvSpPr>
        <p:spPr>
          <a:xfrm>
            <a:off x="8936960" y="1387843"/>
            <a:ext cx="2514600" cy="1971793"/>
          </a:xfrm>
          <a:prstGeom prst="cloudCallout">
            <a:avLst>
              <a:gd name="adj1" fmla="val -32521"/>
              <a:gd name="adj2" fmla="val 596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69642" y="1917535"/>
            <a:ext cx="204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 p(l1 = X), r(l2 = X)</a:t>
            </a:r>
          </a:p>
          <a:p>
            <a:r>
              <a:rPr lang="en-US" dirty="0" smtClean="0"/>
              <a:t>Y: p(l2 = Y), q(l1 = Y)</a:t>
            </a:r>
          </a:p>
          <a:p>
            <a:r>
              <a:rPr lang="en-US" dirty="0" smtClean="0"/>
              <a:t>Z: q(l2 = Z), r(l1 = Z)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39907" y="667105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Patterns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845949" y="226979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specific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10017305" y="3305475"/>
            <a:ext cx="432707" cy="131456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78121" y="4620039"/>
                <a:ext cx="3222923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𝑚𝑎𝑥𝑖𝑚𝑎𝑙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key point to find Descriptive Patterns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21" y="4620039"/>
                <a:ext cx="3222923" cy="667747"/>
              </a:xfrm>
              <a:prstGeom prst="rect">
                <a:avLst/>
              </a:prstGeom>
              <a:blipFill rotWithShape="0">
                <a:blip r:embed="rId8"/>
                <a:stretch>
                  <a:fillRect l="-1705" t="-53211" b="-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8542787" y="5571494"/>
            <a:ext cx="330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Requirement: importance of nouns(object), a pattern contain at least one keyword(</a:t>
            </a:r>
            <a:r>
              <a:rPr lang="en-US" altLang="zh-CN" dirty="0" err="1">
                <a:solidFill>
                  <a:srgbClr val="FF0000"/>
                </a:solidFill>
              </a:rPr>
              <a:t>KeyGraph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0293" y="3379396"/>
            <a:ext cx="370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some main cases we will concern in our research:</a:t>
            </a:r>
          </a:p>
          <a:p>
            <a:r>
              <a:rPr lang="mr-IN" sz="1200" dirty="0" err="1" smtClean="0"/>
              <a:t>ガ</a:t>
            </a:r>
            <a:r>
              <a:rPr lang="mr-IN" sz="1200" dirty="0"/>
              <a:t>','</a:t>
            </a:r>
            <a:r>
              <a:rPr lang="mr-IN" sz="1200" dirty="0" err="1"/>
              <a:t>ヲ</a:t>
            </a:r>
            <a:r>
              <a:rPr lang="mr-IN" sz="1200" dirty="0"/>
              <a:t>','</a:t>
            </a:r>
            <a:r>
              <a:rPr lang="mr-IN" sz="1200" dirty="0" err="1"/>
              <a:t>ニ</a:t>
            </a:r>
            <a:r>
              <a:rPr lang="mr-IN" sz="1200" dirty="0"/>
              <a:t>','</a:t>
            </a:r>
            <a:r>
              <a:rPr lang="mr-IN" sz="1200" dirty="0" err="1"/>
              <a:t>ト</a:t>
            </a:r>
            <a:r>
              <a:rPr lang="mr-IN" sz="1200" dirty="0"/>
              <a:t>','</a:t>
            </a:r>
            <a:r>
              <a:rPr lang="mr-IN" sz="1200" dirty="0" err="1"/>
              <a:t>デ</a:t>
            </a:r>
            <a:r>
              <a:rPr lang="mr-IN" sz="1200" dirty="0"/>
              <a:t>',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6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98337" y="745398"/>
                <a:ext cx="2254335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𝑚𝑎𝑥𝑖𝑚𝑎𝑙</m:t>
                    </m:r>
                    <m:r>
                      <a:rPr lang="en-US" altLang="zh-CN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𝑟𝑜𝑙𝑒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𝑋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=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37" y="745398"/>
                <a:ext cx="2254335" cy="667747"/>
              </a:xfrm>
              <a:prstGeom prst="rect">
                <a:avLst/>
              </a:prstGeom>
              <a:blipFill>
                <a:blip r:embed="rId2"/>
                <a:stretch>
                  <a:fillRect l="-1084" t="-3636" r="-1355" b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23766"/>
                  </p:ext>
                </p:extLst>
              </p:nvPr>
            </p:nvGraphicFramePr>
            <p:xfrm>
              <a:off x="836964" y="2018871"/>
              <a:ext cx="3757071" cy="100584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252357">
                      <a:extLst>
                        <a:ext uri="{9D8B030D-6E8A-4147-A177-3AD203B41FA5}">
                          <a16:colId xmlns:a16="http://schemas.microsoft.com/office/drawing/2014/main" val="1891944319"/>
                        </a:ext>
                      </a:extLst>
                    </a:gridCol>
                    <a:gridCol w="1252357">
                      <a:extLst>
                        <a:ext uri="{9D8B030D-6E8A-4147-A177-3AD203B41FA5}">
                          <a16:colId xmlns:a16="http://schemas.microsoft.com/office/drawing/2014/main" val="3786395781"/>
                        </a:ext>
                      </a:extLst>
                    </a:gridCol>
                    <a:gridCol w="1252357">
                      <a:extLst>
                        <a:ext uri="{9D8B030D-6E8A-4147-A177-3AD203B41FA5}">
                          <a16:colId xmlns:a16="http://schemas.microsoft.com/office/drawing/2014/main" val="1641703269"/>
                        </a:ext>
                      </a:extLst>
                    </a:gridCol>
                  </a:tblGrid>
                  <a:tr h="283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m,…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x,…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m,…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932266"/>
                      </a:ext>
                    </a:extLst>
                  </a:tr>
                  <a:tr h="4957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861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23766"/>
                  </p:ext>
                </p:extLst>
              </p:nvPr>
            </p:nvGraphicFramePr>
            <p:xfrm>
              <a:off x="836964" y="2018871"/>
              <a:ext cx="3757071" cy="100584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252357">
                      <a:extLst>
                        <a:ext uri="{9D8B030D-6E8A-4147-A177-3AD203B41FA5}">
                          <a16:colId xmlns:a16="http://schemas.microsoft.com/office/drawing/2014/main" val="1891944319"/>
                        </a:ext>
                      </a:extLst>
                    </a:gridCol>
                    <a:gridCol w="1252357">
                      <a:extLst>
                        <a:ext uri="{9D8B030D-6E8A-4147-A177-3AD203B41FA5}">
                          <a16:colId xmlns:a16="http://schemas.microsoft.com/office/drawing/2014/main" val="3786395781"/>
                        </a:ext>
                      </a:extLst>
                    </a:gridCol>
                    <a:gridCol w="1252357">
                      <a:extLst>
                        <a:ext uri="{9D8B030D-6E8A-4147-A177-3AD203B41FA5}">
                          <a16:colId xmlns:a16="http://schemas.microsoft.com/office/drawing/2014/main" val="16417032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m,…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x,…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m,…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9322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61321" r="-200000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88" t="-61321" r="-100976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515" t="-61321" r="-485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616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4"/>
          <p:cNvSpPr txBox="1"/>
          <p:nvPr/>
        </p:nvSpPr>
        <p:spPr>
          <a:xfrm>
            <a:off x="5981242" y="746753"/>
            <a:ext cx="2768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pp(X) = v1(l1 = X), v2(l1 = X)</a:t>
            </a:r>
          </a:p>
          <a:p>
            <a:endParaRPr lang="en-US" dirty="0"/>
          </a:p>
          <a:p>
            <a:r>
              <a:rPr lang="en-US" dirty="0" smtClean="0"/>
              <a:t>              v2(l2 = Y), v3(l1 = Y)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v3(l2 = Z)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9092974" y="745398"/>
            <a:ext cx="205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4(l1 = A)</a:t>
            </a:r>
          </a:p>
          <a:p>
            <a:endParaRPr lang="en-US" dirty="0"/>
          </a:p>
          <a:p>
            <a:r>
              <a:rPr lang="en-US" dirty="0" smtClean="0"/>
              <a:t>v4(l2 = B), v5(l1 = B)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8" name="Straight Connector 6"/>
          <p:cNvCxnSpPr/>
          <p:nvPr/>
        </p:nvCxnSpPr>
        <p:spPr>
          <a:xfrm flipV="1">
            <a:off x="6910391" y="1017766"/>
            <a:ext cx="943897" cy="34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flipV="1">
            <a:off x="6910391" y="1628328"/>
            <a:ext cx="943897" cy="34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flipV="1">
            <a:off x="9293251" y="1018009"/>
            <a:ext cx="0" cy="37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81242" y="745398"/>
            <a:ext cx="5163897" cy="160165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26958" y="3079832"/>
                <a:ext cx="7799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8" y="3079832"/>
                <a:ext cx="77998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061350" y="30629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4489" y="22944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44154" y="3079832"/>
                <a:ext cx="7799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54" y="3079832"/>
                <a:ext cx="77998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41922" y="3079832"/>
                <a:ext cx="7799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22" y="3079832"/>
                <a:ext cx="7799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6"/>
          <p:cNvCxnSpPr/>
          <p:nvPr/>
        </p:nvCxnSpPr>
        <p:spPr>
          <a:xfrm flipV="1">
            <a:off x="1398588" y="1307893"/>
            <a:ext cx="218364" cy="74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/>
          <p:nvPr/>
        </p:nvCxnSpPr>
        <p:spPr>
          <a:xfrm flipH="1" flipV="1">
            <a:off x="1655527" y="1323736"/>
            <a:ext cx="743990" cy="74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/>
          <p:cNvCxnSpPr/>
          <p:nvPr/>
        </p:nvCxnSpPr>
        <p:spPr>
          <a:xfrm flipV="1">
            <a:off x="1398588" y="1339578"/>
            <a:ext cx="857756" cy="7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"/>
          <p:cNvCxnSpPr/>
          <p:nvPr/>
        </p:nvCxnSpPr>
        <p:spPr>
          <a:xfrm flipH="1" flipV="1">
            <a:off x="2253554" y="1307893"/>
            <a:ext cx="184539" cy="78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"/>
          <p:cNvCxnSpPr/>
          <p:nvPr/>
        </p:nvCxnSpPr>
        <p:spPr>
          <a:xfrm flipH="1" flipV="1">
            <a:off x="2270015" y="1331201"/>
            <a:ext cx="1499175" cy="72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997544" y="1397871"/>
                <a:ext cx="21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,…)∈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44" y="1397871"/>
                <a:ext cx="216706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698501" y="22961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52176" y="745398"/>
            <a:ext cx="5022376" cy="34308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87031" y="216023"/>
            <a:ext cx="497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Maximal closure meeting min support requirement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258026" y="3732979"/>
                <a:ext cx="236013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𝑚𝑎𝑥𝑖𝑚𝑎𝑙</m:t>
                    </m:r>
                    <m:r>
                      <a:rPr lang="en-US" altLang="zh-CN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𝑟𝑜𝑙𝑒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,…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26" y="3732979"/>
                <a:ext cx="2360133" cy="390748"/>
              </a:xfrm>
              <a:prstGeom prst="rect">
                <a:avLst/>
              </a:prstGeom>
              <a:blipFill>
                <a:blip r:embed="rId8"/>
                <a:stretch>
                  <a:fillRect t="-6250" r="-51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68"/>
          <p:cNvSpPr/>
          <p:nvPr/>
        </p:nvSpPr>
        <p:spPr>
          <a:xfrm>
            <a:off x="2432519" y="4541767"/>
            <a:ext cx="1898092" cy="6611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69"/>
          <p:cNvSpPr/>
          <p:nvPr/>
        </p:nvSpPr>
        <p:spPr>
          <a:xfrm>
            <a:off x="2443773" y="4298184"/>
            <a:ext cx="2703096" cy="12671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555350" y="4336258"/>
                <a:ext cx="248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4336258"/>
                <a:ext cx="2486515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554700" y="5011352"/>
                <a:ext cx="242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00" y="5011352"/>
                <a:ext cx="242451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2824257" y="5204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7" name="右弧形箭头 46"/>
          <p:cNvSpPr/>
          <p:nvPr/>
        </p:nvSpPr>
        <p:spPr>
          <a:xfrm>
            <a:off x="5261287" y="1980572"/>
            <a:ext cx="471155" cy="27047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964797" y="5638138"/>
                <a:ext cx="20383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97" y="5638138"/>
                <a:ext cx="2038315" cy="923330"/>
              </a:xfrm>
              <a:prstGeom prst="rect">
                <a:avLst/>
              </a:prstGeom>
              <a:blipFill>
                <a:blip r:embed="rId11"/>
                <a:stretch>
                  <a:fillRect l="-238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正方形/長方形 58"/>
          <p:cNvSpPr/>
          <p:nvPr/>
        </p:nvSpPr>
        <p:spPr>
          <a:xfrm>
            <a:off x="936654" y="5646178"/>
            <a:ext cx="2188776" cy="9152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60"/>
          <p:cNvCxnSpPr/>
          <p:nvPr/>
        </p:nvCxnSpPr>
        <p:spPr>
          <a:xfrm flipV="1">
            <a:off x="1675691" y="4270267"/>
            <a:ext cx="0" cy="129508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7"/>
              <p:cNvSpPr txBox="1"/>
              <p:nvPr/>
            </p:nvSpPr>
            <p:spPr>
              <a:xfrm>
                <a:off x="163679" y="4437400"/>
                <a:ext cx="20348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verb-role pairs played by the variable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9" y="4437400"/>
                <a:ext cx="2034802" cy="923330"/>
              </a:xfrm>
              <a:prstGeom prst="rect">
                <a:avLst/>
              </a:prstGeom>
              <a:blipFill>
                <a:blip r:embed="rId12"/>
                <a:stretch>
                  <a:fillRect l="-269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右弧形箭头 53"/>
          <p:cNvSpPr/>
          <p:nvPr/>
        </p:nvSpPr>
        <p:spPr>
          <a:xfrm rot="3797374">
            <a:off x="3883166" y="5211205"/>
            <a:ext cx="306682" cy="18426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3"/>
              <p:cNvSpPr txBox="1"/>
              <p:nvPr/>
            </p:nvSpPr>
            <p:spPr>
              <a:xfrm>
                <a:off x="2858841" y="6515690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5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41" y="6515690"/>
                <a:ext cx="267189" cy="369332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3926655" y="6189354"/>
            <a:ext cx="443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 descriptive pattern from maximal closure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899593" y="307528"/>
            <a:ext cx="29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primitive pattern for closures </a:t>
            </a:r>
            <a:endParaRPr lang="zh-CN" altLang="en-US" dirty="0"/>
          </a:p>
        </p:txBody>
      </p:sp>
      <p:sp>
        <p:nvSpPr>
          <p:cNvPr id="59" name="任意多边形 58"/>
          <p:cNvSpPr/>
          <p:nvPr/>
        </p:nvSpPr>
        <p:spPr>
          <a:xfrm>
            <a:off x="2807053" y="4666950"/>
            <a:ext cx="1064525" cy="423080"/>
          </a:xfrm>
          <a:custGeom>
            <a:avLst/>
            <a:gdLst>
              <a:gd name="connsiteX0" fmla="*/ 0 w 1064525"/>
              <a:gd name="connsiteY0" fmla="*/ 423080 h 423080"/>
              <a:gd name="connsiteX1" fmla="*/ 409433 w 1064525"/>
              <a:gd name="connsiteY1" fmla="*/ 81886 h 423080"/>
              <a:gd name="connsiteX2" fmla="*/ 764275 w 1064525"/>
              <a:gd name="connsiteY2" fmla="*/ 232012 h 423080"/>
              <a:gd name="connsiteX3" fmla="*/ 1064525 w 1064525"/>
              <a:gd name="connsiteY3" fmla="*/ 0 h 4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423080">
                <a:moveTo>
                  <a:pt x="0" y="423080"/>
                </a:moveTo>
                <a:cubicBezTo>
                  <a:pt x="141027" y="268405"/>
                  <a:pt x="282054" y="113731"/>
                  <a:pt x="409433" y="81886"/>
                </a:cubicBezTo>
                <a:cubicBezTo>
                  <a:pt x="536812" y="50041"/>
                  <a:pt x="655093" y="245660"/>
                  <a:pt x="764275" y="232012"/>
                </a:cubicBezTo>
                <a:cubicBezTo>
                  <a:pt x="873457" y="218364"/>
                  <a:pt x="1012209" y="36394"/>
                  <a:pt x="10645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5146869" y="900752"/>
            <a:ext cx="834373" cy="339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5146869" y="2294497"/>
            <a:ext cx="940032" cy="327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"/>
          <p:cNvSpPr txBox="1"/>
          <p:nvPr/>
        </p:nvSpPr>
        <p:spPr>
          <a:xfrm>
            <a:off x="6035205" y="2576992"/>
            <a:ext cx="6115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u="sng" dirty="0" smtClean="0"/>
              <a:t>enlargement of role set </a:t>
            </a:r>
            <a:r>
              <a:rPr lang="en-US" dirty="0" smtClean="0"/>
              <a:t>to get maximal closures, the argument in pp(X) is extended. It means more </a:t>
            </a:r>
            <a:r>
              <a:rPr lang="en-US" dirty="0" smtClean="0">
                <a:solidFill>
                  <a:srgbClr val="FF0000"/>
                </a:solidFill>
              </a:rPr>
              <a:t>specific patterns </a:t>
            </a:r>
            <a:r>
              <a:rPr lang="en-US" dirty="0" smtClean="0"/>
              <a:t>can be extracted.</a:t>
            </a:r>
          </a:p>
          <a:p>
            <a:endParaRPr lang="en-US" dirty="0"/>
          </a:p>
          <a:p>
            <a:r>
              <a:rPr lang="en-US" dirty="0" smtClean="0"/>
              <a:t>* Every possible specific pattern can be extracted from closures.</a:t>
            </a:r>
            <a:endParaRPr lang="en-US" dirty="0"/>
          </a:p>
        </p:txBody>
      </p:sp>
      <p:sp>
        <p:nvSpPr>
          <p:cNvPr id="66" name="矩形 65"/>
          <p:cNvSpPr/>
          <p:nvPr/>
        </p:nvSpPr>
        <p:spPr>
          <a:xfrm>
            <a:off x="9183123" y="56045"/>
            <a:ext cx="2747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Combination of enlargement is </a:t>
            </a:r>
            <a:r>
              <a:rPr lang="en-US" altLang="zh-CN" dirty="0" smtClean="0">
                <a:solidFill>
                  <a:srgbClr val="FF0000"/>
                </a:solidFill>
              </a:rPr>
              <a:t>changeable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7417052" y="515457"/>
            <a:ext cx="1704113" cy="642424"/>
          </a:xfrm>
          <a:custGeom>
            <a:avLst/>
            <a:gdLst>
              <a:gd name="connsiteX0" fmla="*/ 0 w 1064525"/>
              <a:gd name="connsiteY0" fmla="*/ 423080 h 423080"/>
              <a:gd name="connsiteX1" fmla="*/ 409433 w 1064525"/>
              <a:gd name="connsiteY1" fmla="*/ 81886 h 423080"/>
              <a:gd name="connsiteX2" fmla="*/ 764275 w 1064525"/>
              <a:gd name="connsiteY2" fmla="*/ 232012 h 423080"/>
              <a:gd name="connsiteX3" fmla="*/ 1064525 w 1064525"/>
              <a:gd name="connsiteY3" fmla="*/ 0 h 4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423080">
                <a:moveTo>
                  <a:pt x="0" y="423080"/>
                </a:moveTo>
                <a:cubicBezTo>
                  <a:pt x="141027" y="268405"/>
                  <a:pt x="282054" y="113731"/>
                  <a:pt x="409433" y="81886"/>
                </a:cubicBezTo>
                <a:cubicBezTo>
                  <a:pt x="536812" y="50041"/>
                  <a:pt x="655093" y="245660"/>
                  <a:pt x="764275" y="232012"/>
                </a:cubicBezTo>
                <a:cubicBezTo>
                  <a:pt x="873457" y="218364"/>
                  <a:pt x="1012209" y="36394"/>
                  <a:pt x="10645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Document 33"/>
          <p:cNvSpPr/>
          <p:nvPr/>
        </p:nvSpPr>
        <p:spPr>
          <a:xfrm>
            <a:off x="6337039" y="4252734"/>
            <a:ext cx="5563566" cy="1923698"/>
          </a:xfrm>
          <a:prstGeom prst="flowChartDocumen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34"/>
          <p:cNvSpPr txBox="1"/>
          <p:nvPr/>
        </p:nvSpPr>
        <p:spPr>
          <a:xfrm>
            <a:off x="6337039" y="4252734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situations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70" name="Folded Corner 39"/>
          <p:cNvSpPr/>
          <p:nvPr/>
        </p:nvSpPr>
        <p:spPr>
          <a:xfrm>
            <a:off x="7041726" y="4666694"/>
            <a:ext cx="835231" cy="111067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40"/>
          <p:cNvSpPr/>
          <p:nvPr/>
        </p:nvSpPr>
        <p:spPr>
          <a:xfrm>
            <a:off x="7194126" y="4819094"/>
            <a:ext cx="835231" cy="111067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olded Corner 41"/>
          <p:cNvSpPr/>
          <p:nvPr/>
        </p:nvSpPr>
        <p:spPr>
          <a:xfrm>
            <a:off x="7346526" y="4971494"/>
            <a:ext cx="835231" cy="111067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similarity text structure</a:t>
            </a:r>
            <a:endParaRPr lang="en-US" sz="1200" dirty="0"/>
          </a:p>
        </p:txBody>
      </p:sp>
      <p:sp>
        <p:nvSpPr>
          <p:cNvPr id="73" name="TextBox 43"/>
          <p:cNvSpPr txBox="1"/>
          <p:nvPr/>
        </p:nvSpPr>
        <p:spPr>
          <a:xfrm>
            <a:off x="8749949" y="4547255"/>
            <a:ext cx="305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</a:t>
            </a:r>
          </a:p>
          <a:p>
            <a:r>
              <a:rPr lang="en-US" dirty="0" smtClean="0"/>
              <a:t>Design </a:t>
            </a:r>
            <a:r>
              <a:rPr lang="en-US" dirty="0"/>
              <a:t>a workable </a:t>
            </a:r>
            <a:r>
              <a:rPr lang="en-US" dirty="0" smtClean="0"/>
              <a:t>idea to expand  patterns</a:t>
            </a:r>
            <a:r>
              <a:rPr lang="en-US" dirty="0"/>
              <a:t> </a:t>
            </a:r>
            <a:r>
              <a:rPr lang="en-US" dirty="0" smtClean="0"/>
              <a:t>within one month before graduation.</a:t>
            </a:r>
            <a:endParaRPr lang="en-US" dirty="0"/>
          </a:p>
          <a:p>
            <a:endParaRPr lang="en-US" dirty="0"/>
          </a:p>
        </p:txBody>
      </p:sp>
      <p:sp>
        <p:nvSpPr>
          <p:cNvPr id="74" name="Plus 42"/>
          <p:cNvSpPr/>
          <p:nvPr/>
        </p:nvSpPr>
        <p:spPr>
          <a:xfrm rot="18919247">
            <a:off x="6523996" y="4247924"/>
            <a:ext cx="2225612" cy="2225612"/>
          </a:xfrm>
          <a:prstGeom prst="mathPlus">
            <a:avLst>
              <a:gd name="adj1" fmla="val 50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ボックス 63"/>
          <p:cNvSpPr txBox="1"/>
          <p:nvPr/>
        </p:nvSpPr>
        <p:spPr>
          <a:xfrm>
            <a:off x="919771" y="6488668"/>
            <a:ext cx="213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Descriptive pattern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8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Works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 use </a:t>
            </a:r>
            <a:r>
              <a:rPr lang="en-US" altLang="zh-CN" sz="2400" dirty="0" smtClean="0">
                <a:solidFill>
                  <a:srgbClr val="FF0000"/>
                </a:solidFill>
              </a:rPr>
              <a:t>KNP</a:t>
            </a:r>
            <a:r>
              <a:rPr lang="en-US" altLang="zh-CN" sz="2400" dirty="0" smtClean="0"/>
              <a:t> tool to parse our texts of precedent set and build a whole event set contains 84550 events from 101 documents.</a:t>
            </a:r>
          </a:p>
          <a:p>
            <a:r>
              <a:rPr lang="en-US" altLang="zh-CN" sz="2400" dirty="0" smtClean="0"/>
              <a:t>Using </a:t>
            </a:r>
            <a:r>
              <a:rPr lang="en-US" altLang="zh-CN" sz="2400" dirty="0" smtClean="0">
                <a:solidFill>
                  <a:srgbClr val="FF0000"/>
                </a:solidFill>
              </a:rPr>
              <a:t>adjusted clique finding program</a:t>
            </a:r>
            <a:r>
              <a:rPr lang="en-US" altLang="zh-CN" sz="2400" dirty="0" smtClean="0"/>
              <a:t>, 5030 maximal closures have been extracted under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KeyGraph</a:t>
            </a:r>
            <a:r>
              <a:rPr lang="en-US" altLang="zh-CN" sz="2400" dirty="0" smtClean="0"/>
              <a:t> requirement.(8209 results without </a:t>
            </a:r>
            <a:r>
              <a:rPr lang="en-US" altLang="zh-CN" sz="2400" dirty="0" err="1" smtClean="0"/>
              <a:t>KeyGraph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Goal of next month(until graduation)</a:t>
            </a:r>
          </a:p>
          <a:p>
            <a:pPr lvl="1"/>
            <a:r>
              <a:rPr lang="en-US" altLang="zh-CN" sz="2000" dirty="0" smtClean="0"/>
              <a:t>Design some workable idea and make some experiments to expand patterns base on the closure data we have.</a:t>
            </a:r>
            <a:endParaRPr lang="en-US" altLang="zh-CN" sz="20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7" y="3352301"/>
            <a:ext cx="8021169" cy="1276528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9338234" y="3892437"/>
            <a:ext cx="16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smtClean="0"/>
              <a:t>part of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8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496</Words>
  <Application>Microsoft Office PowerPoint</Application>
  <PresentationFormat>宽屏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Mangal</vt:lpstr>
      <vt:lpstr>Yu Gothic</vt:lpstr>
      <vt:lpstr>Yu Gothic Light</vt:lpstr>
      <vt:lpstr>DengXian</vt:lpstr>
      <vt:lpstr>DengXian Light</vt:lpstr>
      <vt:lpstr>Arial</vt:lpstr>
      <vt:lpstr>Calibri</vt:lpstr>
      <vt:lpstr>Calibri Light</vt:lpstr>
      <vt:lpstr>Cambria Math</vt:lpstr>
      <vt:lpstr>Office Theme</vt:lpstr>
      <vt:lpstr>A study on descriptive patterns based on similarity classes of individual constants  個体の類似クラスに基づく記述的類似性</vt:lpstr>
      <vt:lpstr>PowerPoint 演示文稿</vt:lpstr>
      <vt:lpstr>PowerPoint 演示文稿</vt:lpstr>
      <vt:lpstr>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descriptive patterns based on similarity classes of individual constants  個体の類似クラスに基づく記述的類似性</dc:title>
  <dc:creator>Microsoft Office User</dc:creator>
  <cp:lastModifiedBy>Ruipeng Wang</cp:lastModifiedBy>
  <cp:revision>26</cp:revision>
  <cp:lastPrinted>2017-06-27T11:28:28Z</cp:lastPrinted>
  <dcterms:created xsi:type="dcterms:W3CDTF">2017-06-27T07:34:29Z</dcterms:created>
  <dcterms:modified xsi:type="dcterms:W3CDTF">2017-06-27T23:37:08Z</dcterms:modified>
</cp:coreProperties>
</file>