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8" r:id="rId3"/>
    <p:sldId id="281" r:id="rId4"/>
    <p:sldId id="273" r:id="rId5"/>
    <p:sldId id="272" r:id="rId6"/>
    <p:sldId id="275" r:id="rId7"/>
    <p:sldId id="276" r:id="rId8"/>
    <p:sldId id="277" r:id="rId9"/>
    <p:sldId id="274" r:id="rId10"/>
    <p:sldId id="285" r:id="rId11"/>
    <p:sldId id="279" r:id="rId12"/>
    <p:sldId id="280" r:id="rId13"/>
    <p:sldId id="27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EC1"/>
    <a:srgbClr val="D495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3"/>
    <p:restoredTop sz="88380"/>
  </p:normalViewPr>
  <p:slideViewPr>
    <p:cSldViewPr snapToGrid="0" snapToObjects="1">
      <p:cViewPr varScale="1">
        <p:scale>
          <a:sx n="104" d="100"/>
          <a:sy n="104" d="100"/>
        </p:scale>
        <p:origin x="8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F8645D-7094-454A-9272-DBF2E8D56680}" type="datetimeFigureOut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9ACA35-4236-754B-83C3-BD6D1D3ABF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27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9/29</a:t>
            </a:r>
            <a:r>
              <a:rPr kumimoji="1" lang="ja-JP" altLang="en-US"/>
              <a:t>（小澤）</a:t>
            </a:r>
            <a:endParaRPr kumimoji="1" lang="en-US" altLang="ja-JP" dirty="0"/>
          </a:p>
          <a:p>
            <a:r>
              <a:rPr kumimoji="1" lang="en-US" altLang="ja-JP" dirty="0"/>
              <a:t>body</a:t>
            </a:r>
            <a:r>
              <a:rPr kumimoji="1" lang="ja-JP" altLang="en-US"/>
              <a:t>のルールを</a:t>
            </a:r>
            <a:r>
              <a:rPr kumimoji="1" lang="en-US" altLang="ja-JP" dirty="0"/>
              <a:t>{1,10}</a:t>
            </a:r>
            <a:r>
              <a:rPr kumimoji="1" lang="ja-JP" altLang="en-US"/>
              <a:t>から</a:t>
            </a:r>
            <a:r>
              <a:rPr kumimoji="1" lang="en-US" altLang="ja-JP" dirty="0"/>
              <a:t>{1,20}</a:t>
            </a:r>
            <a:r>
              <a:rPr kumimoji="1" lang="ja-JP" altLang="en-US"/>
              <a:t>に変更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CA35-4236-754B-83C3-BD6D1D3ABF4D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792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CA35-4236-754B-83C3-BD6D1D3ABF4D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61597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ja-JP" sz="1200" dirty="0">
              <a:highlight>
                <a:srgbClr val="800080"/>
              </a:highlight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CA35-4236-754B-83C3-BD6D1D3ABF4D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4184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CA35-4236-754B-83C3-BD6D1D3ABF4D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923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CA35-4236-754B-83C3-BD6D1D3ABF4D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7853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ACA35-4236-754B-83C3-BD6D1D3ABF4D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1874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41784B-4C97-A842-A51F-E9FC1FC00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058886"/>
            <a:ext cx="10515598" cy="742857"/>
          </a:xfrm>
        </p:spPr>
        <p:txBody>
          <a:bodyPr anchor="ctr">
            <a:normAutofit/>
          </a:bodyPr>
          <a:lstStyle>
            <a:lvl1pPr algn="ctr">
              <a:defRPr sz="44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3B15453-7AA7-5F45-B574-393DFC7D296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3999" y="3965714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 dirty="0"/>
              <a:t>bluecode</a:t>
            </a:r>
            <a:r>
              <a:rPr kumimoji="1" lang="ja-JP" altLang="en-US"/>
              <a:t>株式会社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A1454B-EB1E-9D45-9C70-2971D0A16E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86830"/>
            <a:ext cx="2743200" cy="365125"/>
          </a:xfrm>
        </p:spPr>
        <p:txBody>
          <a:bodyPr/>
          <a:lstStyle/>
          <a:p>
            <a:fld id="{EC28EDEB-BADD-A949-A37D-344F76CBFC94}" type="datetime1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8F4D7D2-2426-464B-8D7B-87C4EBB67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95543"/>
            <a:ext cx="2743200" cy="365125"/>
          </a:xfrm>
        </p:spPr>
        <p:txBody>
          <a:bodyPr/>
          <a:lstStyle/>
          <a:p>
            <a:fld id="{462052E6-07CA-9B46-B866-FDE18BF74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83A8AF0-EEB5-6C4E-9263-64DC090B51F5}"/>
              </a:ext>
            </a:extLst>
          </p:cNvPr>
          <p:cNvSpPr/>
          <p:nvPr userDrawn="1"/>
        </p:nvSpPr>
        <p:spPr>
          <a:xfrm>
            <a:off x="838200" y="2801743"/>
            <a:ext cx="10515599" cy="70666"/>
          </a:xfrm>
          <a:prstGeom prst="rect">
            <a:avLst/>
          </a:prstGeom>
          <a:solidFill>
            <a:srgbClr val="134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ッター プレースホルダー 4">
            <a:extLst>
              <a:ext uri="{FF2B5EF4-FFF2-40B4-BE49-F238E27FC236}">
                <a16:creationId xmlns:a16="http://schemas.microsoft.com/office/drawing/2014/main" id="{C652F610-647A-B2A0-BD76-883FEF6F5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6830"/>
            <a:ext cx="4114800" cy="365125"/>
          </a:xfrm>
        </p:spPr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36011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D6B60-CAA6-0441-AA00-C83FCB722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EEDCDB4-EA27-B649-814F-729E086D7E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4CCE19-FFFA-C742-83EC-FD6C94D80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53D067-023C-7441-9D68-F6D230C546B7}" type="datetime1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470F16-91CC-9F43-A813-F44F22B1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9C244F3-F0F9-CE49-A15C-3F6C9984F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339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90425CA-DF6C-D049-B0F7-38A0F0B4C2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7A9F20D-5F3B-B944-97E2-CA110EBB7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6151E1-0B93-B04F-A400-0FC7CC807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B4445-EA75-9B46-9B2E-BE02F9884A6B}" type="datetime1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27C1B08-8F72-B14B-A771-8F816319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321529-C59F-694B-9D57-F8261B227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9013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D013073-5F8E-204D-96F7-C4CC28FAAFFE}"/>
              </a:ext>
            </a:extLst>
          </p:cNvPr>
          <p:cNvSpPr/>
          <p:nvPr userDrawn="1"/>
        </p:nvSpPr>
        <p:spPr>
          <a:xfrm>
            <a:off x="11251096" y="6341111"/>
            <a:ext cx="543339" cy="516889"/>
          </a:xfrm>
          <a:prstGeom prst="rect">
            <a:avLst/>
          </a:prstGeom>
          <a:solidFill>
            <a:srgbClr val="134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7AB3C7C5-E79F-0B47-B08A-7D62EFE45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565" y="196162"/>
            <a:ext cx="11396870" cy="504451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40AC78C-3506-E648-9747-5B4816F31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7565" y="805967"/>
            <a:ext cx="11396870" cy="5535144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3ADF0C-14D2-6E4C-B739-5125B307E2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97565" y="6386830"/>
            <a:ext cx="2743200" cy="365125"/>
          </a:xfrm>
        </p:spPr>
        <p:txBody>
          <a:bodyPr/>
          <a:lstStyle/>
          <a:p>
            <a:fld id="{952987D4-63BE-1D49-9FA4-4DF8DCD0E85B}" type="datetime1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69470A-1FD3-D947-9EA7-396A4272C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6830"/>
            <a:ext cx="4114800" cy="365125"/>
          </a:xfrm>
        </p:spPr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ABDFF7-C130-2548-ABCB-FFFDE44B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51095" y="6386830"/>
            <a:ext cx="543339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462052E6-07CA-9B46-B866-FDE18BF74505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8115502-DA04-EF4E-9533-E4783D4FEFBF}"/>
              </a:ext>
            </a:extLst>
          </p:cNvPr>
          <p:cNvSpPr/>
          <p:nvPr userDrawn="1"/>
        </p:nvSpPr>
        <p:spPr>
          <a:xfrm>
            <a:off x="397565" y="730430"/>
            <a:ext cx="8791259" cy="457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C247F8A-64A6-7D4B-8FB2-0950C7E15D07}"/>
              </a:ext>
            </a:extLst>
          </p:cNvPr>
          <p:cNvSpPr/>
          <p:nvPr userDrawn="1"/>
        </p:nvSpPr>
        <p:spPr>
          <a:xfrm>
            <a:off x="9188824" y="730430"/>
            <a:ext cx="2605611" cy="45719"/>
          </a:xfrm>
          <a:prstGeom prst="rect">
            <a:avLst/>
          </a:prstGeom>
          <a:solidFill>
            <a:srgbClr val="134E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5567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D19087-08F3-C447-AF65-1A7E05C4D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A87E87D-56A3-5D4F-B594-9B44380F7A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8BBB792-812D-EA44-9493-60708746D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44A8E-76F0-BD45-8F86-1DA220873064}" type="datetime1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E6F7FF-4793-5848-9A91-130704385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72FE743-148A-224C-A2C7-0C9DD5153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60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C65667-C887-B240-B575-6971DE7DB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6D6C50-7432-E745-9CBA-2B16315D84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DA81660-9CBB-7C45-A9D0-2BAD015773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D922FD-1E82-274B-9770-F2F791F09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DBC7F-D19A-0343-968E-7A0CB7326BD0}" type="datetime1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98DE4C-E2C7-2E4E-879E-53FEC10E0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FE505ED-F819-AE49-AD59-A41CBBF4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8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780C66-7488-B84E-94E2-292E150FE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9997CB-62D1-184D-B2A8-B22C75DAB9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9935119-6F35-0640-B700-1F021EF40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13400A3-25D2-524A-8F89-F2F536E39A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A06E982-011E-6B44-BF07-1EB62A2EBB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EAAE6FA-8763-7547-B17B-37F7660B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E50F6-BF54-3B43-9E7F-30C13CAE09A7}" type="datetime1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2DED77A2-42F9-3B4E-9257-74AA9E6A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88A29A9-8A2A-A14B-B5D5-FC1C4B4EA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765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E2ECC5F-C96A-BE4C-8B42-13ECD65E9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0ECC02A-68D5-5D4A-9344-6688F38F0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D2AC-C96B-C441-A7EE-EFB2ABD252C0}" type="datetime1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7F7F00A-CFCB-304E-A691-44227BF10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24064E1-CAB3-B442-A9FD-64C972B34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6005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6EFA031-9A6A-7C47-89B9-30C07124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3AB25-9BC2-5A46-A04D-5327E4F35EB2}" type="datetime1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7AF362C-477C-2D47-B721-62A37249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14FD4AA-B12A-5344-B12C-93482E29E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03970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98EB18-F44C-5B47-BA81-5869FB32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6CB805-EE3A-9941-9B12-95CCFD562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B04B39-E005-1B44-90D2-C8B523707C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2BAB93-9DB0-544D-917A-0263F093A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4B335-064C-984F-9B19-9EDC8B133EDF}" type="datetime1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A7E16A-ADBE-DF4B-8757-481FB11F8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BC8098-6B75-C149-B698-69687C03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9258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4BF09B-6036-574D-BBB2-3DA730C00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066FB75-A475-0F48-9537-782EFFA56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C566E14-4C3A-2149-90F6-0972351600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BE010DD-1114-9D41-8D65-EE0102496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BFCF7-E666-6144-BAA7-34E70595AF75}" type="datetime1">
              <a:rPr kumimoji="1" lang="ja-JP" altLang="en-US" smtClean="0"/>
              <a:t>2022/10/11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DC0700-471A-4849-B5B4-22D6B36AE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5320C6-F1F1-D44B-857C-744C071C4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866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384990A-6A82-7D4A-8249-EE4F99502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78DA022-1E64-0644-8828-CEA2F8873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640296C-8207-2143-9130-743BF6F06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1EC3668C-4672-9D42-BA67-D988628B8251}" type="datetime1">
              <a:rPr lang="ja-JP" altLang="en-US" smtClean="0"/>
              <a:pPr/>
              <a:t>2022/10/11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57BC24-807F-7445-A274-97D5C63BD7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8B9EAC-1314-584C-89D0-2F28120927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eiryo UI" panose="020B0604030504040204" pitchFamily="34" charset="-128"/>
                <a:ea typeface="Meiryo UI" panose="020B0604030504040204" pitchFamily="34" charset="-128"/>
              </a:defRPr>
            </a:lvl1pPr>
          </a:lstStyle>
          <a:p>
            <a:fld id="{462052E6-07CA-9B46-B866-FDE18BF74505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30206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Meiryo UI" panose="020B0604030504040204" pitchFamily="34" charset="-128"/>
          <a:ea typeface="Meiryo UI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AED40B-1B23-6948-89B3-220CD171B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554480"/>
            <a:ext cx="10515598" cy="12472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 sz="2800"/>
              <a:t>問合せ受付</a:t>
            </a:r>
            <a:r>
              <a:rPr lang="en-US" altLang="ja-JP" sz="2800" dirty="0"/>
              <a:t>Web</a:t>
            </a:r>
            <a:br>
              <a:rPr lang="en-US" altLang="ja-JP" sz="3600" dirty="0"/>
            </a:br>
            <a:r>
              <a:rPr lang="ja-JP" altLang="en-US" sz="4000"/>
              <a:t>詳細設計書</a:t>
            </a:r>
            <a:endParaRPr kumimoji="1" lang="ja-JP" altLang="en-US" sz="3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E313A0-35E2-4F4C-BEDF-EC6007452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/>
              <a:t>2022</a:t>
            </a:r>
            <a:r>
              <a:rPr kumimoji="1" lang="ja-JP" altLang="en-US"/>
              <a:t>年</a:t>
            </a:r>
            <a:r>
              <a:rPr lang="en-US" altLang="ja-JP" dirty="0"/>
              <a:t>9</a:t>
            </a:r>
            <a:r>
              <a:rPr kumimoji="1" lang="ja-JP" altLang="en-US"/>
              <a:t>月</a:t>
            </a:r>
            <a:r>
              <a:rPr kumimoji="1" lang="en-US" altLang="ja-JP" dirty="0"/>
              <a:t>23</a:t>
            </a:r>
            <a:r>
              <a:rPr kumimoji="1" lang="ja-JP" altLang="en-US"/>
              <a:t>日版</a:t>
            </a:r>
            <a:endParaRPr kumimoji="1" lang="en-US" altLang="ja-JP" dirty="0"/>
          </a:p>
          <a:p>
            <a:r>
              <a:rPr kumimoji="1" lang="en-US" altLang="ja-JP" dirty="0"/>
              <a:t>bluecode</a:t>
            </a:r>
            <a:r>
              <a:rPr kumimoji="1" lang="ja-JP" altLang="en-US"/>
              <a:t>株式会社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3D9C38-E1BA-D14B-B9C5-31A6CE1F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9F6FDFF-CB74-9741-BA6F-60886C4E1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541832"/>
            <a:ext cx="1409700" cy="418504"/>
          </a:xfrm>
          <a:prstGeom prst="rect">
            <a:avLst/>
          </a:prstGeom>
        </p:spPr>
      </p:pic>
      <p:sp>
        <p:nvSpPr>
          <p:cNvPr id="6" name="フッター プレースホルダー 3">
            <a:extLst>
              <a:ext uri="{FF2B5EF4-FFF2-40B4-BE49-F238E27FC236}">
                <a16:creationId xmlns:a16="http://schemas.microsoft.com/office/drawing/2014/main" id="{245F2112-5FC2-D97D-0C8A-693B59EAD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6830"/>
            <a:ext cx="4114800" cy="365125"/>
          </a:xfrm>
        </p:spPr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77803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7D95A6-8F4F-6D33-07AB-5894C544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内部</a:t>
            </a:r>
            <a:r>
              <a:rPr kumimoji="1" lang="ja-JP" altLang="en-US"/>
              <a:t>設計：送信ボタン押下時の</a:t>
            </a:r>
            <a:r>
              <a:rPr kumimoji="1" lang="en-US" altLang="ja-JP" dirty="0"/>
              <a:t>API</a:t>
            </a:r>
            <a:r>
              <a:rPr kumimoji="1" lang="ja-JP" altLang="en-US"/>
              <a:t>側処理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51BEA3-CD8D-4966-65CD-6D77A2F3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E0938E-6DB1-E2E2-28B1-B1CD6CF0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10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668A08-C981-CAF0-3E74-CDA21DBA79EF}"/>
              </a:ext>
            </a:extLst>
          </p:cNvPr>
          <p:cNvSpPr/>
          <p:nvPr/>
        </p:nvSpPr>
        <p:spPr>
          <a:xfrm>
            <a:off x="1554517" y="912003"/>
            <a:ext cx="1320053" cy="10999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画面</a:t>
            </a:r>
            <a:endParaRPr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（ユーザー操作）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553051C-F8D0-83EB-2E23-8B2EB4C37F4C}"/>
              </a:ext>
            </a:extLst>
          </p:cNvPr>
          <p:cNvSpPr/>
          <p:nvPr/>
        </p:nvSpPr>
        <p:spPr>
          <a:xfrm>
            <a:off x="1554517" y="2011946"/>
            <a:ext cx="1320053" cy="1142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フロント処理</a:t>
            </a:r>
            <a:endParaRPr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（</a:t>
            </a:r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JavaScript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）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96CC073-1789-9DE8-333C-5F0929ED7880}"/>
              </a:ext>
            </a:extLst>
          </p:cNvPr>
          <p:cNvSpPr/>
          <p:nvPr/>
        </p:nvSpPr>
        <p:spPr>
          <a:xfrm>
            <a:off x="1554517" y="3156087"/>
            <a:ext cx="1320053" cy="917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API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090FCF4-86A4-D4F0-D244-F38D6C195343}"/>
              </a:ext>
            </a:extLst>
          </p:cNvPr>
          <p:cNvSpPr/>
          <p:nvPr/>
        </p:nvSpPr>
        <p:spPr>
          <a:xfrm>
            <a:off x="1554517" y="4073182"/>
            <a:ext cx="1320053" cy="917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スプレッドシート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2D2E5DA-B097-9BAC-CBE5-0A616947B237}"/>
              </a:ext>
            </a:extLst>
          </p:cNvPr>
          <p:cNvSpPr/>
          <p:nvPr/>
        </p:nvSpPr>
        <p:spPr>
          <a:xfrm>
            <a:off x="457947" y="912002"/>
            <a:ext cx="1096570" cy="2242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フロントエンド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D672DD2-A8C6-5B59-EE3C-EDC115B6E1CB}"/>
              </a:ext>
            </a:extLst>
          </p:cNvPr>
          <p:cNvSpPr/>
          <p:nvPr/>
        </p:nvSpPr>
        <p:spPr>
          <a:xfrm>
            <a:off x="457947" y="3156087"/>
            <a:ext cx="1096570" cy="1834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バックエンド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062CF36-2710-947D-00BA-882CD8E6ABAD}"/>
              </a:ext>
            </a:extLst>
          </p:cNvPr>
          <p:cNvSpPr/>
          <p:nvPr/>
        </p:nvSpPr>
        <p:spPr>
          <a:xfrm>
            <a:off x="2874570" y="912003"/>
            <a:ext cx="8758630" cy="10999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62C81DC-6DC6-385D-F818-3DB6DCE0CEA8}"/>
              </a:ext>
            </a:extLst>
          </p:cNvPr>
          <p:cNvSpPr/>
          <p:nvPr/>
        </p:nvSpPr>
        <p:spPr>
          <a:xfrm>
            <a:off x="2874570" y="2011946"/>
            <a:ext cx="8758630" cy="1142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78BA58B-279F-E21E-1103-BF706982B91B}"/>
              </a:ext>
            </a:extLst>
          </p:cNvPr>
          <p:cNvSpPr/>
          <p:nvPr/>
        </p:nvSpPr>
        <p:spPr>
          <a:xfrm>
            <a:off x="2874570" y="3156087"/>
            <a:ext cx="8758630" cy="917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292AACF-E62F-83BC-CBCD-EDBDCCD409BE}"/>
              </a:ext>
            </a:extLst>
          </p:cNvPr>
          <p:cNvSpPr/>
          <p:nvPr/>
        </p:nvSpPr>
        <p:spPr>
          <a:xfrm>
            <a:off x="2874570" y="4073182"/>
            <a:ext cx="8758630" cy="917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フローチャート: 磁気ディスク 17">
            <a:extLst>
              <a:ext uri="{FF2B5EF4-FFF2-40B4-BE49-F238E27FC236}">
                <a16:creationId xmlns:a16="http://schemas.microsoft.com/office/drawing/2014/main" id="{EA5EC5AA-B746-C1BB-2B29-A4B5F17978D6}"/>
              </a:ext>
            </a:extLst>
          </p:cNvPr>
          <p:cNvSpPr/>
          <p:nvPr/>
        </p:nvSpPr>
        <p:spPr>
          <a:xfrm>
            <a:off x="6563914" y="4246951"/>
            <a:ext cx="1101408" cy="5362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スプレッドシート</a:t>
            </a:r>
            <a:endParaRPr kumimoji="1" lang="en-US" altLang="ja-JP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9" name="フローチャート: 判断 18">
            <a:extLst>
              <a:ext uri="{FF2B5EF4-FFF2-40B4-BE49-F238E27FC236}">
                <a16:creationId xmlns:a16="http://schemas.microsoft.com/office/drawing/2014/main" id="{C0E37422-3885-F010-BC26-BBF968A86FE9}"/>
              </a:ext>
            </a:extLst>
          </p:cNvPr>
          <p:cNvSpPr/>
          <p:nvPr/>
        </p:nvSpPr>
        <p:spPr>
          <a:xfrm>
            <a:off x="4911805" y="2126806"/>
            <a:ext cx="1101408" cy="376644"/>
          </a:xfrm>
          <a:prstGeom prst="flowChartDecis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バリデーション</a:t>
            </a:r>
          </a:p>
        </p:txBody>
      </p:sp>
      <p:sp>
        <p:nvSpPr>
          <p:cNvPr id="20" name="フローチャート: 処理 19">
            <a:extLst>
              <a:ext uri="{FF2B5EF4-FFF2-40B4-BE49-F238E27FC236}">
                <a16:creationId xmlns:a16="http://schemas.microsoft.com/office/drawing/2014/main" id="{31D681FB-07D1-125D-8D33-2D5ECB3125CF}"/>
              </a:ext>
            </a:extLst>
          </p:cNvPr>
          <p:cNvSpPr/>
          <p:nvPr/>
        </p:nvSpPr>
        <p:spPr>
          <a:xfrm>
            <a:off x="3242153" y="1324647"/>
            <a:ext cx="1101408" cy="5044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項目入力</a:t>
            </a:r>
          </a:p>
        </p:txBody>
      </p:sp>
      <p:sp>
        <p:nvSpPr>
          <p:cNvPr id="21" name="フローチャート: 処理 20">
            <a:extLst>
              <a:ext uri="{FF2B5EF4-FFF2-40B4-BE49-F238E27FC236}">
                <a16:creationId xmlns:a16="http://schemas.microsoft.com/office/drawing/2014/main" id="{B5950FB8-78EF-E5F8-3B2A-21BC86A3F052}"/>
              </a:ext>
            </a:extLst>
          </p:cNvPr>
          <p:cNvSpPr/>
          <p:nvPr/>
        </p:nvSpPr>
        <p:spPr>
          <a:xfrm>
            <a:off x="4911805" y="1324647"/>
            <a:ext cx="1101408" cy="50445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送信ボタン</a:t>
            </a:r>
            <a:endParaRPr kumimoji="1" lang="en-US" altLang="ja-JP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押下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2" name="フローチャート: 処理 21">
            <a:extLst>
              <a:ext uri="{FF2B5EF4-FFF2-40B4-BE49-F238E27FC236}">
                <a16:creationId xmlns:a16="http://schemas.microsoft.com/office/drawing/2014/main" id="{F85FB182-7053-AC82-A1C4-B4E968BA754E}"/>
              </a:ext>
            </a:extLst>
          </p:cNvPr>
          <p:cNvSpPr/>
          <p:nvPr/>
        </p:nvSpPr>
        <p:spPr>
          <a:xfrm>
            <a:off x="6563917" y="1324647"/>
            <a:ext cx="1101408" cy="5044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エラー表示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101ADF1-E8B3-4F09-562C-FF58C8FF5B0C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4343561" y="1576873"/>
            <a:ext cx="568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DA2BD56-7FA0-A1D6-E33B-FF1C76DFB5AF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>
            <a:off x="5462509" y="1829098"/>
            <a:ext cx="0" cy="29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A52CFBED-2958-0E2E-C7FA-B0D357BD069D}"/>
              </a:ext>
            </a:extLst>
          </p:cNvPr>
          <p:cNvCxnSpPr>
            <a:cxnSpLocks/>
            <a:stCxn id="19" idx="3"/>
            <a:endCxn id="22" idx="2"/>
          </p:cNvCxnSpPr>
          <p:nvPr/>
        </p:nvCxnSpPr>
        <p:spPr>
          <a:xfrm flipV="1">
            <a:off x="6013213" y="1829098"/>
            <a:ext cx="1101408" cy="4860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>
            <a:extLst>
              <a:ext uri="{FF2B5EF4-FFF2-40B4-BE49-F238E27FC236}">
                <a16:creationId xmlns:a16="http://schemas.microsoft.com/office/drawing/2014/main" id="{090965A6-5621-5D3D-3394-A23C4919E715}"/>
              </a:ext>
            </a:extLst>
          </p:cNvPr>
          <p:cNvCxnSpPr>
            <a:stCxn id="22" idx="0"/>
            <a:endCxn id="20" idx="0"/>
          </p:cNvCxnSpPr>
          <p:nvPr/>
        </p:nvCxnSpPr>
        <p:spPr>
          <a:xfrm rot="16200000" flipV="1">
            <a:off x="5453739" y="-336235"/>
            <a:ext cx="12700" cy="3321764"/>
          </a:xfrm>
          <a:prstGeom prst="bentConnector3">
            <a:avLst>
              <a:gd name="adj1" fmla="val 10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フローチャート: 処理 33">
            <a:extLst>
              <a:ext uri="{FF2B5EF4-FFF2-40B4-BE49-F238E27FC236}">
                <a16:creationId xmlns:a16="http://schemas.microsoft.com/office/drawing/2014/main" id="{5BDDDC42-E056-02DB-C80F-FB3B16B0F45F}"/>
              </a:ext>
            </a:extLst>
          </p:cNvPr>
          <p:cNvSpPr/>
          <p:nvPr/>
        </p:nvSpPr>
        <p:spPr>
          <a:xfrm>
            <a:off x="4911805" y="3361596"/>
            <a:ext cx="1101408" cy="504451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値受け取り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7BD5088-F0E7-6F30-96E2-8CC9E399DD4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462509" y="2983661"/>
            <a:ext cx="0" cy="37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ローチャート: 判断 39">
            <a:extLst>
              <a:ext uri="{FF2B5EF4-FFF2-40B4-BE49-F238E27FC236}">
                <a16:creationId xmlns:a16="http://schemas.microsoft.com/office/drawing/2014/main" id="{8D91B3D4-36D0-0136-A14E-3E022906AD66}"/>
              </a:ext>
            </a:extLst>
          </p:cNvPr>
          <p:cNvSpPr/>
          <p:nvPr/>
        </p:nvSpPr>
        <p:spPr>
          <a:xfrm>
            <a:off x="6563914" y="3361595"/>
            <a:ext cx="1101408" cy="504452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バリデーション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3CAC027-A0AF-EFF6-1E29-18A85EA978E2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 flipV="1">
            <a:off x="6013213" y="3613821"/>
            <a:ext cx="5507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AC2EF01-85EF-D948-0A4E-F004E63427B0}"/>
              </a:ext>
            </a:extLst>
          </p:cNvPr>
          <p:cNvCxnSpPr>
            <a:stCxn id="40" idx="2"/>
            <a:endCxn id="18" idx="1"/>
          </p:cNvCxnSpPr>
          <p:nvPr/>
        </p:nvCxnSpPr>
        <p:spPr>
          <a:xfrm>
            <a:off x="7114618" y="3866047"/>
            <a:ext cx="0" cy="38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>
            <a:extLst>
              <a:ext uri="{FF2B5EF4-FFF2-40B4-BE49-F238E27FC236}">
                <a16:creationId xmlns:a16="http://schemas.microsoft.com/office/drawing/2014/main" id="{A9BE4AE1-0661-8D7F-3BDB-2E3972D4C01C}"/>
              </a:ext>
            </a:extLst>
          </p:cNvPr>
          <p:cNvSpPr/>
          <p:nvPr/>
        </p:nvSpPr>
        <p:spPr>
          <a:xfrm>
            <a:off x="8216022" y="1324647"/>
            <a:ext cx="1101408" cy="504451"/>
          </a:xfrm>
          <a:prstGeom prst="flowChartProcess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エラー表示</a:t>
            </a:r>
          </a:p>
        </p:txBody>
      </p:sp>
      <p:sp>
        <p:nvSpPr>
          <p:cNvPr id="67" name="フローチャート: 処理 66">
            <a:extLst>
              <a:ext uri="{FF2B5EF4-FFF2-40B4-BE49-F238E27FC236}">
                <a16:creationId xmlns:a16="http://schemas.microsoft.com/office/drawing/2014/main" id="{4BC247D5-9090-DE44-7B3C-BB327C02F32C}"/>
              </a:ext>
            </a:extLst>
          </p:cNvPr>
          <p:cNvSpPr/>
          <p:nvPr/>
        </p:nvSpPr>
        <p:spPr>
          <a:xfrm>
            <a:off x="8216022" y="3361596"/>
            <a:ext cx="1101408" cy="504451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状況返信</a:t>
            </a:r>
          </a:p>
        </p:txBody>
      </p:sp>
      <p:cxnSp>
        <p:nvCxnSpPr>
          <p:cNvPr id="69" name="カギ線コネクタ 68">
            <a:extLst>
              <a:ext uri="{FF2B5EF4-FFF2-40B4-BE49-F238E27FC236}">
                <a16:creationId xmlns:a16="http://schemas.microsoft.com/office/drawing/2014/main" id="{A44E255F-6710-CB69-8811-DF73C9818F46}"/>
              </a:ext>
            </a:extLst>
          </p:cNvPr>
          <p:cNvCxnSpPr>
            <a:stCxn id="18" idx="4"/>
            <a:endCxn id="67" idx="2"/>
          </p:cNvCxnSpPr>
          <p:nvPr/>
        </p:nvCxnSpPr>
        <p:spPr>
          <a:xfrm flipV="1">
            <a:off x="7665322" y="3866047"/>
            <a:ext cx="1101404" cy="649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5A4871E0-384B-B8D4-4DC9-7F31B0904E95}"/>
              </a:ext>
            </a:extLst>
          </p:cNvPr>
          <p:cNvCxnSpPr>
            <a:cxnSpLocks/>
            <a:stCxn id="67" idx="0"/>
            <a:endCxn id="64" idx="2"/>
          </p:cNvCxnSpPr>
          <p:nvPr/>
        </p:nvCxnSpPr>
        <p:spPr>
          <a:xfrm flipV="1">
            <a:off x="8766726" y="1829098"/>
            <a:ext cx="0" cy="153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CF80BF5-ACE8-13EE-7C4D-346E5E81F9D3}"/>
              </a:ext>
            </a:extLst>
          </p:cNvPr>
          <p:cNvSpPr txBox="1"/>
          <p:nvPr/>
        </p:nvSpPr>
        <p:spPr>
          <a:xfrm>
            <a:off x="3146739" y="933720"/>
            <a:ext cx="12378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name, email, body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ED1560F-8963-D610-8674-D91088C7E386}"/>
              </a:ext>
            </a:extLst>
          </p:cNvPr>
          <p:cNvSpPr txBox="1"/>
          <p:nvPr/>
        </p:nvSpPr>
        <p:spPr>
          <a:xfrm>
            <a:off x="5194631" y="92837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再入力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82" name="カギ線コネクタ 81">
            <a:extLst>
              <a:ext uri="{FF2B5EF4-FFF2-40B4-BE49-F238E27FC236}">
                <a16:creationId xmlns:a16="http://schemas.microsoft.com/office/drawing/2014/main" id="{FC334A3D-774C-3300-038A-E7D813E3FCC7}"/>
              </a:ext>
            </a:extLst>
          </p:cNvPr>
          <p:cNvCxnSpPr>
            <a:cxnSpLocks/>
            <a:stCxn id="20" idx="2"/>
            <a:endCxn id="19" idx="1"/>
          </p:cNvCxnSpPr>
          <p:nvPr/>
        </p:nvCxnSpPr>
        <p:spPr>
          <a:xfrm rot="16200000" flipH="1">
            <a:off x="4109316" y="1512639"/>
            <a:ext cx="486030" cy="111894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3CFA66A-1531-A0AE-A534-84339748971C}"/>
              </a:ext>
            </a:extLst>
          </p:cNvPr>
          <p:cNvSpPr txBox="1"/>
          <p:nvPr/>
        </p:nvSpPr>
        <p:spPr>
          <a:xfrm>
            <a:off x="5077382" y="2914869"/>
            <a:ext cx="3497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D2E30D0B-E66E-B52B-953E-E5EF720DAFB9}"/>
              </a:ext>
            </a:extLst>
          </p:cNvPr>
          <p:cNvSpPr txBox="1"/>
          <p:nvPr/>
        </p:nvSpPr>
        <p:spPr>
          <a:xfrm>
            <a:off x="5501359" y="2914869"/>
            <a:ext cx="6848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データ送信</a:t>
            </a: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1E6306CB-33BC-B38B-E0D5-93C28F180FAB}"/>
              </a:ext>
            </a:extLst>
          </p:cNvPr>
          <p:cNvSpPr txBox="1"/>
          <p:nvPr/>
        </p:nvSpPr>
        <p:spPr>
          <a:xfrm>
            <a:off x="6486285" y="2551845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NG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1525EBA-BF6B-B73E-AC44-9F39141D5B58}"/>
              </a:ext>
            </a:extLst>
          </p:cNvPr>
          <p:cNvSpPr txBox="1"/>
          <p:nvPr/>
        </p:nvSpPr>
        <p:spPr>
          <a:xfrm>
            <a:off x="7518894" y="3266760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NG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A63B9D2-7FD8-F0E9-CA47-892199F6E1FB}"/>
              </a:ext>
            </a:extLst>
          </p:cNvPr>
          <p:cNvSpPr txBox="1"/>
          <p:nvPr/>
        </p:nvSpPr>
        <p:spPr>
          <a:xfrm>
            <a:off x="6730254" y="3840723"/>
            <a:ext cx="3497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E8172AD-D792-41B9-0C94-008E5C6921E0}"/>
              </a:ext>
            </a:extLst>
          </p:cNvPr>
          <p:cNvSpPr txBox="1"/>
          <p:nvPr/>
        </p:nvSpPr>
        <p:spPr>
          <a:xfrm>
            <a:off x="7177294" y="3840723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書込み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C79C4F44-03F9-6598-AF7F-1308A22073AC}"/>
              </a:ext>
            </a:extLst>
          </p:cNvPr>
          <p:cNvSpPr/>
          <p:nvPr/>
        </p:nvSpPr>
        <p:spPr>
          <a:xfrm>
            <a:off x="457947" y="5127396"/>
            <a:ext cx="2416623" cy="556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フロントエンドバリデーション</a:t>
            </a: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6E68BFE2-3226-9D88-9DF8-4ABAF864CE64}"/>
              </a:ext>
            </a:extLst>
          </p:cNvPr>
          <p:cNvSpPr/>
          <p:nvPr/>
        </p:nvSpPr>
        <p:spPr>
          <a:xfrm>
            <a:off x="2874570" y="5127396"/>
            <a:ext cx="8758630" cy="556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・</a:t>
            </a:r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name, email, body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つの項目が全て条件を満たしているときのみ送信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・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API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に接続できる場合のみ送信（ネットワーク未接続の場合は「</a:t>
            </a:r>
            <a:r>
              <a:rPr lang="en" altLang="ja-JP" sz="1200" b="0" i="0">
                <a:solidFill>
                  <a:srgbClr val="1D1C1D"/>
                </a:solidFill>
                <a:effectLst/>
                <a:latin typeface="NotoSansJP"/>
              </a:rPr>
              <a:t>Failed to fetch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」と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alert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で表示）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B0C3A649-763A-DE2C-04B7-81F5B9F8759B}"/>
              </a:ext>
            </a:extLst>
          </p:cNvPr>
          <p:cNvSpPr/>
          <p:nvPr/>
        </p:nvSpPr>
        <p:spPr>
          <a:xfrm>
            <a:off x="457947" y="5683979"/>
            <a:ext cx="2416623" cy="556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バックエンドバリデーション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FD9D481E-03B2-1053-9925-870784A86751}"/>
              </a:ext>
            </a:extLst>
          </p:cNvPr>
          <p:cNvSpPr/>
          <p:nvPr/>
        </p:nvSpPr>
        <p:spPr>
          <a:xfrm>
            <a:off x="2874570" y="5683979"/>
            <a:ext cx="8758630" cy="556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・</a:t>
            </a:r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name, email, body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つの項目が全て条件を満たしているときのみ送信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F57BD138-06FD-CF15-3CFE-173A5D3F0DA5}"/>
              </a:ext>
            </a:extLst>
          </p:cNvPr>
          <p:cNvCxnSpPr>
            <a:cxnSpLocks/>
            <a:stCxn id="40" idx="3"/>
            <a:endCxn id="64" idx="1"/>
          </p:cNvCxnSpPr>
          <p:nvPr/>
        </p:nvCxnSpPr>
        <p:spPr>
          <a:xfrm flipV="1">
            <a:off x="7665322" y="1576873"/>
            <a:ext cx="550700" cy="20369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ローチャート: 判断 44">
            <a:extLst>
              <a:ext uri="{FF2B5EF4-FFF2-40B4-BE49-F238E27FC236}">
                <a16:creationId xmlns:a16="http://schemas.microsoft.com/office/drawing/2014/main" id="{D28C26D6-E9B8-C5C4-83E4-9F77A918BF8D}"/>
              </a:ext>
            </a:extLst>
          </p:cNvPr>
          <p:cNvSpPr/>
          <p:nvPr/>
        </p:nvSpPr>
        <p:spPr>
          <a:xfrm>
            <a:off x="4911805" y="2607017"/>
            <a:ext cx="1101408" cy="376644"/>
          </a:xfrm>
          <a:prstGeom prst="flowChartDecision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ネット</a:t>
            </a:r>
            <a:endParaRPr kumimoji="1" lang="en-US" altLang="ja-JP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確認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F1C4AB2F-53DF-23DD-5917-94D0F54D6C94}"/>
              </a:ext>
            </a:extLst>
          </p:cNvPr>
          <p:cNvCxnSpPr>
            <a:stCxn id="19" idx="2"/>
            <a:endCxn id="45" idx="0"/>
          </p:cNvCxnSpPr>
          <p:nvPr/>
        </p:nvCxnSpPr>
        <p:spPr>
          <a:xfrm>
            <a:off x="5462509" y="2503450"/>
            <a:ext cx="0" cy="10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カギ線コネクタ 2">
            <a:extLst>
              <a:ext uri="{FF2B5EF4-FFF2-40B4-BE49-F238E27FC236}">
                <a16:creationId xmlns:a16="http://schemas.microsoft.com/office/drawing/2014/main" id="{FF69738A-CC11-17BD-9E81-0F1708D03026}"/>
              </a:ext>
            </a:extLst>
          </p:cNvPr>
          <p:cNvCxnSpPr>
            <a:cxnSpLocks/>
            <a:stCxn id="45" idx="3"/>
            <a:endCxn id="64" idx="1"/>
          </p:cNvCxnSpPr>
          <p:nvPr/>
        </p:nvCxnSpPr>
        <p:spPr>
          <a:xfrm flipV="1">
            <a:off x="6013213" y="1576873"/>
            <a:ext cx="2202809" cy="1218466"/>
          </a:xfrm>
          <a:prstGeom prst="bentConnector3">
            <a:avLst>
              <a:gd name="adj1" fmla="val 788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634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D206CD-1716-32C8-FDF6-4186B32CE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内部設計： </a:t>
            </a:r>
            <a:r>
              <a:rPr kumimoji="1" lang="en-US" altLang="ja-JP" dirty="0"/>
              <a:t>API</a:t>
            </a:r>
            <a:r>
              <a:rPr kumimoji="1" lang="ja-JP" altLang="en-US"/>
              <a:t>仕様（概要）</a:t>
            </a:r>
            <a:endParaRPr kumimoji="1" lang="ja-JP" altLang="en-US">
              <a:solidFill>
                <a:srgbClr val="FF0000"/>
              </a:solidFill>
            </a:endParaRP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7C2F817-BAF7-EB3F-65F6-85C014EA3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4A360E-83F8-E6B1-5596-499677848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11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2B407EC5-3A11-7D19-80E9-DE579F808AE5}"/>
              </a:ext>
            </a:extLst>
          </p:cNvPr>
          <p:cNvSpPr/>
          <p:nvPr/>
        </p:nvSpPr>
        <p:spPr>
          <a:xfrm>
            <a:off x="538517" y="961262"/>
            <a:ext cx="1544283" cy="9293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機能概要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531DE03-D280-8CFE-D135-87C194019157}"/>
              </a:ext>
            </a:extLst>
          </p:cNvPr>
          <p:cNvSpPr/>
          <p:nvPr/>
        </p:nvSpPr>
        <p:spPr>
          <a:xfrm>
            <a:off x="2082800" y="961262"/>
            <a:ext cx="9398000" cy="9293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・</a:t>
            </a:r>
            <a:r>
              <a:rPr kumimoji="1" lang="en-US" altLang="ja-JP" sz="12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contact.html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form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から送信された</a:t>
            </a:r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name, email, body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POST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にて受け取る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・受け取った値のバリデーションを行う</a:t>
            </a:r>
            <a:endParaRPr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・バリデーション</a:t>
            </a:r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NG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の場合は、その旨</a:t>
            </a:r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JSON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形式で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レスポンス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・バリデーション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の場合は、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Google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スプレッドシートに値を書き込み、完了を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JSON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でレスポンス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E845E61-BE7F-A007-FC82-905BE61C49AB}"/>
              </a:ext>
            </a:extLst>
          </p:cNvPr>
          <p:cNvSpPr/>
          <p:nvPr/>
        </p:nvSpPr>
        <p:spPr>
          <a:xfrm>
            <a:off x="538517" y="1890636"/>
            <a:ext cx="1544283" cy="17364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リクエスト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52395BB-7B4F-163A-1023-50505EDA73B4}"/>
              </a:ext>
            </a:extLst>
          </p:cNvPr>
          <p:cNvSpPr/>
          <p:nvPr/>
        </p:nvSpPr>
        <p:spPr>
          <a:xfrm>
            <a:off x="2082800" y="1890636"/>
            <a:ext cx="9398000" cy="17364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■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URL</a:t>
            </a:r>
          </a:p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・デプロイ時に動的に生成される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URL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を利用</a:t>
            </a:r>
            <a:endParaRPr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■認証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・なし（本番運用ではありません。普通はオレオレ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JWT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とか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OIDC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とか使います）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■引数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・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name, email, body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■形式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・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POST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（</a:t>
            </a:r>
            <a:r>
              <a:rPr lang="en" altLang="ja-JP" sz="12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content-type:application</a:t>
            </a:r>
            <a:r>
              <a:rPr lang="en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/x-www-form-</a:t>
            </a:r>
            <a:r>
              <a:rPr lang="en" altLang="ja-JP" sz="12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urlencoded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26E999E-A9AF-AD6E-FD53-9CDF201BFC7C}"/>
              </a:ext>
            </a:extLst>
          </p:cNvPr>
          <p:cNvSpPr/>
          <p:nvPr/>
        </p:nvSpPr>
        <p:spPr>
          <a:xfrm>
            <a:off x="538517" y="5090160"/>
            <a:ext cx="1544283" cy="1110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レスポンス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C141F7E-9799-193B-F29C-29DCE85B2850}"/>
              </a:ext>
            </a:extLst>
          </p:cNvPr>
          <p:cNvSpPr/>
          <p:nvPr/>
        </p:nvSpPr>
        <p:spPr>
          <a:xfrm>
            <a:off x="2082800" y="5090160"/>
            <a:ext cx="9398000" cy="11106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■成功時</a:t>
            </a:r>
            <a:endParaRPr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{message: “success!”}</a:t>
            </a:r>
          </a:p>
          <a:p>
            <a:endParaRPr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■エラー時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{message: “validation error!”}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A6EBBC2E-D980-D01F-43C0-3871D2849343}"/>
              </a:ext>
            </a:extLst>
          </p:cNvPr>
          <p:cNvSpPr/>
          <p:nvPr/>
        </p:nvSpPr>
        <p:spPr>
          <a:xfrm>
            <a:off x="538517" y="3623412"/>
            <a:ext cx="1544283" cy="1466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処理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D1661344-876C-C81F-C796-71276FE5C422}"/>
              </a:ext>
            </a:extLst>
          </p:cNvPr>
          <p:cNvSpPr/>
          <p:nvPr/>
        </p:nvSpPr>
        <p:spPr>
          <a:xfrm>
            <a:off x="2082800" y="3623412"/>
            <a:ext cx="9398000" cy="146674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■バリデーション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時（バリデーションルールは別紙）</a:t>
            </a:r>
            <a:endParaRPr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・受け取った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name, email, body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をレイアウトに基づき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Google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スプレッドシードの最終行に格納</a:t>
            </a:r>
            <a:endParaRPr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・その際、ステータス（初期値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=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受付）、受付日時も同じ行に格納</a:t>
            </a:r>
            <a:endParaRPr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endParaRPr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■バリデーション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NG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時</a:t>
            </a:r>
            <a:endParaRPr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・エラーレスポンスを返す</a:t>
            </a:r>
            <a:endParaRPr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6491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D9BD36-94E2-484B-CB4B-16E0420A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内部設計：バリデーションルール（バックエンド）と対応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035C10-004F-24A5-E240-597D6292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1E76091-994C-A1FB-3A3A-6388E1EE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12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A3B9966-4AEC-ADAB-BC32-3F7FD2BAC0DF}"/>
              </a:ext>
            </a:extLst>
          </p:cNvPr>
          <p:cNvSpPr/>
          <p:nvPr/>
        </p:nvSpPr>
        <p:spPr>
          <a:xfrm>
            <a:off x="548640" y="1652530"/>
            <a:ext cx="1300480" cy="4539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CONTCT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ページ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en-US" altLang="ja-JP" sz="12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contact.html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08CC18-1DF9-2849-7607-1237E058ABF6}"/>
              </a:ext>
            </a:extLst>
          </p:cNvPr>
          <p:cNvSpPr/>
          <p:nvPr/>
        </p:nvSpPr>
        <p:spPr>
          <a:xfrm>
            <a:off x="548640" y="1002291"/>
            <a:ext cx="1300480" cy="65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バリデーション場所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33BAE89-05A8-7373-6AAF-9A1911C403B7}"/>
              </a:ext>
            </a:extLst>
          </p:cNvPr>
          <p:cNvSpPr/>
          <p:nvPr/>
        </p:nvSpPr>
        <p:spPr>
          <a:xfrm>
            <a:off x="1849120" y="1652531"/>
            <a:ext cx="1300480" cy="15133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name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4376DFE-E8C8-1AC0-44C0-14F99A3FA593}"/>
              </a:ext>
            </a:extLst>
          </p:cNvPr>
          <p:cNvSpPr/>
          <p:nvPr/>
        </p:nvSpPr>
        <p:spPr>
          <a:xfrm>
            <a:off x="1849120" y="1002291"/>
            <a:ext cx="1300480" cy="65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バリデーション対象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F873DA2-7A86-7A1A-AFF9-E2ED84B97794}"/>
              </a:ext>
            </a:extLst>
          </p:cNvPr>
          <p:cNvSpPr/>
          <p:nvPr/>
        </p:nvSpPr>
        <p:spPr>
          <a:xfrm>
            <a:off x="3149600" y="1652531"/>
            <a:ext cx="130048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タイミング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213B9C0-E066-7A14-92DD-2142F5870242}"/>
              </a:ext>
            </a:extLst>
          </p:cNvPr>
          <p:cNvSpPr/>
          <p:nvPr/>
        </p:nvSpPr>
        <p:spPr>
          <a:xfrm>
            <a:off x="3149600" y="2156982"/>
            <a:ext cx="130048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ルール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DEF67E2-D651-29EB-2047-B971ACABF40D}"/>
              </a:ext>
            </a:extLst>
          </p:cNvPr>
          <p:cNvSpPr/>
          <p:nvPr/>
        </p:nvSpPr>
        <p:spPr>
          <a:xfrm>
            <a:off x="3149600" y="2661433"/>
            <a:ext cx="130048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対応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4C123C1-1273-A034-64BB-6103C6E971BB}"/>
              </a:ext>
            </a:extLst>
          </p:cNvPr>
          <p:cNvSpPr/>
          <p:nvPr/>
        </p:nvSpPr>
        <p:spPr>
          <a:xfrm>
            <a:off x="4450080" y="1652531"/>
            <a:ext cx="433832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データ受取時（スプレッドシートへの書込み前）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A16D053-44F2-9CB6-6DFE-B2DFA9030FEA}"/>
              </a:ext>
            </a:extLst>
          </p:cNvPr>
          <p:cNvSpPr/>
          <p:nvPr/>
        </p:nvSpPr>
        <p:spPr>
          <a:xfrm>
            <a:off x="4450080" y="2156982"/>
            <a:ext cx="433832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name==“”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9E7B050-5948-3C07-CA38-15A17F6E44B2}"/>
              </a:ext>
            </a:extLst>
          </p:cNvPr>
          <p:cNvSpPr/>
          <p:nvPr/>
        </p:nvSpPr>
        <p:spPr>
          <a:xfrm>
            <a:off x="4450080" y="2661433"/>
            <a:ext cx="433832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validation error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レスポンス返却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91B2EE1-5580-CC44-8D71-824A199ADEC0}"/>
              </a:ext>
            </a:extLst>
          </p:cNvPr>
          <p:cNvSpPr/>
          <p:nvPr/>
        </p:nvSpPr>
        <p:spPr>
          <a:xfrm>
            <a:off x="3149600" y="1002291"/>
            <a:ext cx="5638800" cy="65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ルールおよび表示項目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DB6DE4-5D12-4CD9-5A97-8A071CBBC820}"/>
              </a:ext>
            </a:extLst>
          </p:cNvPr>
          <p:cNvSpPr/>
          <p:nvPr/>
        </p:nvSpPr>
        <p:spPr>
          <a:xfrm>
            <a:off x="8788400" y="1002291"/>
            <a:ext cx="3006034" cy="65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備考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999C38E-C214-D885-6C23-F065FE9100BF}"/>
              </a:ext>
            </a:extLst>
          </p:cNvPr>
          <p:cNvSpPr/>
          <p:nvPr/>
        </p:nvSpPr>
        <p:spPr>
          <a:xfrm>
            <a:off x="8788400" y="1652531"/>
            <a:ext cx="3006034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条件非マッチならエラーレスポンス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条件マッチならエラー処理継続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D654184-8E04-75C0-0C4B-EF46023E5270}"/>
              </a:ext>
            </a:extLst>
          </p:cNvPr>
          <p:cNvSpPr/>
          <p:nvPr/>
        </p:nvSpPr>
        <p:spPr>
          <a:xfrm>
            <a:off x="8788400" y="2156982"/>
            <a:ext cx="3006034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正規表現を利用せず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===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との違いを意識する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8C76B28-8DBF-4BE4-6C0C-A618CBAFB6B6}"/>
              </a:ext>
            </a:extLst>
          </p:cNvPr>
          <p:cNvSpPr/>
          <p:nvPr/>
        </p:nvSpPr>
        <p:spPr>
          <a:xfrm>
            <a:off x="8788400" y="2661433"/>
            <a:ext cx="3006034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{ message: "validation error!" }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E8CEC69-BF0B-F4C9-49C9-76E0A5E4A37D}"/>
              </a:ext>
            </a:extLst>
          </p:cNvPr>
          <p:cNvSpPr/>
          <p:nvPr/>
        </p:nvSpPr>
        <p:spPr>
          <a:xfrm>
            <a:off x="1849120" y="3165884"/>
            <a:ext cx="1300480" cy="1513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email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FEE5D15-9035-4ED7-9689-309562DE1C26}"/>
              </a:ext>
            </a:extLst>
          </p:cNvPr>
          <p:cNvSpPr/>
          <p:nvPr/>
        </p:nvSpPr>
        <p:spPr>
          <a:xfrm>
            <a:off x="3149600" y="3165884"/>
            <a:ext cx="1300480" cy="50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タイミング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A1B115E-BD67-774E-8BEE-9CEDF1E18601}"/>
              </a:ext>
            </a:extLst>
          </p:cNvPr>
          <p:cNvSpPr/>
          <p:nvPr/>
        </p:nvSpPr>
        <p:spPr>
          <a:xfrm>
            <a:off x="3149600" y="3670335"/>
            <a:ext cx="1300480" cy="50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ルール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566B92D-72F4-A265-9745-3F38C76B915F}"/>
              </a:ext>
            </a:extLst>
          </p:cNvPr>
          <p:cNvSpPr/>
          <p:nvPr/>
        </p:nvSpPr>
        <p:spPr>
          <a:xfrm>
            <a:off x="3149600" y="4174786"/>
            <a:ext cx="1300480" cy="50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対応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A1BDAD4-9491-8296-3548-DCDDD4B6B7A6}"/>
              </a:ext>
            </a:extLst>
          </p:cNvPr>
          <p:cNvSpPr/>
          <p:nvPr/>
        </p:nvSpPr>
        <p:spPr>
          <a:xfrm>
            <a:off x="4450080" y="3165884"/>
            <a:ext cx="4338320" cy="50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データ受取時（スプレッドシートへの書込み前）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828C238-CFFE-5002-BC8B-BE3455499990}"/>
              </a:ext>
            </a:extLst>
          </p:cNvPr>
          <p:cNvSpPr/>
          <p:nvPr/>
        </p:nvSpPr>
        <p:spPr>
          <a:xfrm>
            <a:off x="4450080" y="3670335"/>
            <a:ext cx="4338320" cy="50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/^[a-z0-9.]+@[a-z0-9.]+\.[a-z]+$/;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305DB10-237D-A107-A480-4DD013E3A2B0}"/>
              </a:ext>
            </a:extLst>
          </p:cNvPr>
          <p:cNvSpPr/>
          <p:nvPr/>
        </p:nvSpPr>
        <p:spPr>
          <a:xfrm>
            <a:off x="4450080" y="4174786"/>
            <a:ext cx="4338320" cy="50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validation error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レスポンス返却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79BCD94-09CA-2830-6F43-5C454257CFFF}"/>
              </a:ext>
            </a:extLst>
          </p:cNvPr>
          <p:cNvSpPr/>
          <p:nvPr/>
        </p:nvSpPr>
        <p:spPr>
          <a:xfrm>
            <a:off x="8788400" y="3165884"/>
            <a:ext cx="3006034" cy="50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条件非マッチならエラーレスポンス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条件マッチならエラー処理継続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424B75D-D565-1BCC-01EF-F974560624CD}"/>
              </a:ext>
            </a:extLst>
          </p:cNvPr>
          <p:cNvSpPr/>
          <p:nvPr/>
        </p:nvSpPr>
        <p:spPr>
          <a:xfrm>
            <a:off x="8788400" y="3670335"/>
            <a:ext cx="3006034" cy="50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条件評価には正規表現の利用を想定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C50A508-301A-387F-C23D-F8637751EF6F}"/>
              </a:ext>
            </a:extLst>
          </p:cNvPr>
          <p:cNvSpPr/>
          <p:nvPr/>
        </p:nvSpPr>
        <p:spPr>
          <a:xfrm>
            <a:off x="8788400" y="4174786"/>
            <a:ext cx="3006034" cy="50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{ message: "validation error!" }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F66B50A-CD24-FE05-AFEB-432663706EA3}"/>
              </a:ext>
            </a:extLst>
          </p:cNvPr>
          <p:cNvSpPr/>
          <p:nvPr/>
        </p:nvSpPr>
        <p:spPr>
          <a:xfrm>
            <a:off x="1849120" y="4678235"/>
            <a:ext cx="1300480" cy="15133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body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B5DC027-C188-8A3B-477B-E7FC214D104D}"/>
              </a:ext>
            </a:extLst>
          </p:cNvPr>
          <p:cNvSpPr/>
          <p:nvPr/>
        </p:nvSpPr>
        <p:spPr>
          <a:xfrm>
            <a:off x="3149600" y="4678235"/>
            <a:ext cx="130048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タイミング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D0079E7-5D82-6E83-2A8E-E0893898CFB8}"/>
              </a:ext>
            </a:extLst>
          </p:cNvPr>
          <p:cNvSpPr/>
          <p:nvPr/>
        </p:nvSpPr>
        <p:spPr>
          <a:xfrm>
            <a:off x="3149600" y="5182686"/>
            <a:ext cx="130048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ルール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5BD9838-6BB6-4E9A-DC01-F640CDFB7B2C}"/>
              </a:ext>
            </a:extLst>
          </p:cNvPr>
          <p:cNvSpPr/>
          <p:nvPr/>
        </p:nvSpPr>
        <p:spPr>
          <a:xfrm>
            <a:off x="3149600" y="5687137"/>
            <a:ext cx="130048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対応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ABD9D51-D412-321C-61FE-0A77ED813831}"/>
              </a:ext>
            </a:extLst>
          </p:cNvPr>
          <p:cNvSpPr/>
          <p:nvPr/>
        </p:nvSpPr>
        <p:spPr>
          <a:xfrm>
            <a:off x="4450080" y="4678235"/>
            <a:ext cx="433832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データ受取時（スプレッドシートへの書込み前）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2AB6599-4FD7-1283-631B-A187AFC2A4A6}"/>
              </a:ext>
            </a:extLst>
          </p:cNvPr>
          <p:cNvSpPr/>
          <p:nvPr/>
        </p:nvSpPr>
        <p:spPr>
          <a:xfrm>
            <a:off x="4450080" y="5182686"/>
            <a:ext cx="433832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/^.{1,10}$/;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60C5474-D49F-66A9-BF99-D946301F1124}"/>
              </a:ext>
            </a:extLst>
          </p:cNvPr>
          <p:cNvSpPr/>
          <p:nvPr/>
        </p:nvSpPr>
        <p:spPr>
          <a:xfrm>
            <a:off x="4450080" y="5687137"/>
            <a:ext cx="433832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validation error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レスポンス返却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7B3B589-72FB-08F2-378D-56A97D029A3C}"/>
              </a:ext>
            </a:extLst>
          </p:cNvPr>
          <p:cNvSpPr/>
          <p:nvPr/>
        </p:nvSpPr>
        <p:spPr>
          <a:xfrm>
            <a:off x="8788400" y="4678235"/>
            <a:ext cx="3006034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条件非マッチならエラーレスポンス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条件マッチならエラー処理継続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5039717-CED5-7CDD-B1AB-CC9EB23819C4}"/>
              </a:ext>
            </a:extLst>
          </p:cNvPr>
          <p:cNvSpPr/>
          <p:nvPr/>
        </p:nvSpPr>
        <p:spPr>
          <a:xfrm>
            <a:off x="8788400" y="5182686"/>
            <a:ext cx="3006034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条件評価には正規表現の利用を想定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05470DA-AC9C-4C83-5B8F-E7EAD0043E62}"/>
              </a:ext>
            </a:extLst>
          </p:cNvPr>
          <p:cNvSpPr/>
          <p:nvPr/>
        </p:nvSpPr>
        <p:spPr>
          <a:xfrm>
            <a:off x="8788400" y="5687137"/>
            <a:ext cx="3006034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{ message: "validation error!" }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44068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2AED40B-1B23-6948-89B3-220CD171B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397286"/>
            <a:ext cx="10515598" cy="1404458"/>
          </a:xfrm>
        </p:spPr>
        <p:txBody>
          <a:bodyPr>
            <a:normAutofit/>
          </a:bodyPr>
          <a:lstStyle/>
          <a:p>
            <a:r>
              <a:rPr lang="ja-JP" altLang="en-US" sz="3600"/>
              <a:t>参考資料</a:t>
            </a:r>
            <a:endParaRPr kumimoji="1" lang="ja-JP" altLang="en-US" sz="360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AE313A0-35E2-4F4C-BEDF-EC60074526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B3D9C38-E1BA-D14B-B9C5-31A6CE1F9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kumimoji="1" lang="ja-JP" altLang="en-US" smtClean="0"/>
              <a:t>13</a:t>
            </a:fld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9F6FDFF-CB74-9741-BA6F-60886C4E1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541832"/>
            <a:ext cx="1409700" cy="418504"/>
          </a:xfrm>
          <a:prstGeom prst="rect">
            <a:avLst/>
          </a:prstGeom>
        </p:spPr>
      </p:pic>
      <p:sp>
        <p:nvSpPr>
          <p:cNvPr id="6" name="フッター プレースホルダー 3">
            <a:extLst>
              <a:ext uri="{FF2B5EF4-FFF2-40B4-BE49-F238E27FC236}">
                <a16:creationId xmlns:a16="http://schemas.microsoft.com/office/drawing/2014/main" id="{79E6B441-D748-1FCF-BB83-73915D507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6830"/>
            <a:ext cx="4114800" cy="365125"/>
          </a:xfrm>
        </p:spPr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00418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1AD7DD-A7F5-E145-99FC-E6D32A41B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目次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AE0E797-C1FC-4E49-8C48-D1B9DDC12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000"/>
              <a:t>サーバ</a:t>
            </a:r>
            <a:r>
              <a:rPr kumimoji="1" lang="en-US" altLang="ja-JP" sz="2000" dirty="0"/>
              <a:t>/</a:t>
            </a:r>
            <a:r>
              <a:rPr kumimoji="1" lang="ja-JP" altLang="en-US" sz="2000"/>
              <a:t>アカウント情報</a:t>
            </a:r>
            <a:endParaRPr kumimoji="1" lang="en-US" altLang="ja-JP" sz="2000" dirty="0"/>
          </a:p>
          <a:p>
            <a:pPr>
              <a:lnSpc>
                <a:spcPct val="120000"/>
              </a:lnSpc>
            </a:pPr>
            <a:r>
              <a:rPr kumimoji="1" lang="ja-JP" altLang="en-US" sz="2000"/>
              <a:t>外部設計</a:t>
            </a:r>
            <a:endParaRPr kumimoji="1" lang="en-US" altLang="ja-JP" sz="2000" dirty="0"/>
          </a:p>
          <a:p>
            <a:pPr lvl="1">
              <a:lnSpc>
                <a:spcPct val="120000"/>
              </a:lnSpc>
            </a:pPr>
            <a:r>
              <a:rPr lang="en-US" altLang="ja-JP" sz="1800" dirty="0"/>
              <a:t>PC</a:t>
            </a:r>
            <a:r>
              <a:rPr lang="ja-JP" altLang="en-US" sz="1800"/>
              <a:t>用画面</a:t>
            </a:r>
            <a:endParaRPr lang="en-US" altLang="ja-JP" sz="1800" dirty="0"/>
          </a:p>
          <a:p>
            <a:pPr lvl="1">
              <a:lnSpc>
                <a:spcPct val="120000"/>
              </a:lnSpc>
            </a:pPr>
            <a:r>
              <a:rPr kumimoji="1" lang="ja-JP" altLang="en-US" sz="1800"/>
              <a:t>スマホ用画面</a:t>
            </a:r>
            <a:endParaRPr kumimoji="1" lang="en-US" altLang="ja-JP" sz="1800" dirty="0"/>
          </a:p>
          <a:p>
            <a:pPr lvl="1">
              <a:lnSpc>
                <a:spcPct val="120000"/>
              </a:lnSpc>
            </a:pPr>
            <a:r>
              <a:rPr lang="ja-JP" altLang="en-US" sz="1800"/>
              <a:t>画面のマークアップ</a:t>
            </a:r>
            <a:endParaRPr lang="en-US" altLang="ja-JP" sz="1800" dirty="0"/>
          </a:p>
          <a:p>
            <a:pPr lvl="1">
              <a:lnSpc>
                <a:spcPct val="120000"/>
              </a:lnSpc>
            </a:pPr>
            <a:r>
              <a:rPr lang="ja-JP" altLang="en-US" sz="1800"/>
              <a:t>バリデーションルール（フロントエンド）と表示項目</a:t>
            </a:r>
            <a:endParaRPr lang="en-US" altLang="ja-JP" sz="1800" dirty="0"/>
          </a:p>
          <a:p>
            <a:pPr lvl="1">
              <a:lnSpc>
                <a:spcPct val="120000"/>
              </a:lnSpc>
            </a:pPr>
            <a:r>
              <a:rPr kumimoji="1" lang="ja-JP" altLang="en-US" sz="1800"/>
              <a:t>送信ボタン押下時の処理</a:t>
            </a:r>
            <a:endParaRPr kumimoji="1" lang="en-US" altLang="ja-JP" sz="1800" dirty="0"/>
          </a:p>
          <a:p>
            <a:pPr lvl="1">
              <a:lnSpc>
                <a:spcPct val="120000"/>
              </a:lnSpc>
            </a:pPr>
            <a:r>
              <a:rPr lang="ja-JP" altLang="en-US" sz="1800"/>
              <a:t>スプレッドシートのデータ構造とレイアウト</a:t>
            </a:r>
            <a:endParaRPr kumimoji="1" lang="en-US" altLang="ja-JP" sz="1800" dirty="0"/>
          </a:p>
          <a:p>
            <a:pPr>
              <a:lnSpc>
                <a:spcPct val="120000"/>
              </a:lnSpc>
            </a:pPr>
            <a:r>
              <a:rPr lang="ja-JP" altLang="en-US" sz="2000"/>
              <a:t>内部設計</a:t>
            </a:r>
            <a:endParaRPr lang="en-US" altLang="ja-JP" sz="2000" dirty="0"/>
          </a:p>
          <a:p>
            <a:pPr lvl="1">
              <a:lnSpc>
                <a:spcPct val="120000"/>
              </a:lnSpc>
            </a:pPr>
            <a:r>
              <a:rPr lang="en-US" altLang="ja-JP" sz="1800" dirty="0"/>
              <a:t>API</a:t>
            </a:r>
            <a:r>
              <a:rPr lang="ja-JP" altLang="en-US" sz="1800"/>
              <a:t>の処理フロー</a:t>
            </a:r>
            <a:endParaRPr lang="en-US" altLang="ja-JP" sz="1800" dirty="0"/>
          </a:p>
          <a:p>
            <a:pPr lvl="1">
              <a:lnSpc>
                <a:spcPct val="120000"/>
              </a:lnSpc>
            </a:pPr>
            <a:r>
              <a:rPr lang="en-US" altLang="ja-JP" sz="1800" dirty="0"/>
              <a:t>API</a:t>
            </a:r>
            <a:r>
              <a:rPr lang="ja-JP" altLang="en-US" sz="1800"/>
              <a:t>仕様（概要）</a:t>
            </a:r>
            <a:endParaRPr lang="en-US" altLang="ja-JP" sz="1800" dirty="0"/>
          </a:p>
          <a:p>
            <a:pPr lvl="1">
              <a:lnSpc>
                <a:spcPct val="120000"/>
              </a:lnSpc>
            </a:pPr>
            <a:r>
              <a:rPr lang="ja-JP" altLang="en-US" sz="1800"/>
              <a:t>バリデーションルール（バックエンド）と対応</a:t>
            </a:r>
            <a:endParaRPr lang="en-US" altLang="ja-JP" sz="1800" dirty="0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BF0EDA0-0453-A844-90B2-3AE0D9999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45D0F1A-A5A9-8441-BFC8-4DEDE66E7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2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01889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4F3533-B40C-FE2F-DD2D-A41A92F9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サーバ</a:t>
            </a:r>
            <a:r>
              <a:rPr lang="en-US" altLang="ja-JP" dirty="0"/>
              <a:t>/</a:t>
            </a:r>
            <a:r>
              <a:rPr lang="ja-JP" altLang="en-US"/>
              <a:t>アカウント情報</a:t>
            </a:r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F441A5-F295-907A-BB27-63AF94F14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79684BB-AAED-D82A-120F-4F7E425C1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3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896091EB-88FB-9F37-1249-C0419B74D077}"/>
              </a:ext>
            </a:extLst>
          </p:cNvPr>
          <p:cNvSpPr/>
          <p:nvPr/>
        </p:nvSpPr>
        <p:spPr>
          <a:xfrm>
            <a:off x="619760" y="1102457"/>
            <a:ext cx="2692400" cy="251068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Google 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スプレッドシート用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（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Google Apps Script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実行用）</a:t>
            </a:r>
            <a:endParaRPr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Google Drive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用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7156FD-5D6B-7B1B-274F-8FD196886576}"/>
              </a:ext>
            </a:extLst>
          </p:cNvPr>
          <p:cNvSpPr/>
          <p:nvPr/>
        </p:nvSpPr>
        <p:spPr>
          <a:xfrm>
            <a:off x="3312160" y="1102457"/>
            <a:ext cx="1371600" cy="100890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開発用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608BD2B-AA46-A5BB-B823-B3CF19490DDB}"/>
              </a:ext>
            </a:extLst>
          </p:cNvPr>
          <p:cNvSpPr/>
          <p:nvPr/>
        </p:nvSpPr>
        <p:spPr>
          <a:xfrm>
            <a:off x="4683760" y="1102457"/>
            <a:ext cx="124968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アカウント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E0DDEAC-59E4-709C-E351-3B2B25380DDE}"/>
              </a:ext>
            </a:extLst>
          </p:cNvPr>
          <p:cNvSpPr/>
          <p:nvPr/>
        </p:nvSpPr>
        <p:spPr>
          <a:xfrm>
            <a:off x="4683760" y="1606908"/>
            <a:ext cx="124968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パスワード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08B8B93-F28D-9F7C-0FDC-11595D14FA20}"/>
              </a:ext>
            </a:extLst>
          </p:cNvPr>
          <p:cNvSpPr/>
          <p:nvPr/>
        </p:nvSpPr>
        <p:spPr>
          <a:xfrm>
            <a:off x="3312160" y="2108231"/>
            <a:ext cx="1371600" cy="150491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本番用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（運用用）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7F0465A-E9D5-E5A5-A77D-951EC777ED52}"/>
              </a:ext>
            </a:extLst>
          </p:cNvPr>
          <p:cNvSpPr/>
          <p:nvPr/>
        </p:nvSpPr>
        <p:spPr>
          <a:xfrm>
            <a:off x="4683760" y="2108233"/>
            <a:ext cx="124968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アカウント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6B2AAB1-D124-2610-98AB-D023BA9D843E}"/>
              </a:ext>
            </a:extLst>
          </p:cNvPr>
          <p:cNvSpPr/>
          <p:nvPr/>
        </p:nvSpPr>
        <p:spPr>
          <a:xfrm>
            <a:off x="4683760" y="2612684"/>
            <a:ext cx="124968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パスワード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84C7F13-5132-5DE3-2A4A-7CEAFFE43B45}"/>
              </a:ext>
            </a:extLst>
          </p:cNvPr>
          <p:cNvSpPr/>
          <p:nvPr/>
        </p:nvSpPr>
        <p:spPr>
          <a:xfrm>
            <a:off x="5933440" y="1102457"/>
            <a:ext cx="372872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dev@example.local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0F3670AD-4EEA-DD61-71FF-5E9A8FCDC6EA}"/>
              </a:ext>
            </a:extLst>
          </p:cNvPr>
          <p:cNvSpPr/>
          <p:nvPr/>
        </p:nvSpPr>
        <p:spPr>
          <a:xfrm>
            <a:off x="5933440" y="1606908"/>
            <a:ext cx="372872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*******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E5077ED-1DA6-1C61-1308-2EE9626C16AD}"/>
              </a:ext>
            </a:extLst>
          </p:cNvPr>
          <p:cNvSpPr/>
          <p:nvPr/>
        </p:nvSpPr>
        <p:spPr>
          <a:xfrm>
            <a:off x="5933440" y="2108233"/>
            <a:ext cx="372872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ope@example.local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5C4E24F3-0A7B-9E06-BB33-3BAFB7C33761}"/>
              </a:ext>
            </a:extLst>
          </p:cNvPr>
          <p:cNvSpPr/>
          <p:nvPr/>
        </p:nvSpPr>
        <p:spPr>
          <a:xfrm>
            <a:off x="5933440" y="2612684"/>
            <a:ext cx="372872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*******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93A714B-61D4-EA34-BE6B-719748EE1A89}"/>
              </a:ext>
            </a:extLst>
          </p:cNvPr>
          <p:cNvSpPr/>
          <p:nvPr/>
        </p:nvSpPr>
        <p:spPr>
          <a:xfrm>
            <a:off x="609600" y="3860211"/>
            <a:ext cx="2702560" cy="1895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Google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スプレッドシート共有対象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アカウント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65B23FD-7F75-10C7-EF11-413ECEB1899C}"/>
              </a:ext>
            </a:extLst>
          </p:cNvPr>
          <p:cNvSpPr/>
          <p:nvPr/>
        </p:nvSpPr>
        <p:spPr>
          <a:xfrm>
            <a:off x="3312160" y="3860210"/>
            <a:ext cx="6350000" cy="381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ope1@example.local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578F128A-1F7E-71F4-DA79-A75DE0A2ED45}"/>
              </a:ext>
            </a:extLst>
          </p:cNvPr>
          <p:cNvSpPr/>
          <p:nvPr/>
        </p:nvSpPr>
        <p:spPr>
          <a:xfrm>
            <a:off x="3312160" y="4234908"/>
            <a:ext cx="6350000" cy="381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ope2@example.local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7AE544DD-DDC4-2396-11D9-3B6E734AD87C}"/>
              </a:ext>
            </a:extLst>
          </p:cNvPr>
          <p:cNvSpPr/>
          <p:nvPr/>
        </p:nvSpPr>
        <p:spPr>
          <a:xfrm>
            <a:off x="3312160" y="4616886"/>
            <a:ext cx="6350000" cy="381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ope3@example.local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DE9195F-E028-EEE1-301A-DA6B56101132}"/>
              </a:ext>
            </a:extLst>
          </p:cNvPr>
          <p:cNvSpPr/>
          <p:nvPr/>
        </p:nvSpPr>
        <p:spPr>
          <a:xfrm>
            <a:off x="3312160" y="4991585"/>
            <a:ext cx="6350000" cy="381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ope4@example.local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210D2EC-D42C-7B8B-4295-DD71BA1981D1}"/>
              </a:ext>
            </a:extLst>
          </p:cNvPr>
          <p:cNvSpPr/>
          <p:nvPr/>
        </p:nvSpPr>
        <p:spPr>
          <a:xfrm>
            <a:off x="3312160" y="5373563"/>
            <a:ext cx="6350000" cy="381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ope5@example.local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385B61F-08B0-6C3C-34FA-44214E46EE0B}"/>
              </a:ext>
            </a:extLst>
          </p:cNvPr>
          <p:cNvSpPr/>
          <p:nvPr/>
        </p:nvSpPr>
        <p:spPr>
          <a:xfrm>
            <a:off x="9662160" y="4234908"/>
            <a:ext cx="1920240" cy="381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パスワードは各自管理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55780EA5-8D7E-BF47-0B00-F124457DCADB}"/>
              </a:ext>
            </a:extLst>
          </p:cNvPr>
          <p:cNvSpPr/>
          <p:nvPr/>
        </p:nvSpPr>
        <p:spPr>
          <a:xfrm>
            <a:off x="9662160" y="4616886"/>
            <a:ext cx="1920240" cy="381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パスワードは各自管理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CB985E92-A985-EFC8-3167-57DEBCAE5E70}"/>
              </a:ext>
            </a:extLst>
          </p:cNvPr>
          <p:cNvSpPr/>
          <p:nvPr/>
        </p:nvSpPr>
        <p:spPr>
          <a:xfrm>
            <a:off x="9662160" y="4991585"/>
            <a:ext cx="1920240" cy="381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パスワードは各自管理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3F4DF71-C6B5-134A-003B-2802683EE15F}"/>
              </a:ext>
            </a:extLst>
          </p:cNvPr>
          <p:cNvSpPr/>
          <p:nvPr/>
        </p:nvSpPr>
        <p:spPr>
          <a:xfrm>
            <a:off x="9662160" y="5373563"/>
            <a:ext cx="1920240" cy="3819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パスワードは各自管理</a:t>
            </a: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67D1C4E4-E0FB-7961-9702-8EA2BB0E574C}"/>
              </a:ext>
            </a:extLst>
          </p:cNvPr>
          <p:cNvSpPr/>
          <p:nvPr/>
        </p:nvSpPr>
        <p:spPr>
          <a:xfrm>
            <a:off x="9662160" y="1102457"/>
            <a:ext cx="192024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A2034FB9-F0A7-BE10-BE9A-0A8AD42C9596}"/>
              </a:ext>
            </a:extLst>
          </p:cNvPr>
          <p:cNvSpPr/>
          <p:nvPr/>
        </p:nvSpPr>
        <p:spPr>
          <a:xfrm>
            <a:off x="9662160" y="1606908"/>
            <a:ext cx="192024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0915370-5888-607E-DF8C-1FFE2A192EE6}"/>
              </a:ext>
            </a:extLst>
          </p:cNvPr>
          <p:cNvSpPr/>
          <p:nvPr/>
        </p:nvSpPr>
        <p:spPr>
          <a:xfrm>
            <a:off x="9662160" y="2108233"/>
            <a:ext cx="192024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8D7B195-6091-5D77-38D5-DB40BD9DA857}"/>
              </a:ext>
            </a:extLst>
          </p:cNvPr>
          <p:cNvSpPr/>
          <p:nvPr/>
        </p:nvSpPr>
        <p:spPr>
          <a:xfrm>
            <a:off x="9662160" y="2612684"/>
            <a:ext cx="192024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CE52CB30-932F-2352-2109-4B759704E3DB}"/>
              </a:ext>
            </a:extLst>
          </p:cNvPr>
          <p:cNvSpPr/>
          <p:nvPr/>
        </p:nvSpPr>
        <p:spPr>
          <a:xfrm>
            <a:off x="9662160" y="3860210"/>
            <a:ext cx="1920240" cy="3746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パスワードは各自管理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AE6F492-F2AF-F3FC-CE77-5C88BB79DD16}"/>
              </a:ext>
            </a:extLst>
          </p:cNvPr>
          <p:cNvSpPr/>
          <p:nvPr/>
        </p:nvSpPr>
        <p:spPr>
          <a:xfrm>
            <a:off x="5933440" y="3108693"/>
            <a:ext cx="372872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090********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0D14EEF-7D49-C46E-1DD3-F9CF141BD7CE}"/>
              </a:ext>
            </a:extLst>
          </p:cNvPr>
          <p:cNvSpPr/>
          <p:nvPr/>
        </p:nvSpPr>
        <p:spPr>
          <a:xfrm>
            <a:off x="9662160" y="3108693"/>
            <a:ext cx="192024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本番アカウントは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MFA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必須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8E785AE7-32DA-1398-ED81-FEB2FC081CD7}"/>
              </a:ext>
            </a:extLst>
          </p:cNvPr>
          <p:cNvSpPr/>
          <p:nvPr/>
        </p:nvSpPr>
        <p:spPr>
          <a:xfrm>
            <a:off x="4683760" y="3108692"/>
            <a:ext cx="124968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認証用</a:t>
            </a:r>
            <a:endParaRPr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電話番号</a:t>
            </a:r>
          </a:p>
        </p:txBody>
      </p:sp>
    </p:spTree>
    <p:extLst>
      <p:ext uri="{BB962C8B-B14F-4D97-AF65-F5344CB8AC3E}">
        <p14:creationId xmlns:p14="http://schemas.microsoft.com/office/powerpoint/2010/main" val="3392766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E5C84E-03EC-0297-6E35-FEFF38CA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外部設計：</a:t>
            </a:r>
            <a:r>
              <a:rPr kumimoji="1" lang="en-US" altLang="ja-JP" dirty="0"/>
              <a:t>PC</a:t>
            </a:r>
            <a:r>
              <a:rPr kumimoji="1" lang="ja-JP" altLang="en-US"/>
              <a:t>用画面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E93D683-643F-6A8A-AE14-B0414D0F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DF874B-A845-EE17-8CE0-1B1E623B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4</a:t>
            </a:fld>
            <a:endParaRPr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282929B3-3E84-6330-22BE-F12947D8B1AE}"/>
              </a:ext>
            </a:extLst>
          </p:cNvPr>
          <p:cNvSpPr/>
          <p:nvPr/>
        </p:nvSpPr>
        <p:spPr>
          <a:xfrm>
            <a:off x="2204104" y="2582931"/>
            <a:ext cx="2354317" cy="2823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4940B0C-BD24-3066-E63B-7149DA0D9626}"/>
              </a:ext>
            </a:extLst>
          </p:cNvPr>
          <p:cNvSpPr/>
          <p:nvPr/>
        </p:nvSpPr>
        <p:spPr>
          <a:xfrm>
            <a:off x="2204105" y="2257112"/>
            <a:ext cx="1177158" cy="325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TOP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FF80727-D12F-BA26-57C3-B430F235DC7B}"/>
              </a:ext>
            </a:extLst>
          </p:cNvPr>
          <p:cNvSpPr/>
          <p:nvPr/>
        </p:nvSpPr>
        <p:spPr>
          <a:xfrm>
            <a:off x="3381263" y="2257112"/>
            <a:ext cx="1177158" cy="3258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CONTACT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783B57-CB92-34F6-3937-D164A50CBFA4}"/>
              </a:ext>
            </a:extLst>
          </p:cNvPr>
          <p:cNvSpPr/>
          <p:nvPr/>
        </p:nvSpPr>
        <p:spPr>
          <a:xfrm>
            <a:off x="2204104" y="2582932"/>
            <a:ext cx="2354317" cy="8092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Header</a:t>
            </a:r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画像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4149238-3D0C-4128-5088-2451EB5EA89C}"/>
              </a:ext>
            </a:extLst>
          </p:cNvPr>
          <p:cNvSpPr/>
          <p:nvPr/>
        </p:nvSpPr>
        <p:spPr>
          <a:xfrm>
            <a:off x="2204103" y="5405971"/>
            <a:ext cx="2354317" cy="304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footer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57B4CCC-02A3-F90C-593F-3382504DA1E4}"/>
              </a:ext>
            </a:extLst>
          </p:cNvPr>
          <p:cNvSpPr/>
          <p:nvPr/>
        </p:nvSpPr>
        <p:spPr>
          <a:xfrm>
            <a:off x="2448560" y="3752960"/>
            <a:ext cx="1879600" cy="110959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会社說明文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69F58B95-2AA7-5BD1-AF08-C9F81BCC0F84}"/>
              </a:ext>
            </a:extLst>
          </p:cNvPr>
          <p:cNvSpPr/>
          <p:nvPr/>
        </p:nvSpPr>
        <p:spPr>
          <a:xfrm>
            <a:off x="6441441" y="2582931"/>
            <a:ext cx="2354317" cy="28230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81B3E94-4843-3BA2-AA69-A6859D7903C3}"/>
              </a:ext>
            </a:extLst>
          </p:cNvPr>
          <p:cNvSpPr/>
          <p:nvPr/>
        </p:nvSpPr>
        <p:spPr>
          <a:xfrm>
            <a:off x="6441442" y="2257112"/>
            <a:ext cx="1177158" cy="3258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TOP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349C7BA-C907-7BE4-ED6D-462F4ECCD8F1}"/>
              </a:ext>
            </a:extLst>
          </p:cNvPr>
          <p:cNvSpPr/>
          <p:nvPr/>
        </p:nvSpPr>
        <p:spPr>
          <a:xfrm>
            <a:off x="7618600" y="2257112"/>
            <a:ext cx="1177158" cy="325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CONTACT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511AD3F-4F22-A88F-8E91-EF0EE1BA18A7}"/>
              </a:ext>
            </a:extLst>
          </p:cNvPr>
          <p:cNvSpPr/>
          <p:nvPr/>
        </p:nvSpPr>
        <p:spPr>
          <a:xfrm>
            <a:off x="6441440" y="5405971"/>
            <a:ext cx="2354317" cy="304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footer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31B4B4C-3F2A-2755-6562-4E626D7A4C94}"/>
              </a:ext>
            </a:extLst>
          </p:cNvPr>
          <p:cNvSpPr/>
          <p:nvPr/>
        </p:nvSpPr>
        <p:spPr>
          <a:xfrm>
            <a:off x="6709456" y="2937557"/>
            <a:ext cx="1713186" cy="203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7BFFB6C-A791-EC63-7FF4-3EA2FDB97D0B}"/>
              </a:ext>
            </a:extLst>
          </p:cNvPr>
          <p:cNvSpPr txBox="1"/>
          <p:nvPr/>
        </p:nvSpPr>
        <p:spPr>
          <a:xfrm>
            <a:off x="6609607" y="2690186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お名前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8A76A179-427D-FC42-1E84-F1D128F51591}"/>
              </a:ext>
            </a:extLst>
          </p:cNvPr>
          <p:cNvSpPr/>
          <p:nvPr/>
        </p:nvSpPr>
        <p:spPr>
          <a:xfrm>
            <a:off x="6709456" y="3527590"/>
            <a:ext cx="1713186" cy="203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6B92469-F1B6-22AC-A606-BEBB6F3BFC52}"/>
              </a:ext>
            </a:extLst>
          </p:cNvPr>
          <p:cNvSpPr txBox="1"/>
          <p:nvPr/>
        </p:nvSpPr>
        <p:spPr>
          <a:xfrm>
            <a:off x="6609607" y="3280219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Email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9C8B368-B1A5-B2C1-EEFB-5906074EF8D6}"/>
              </a:ext>
            </a:extLst>
          </p:cNvPr>
          <p:cNvSpPr/>
          <p:nvPr/>
        </p:nvSpPr>
        <p:spPr>
          <a:xfrm>
            <a:off x="6709456" y="4169021"/>
            <a:ext cx="1713186" cy="42320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B060249E-4333-8C30-55AE-E7718FA2E7E8}"/>
              </a:ext>
            </a:extLst>
          </p:cNvPr>
          <p:cNvSpPr txBox="1"/>
          <p:nvPr/>
        </p:nvSpPr>
        <p:spPr>
          <a:xfrm>
            <a:off x="6609607" y="3921651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お問合せ内容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2086EF83-FDC4-F1B8-84FE-9FCE35827CBB}"/>
              </a:ext>
            </a:extLst>
          </p:cNvPr>
          <p:cNvSpPr/>
          <p:nvPr/>
        </p:nvSpPr>
        <p:spPr>
          <a:xfrm>
            <a:off x="7320366" y="4966510"/>
            <a:ext cx="596462" cy="239984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送信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1E05ADF-87DF-F62B-60F0-B13AEC858AAC}"/>
              </a:ext>
            </a:extLst>
          </p:cNvPr>
          <p:cNvSpPr txBox="1"/>
          <p:nvPr/>
        </p:nvSpPr>
        <p:spPr>
          <a:xfrm>
            <a:off x="6709455" y="3140773"/>
            <a:ext cx="938077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7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お名前は必須です。</a:t>
            </a:r>
            <a:endParaRPr kumimoji="1" lang="ja-JP" altLang="en-US" sz="7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3035951-8968-BA9E-520B-11A27E6DF62E}"/>
              </a:ext>
            </a:extLst>
          </p:cNvPr>
          <p:cNvSpPr txBox="1"/>
          <p:nvPr/>
        </p:nvSpPr>
        <p:spPr>
          <a:xfrm>
            <a:off x="6709455" y="3739863"/>
            <a:ext cx="2015295" cy="20005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Email</a:t>
            </a:r>
            <a:r>
              <a:rPr lang="ja-JP" altLang="en-US" sz="7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は必須かつ</a:t>
            </a:r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Email</a:t>
            </a:r>
            <a:r>
              <a:rPr lang="ja-JP" altLang="en-US" sz="7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の形式で入力してください。</a:t>
            </a:r>
            <a:endParaRPr kumimoji="1" lang="ja-JP" altLang="en-US" sz="7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7BDD429-687C-2CCB-DDB6-7D7896E874EC}"/>
              </a:ext>
            </a:extLst>
          </p:cNvPr>
          <p:cNvSpPr txBox="1"/>
          <p:nvPr/>
        </p:nvSpPr>
        <p:spPr>
          <a:xfrm>
            <a:off x="6709455" y="4592225"/>
            <a:ext cx="171318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7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お問合せ内容は必須かつ</a:t>
            </a:r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7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字以上</a:t>
            </a:r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10</a:t>
            </a:r>
            <a:r>
              <a:rPr lang="ja-JP" altLang="en-US" sz="7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字以下で入力してください。</a:t>
            </a:r>
            <a:endParaRPr kumimoji="1" lang="ja-JP" altLang="en-US" sz="7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EE3E3F67-A742-C047-3F73-A0CD116A1419}"/>
              </a:ext>
            </a:extLst>
          </p:cNvPr>
          <p:cNvCxnSpPr>
            <a:stCxn id="7" idx="0"/>
            <a:endCxn id="13" idx="0"/>
          </p:cNvCxnSpPr>
          <p:nvPr/>
        </p:nvCxnSpPr>
        <p:spPr>
          <a:xfrm rot="5400000" flipH="1" flipV="1">
            <a:off x="6088510" y="138444"/>
            <a:ext cx="12700" cy="423733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5011B7C-AFDF-006C-D71E-0DE62BA884DA}"/>
              </a:ext>
            </a:extLst>
          </p:cNvPr>
          <p:cNvSpPr/>
          <p:nvPr/>
        </p:nvSpPr>
        <p:spPr>
          <a:xfrm>
            <a:off x="2204102" y="1085919"/>
            <a:ext cx="2354317" cy="325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TOP</a:t>
            </a:r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ページ画面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91198E19-5581-ED89-1B3F-A41CF92B4309}"/>
              </a:ext>
            </a:extLst>
          </p:cNvPr>
          <p:cNvSpPr/>
          <p:nvPr/>
        </p:nvSpPr>
        <p:spPr>
          <a:xfrm>
            <a:off x="6441439" y="1085919"/>
            <a:ext cx="2354317" cy="325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CONTACT</a:t>
            </a:r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ページ画面</a:t>
            </a:r>
          </a:p>
        </p:txBody>
      </p:sp>
      <p:cxnSp>
        <p:nvCxnSpPr>
          <p:cNvPr id="30" name="カギ線コネクタ 29">
            <a:extLst>
              <a:ext uri="{FF2B5EF4-FFF2-40B4-BE49-F238E27FC236}">
                <a16:creationId xmlns:a16="http://schemas.microsoft.com/office/drawing/2014/main" id="{251A9D2A-0927-4BE7-588C-36C96BF2B5E9}"/>
              </a:ext>
            </a:extLst>
          </p:cNvPr>
          <p:cNvCxnSpPr>
            <a:stCxn id="12" idx="0"/>
            <a:endCxn id="6" idx="0"/>
          </p:cNvCxnSpPr>
          <p:nvPr/>
        </p:nvCxnSpPr>
        <p:spPr>
          <a:xfrm rot="16200000" flipV="1">
            <a:off x="4911353" y="138443"/>
            <a:ext cx="12700" cy="4237337"/>
          </a:xfrm>
          <a:prstGeom prst="bentConnector3">
            <a:avLst>
              <a:gd name="adj1" fmla="val 30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B348175-F6CB-5F7F-5970-A68D1C628330}"/>
              </a:ext>
            </a:extLst>
          </p:cNvPr>
          <p:cNvSpPr txBox="1"/>
          <p:nvPr/>
        </p:nvSpPr>
        <p:spPr>
          <a:xfrm>
            <a:off x="2616473" y="5963812"/>
            <a:ext cx="5953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最終的な見た目、画面レイアウトは「デザイン」での決定を優先し、ここでは必要な要素、記述などを定義する。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0C989B3-65CE-B39A-22AA-56FC1E7FA2B5}"/>
              </a:ext>
            </a:extLst>
          </p:cNvPr>
          <p:cNvSpPr txBox="1"/>
          <p:nvPr/>
        </p:nvSpPr>
        <p:spPr>
          <a:xfrm>
            <a:off x="5056596" y="2127502"/>
            <a:ext cx="8322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相互にリンク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9A7314B-D4C1-AC76-4F57-653A32E242D3}"/>
              </a:ext>
            </a:extLst>
          </p:cNvPr>
          <p:cNvSpPr/>
          <p:nvPr/>
        </p:nvSpPr>
        <p:spPr>
          <a:xfrm>
            <a:off x="9401856" y="3839890"/>
            <a:ext cx="1489664" cy="606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success!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31" name="カギ線コネクタ 30">
            <a:extLst>
              <a:ext uri="{FF2B5EF4-FFF2-40B4-BE49-F238E27FC236}">
                <a16:creationId xmlns:a16="http://schemas.microsoft.com/office/drawing/2014/main" id="{BD69B04E-9AE7-899E-1B8D-221988DFEF4B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7916828" y="4143137"/>
            <a:ext cx="1485028" cy="9433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83FD8A5D-6DBB-BE00-8C1F-2EE170F73013}"/>
              </a:ext>
            </a:extLst>
          </p:cNvPr>
          <p:cNvSpPr/>
          <p:nvPr/>
        </p:nvSpPr>
        <p:spPr>
          <a:xfrm>
            <a:off x="9401856" y="3657599"/>
            <a:ext cx="1489664" cy="1822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0F0EF60D-7B30-4ABD-6B6B-5608ABBF10CD}"/>
              </a:ext>
            </a:extLst>
          </p:cNvPr>
          <p:cNvSpPr txBox="1"/>
          <p:nvPr/>
        </p:nvSpPr>
        <p:spPr>
          <a:xfrm>
            <a:off x="9087449" y="4493634"/>
            <a:ext cx="2172390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送信完了、通信エラーは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alert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を利用</a:t>
            </a:r>
          </a:p>
        </p:txBody>
      </p:sp>
    </p:spTree>
    <p:extLst>
      <p:ext uri="{BB962C8B-B14F-4D97-AF65-F5344CB8AC3E}">
        <p14:creationId xmlns:p14="http://schemas.microsoft.com/office/powerpoint/2010/main" val="16147039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E5C84E-03EC-0297-6E35-FEFF38CA1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外部設計：スマホ用画面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E93D683-643F-6A8A-AE14-B0414D0F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6DF874B-A845-EE17-8CE0-1B1E623B5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5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90DF9AC-DF41-3219-1804-43C8C8B21660}"/>
              </a:ext>
            </a:extLst>
          </p:cNvPr>
          <p:cNvSpPr/>
          <p:nvPr/>
        </p:nvSpPr>
        <p:spPr>
          <a:xfrm>
            <a:off x="2204102" y="1109801"/>
            <a:ext cx="2354317" cy="325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TOP</a:t>
            </a:r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ページ画面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8F1EDE9-746B-CAD1-958D-882141711891}"/>
              </a:ext>
            </a:extLst>
          </p:cNvPr>
          <p:cNvSpPr/>
          <p:nvPr/>
        </p:nvSpPr>
        <p:spPr>
          <a:xfrm>
            <a:off x="6441439" y="1109801"/>
            <a:ext cx="2354317" cy="325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CONTACT</a:t>
            </a:r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ページ画面</a:t>
            </a:r>
          </a:p>
        </p:txBody>
      </p:sp>
      <p:sp>
        <p:nvSpPr>
          <p:cNvPr id="8" name="角丸四角形 7">
            <a:extLst>
              <a:ext uri="{FF2B5EF4-FFF2-40B4-BE49-F238E27FC236}">
                <a16:creationId xmlns:a16="http://schemas.microsoft.com/office/drawing/2014/main" id="{AEDD4E18-AFAD-5440-77AE-09A891B770D4}"/>
              </a:ext>
            </a:extLst>
          </p:cNvPr>
          <p:cNvSpPr/>
          <p:nvPr/>
        </p:nvSpPr>
        <p:spPr>
          <a:xfrm>
            <a:off x="2204101" y="1772602"/>
            <a:ext cx="2354317" cy="4205039"/>
          </a:xfrm>
          <a:prstGeom prst="roundRect">
            <a:avLst>
              <a:gd name="adj" fmla="val 889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2F8F668-45A3-77C3-8050-02E75F9FFDDC}"/>
              </a:ext>
            </a:extLst>
          </p:cNvPr>
          <p:cNvSpPr/>
          <p:nvPr/>
        </p:nvSpPr>
        <p:spPr>
          <a:xfrm>
            <a:off x="2397759" y="2066042"/>
            <a:ext cx="1991361" cy="354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E6B6A9D9-EC8E-1C92-57AA-E48A64FE5F55}"/>
              </a:ext>
            </a:extLst>
          </p:cNvPr>
          <p:cNvSpPr/>
          <p:nvPr/>
        </p:nvSpPr>
        <p:spPr>
          <a:xfrm>
            <a:off x="3195319" y="1888843"/>
            <a:ext cx="396240" cy="60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D4A61C2E-CA8A-FA0C-F6E2-6E9E0D9580F7}"/>
              </a:ext>
            </a:extLst>
          </p:cNvPr>
          <p:cNvSpPr/>
          <p:nvPr/>
        </p:nvSpPr>
        <p:spPr>
          <a:xfrm>
            <a:off x="3246939" y="5657562"/>
            <a:ext cx="268639" cy="2686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F42E38C0-4CD5-B988-1BF9-40E12A9CEA54}"/>
              </a:ext>
            </a:extLst>
          </p:cNvPr>
          <p:cNvSpPr/>
          <p:nvPr/>
        </p:nvSpPr>
        <p:spPr>
          <a:xfrm>
            <a:off x="2397758" y="2066043"/>
            <a:ext cx="1991361" cy="251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9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WebSite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FAAFBF0A-C9E1-C9B4-8582-FAB2E8465039}"/>
              </a:ext>
            </a:extLst>
          </p:cNvPr>
          <p:cNvSpPr/>
          <p:nvPr/>
        </p:nvSpPr>
        <p:spPr>
          <a:xfrm>
            <a:off x="2397758" y="2317267"/>
            <a:ext cx="1991361" cy="251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Home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C68FBDF-3BE5-E0B8-75E5-5648F1DA1A8F}"/>
              </a:ext>
            </a:extLst>
          </p:cNvPr>
          <p:cNvSpPr/>
          <p:nvPr/>
        </p:nvSpPr>
        <p:spPr>
          <a:xfrm>
            <a:off x="2397758" y="2568491"/>
            <a:ext cx="1991361" cy="251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Contact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EFEA96F-36B8-B62F-EADE-E87E661EAF48}"/>
              </a:ext>
            </a:extLst>
          </p:cNvPr>
          <p:cNvSpPr/>
          <p:nvPr/>
        </p:nvSpPr>
        <p:spPr>
          <a:xfrm>
            <a:off x="2397758" y="2819715"/>
            <a:ext cx="1991361" cy="8398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Header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画像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5220CD2-7DEA-5729-5AC0-3444A157F0B4}"/>
              </a:ext>
            </a:extLst>
          </p:cNvPr>
          <p:cNvSpPr/>
          <p:nvPr/>
        </p:nvSpPr>
        <p:spPr>
          <a:xfrm>
            <a:off x="2688976" y="3910813"/>
            <a:ext cx="1408924" cy="7528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会社說明文</a:t>
            </a:r>
          </a:p>
        </p:txBody>
      </p:sp>
      <p:sp>
        <p:nvSpPr>
          <p:cNvPr id="21" name="角丸四角形 20">
            <a:extLst>
              <a:ext uri="{FF2B5EF4-FFF2-40B4-BE49-F238E27FC236}">
                <a16:creationId xmlns:a16="http://schemas.microsoft.com/office/drawing/2014/main" id="{1511B91E-5546-AF9F-737A-C6B47CB16C2E}"/>
              </a:ext>
            </a:extLst>
          </p:cNvPr>
          <p:cNvSpPr/>
          <p:nvPr/>
        </p:nvSpPr>
        <p:spPr>
          <a:xfrm>
            <a:off x="6441438" y="1772602"/>
            <a:ext cx="2354317" cy="4205039"/>
          </a:xfrm>
          <a:prstGeom prst="roundRect">
            <a:avLst>
              <a:gd name="adj" fmla="val 889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F0FA1D5-6469-AB72-F06B-E1828CE5A64B}"/>
              </a:ext>
            </a:extLst>
          </p:cNvPr>
          <p:cNvSpPr/>
          <p:nvPr/>
        </p:nvSpPr>
        <p:spPr>
          <a:xfrm>
            <a:off x="6635096" y="2066042"/>
            <a:ext cx="1991361" cy="35400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4E8341D-FFAA-A657-E0E9-92BA3094E08E}"/>
              </a:ext>
            </a:extLst>
          </p:cNvPr>
          <p:cNvSpPr/>
          <p:nvPr/>
        </p:nvSpPr>
        <p:spPr>
          <a:xfrm>
            <a:off x="7432656" y="1888843"/>
            <a:ext cx="396240" cy="609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6B99822E-7A46-D4A2-7CB3-684D18727C55}"/>
              </a:ext>
            </a:extLst>
          </p:cNvPr>
          <p:cNvSpPr/>
          <p:nvPr/>
        </p:nvSpPr>
        <p:spPr>
          <a:xfrm>
            <a:off x="7484276" y="5657562"/>
            <a:ext cx="268639" cy="268639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6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2B11FC4-BAD7-FEB4-755C-F468BB5B022A}"/>
              </a:ext>
            </a:extLst>
          </p:cNvPr>
          <p:cNvSpPr/>
          <p:nvPr/>
        </p:nvSpPr>
        <p:spPr>
          <a:xfrm>
            <a:off x="6635095" y="2066043"/>
            <a:ext cx="1991361" cy="251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9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WebSite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A7AC5C5F-B1CB-471B-3781-E86B76FAF7B2}"/>
              </a:ext>
            </a:extLst>
          </p:cNvPr>
          <p:cNvSpPr/>
          <p:nvPr/>
        </p:nvSpPr>
        <p:spPr>
          <a:xfrm>
            <a:off x="6635095" y="2317267"/>
            <a:ext cx="1991361" cy="251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Home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BD562E8A-1642-1047-7D09-FC8EBA5991F2}"/>
              </a:ext>
            </a:extLst>
          </p:cNvPr>
          <p:cNvSpPr/>
          <p:nvPr/>
        </p:nvSpPr>
        <p:spPr>
          <a:xfrm>
            <a:off x="6635095" y="2568491"/>
            <a:ext cx="1991361" cy="25122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Contact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624DAFA-4920-6A04-6077-2F7F62FBA640}"/>
              </a:ext>
            </a:extLst>
          </p:cNvPr>
          <p:cNvSpPr txBox="1"/>
          <p:nvPr/>
        </p:nvSpPr>
        <p:spPr>
          <a:xfrm>
            <a:off x="7314665" y="2850982"/>
            <a:ext cx="60785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お問合せ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840E6F4-6D65-F067-9918-B2586E33473D}"/>
              </a:ext>
            </a:extLst>
          </p:cNvPr>
          <p:cNvSpPr txBox="1"/>
          <p:nvPr/>
        </p:nvSpPr>
        <p:spPr>
          <a:xfrm>
            <a:off x="7356501" y="3119755"/>
            <a:ext cx="5100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お名前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8564833-E51D-B7AD-5B3F-C517A1B45CA8}"/>
              </a:ext>
            </a:extLst>
          </p:cNvPr>
          <p:cNvSpPr txBox="1"/>
          <p:nvPr/>
        </p:nvSpPr>
        <p:spPr>
          <a:xfrm>
            <a:off x="7375737" y="3740654"/>
            <a:ext cx="49084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Email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B90BB84-C33D-C046-CC6D-0A9828F3185C}"/>
              </a:ext>
            </a:extLst>
          </p:cNvPr>
          <p:cNvSpPr txBox="1"/>
          <p:nvPr/>
        </p:nvSpPr>
        <p:spPr>
          <a:xfrm>
            <a:off x="7199248" y="4403355"/>
            <a:ext cx="8386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お問合せ内容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A6D3DFB2-D0CF-AF21-C756-3187A16E6C52}"/>
              </a:ext>
            </a:extLst>
          </p:cNvPr>
          <p:cNvSpPr/>
          <p:nvPr/>
        </p:nvSpPr>
        <p:spPr>
          <a:xfrm>
            <a:off x="6859440" y="3359688"/>
            <a:ext cx="1518305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DA9E1095-1C44-1C73-C816-0E60E50E7DEC}"/>
              </a:ext>
            </a:extLst>
          </p:cNvPr>
          <p:cNvSpPr/>
          <p:nvPr/>
        </p:nvSpPr>
        <p:spPr>
          <a:xfrm>
            <a:off x="6859440" y="3970032"/>
            <a:ext cx="1518305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E7282D9-E425-8873-80C8-41C3C2E7FE63}"/>
              </a:ext>
            </a:extLst>
          </p:cNvPr>
          <p:cNvSpPr/>
          <p:nvPr/>
        </p:nvSpPr>
        <p:spPr>
          <a:xfrm>
            <a:off x="6859440" y="4632024"/>
            <a:ext cx="1518305" cy="2308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E46FC36A-207A-B28A-056B-946D20237CC4}"/>
              </a:ext>
            </a:extLst>
          </p:cNvPr>
          <p:cNvSpPr txBox="1"/>
          <p:nvPr/>
        </p:nvSpPr>
        <p:spPr>
          <a:xfrm>
            <a:off x="6816213" y="3588357"/>
            <a:ext cx="800219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 sz="6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お名前は必須です。</a:t>
            </a:r>
            <a:endParaRPr kumimoji="1" lang="ja-JP" altLang="en-US" sz="6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3B7A449E-A8DD-7B26-BBB1-CAE40786C697}"/>
              </a:ext>
            </a:extLst>
          </p:cNvPr>
          <p:cNvSpPr txBox="1"/>
          <p:nvPr/>
        </p:nvSpPr>
        <p:spPr>
          <a:xfrm>
            <a:off x="6780460" y="4183771"/>
            <a:ext cx="1754006" cy="18466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ja-JP" sz="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Email</a:t>
            </a:r>
            <a:r>
              <a:rPr lang="ja-JP" altLang="en-US" sz="6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は必須かつ</a:t>
            </a:r>
            <a:r>
              <a:rPr lang="en-US" altLang="ja-JP" sz="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Email</a:t>
            </a:r>
            <a:r>
              <a:rPr lang="ja-JP" altLang="en-US" sz="6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の形式で入力してください。</a:t>
            </a:r>
            <a:endParaRPr kumimoji="1" lang="ja-JP" altLang="en-US" sz="6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CBB1CEFF-261E-30FC-6CA3-C935328000E5}"/>
              </a:ext>
            </a:extLst>
          </p:cNvPr>
          <p:cNvSpPr txBox="1"/>
          <p:nvPr/>
        </p:nvSpPr>
        <p:spPr>
          <a:xfrm>
            <a:off x="6859440" y="4851610"/>
            <a:ext cx="171318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6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お問合せ内容は必須かつ</a:t>
            </a:r>
            <a:r>
              <a:rPr lang="en-US" altLang="ja-JP" sz="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6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字以上</a:t>
            </a:r>
            <a:r>
              <a:rPr lang="en-US" altLang="ja-JP" sz="600" dirty="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10</a:t>
            </a:r>
            <a:r>
              <a:rPr lang="ja-JP" altLang="en-US" sz="600">
                <a:solidFill>
                  <a:srgbClr val="FF0000"/>
                </a:solidFill>
                <a:latin typeface="Meiryo UI" panose="020B0604030504040204" pitchFamily="34" charset="-128"/>
                <a:ea typeface="Meiryo UI" panose="020B0604030504040204" pitchFamily="34" charset="-128"/>
              </a:rPr>
              <a:t>字以下で入力してください。</a:t>
            </a:r>
            <a:endParaRPr kumimoji="1" lang="ja-JP" altLang="en-US" sz="600">
              <a:solidFill>
                <a:srgbClr val="FF0000"/>
              </a:solidFill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角丸四角形 39">
            <a:extLst>
              <a:ext uri="{FF2B5EF4-FFF2-40B4-BE49-F238E27FC236}">
                <a16:creationId xmlns:a16="http://schemas.microsoft.com/office/drawing/2014/main" id="{9FD14437-1F2C-79B9-37F5-75E6BAEFBABA}"/>
              </a:ext>
            </a:extLst>
          </p:cNvPr>
          <p:cNvSpPr/>
          <p:nvPr/>
        </p:nvSpPr>
        <p:spPr>
          <a:xfrm>
            <a:off x="6859439" y="5194326"/>
            <a:ext cx="1518305" cy="265753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送信</a:t>
            </a:r>
          </a:p>
        </p:txBody>
      </p:sp>
      <p:cxnSp>
        <p:nvCxnSpPr>
          <p:cNvPr id="43" name="カギ線コネクタ 42">
            <a:extLst>
              <a:ext uri="{FF2B5EF4-FFF2-40B4-BE49-F238E27FC236}">
                <a16:creationId xmlns:a16="http://schemas.microsoft.com/office/drawing/2014/main" id="{B54B7C63-A773-0373-B621-79B1538480B3}"/>
              </a:ext>
            </a:extLst>
          </p:cNvPr>
          <p:cNvCxnSpPr>
            <a:stCxn id="18" idx="3"/>
            <a:endCxn id="21" idx="1"/>
          </p:cNvCxnSpPr>
          <p:nvPr/>
        </p:nvCxnSpPr>
        <p:spPr>
          <a:xfrm>
            <a:off x="4389119" y="2694103"/>
            <a:ext cx="2052319" cy="1181019"/>
          </a:xfrm>
          <a:prstGeom prst="bentConnector3">
            <a:avLst>
              <a:gd name="adj1" fmla="val 707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カギ線コネクタ 44">
            <a:extLst>
              <a:ext uri="{FF2B5EF4-FFF2-40B4-BE49-F238E27FC236}">
                <a16:creationId xmlns:a16="http://schemas.microsoft.com/office/drawing/2014/main" id="{76DC0388-F66D-7475-B2DD-859B1BBA2971}"/>
              </a:ext>
            </a:extLst>
          </p:cNvPr>
          <p:cNvCxnSpPr>
            <a:stCxn id="26" idx="1"/>
            <a:endCxn id="8" idx="3"/>
          </p:cNvCxnSpPr>
          <p:nvPr/>
        </p:nvCxnSpPr>
        <p:spPr>
          <a:xfrm rot="10800000" flipV="1">
            <a:off x="4558419" y="2442878"/>
            <a:ext cx="2076677" cy="1432243"/>
          </a:xfrm>
          <a:prstGeom prst="bentConnector3">
            <a:avLst>
              <a:gd name="adj1" fmla="val 7397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D92C4CE-3699-745E-E118-104B4782B8A9}"/>
              </a:ext>
            </a:extLst>
          </p:cNvPr>
          <p:cNvSpPr txBox="1"/>
          <p:nvPr/>
        </p:nvSpPr>
        <p:spPr>
          <a:xfrm>
            <a:off x="5056596" y="2127502"/>
            <a:ext cx="83227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相互にリンク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825ABB1-C9F4-FC21-0C55-FD0B28A1414F}"/>
              </a:ext>
            </a:extLst>
          </p:cNvPr>
          <p:cNvSpPr txBox="1"/>
          <p:nvPr/>
        </p:nvSpPr>
        <p:spPr>
          <a:xfrm>
            <a:off x="2616473" y="6101907"/>
            <a:ext cx="5953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最終的な見た目、画面レイアウトは「デザイン」での決定を優先し、ここでは必要な要素、記述などを定義する。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20089DE-4FCD-21E0-AE23-409EA125A49E}"/>
              </a:ext>
            </a:extLst>
          </p:cNvPr>
          <p:cNvSpPr/>
          <p:nvPr/>
        </p:nvSpPr>
        <p:spPr>
          <a:xfrm>
            <a:off x="9401856" y="3839890"/>
            <a:ext cx="1489664" cy="6064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success!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4" name="カギ線コネクタ 13">
            <a:extLst>
              <a:ext uri="{FF2B5EF4-FFF2-40B4-BE49-F238E27FC236}">
                <a16:creationId xmlns:a16="http://schemas.microsoft.com/office/drawing/2014/main" id="{B70BC9B6-DB8F-7786-B968-2E767DDB26B1}"/>
              </a:ext>
            </a:extLst>
          </p:cNvPr>
          <p:cNvCxnSpPr>
            <a:cxnSpLocks/>
            <a:stCxn id="40" idx="3"/>
            <a:endCxn id="13" idx="1"/>
          </p:cNvCxnSpPr>
          <p:nvPr/>
        </p:nvCxnSpPr>
        <p:spPr>
          <a:xfrm flipV="1">
            <a:off x="8377744" y="4143137"/>
            <a:ext cx="1024112" cy="11840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D696732-7873-CDD4-01A3-00BB02E77704}"/>
              </a:ext>
            </a:extLst>
          </p:cNvPr>
          <p:cNvSpPr/>
          <p:nvPr/>
        </p:nvSpPr>
        <p:spPr>
          <a:xfrm>
            <a:off x="9401856" y="3657599"/>
            <a:ext cx="1489664" cy="1822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3AFAC91-76E0-6F2D-A63C-0FEB91516127}"/>
              </a:ext>
            </a:extLst>
          </p:cNvPr>
          <p:cNvSpPr txBox="1"/>
          <p:nvPr/>
        </p:nvSpPr>
        <p:spPr>
          <a:xfrm>
            <a:off x="9087449" y="4493634"/>
            <a:ext cx="217239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送信完了、通信エラーは</a:t>
            </a:r>
            <a:r>
              <a:rPr kumimoji="1"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alert</a:t>
            </a:r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を利用</a:t>
            </a:r>
          </a:p>
        </p:txBody>
      </p:sp>
    </p:spTree>
    <p:extLst>
      <p:ext uri="{BB962C8B-B14F-4D97-AF65-F5344CB8AC3E}">
        <p14:creationId xmlns:p14="http://schemas.microsoft.com/office/powerpoint/2010/main" val="1478696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B30FE3-953C-6ED7-C5B5-B56F3C8BE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外部設計：画面のマークアップ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67569C3-F0BD-0BFD-E56E-DFBD8B373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E637B1-AB3B-0BAA-7B63-22FC8966C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6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8E5CE8D-3859-F3D1-072D-1DCB097B0BA4}"/>
              </a:ext>
            </a:extLst>
          </p:cNvPr>
          <p:cNvSpPr/>
          <p:nvPr/>
        </p:nvSpPr>
        <p:spPr>
          <a:xfrm>
            <a:off x="518160" y="2296160"/>
            <a:ext cx="1493520" cy="650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TOP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ページ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en-US" altLang="ja-JP" sz="12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index.html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9FCD4BD-8B7B-95D9-07EC-D162759086DF}"/>
              </a:ext>
            </a:extLst>
          </p:cNvPr>
          <p:cNvSpPr/>
          <p:nvPr/>
        </p:nvSpPr>
        <p:spPr>
          <a:xfrm>
            <a:off x="518160" y="995680"/>
            <a:ext cx="1493520" cy="65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場所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F1B241B-1023-DEF3-A328-4F2522D0058D}"/>
              </a:ext>
            </a:extLst>
          </p:cNvPr>
          <p:cNvSpPr/>
          <p:nvPr/>
        </p:nvSpPr>
        <p:spPr>
          <a:xfrm>
            <a:off x="518160" y="2946400"/>
            <a:ext cx="1493520" cy="2936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CONTACT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ページ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en-US" altLang="ja-JP" sz="12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contact.html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BE529C68-92E3-0EE8-55F8-D46A37103299}"/>
              </a:ext>
            </a:extLst>
          </p:cNvPr>
          <p:cNvSpPr/>
          <p:nvPr/>
        </p:nvSpPr>
        <p:spPr>
          <a:xfrm>
            <a:off x="3230880" y="2296160"/>
            <a:ext cx="4937760" cy="650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特に指定無し（デザイナのマークアップに委ねる）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A2AF3C-F9A5-278E-DA93-297C92F41D58}"/>
              </a:ext>
            </a:extLst>
          </p:cNvPr>
          <p:cNvSpPr/>
          <p:nvPr/>
        </p:nvSpPr>
        <p:spPr>
          <a:xfrm>
            <a:off x="2011680" y="995680"/>
            <a:ext cx="6156960" cy="65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マークアップ（指定のあるもののみ）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E20089C-D1E9-BCA2-3D4E-2B250E7492A5}"/>
              </a:ext>
            </a:extLst>
          </p:cNvPr>
          <p:cNvSpPr/>
          <p:nvPr/>
        </p:nvSpPr>
        <p:spPr>
          <a:xfrm>
            <a:off x="8168640" y="2296160"/>
            <a:ext cx="3302000" cy="650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標準団体の規定に準拠すること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SEO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対策を意識すること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05DDAE1-048D-5918-DE53-1F95DDF819A4}"/>
              </a:ext>
            </a:extLst>
          </p:cNvPr>
          <p:cNvSpPr/>
          <p:nvPr/>
        </p:nvSpPr>
        <p:spPr>
          <a:xfrm>
            <a:off x="8168640" y="995680"/>
            <a:ext cx="3302000" cy="65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備考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A95B7FD-9E8B-76B4-F276-C854F346898A}"/>
              </a:ext>
            </a:extLst>
          </p:cNvPr>
          <p:cNvSpPr/>
          <p:nvPr/>
        </p:nvSpPr>
        <p:spPr>
          <a:xfrm>
            <a:off x="2011680" y="2296160"/>
            <a:ext cx="1219200" cy="650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全体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4ED3941-C4F2-75F9-404A-8C0F1095D71E}"/>
              </a:ext>
            </a:extLst>
          </p:cNvPr>
          <p:cNvSpPr/>
          <p:nvPr/>
        </p:nvSpPr>
        <p:spPr>
          <a:xfrm>
            <a:off x="3230880" y="2946400"/>
            <a:ext cx="4937760" cy="650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特に指定無し（デザイナのマークアップに委ねる）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D456D97C-FE1A-ABEE-CEC9-09569D497DD7}"/>
              </a:ext>
            </a:extLst>
          </p:cNvPr>
          <p:cNvSpPr/>
          <p:nvPr/>
        </p:nvSpPr>
        <p:spPr>
          <a:xfrm>
            <a:off x="8168640" y="2946400"/>
            <a:ext cx="3302000" cy="650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標準団体の規定に準拠すること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SEO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対策を意識すること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A4F3C55-96A0-D941-7CAD-D3AA66D7C4FA}"/>
              </a:ext>
            </a:extLst>
          </p:cNvPr>
          <p:cNvSpPr/>
          <p:nvPr/>
        </p:nvSpPr>
        <p:spPr>
          <a:xfrm>
            <a:off x="2011680" y="2946400"/>
            <a:ext cx="1219200" cy="650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全体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7DCAFDA5-935C-6F23-74E1-BB96E6015408}"/>
              </a:ext>
            </a:extLst>
          </p:cNvPr>
          <p:cNvSpPr/>
          <p:nvPr/>
        </p:nvSpPr>
        <p:spPr>
          <a:xfrm>
            <a:off x="2011680" y="3596640"/>
            <a:ext cx="1219200" cy="2286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form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703DE92-3E56-9C28-CE78-D8F68F6C8436}"/>
              </a:ext>
            </a:extLst>
          </p:cNvPr>
          <p:cNvSpPr/>
          <p:nvPr/>
        </p:nvSpPr>
        <p:spPr>
          <a:xfrm>
            <a:off x="3230880" y="3596640"/>
            <a:ext cx="164592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ラベル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0D19B7B0-BD0C-04A5-31BD-AF1E2E91E207}"/>
              </a:ext>
            </a:extLst>
          </p:cNvPr>
          <p:cNvSpPr/>
          <p:nvPr/>
        </p:nvSpPr>
        <p:spPr>
          <a:xfrm>
            <a:off x="4876800" y="3596640"/>
            <a:ext cx="164592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タイプ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57B991F9-707F-5EBB-D743-638E521914BC}"/>
              </a:ext>
            </a:extLst>
          </p:cNvPr>
          <p:cNvSpPr/>
          <p:nvPr/>
        </p:nvSpPr>
        <p:spPr>
          <a:xfrm>
            <a:off x="6522720" y="3596640"/>
            <a:ext cx="164592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id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C699D63-09BF-1BDB-ABE6-284B68F1E3C0}"/>
              </a:ext>
            </a:extLst>
          </p:cNvPr>
          <p:cNvSpPr/>
          <p:nvPr/>
        </p:nvSpPr>
        <p:spPr>
          <a:xfrm>
            <a:off x="8168640" y="3596640"/>
            <a:ext cx="3302000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備考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C2635AB-7A1D-9449-917B-6F3D57C4726A}"/>
              </a:ext>
            </a:extLst>
          </p:cNvPr>
          <p:cNvSpPr/>
          <p:nvPr/>
        </p:nvSpPr>
        <p:spPr>
          <a:xfrm>
            <a:off x="3230880" y="4053840"/>
            <a:ext cx="16459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お名前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3AEE295-C7A6-7DAA-3AEB-A7F32D40A3D1}"/>
              </a:ext>
            </a:extLst>
          </p:cNvPr>
          <p:cNvSpPr/>
          <p:nvPr/>
        </p:nvSpPr>
        <p:spPr>
          <a:xfrm>
            <a:off x="4876800" y="4053840"/>
            <a:ext cx="16459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input type=“text”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E9B814A-FC94-7B23-6C6B-A28132865C17}"/>
              </a:ext>
            </a:extLst>
          </p:cNvPr>
          <p:cNvSpPr/>
          <p:nvPr/>
        </p:nvSpPr>
        <p:spPr>
          <a:xfrm>
            <a:off x="6522720" y="4053840"/>
            <a:ext cx="16459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id=“name”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4AE63501-6EF4-9924-FD99-044238CBEAC3}"/>
              </a:ext>
            </a:extLst>
          </p:cNvPr>
          <p:cNvSpPr/>
          <p:nvPr/>
        </p:nvSpPr>
        <p:spPr>
          <a:xfrm>
            <a:off x="8168640" y="4053840"/>
            <a:ext cx="3302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必須要素。バリデーションルールは別紙に定義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A8A78823-57E6-90DE-4880-F08484E7076F}"/>
              </a:ext>
            </a:extLst>
          </p:cNvPr>
          <p:cNvSpPr/>
          <p:nvPr/>
        </p:nvSpPr>
        <p:spPr>
          <a:xfrm>
            <a:off x="3230880" y="4511040"/>
            <a:ext cx="16459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Email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A38F180D-53F4-AF60-C903-F667F93C7C70}"/>
              </a:ext>
            </a:extLst>
          </p:cNvPr>
          <p:cNvSpPr/>
          <p:nvPr/>
        </p:nvSpPr>
        <p:spPr>
          <a:xfrm>
            <a:off x="4876800" y="4511040"/>
            <a:ext cx="16459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input type=“email”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2046A95-83E2-8B99-6305-09A327DAA999}"/>
              </a:ext>
            </a:extLst>
          </p:cNvPr>
          <p:cNvSpPr/>
          <p:nvPr/>
        </p:nvSpPr>
        <p:spPr>
          <a:xfrm>
            <a:off x="6522720" y="4511040"/>
            <a:ext cx="16459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id=“email”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F39A66D-DE10-C668-47D2-21B95FD900D0}"/>
              </a:ext>
            </a:extLst>
          </p:cNvPr>
          <p:cNvSpPr/>
          <p:nvPr/>
        </p:nvSpPr>
        <p:spPr>
          <a:xfrm>
            <a:off x="8168640" y="4511040"/>
            <a:ext cx="3302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必須要素。バリデーションルールは別紙に定義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A0B7312-52CF-A368-EE00-11AD18E71FC8}"/>
              </a:ext>
            </a:extLst>
          </p:cNvPr>
          <p:cNvSpPr/>
          <p:nvPr/>
        </p:nvSpPr>
        <p:spPr>
          <a:xfrm>
            <a:off x="3230880" y="4968240"/>
            <a:ext cx="16459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お問合せ内容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DFDAAD51-6D80-A4B3-1FEE-99DC41EAAD99}"/>
              </a:ext>
            </a:extLst>
          </p:cNvPr>
          <p:cNvSpPr/>
          <p:nvPr/>
        </p:nvSpPr>
        <p:spPr>
          <a:xfrm>
            <a:off x="4876800" y="4968240"/>
            <a:ext cx="16459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textarea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C64A178-2279-2A45-16FF-837AED72AF75}"/>
              </a:ext>
            </a:extLst>
          </p:cNvPr>
          <p:cNvSpPr/>
          <p:nvPr/>
        </p:nvSpPr>
        <p:spPr>
          <a:xfrm>
            <a:off x="6522720" y="4968240"/>
            <a:ext cx="16459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id=“body”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1740891-8FB0-1C9D-5100-3E96530BCABD}"/>
              </a:ext>
            </a:extLst>
          </p:cNvPr>
          <p:cNvSpPr/>
          <p:nvPr/>
        </p:nvSpPr>
        <p:spPr>
          <a:xfrm>
            <a:off x="8168640" y="4968240"/>
            <a:ext cx="3302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必須要素。バリデーションルールは別紙に定義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6F404A4D-FC1E-1D09-60C9-5FE982B789ED}"/>
              </a:ext>
            </a:extLst>
          </p:cNvPr>
          <p:cNvSpPr/>
          <p:nvPr/>
        </p:nvSpPr>
        <p:spPr>
          <a:xfrm>
            <a:off x="3230880" y="5425440"/>
            <a:ext cx="16459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送信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17ABD73-3B75-5ECD-0448-9C0F890FC3AB}"/>
              </a:ext>
            </a:extLst>
          </p:cNvPr>
          <p:cNvSpPr/>
          <p:nvPr/>
        </p:nvSpPr>
        <p:spPr>
          <a:xfrm>
            <a:off x="4876800" y="5425440"/>
            <a:ext cx="16459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button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87501D1-B310-8F54-9C5D-ECF4D13E5B44}"/>
              </a:ext>
            </a:extLst>
          </p:cNvPr>
          <p:cNvSpPr/>
          <p:nvPr/>
        </p:nvSpPr>
        <p:spPr>
          <a:xfrm>
            <a:off x="6522720" y="5425440"/>
            <a:ext cx="164592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id=“</a:t>
            </a:r>
            <a:r>
              <a:rPr kumimoji="1" lang="en-US" altLang="ja-JP" sz="12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submit_btn</a:t>
            </a:r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”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F12B5AB4-DD9F-D23A-D6A7-A74D888B44DC}"/>
              </a:ext>
            </a:extLst>
          </p:cNvPr>
          <p:cNvSpPr/>
          <p:nvPr/>
        </p:nvSpPr>
        <p:spPr>
          <a:xfrm>
            <a:off x="8168640" y="5425440"/>
            <a:ext cx="3302000" cy="4572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押下時の動作については別紙に定義</a:t>
            </a: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1C6EB553-F829-1A23-F0CB-C10886943BA3}"/>
              </a:ext>
            </a:extLst>
          </p:cNvPr>
          <p:cNvSpPr/>
          <p:nvPr/>
        </p:nvSpPr>
        <p:spPr>
          <a:xfrm>
            <a:off x="518160" y="1645920"/>
            <a:ext cx="1493520" cy="650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全ページ共通</a:t>
            </a: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A36D0E9B-E5BE-F29A-E328-D096AF0A628B}"/>
              </a:ext>
            </a:extLst>
          </p:cNvPr>
          <p:cNvSpPr/>
          <p:nvPr/>
        </p:nvSpPr>
        <p:spPr>
          <a:xfrm>
            <a:off x="3230880" y="1645920"/>
            <a:ext cx="4937760" cy="650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640px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をブレークポイントとして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版とモバイル版を切り替え</a:t>
            </a:r>
            <a:endParaRPr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PC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ファーストでマークアップ</a:t>
            </a: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A4D3B25-E709-3045-AFDB-94A402810BD0}"/>
              </a:ext>
            </a:extLst>
          </p:cNvPr>
          <p:cNvSpPr/>
          <p:nvPr/>
        </p:nvSpPr>
        <p:spPr>
          <a:xfrm>
            <a:off x="8168640" y="1645920"/>
            <a:ext cx="3302000" cy="650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@media screen and (max-width: 640px) {</a:t>
            </a:r>
            <a:r>
              <a:rPr lang="en-US" altLang="ja-JP" sz="1100" dirty="0">
                <a:latin typeface="Meiryo UI" panose="020B0604030504040204" pitchFamily="34" charset="-128"/>
                <a:ea typeface="Meiryo UI" panose="020B0604030504040204" pitchFamily="34" charset="-128"/>
              </a:rPr>
              <a:t>}</a:t>
            </a:r>
            <a:endParaRPr lang="en" altLang="ja-JP" sz="11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47301674-E80F-06F8-4B20-26DE39B40AA9}"/>
              </a:ext>
            </a:extLst>
          </p:cNvPr>
          <p:cNvSpPr/>
          <p:nvPr/>
        </p:nvSpPr>
        <p:spPr>
          <a:xfrm>
            <a:off x="2011680" y="1645920"/>
            <a:ext cx="1219200" cy="65024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全体</a:t>
            </a:r>
            <a:endParaRPr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（スマホ対応）</a:t>
            </a:r>
          </a:p>
        </p:txBody>
      </p:sp>
    </p:spTree>
    <p:extLst>
      <p:ext uri="{BB962C8B-B14F-4D97-AF65-F5344CB8AC3E}">
        <p14:creationId xmlns:p14="http://schemas.microsoft.com/office/powerpoint/2010/main" val="2532784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3D9BD36-94E2-484B-CB4B-16E0420A0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外部設計：バリデーションルール（フロントエンド）と表示項目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1035C10-004F-24A5-E240-597D6292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1E76091-994C-A1FB-3A3A-6388E1EE5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7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A3B9966-4AEC-ADAB-BC32-3F7FD2BAC0DF}"/>
              </a:ext>
            </a:extLst>
          </p:cNvPr>
          <p:cNvSpPr/>
          <p:nvPr/>
        </p:nvSpPr>
        <p:spPr>
          <a:xfrm>
            <a:off x="548640" y="1652530"/>
            <a:ext cx="1300480" cy="45390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CONTCT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ページ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en-US" altLang="ja-JP" sz="12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contact.html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08CC18-1DF9-2849-7607-1237E058ABF6}"/>
              </a:ext>
            </a:extLst>
          </p:cNvPr>
          <p:cNvSpPr/>
          <p:nvPr/>
        </p:nvSpPr>
        <p:spPr>
          <a:xfrm>
            <a:off x="548640" y="1002291"/>
            <a:ext cx="1300480" cy="65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バリデーション場所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D33BAE89-05A8-7373-6AAF-9A1911C403B7}"/>
              </a:ext>
            </a:extLst>
          </p:cNvPr>
          <p:cNvSpPr/>
          <p:nvPr/>
        </p:nvSpPr>
        <p:spPr>
          <a:xfrm>
            <a:off x="1849120" y="1652531"/>
            <a:ext cx="1300480" cy="15133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name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4376DFE-E8C8-1AC0-44C0-14F99A3FA593}"/>
              </a:ext>
            </a:extLst>
          </p:cNvPr>
          <p:cNvSpPr/>
          <p:nvPr/>
        </p:nvSpPr>
        <p:spPr>
          <a:xfrm>
            <a:off x="1849120" y="1002291"/>
            <a:ext cx="1300480" cy="65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バリデーション対象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CF873DA2-7A86-7A1A-AFF9-E2ED84B97794}"/>
              </a:ext>
            </a:extLst>
          </p:cNvPr>
          <p:cNvSpPr/>
          <p:nvPr/>
        </p:nvSpPr>
        <p:spPr>
          <a:xfrm>
            <a:off x="3149600" y="1652531"/>
            <a:ext cx="130048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タイミング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213B9C0-E066-7A14-92DD-2142F5870242}"/>
              </a:ext>
            </a:extLst>
          </p:cNvPr>
          <p:cNvSpPr/>
          <p:nvPr/>
        </p:nvSpPr>
        <p:spPr>
          <a:xfrm>
            <a:off x="3149600" y="2156982"/>
            <a:ext cx="130048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ルール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DEF67E2-D651-29EB-2047-B971ACABF40D}"/>
              </a:ext>
            </a:extLst>
          </p:cNvPr>
          <p:cNvSpPr/>
          <p:nvPr/>
        </p:nvSpPr>
        <p:spPr>
          <a:xfrm>
            <a:off x="3149600" y="2661433"/>
            <a:ext cx="130048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エラーメッセージ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4C123C1-1273-A034-64BB-6103C6E971BB}"/>
              </a:ext>
            </a:extLst>
          </p:cNvPr>
          <p:cNvSpPr/>
          <p:nvPr/>
        </p:nvSpPr>
        <p:spPr>
          <a:xfrm>
            <a:off x="4450080" y="1652531"/>
            <a:ext cx="433832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１）</a:t>
            </a:r>
            <a:r>
              <a:rPr lang="en-US" altLang="ja-JP" sz="12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submit_btn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押下時（</a:t>
            </a:r>
            <a:r>
              <a:rPr lang="en-US" altLang="ja-JP" sz="12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keyup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時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２）</a:t>
            </a:r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name </a:t>
            </a:r>
            <a:r>
              <a:rPr kumimoji="1" lang="en-US" altLang="ja-JP" sz="12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keyup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時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A16D053-44F2-9CB6-6DFE-B2DFA9030FEA}"/>
              </a:ext>
            </a:extLst>
          </p:cNvPr>
          <p:cNvSpPr/>
          <p:nvPr/>
        </p:nvSpPr>
        <p:spPr>
          <a:xfrm>
            <a:off x="4450080" y="2156982"/>
            <a:ext cx="433832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name==“”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9E7B050-5948-3C07-CA38-15A17F6E44B2}"/>
              </a:ext>
            </a:extLst>
          </p:cNvPr>
          <p:cNvSpPr/>
          <p:nvPr/>
        </p:nvSpPr>
        <p:spPr>
          <a:xfrm>
            <a:off x="4450080" y="2661433"/>
            <a:ext cx="433832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お名前は必須です。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91B2EE1-5580-CC44-8D71-824A199ADEC0}"/>
              </a:ext>
            </a:extLst>
          </p:cNvPr>
          <p:cNvSpPr/>
          <p:nvPr/>
        </p:nvSpPr>
        <p:spPr>
          <a:xfrm>
            <a:off x="3149600" y="1002291"/>
            <a:ext cx="5638800" cy="65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ルールおよび表示項目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DB6DE4-5D12-4CD9-5A97-8A071CBBC820}"/>
              </a:ext>
            </a:extLst>
          </p:cNvPr>
          <p:cNvSpPr/>
          <p:nvPr/>
        </p:nvSpPr>
        <p:spPr>
          <a:xfrm>
            <a:off x="8788400" y="1002291"/>
            <a:ext cx="3006034" cy="65024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備考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999C38E-C214-D885-6C23-F065FE9100BF}"/>
              </a:ext>
            </a:extLst>
          </p:cNvPr>
          <p:cNvSpPr/>
          <p:nvPr/>
        </p:nvSpPr>
        <p:spPr>
          <a:xfrm>
            <a:off x="8788400" y="1652531"/>
            <a:ext cx="3006034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条件非マッチならエラー表示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条件マッチならエラー非表示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D654184-8E04-75C0-0C4B-EF46023E5270}"/>
              </a:ext>
            </a:extLst>
          </p:cNvPr>
          <p:cNvSpPr/>
          <p:nvPr/>
        </p:nvSpPr>
        <p:spPr>
          <a:xfrm>
            <a:off x="8788400" y="2156982"/>
            <a:ext cx="3006034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正規表現を利用せず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===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との違いを意識する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28C76B28-8DBF-4BE4-6C0C-A618CBAFB6B6}"/>
              </a:ext>
            </a:extLst>
          </p:cNvPr>
          <p:cNvSpPr/>
          <p:nvPr/>
        </p:nvSpPr>
        <p:spPr>
          <a:xfrm>
            <a:off x="8788400" y="2661433"/>
            <a:ext cx="3006034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表示場所、スタイルは画面設計を参照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EE8CEC69-BF0B-F4C9-49C9-76E0A5E4A37D}"/>
              </a:ext>
            </a:extLst>
          </p:cNvPr>
          <p:cNvSpPr/>
          <p:nvPr/>
        </p:nvSpPr>
        <p:spPr>
          <a:xfrm>
            <a:off x="1849120" y="3165884"/>
            <a:ext cx="1300480" cy="15133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email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FEE5D15-9035-4ED7-9689-309562DE1C26}"/>
              </a:ext>
            </a:extLst>
          </p:cNvPr>
          <p:cNvSpPr/>
          <p:nvPr/>
        </p:nvSpPr>
        <p:spPr>
          <a:xfrm>
            <a:off x="3149600" y="3165884"/>
            <a:ext cx="1300480" cy="50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タイミング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DA1B115E-BD67-774E-8BEE-9CEDF1E18601}"/>
              </a:ext>
            </a:extLst>
          </p:cNvPr>
          <p:cNvSpPr/>
          <p:nvPr/>
        </p:nvSpPr>
        <p:spPr>
          <a:xfrm>
            <a:off x="3149600" y="3670335"/>
            <a:ext cx="1300480" cy="50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ルール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4566B92D-72F4-A265-9745-3F38C76B915F}"/>
              </a:ext>
            </a:extLst>
          </p:cNvPr>
          <p:cNvSpPr/>
          <p:nvPr/>
        </p:nvSpPr>
        <p:spPr>
          <a:xfrm>
            <a:off x="3149600" y="4174786"/>
            <a:ext cx="1300480" cy="50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エラーメッセージ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A1BDAD4-9491-8296-3548-DCDDD4B6B7A6}"/>
              </a:ext>
            </a:extLst>
          </p:cNvPr>
          <p:cNvSpPr/>
          <p:nvPr/>
        </p:nvSpPr>
        <p:spPr>
          <a:xfrm>
            <a:off x="4450080" y="3165884"/>
            <a:ext cx="4338320" cy="50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１）</a:t>
            </a:r>
            <a:r>
              <a:rPr lang="en-US" altLang="ja-JP" sz="12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submit_btn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押下時（</a:t>
            </a:r>
            <a:r>
              <a:rPr lang="en-US" altLang="ja-JP" sz="12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keyup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時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２）</a:t>
            </a:r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email </a:t>
            </a:r>
            <a:r>
              <a:rPr kumimoji="1" lang="en-US" altLang="ja-JP" sz="12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keyup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時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0828C238-CFFE-5002-BC8B-BE3455499990}"/>
              </a:ext>
            </a:extLst>
          </p:cNvPr>
          <p:cNvSpPr/>
          <p:nvPr/>
        </p:nvSpPr>
        <p:spPr>
          <a:xfrm>
            <a:off x="4450080" y="3670335"/>
            <a:ext cx="4338320" cy="50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/^[a-z0-9.]+@[a-z0-9.]+\.[a-z]+$/;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2305DB10-237D-A107-A480-4DD013E3A2B0}"/>
              </a:ext>
            </a:extLst>
          </p:cNvPr>
          <p:cNvSpPr/>
          <p:nvPr/>
        </p:nvSpPr>
        <p:spPr>
          <a:xfrm>
            <a:off x="4450080" y="4174786"/>
            <a:ext cx="4338320" cy="50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E</a:t>
            </a:r>
            <a:r>
              <a:rPr kumimoji="1" lang="en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mail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は必須かつ</a:t>
            </a:r>
            <a:r>
              <a:rPr lang="en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E</a:t>
            </a:r>
            <a:r>
              <a:rPr kumimoji="1" lang="en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mail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の形式で入力してください。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79BCD94-09CA-2830-6F43-5C454257CFFF}"/>
              </a:ext>
            </a:extLst>
          </p:cNvPr>
          <p:cNvSpPr/>
          <p:nvPr/>
        </p:nvSpPr>
        <p:spPr>
          <a:xfrm>
            <a:off x="8788400" y="3165884"/>
            <a:ext cx="3006034" cy="50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条件非マッチならエラー表示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条件マッチならエラー非表示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424B75D-D565-1BCC-01EF-F974560624CD}"/>
              </a:ext>
            </a:extLst>
          </p:cNvPr>
          <p:cNvSpPr/>
          <p:nvPr/>
        </p:nvSpPr>
        <p:spPr>
          <a:xfrm>
            <a:off x="8788400" y="3670335"/>
            <a:ext cx="3006034" cy="50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条件評価には正規表現の利用を想定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5C50A508-301A-387F-C23D-F8637751EF6F}"/>
              </a:ext>
            </a:extLst>
          </p:cNvPr>
          <p:cNvSpPr/>
          <p:nvPr/>
        </p:nvSpPr>
        <p:spPr>
          <a:xfrm>
            <a:off x="8788400" y="4174786"/>
            <a:ext cx="3006034" cy="50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表示場所、スタイルは画面設計を参照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4F66B50A-CD24-FE05-AFEB-432663706EA3}"/>
              </a:ext>
            </a:extLst>
          </p:cNvPr>
          <p:cNvSpPr/>
          <p:nvPr/>
        </p:nvSpPr>
        <p:spPr>
          <a:xfrm>
            <a:off x="1849120" y="4678235"/>
            <a:ext cx="1300480" cy="151335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body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7B5DC027-C188-8A3B-477B-E7FC214D104D}"/>
              </a:ext>
            </a:extLst>
          </p:cNvPr>
          <p:cNvSpPr/>
          <p:nvPr/>
        </p:nvSpPr>
        <p:spPr>
          <a:xfrm>
            <a:off x="3149600" y="4678235"/>
            <a:ext cx="130048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タイミング</a:t>
            </a: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3D0079E7-5D82-6E83-2A8E-E0893898CFB8}"/>
              </a:ext>
            </a:extLst>
          </p:cNvPr>
          <p:cNvSpPr/>
          <p:nvPr/>
        </p:nvSpPr>
        <p:spPr>
          <a:xfrm>
            <a:off x="3149600" y="5182686"/>
            <a:ext cx="130048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ルール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25BD9838-6BB6-4E9A-DC01-F640CDFB7B2C}"/>
              </a:ext>
            </a:extLst>
          </p:cNvPr>
          <p:cNvSpPr/>
          <p:nvPr/>
        </p:nvSpPr>
        <p:spPr>
          <a:xfrm>
            <a:off x="3149600" y="5687137"/>
            <a:ext cx="130048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エラーメッセージ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5ABD9D51-D412-321C-61FE-0A77ED813831}"/>
              </a:ext>
            </a:extLst>
          </p:cNvPr>
          <p:cNvSpPr/>
          <p:nvPr/>
        </p:nvSpPr>
        <p:spPr>
          <a:xfrm>
            <a:off x="4450080" y="4678235"/>
            <a:ext cx="433832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１）</a:t>
            </a:r>
            <a:r>
              <a:rPr lang="en-US" altLang="ja-JP" sz="12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submit_btn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押下時（</a:t>
            </a:r>
            <a:r>
              <a:rPr lang="en-US" altLang="ja-JP" sz="12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keyup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時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)</a:t>
            </a:r>
          </a:p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２）</a:t>
            </a:r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body </a:t>
            </a:r>
            <a:r>
              <a:rPr kumimoji="1" lang="en-US" altLang="ja-JP" sz="12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keyup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時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72AB6599-4FD7-1283-631B-A187AFC2A4A6}"/>
              </a:ext>
            </a:extLst>
          </p:cNvPr>
          <p:cNvSpPr/>
          <p:nvPr/>
        </p:nvSpPr>
        <p:spPr>
          <a:xfrm>
            <a:off x="4450080" y="5182686"/>
            <a:ext cx="433832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/^.{1,10}$/;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660C5474-D49F-66A9-BF99-D946301F1124}"/>
              </a:ext>
            </a:extLst>
          </p:cNvPr>
          <p:cNvSpPr/>
          <p:nvPr/>
        </p:nvSpPr>
        <p:spPr>
          <a:xfrm>
            <a:off x="4450080" y="5687137"/>
            <a:ext cx="433832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お問い合わせ内容は必須かつ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文字以上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10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文字以下で入力してください。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C7B3B589-72FB-08F2-378D-56A97D029A3C}"/>
              </a:ext>
            </a:extLst>
          </p:cNvPr>
          <p:cNvSpPr/>
          <p:nvPr/>
        </p:nvSpPr>
        <p:spPr>
          <a:xfrm>
            <a:off x="8788400" y="4678235"/>
            <a:ext cx="3006034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条件非マッチならエラー表示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条件マッチならエラー非表示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05039717-CED5-7CDD-B1AB-CC9EB23819C4}"/>
              </a:ext>
            </a:extLst>
          </p:cNvPr>
          <p:cNvSpPr/>
          <p:nvPr/>
        </p:nvSpPr>
        <p:spPr>
          <a:xfrm>
            <a:off x="8788400" y="5182686"/>
            <a:ext cx="3006034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条件評価には正規表現の利用を想定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705470DA-AC9C-4C83-5B8F-E7EAD0043E62}"/>
              </a:ext>
            </a:extLst>
          </p:cNvPr>
          <p:cNvSpPr/>
          <p:nvPr/>
        </p:nvSpPr>
        <p:spPr>
          <a:xfrm>
            <a:off x="8788400" y="5687137"/>
            <a:ext cx="3006034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表示場所、スタイルは画面設計を参照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2975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7D95A6-8F4F-6D33-07AB-5894C544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外部設計：送信ボタン押下時のフロント側処理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951BEA3-CD8D-4966-65CD-6D77A2F3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AE0938E-6DB1-E2E2-28B1-B1CD6CF0B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8</a:t>
            </a:fld>
            <a:endParaRPr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E668A08-C981-CAF0-3E74-CDA21DBA79EF}"/>
              </a:ext>
            </a:extLst>
          </p:cNvPr>
          <p:cNvSpPr/>
          <p:nvPr/>
        </p:nvSpPr>
        <p:spPr>
          <a:xfrm>
            <a:off x="1554517" y="912003"/>
            <a:ext cx="1320053" cy="10999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画面</a:t>
            </a:r>
            <a:endParaRPr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（ユーザー操作）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553051C-F8D0-83EB-2E23-8B2EB4C37F4C}"/>
              </a:ext>
            </a:extLst>
          </p:cNvPr>
          <p:cNvSpPr/>
          <p:nvPr/>
        </p:nvSpPr>
        <p:spPr>
          <a:xfrm>
            <a:off x="1554517" y="2011946"/>
            <a:ext cx="1320053" cy="1142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フロント処理</a:t>
            </a:r>
            <a:endParaRPr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（</a:t>
            </a:r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JavaScript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）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96CC073-1789-9DE8-333C-5F0929ED7880}"/>
              </a:ext>
            </a:extLst>
          </p:cNvPr>
          <p:cNvSpPr/>
          <p:nvPr/>
        </p:nvSpPr>
        <p:spPr>
          <a:xfrm>
            <a:off x="1554517" y="3156087"/>
            <a:ext cx="1320053" cy="917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API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090FCF4-86A4-D4F0-D244-F38D6C195343}"/>
              </a:ext>
            </a:extLst>
          </p:cNvPr>
          <p:cNvSpPr/>
          <p:nvPr/>
        </p:nvSpPr>
        <p:spPr>
          <a:xfrm>
            <a:off x="1554517" y="4073182"/>
            <a:ext cx="1320053" cy="917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スプレッドシート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52D2E5DA-B097-9BAC-CBE5-0A616947B237}"/>
              </a:ext>
            </a:extLst>
          </p:cNvPr>
          <p:cNvSpPr/>
          <p:nvPr/>
        </p:nvSpPr>
        <p:spPr>
          <a:xfrm>
            <a:off x="457947" y="912002"/>
            <a:ext cx="1096570" cy="2242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フロントエンド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D672DD2-A8C6-5B59-EE3C-EDC115B6E1CB}"/>
              </a:ext>
            </a:extLst>
          </p:cNvPr>
          <p:cNvSpPr/>
          <p:nvPr/>
        </p:nvSpPr>
        <p:spPr>
          <a:xfrm>
            <a:off x="457947" y="3156087"/>
            <a:ext cx="1096570" cy="183419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バックエンド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062CF36-2710-947D-00BA-882CD8E6ABAD}"/>
              </a:ext>
            </a:extLst>
          </p:cNvPr>
          <p:cNvSpPr/>
          <p:nvPr/>
        </p:nvSpPr>
        <p:spPr>
          <a:xfrm>
            <a:off x="2874570" y="912003"/>
            <a:ext cx="8758630" cy="109994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62C81DC-6DC6-385D-F818-3DB6DCE0CEA8}"/>
              </a:ext>
            </a:extLst>
          </p:cNvPr>
          <p:cNvSpPr/>
          <p:nvPr/>
        </p:nvSpPr>
        <p:spPr>
          <a:xfrm>
            <a:off x="2874570" y="2011946"/>
            <a:ext cx="8758630" cy="114251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D78BA58B-279F-E21E-1103-BF706982B91B}"/>
              </a:ext>
            </a:extLst>
          </p:cNvPr>
          <p:cNvSpPr/>
          <p:nvPr/>
        </p:nvSpPr>
        <p:spPr>
          <a:xfrm>
            <a:off x="2874570" y="3156087"/>
            <a:ext cx="8758630" cy="917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3292AACF-E62F-83BC-CBCD-EDBDCCD409BE}"/>
              </a:ext>
            </a:extLst>
          </p:cNvPr>
          <p:cNvSpPr/>
          <p:nvPr/>
        </p:nvSpPr>
        <p:spPr>
          <a:xfrm>
            <a:off x="2874570" y="4073182"/>
            <a:ext cx="8758630" cy="9170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8" name="フローチャート: 磁気ディスク 17">
            <a:extLst>
              <a:ext uri="{FF2B5EF4-FFF2-40B4-BE49-F238E27FC236}">
                <a16:creationId xmlns:a16="http://schemas.microsoft.com/office/drawing/2014/main" id="{EA5EC5AA-B746-C1BB-2B29-A4B5F17978D6}"/>
              </a:ext>
            </a:extLst>
          </p:cNvPr>
          <p:cNvSpPr/>
          <p:nvPr/>
        </p:nvSpPr>
        <p:spPr>
          <a:xfrm>
            <a:off x="6563914" y="4246951"/>
            <a:ext cx="1101408" cy="5362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スプレッドシート</a:t>
            </a:r>
            <a:endParaRPr kumimoji="1" lang="en-US" altLang="ja-JP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9" name="フローチャート: 判断 18">
            <a:extLst>
              <a:ext uri="{FF2B5EF4-FFF2-40B4-BE49-F238E27FC236}">
                <a16:creationId xmlns:a16="http://schemas.microsoft.com/office/drawing/2014/main" id="{C0E37422-3885-F010-BC26-BBF968A86FE9}"/>
              </a:ext>
            </a:extLst>
          </p:cNvPr>
          <p:cNvSpPr/>
          <p:nvPr/>
        </p:nvSpPr>
        <p:spPr>
          <a:xfrm>
            <a:off x="4911805" y="2126806"/>
            <a:ext cx="1101408" cy="376644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バリデーション</a:t>
            </a:r>
          </a:p>
        </p:txBody>
      </p:sp>
      <p:sp>
        <p:nvSpPr>
          <p:cNvPr id="20" name="フローチャート: 処理 19">
            <a:extLst>
              <a:ext uri="{FF2B5EF4-FFF2-40B4-BE49-F238E27FC236}">
                <a16:creationId xmlns:a16="http://schemas.microsoft.com/office/drawing/2014/main" id="{31D681FB-07D1-125D-8D33-2D5ECB3125CF}"/>
              </a:ext>
            </a:extLst>
          </p:cNvPr>
          <p:cNvSpPr/>
          <p:nvPr/>
        </p:nvSpPr>
        <p:spPr>
          <a:xfrm>
            <a:off x="3242153" y="1324647"/>
            <a:ext cx="1101408" cy="5044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項目入力</a:t>
            </a:r>
          </a:p>
        </p:txBody>
      </p:sp>
      <p:sp>
        <p:nvSpPr>
          <p:cNvPr id="21" name="フローチャート: 処理 20">
            <a:extLst>
              <a:ext uri="{FF2B5EF4-FFF2-40B4-BE49-F238E27FC236}">
                <a16:creationId xmlns:a16="http://schemas.microsoft.com/office/drawing/2014/main" id="{B5950FB8-78EF-E5F8-3B2A-21BC86A3F052}"/>
              </a:ext>
            </a:extLst>
          </p:cNvPr>
          <p:cNvSpPr/>
          <p:nvPr/>
        </p:nvSpPr>
        <p:spPr>
          <a:xfrm>
            <a:off x="4911805" y="1324647"/>
            <a:ext cx="1101408" cy="504451"/>
          </a:xfrm>
          <a:prstGeom prst="flowChartProcess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送信ボタン</a:t>
            </a:r>
            <a:endParaRPr kumimoji="1" lang="en-US" altLang="ja-JP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押下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2" name="フローチャート: 処理 21">
            <a:extLst>
              <a:ext uri="{FF2B5EF4-FFF2-40B4-BE49-F238E27FC236}">
                <a16:creationId xmlns:a16="http://schemas.microsoft.com/office/drawing/2014/main" id="{F85FB182-7053-AC82-A1C4-B4E968BA754E}"/>
              </a:ext>
            </a:extLst>
          </p:cNvPr>
          <p:cNvSpPr/>
          <p:nvPr/>
        </p:nvSpPr>
        <p:spPr>
          <a:xfrm>
            <a:off x="6563917" y="1324647"/>
            <a:ext cx="1101408" cy="5044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エラー表示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101ADF1-E8B3-4F09-562C-FF58C8FF5B0C}"/>
              </a:ext>
            </a:extLst>
          </p:cNvPr>
          <p:cNvCxnSpPr>
            <a:stCxn id="20" idx="3"/>
            <a:endCxn id="21" idx="1"/>
          </p:cNvCxnSpPr>
          <p:nvPr/>
        </p:nvCxnSpPr>
        <p:spPr>
          <a:xfrm>
            <a:off x="4343561" y="1576873"/>
            <a:ext cx="5682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EDA2BD56-7FA0-A1D6-E33B-FF1C76DFB5AF}"/>
              </a:ext>
            </a:extLst>
          </p:cNvPr>
          <p:cNvCxnSpPr>
            <a:cxnSpLocks/>
            <a:stCxn id="21" idx="2"/>
            <a:endCxn id="19" idx="0"/>
          </p:cNvCxnSpPr>
          <p:nvPr/>
        </p:nvCxnSpPr>
        <p:spPr>
          <a:xfrm>
            <a:off x="5462509" y="1829098"/>
            <a:ext cx="0" cy="2977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カギ線コネクタ 27">
            <a:extLst>
              <a:ext uri="{FF2B5EF4-FFF2-40B4-BE49-F238E27FC236}">
                <a16:creationId xmlns:a16="http://schemas.microsoft.com/office/drawing/2014/main" id="{A52CFBED-2958-0E2E-C7FA-B0D357BD069D}"/>
              </a:ext>
            </a:extLst>
          </p:cNvPr>
          <p:cNvCxnSpPr>
            <a:cxnSpLocks/>
            <a:stCxn id="19" idx="3"/>
            <a:endCxn id="22" idx="2"/>
          </p:cNvCxnSpPr>
          <p:nvPr/>
        </p:nvCxnSpPr>
        <p:spPr>
          <a:xfrm flipV="1">
            <a:off x="6013213" y="1829098"/>
            <a:ext cx="1101408" cy="4860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カギ線コネクタ 29">
            <a:extLst>
              <a:ext uri="{FF2B5EF4-FFF2-40B4-BE49-F238E27FC236}">
                <a16:creationId xmlns:a16="http://schemas.microsoft.com/office/drawing/2014/main" id="{090965A6-5621-5D3D-3394-A23C4919E715}"/>
              </a:ext>
            </a:extLst>
          </p:cNvPr>
          <p:cNvCxnSpPr>
            <a:stCxn id="22" idx="0"/>
            <a:endCxn id="20" idx="0"/>
          </p:cNvCxnSpPr>
          <p:nvPr/>
        </p:nvCxnSpPr>
        <p:spPr>
          <a:xfrm rot="16200000" flipV="1">
            <a:off x="5453739" y="-336235"/>
            <a:ext cx="12700" cy="3321764"/>
          </a:xfrm>
          <a:prstGeom prst="bentConnector3">
            <a:avLst>
              <a:gd name="adj1" fmla="val 108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フローチャート: 処理 33">
            <a:extLst>
              <a:ext uri="{FF2B5EF4-FFF2-40B4-BE49-F238E27FC236}">
                <a16:creationId xmlns:a16="http://schemas.microsoft.com/office/drawing/2014/main" id="{5BDDDC42-E056-02DB-C80F-FB3B16B0F45F}"/>
              </a:ext>
            </a:extLst>
          </p:cNvPr>
          <p:cNvSpPr/>
          <p:nvPr/>
        </p:nvSpPr>
        <p:spPr>
          <a:xfrm>
            <a:off x="4911805" y="3361596"/>
            <a:ext cx="1101408" cy="5044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値受け取り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17BD5088-F0E7-6F30-96E2-8CC9E399DD40}"/>
              </a:ext>
            </a:extLst>
          </p:cNvPr>
          <p:cNvCxnSpPr>
            <a:cxnSpLocks/>
            <a:endCxn id="34" idx="0"/>
          </p:cNvCxnSpPr>
          <p:nvPr/>
        </p:nvCxnSpPr>
        <p:spPr>
          <a:xfrm>
            <a:off x="5462509" y="2983661"/>
            <a:ext cx="0" cy="3779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ローチャート: 判断 39">
            <a:extLst>
              <a:ext uri="{FF2B5EF4-FFF2-40B4-BE49-F238E27FC236}">
                <a16:creationId xmlns:a16="http://schemas.microsoft.com/office/drawing/2014/main" id="{8D91B3D4-36D0-0136-A14E-3E022906AD66}"/>
              </a:ext>
            </a:extLst>
          </p:cNvPr>
          <p:cNvSpPr/>
          <p:nvPr/>
        </p:nvSpPr>
        <p:spPr>
          <a:xfrm>
            <a:off x="6563914" y="3361595"/>
            <a:ext cx="1101408" cy="504452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バリデーション</a:t>
            </a: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63CAC027-A0AF-EFF6-1E29-18A85EA978E2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 flipV="1">
            <a:off x="6013213" y="3613821"/>
            <a:ext cx="55070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BAC2EF01-85EF-D948-0A4E-F004E63427B0}"/>
              </a:ext>
            </a:extLst>
          </p:cNvPr>
          <p:cNvCxnSpPr>
            <a:stCxn id="40" idx="2"/>
            <a:endCxn id="18" idx="1"/>
          </p:cNvCxnSpPr>
          <p:nvPr/>
        </p:nvCxnSpPr>
        <p:spPr>
          <a:xfrm>
            <a:off x="7114618" y="3866047"/>
            <a:ext cx="0" cy="3809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フローチャート: 処理 63">
            <a:extLst>
              <a:ext uri="{FF2B5EF4-FFF2-40B4-BE49-F238E27FC236}">
                <a16:creationId xmlns:a16="http://schemas.microsoft.com/office/drawing/2014/main" id="{A9BE4AE1-0661-8D7F-3BDB-2E3972D4C01C}"/>
              </a:ext>
            </a:extLst>
          </p:cNvPr>
          <p:cNvSpPr/>
          <p:nvPr/>
        </p:nvSpPr>
        <p:spPr>
          <a:xfrm>
            <a:off x="8216022" y="1324647"/>
            <a:ext cx="1101408" cy="5044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エラー表示</a:t>
            </a:r>
          </a:p>
        </p:txBody>
      </p:sp>
      <p:sp>
        <p:nvSpPr>
          <p:cNvPr id="67" name="フローチャート: 処理 66">
            <a:extLst>
              <a:ext uri="{FF2B5EF4-FFF2-40B4-BE49-F238E27FC236}">
                <a16:creationId xmlns:a16="http://schemas.microsoft.com/office/drawing/2014/main" id="{4BC247D5-9090-DE44-7B3C-BB327C02F32C}"/>
              </a:ext>
            </a:extLst>
          </p:cNvPr>
          <p:cNvSpPr/>
          <p:nvPr/>
        </p:nvSpPr>
        <p:spPr>
          <a:xfrm>
            <a:off x="8216022" y="3361596"/>
            <a:ext cx="1101408" cy="504451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状況返信</a:t>
            </a:r>
          </a:p>
        </p:txBody>
      </p:sp>
      <p:cxnSp>
        <p:nvCxnSpPr>
          <p:cNvPr id="69" name="カギ線コネクタ 68">
            <a:extLst>
              <a:ext uri="{FF2B5EF4-FFF2-40B4-BE49-F238E27FC236}">
                <a16:creationId xmlns:a16="http://schemas.microsoft.com/office/drawing/2014/main" id="{A44E255F-6710-CB69-8811-DF73C9818F46}"/>
              </a:ext>
            </a:extLst>
          </p:cNvPr>
          <p:cNvCxnSpPr>
            <a:stCxn id="18" idx="4"/>
            <a:endCxn id="67" idx="2"/>
          </p:cNvCxnSpPr>
          <p:nvPr/>
        </p:nvCxnSpPr>
        <p:spPr>
          <a:xfrm flipV="1">
            <a:off x="7665322" y="3866047"/>
            <a:ext cx="1101404" cy="6490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5A4871E0-384B-B8D4-4DC9-7F31B0904E95}"/>
              </a:ext>
            </a:extLst>
          </p:cNvPr>
          <p:cNvCxnSpPr>
            <a:cxnSpLocks/>
            <a:stCxn id="67" idx="0"/>
            <a:endCxn id="64" idx="2"/>
          </p:cNvCxnSpPr>
          <p:nvPr/>
        </p:nvCxnSpPr>
        <p:spPr>
          <a:xfrm flipV="1">
            <a:off x="8766726" y="1829098"/>
            <a:ext cx="0" cy="15324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DCF80BF5-ACE8-13EE-7C4D-346E5E81F9D3}"/>
              </a:ext>
            </a:extLst>
          </p:cNvPr>
          <p:cNvSpPr txBox="1"/>
          <p:nvPr/>
        </p:nvSpPr>
        <p:spPr>
          <a:xfrm>
            <a:off x="3146739" y="933720"/>
            <a:ext cx="123783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name, email, body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2ED1560F-8963-D610-8674-D91088C7E386}"/>
              </a:ext>
            </a:extLst>
          </p:cNvPr>
          <p:cNvSpPr txBox="1"/>
          <p:nvPr/>
        </p:nvSpPr>
        <p:spPr>
          <a:xfrm>
            <a:off x="5194631" y="928374"/>
            <a:ext cx="53091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再入力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82" name="カギ線コネクタ 81">
            <a:extLst>
              <a:ext uri="{FF2B5EF4-FFF2-40B4-BE49-F238E27FC236}">
                <a16:creationId xmlns:a16="http://schemas.microsoft.com/office/drawing/2014/main" id="{FC334A3D-774C-3300-038A-E7D813E3FCC7}"/>
              </a:ext>
            </a:extLst>
          </p:cNvPr>
          <p:cNvCxnSpPr>
            <a:cxnSpLocks/>
            <a:stCxn id="20" idx="2"/>
            <a:endCxn id="19" idx="1"/>
          </p:cNvCxnSpPr>
          <p:nvPr/>
        </p:nvCxnSpPr>
        <p:spPr>
          <a:xfrm rot="16200000" flipH="1">
            <a:off x="4109316" y="1512639"/>
            <a:ext cx="486030" cy="1118948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83CFA66A-1531-A0AE-A534-84339748971C}"/>
              </a:ext>
            </a:extLst>
          </p:cNvPr>
          <p:cNvSpPr txBox="1"/>
          <p:nvPr/>
        </p:nvSpPr>
        <p:spPr>
          <a:xfrm>
            <a:off x="5077382" y="2914869"/>
            <a:ext cx="3497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D2E30D0B-E66E-B52B-953E-E5EF720DAFB9}"/>
              </a:ext>
            </a:extLst>
          </p:cNvPr>
          <p:cNvSpPr txBox="1"/>
          <p:nvPr/>
        </p:nvSpPr>
        <p:spPr>
          <a:xfrm>
            <a:off x="5501359" y="2914869"/>
            <a:ext cx="6848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データ送信</a:t>
            </a:r>
          </a:p>
        </p:txBody>
      </p: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B1525EBA-BF6B-B73E-AC44-9F39141D5B58}"/>
              </a:ext>
            </a:extLst>
          </p:cNvPr>
          <p:cNvSpPr txBox="1"/>
          <p:nvPr/>
        </p:nvSpPr>
        <p:spPr>
          <a:xfrm>
            <a:off x="7518894" y="3266760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NG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2A63B9D2-7FD8-F0E9-CA47-892199F6E1FB}"/>
              </a:ext>
            </a:extLst>
          </p:cNvPr>
          <p:cNvSpPr txBox="1"/>
          <p:nvPr/>
        </p:nvSpPr>
        <p:spPr>
          <a:xfrm>
            <a:off x="6730254" y="3840723"/>
            <a:ext cx="34977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OK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9E8172AD-D792-41B9-0C94-008E5C6921E0}"/>
              </a:ext>
            </a:extLst>
          </p:cNvPr>
          <p:cNvSpPr txBox="1"/>
          <p:nvPr/>
        </p:nvSpPr>
        <p:spPr>
          <a:xfrm>
            <a:off x="7177294" y="3840723"/>
            <a:ext cx="51809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書込み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C79C4F44-03F9-6598-AF7F-1308A22073AC}"/>
              </a:ext>
            </a:extLst>
          </p:cNvPr>
          <p:cNvSpPr/>
          <p:nvPr/>
        </p:nvSpPr>
        <p:spPr>
          <a:xfrm>
            <a:off x="457947" y="5127396"/>
            <a:ext cx="2416623" cy="556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フロントエンドバリデーション</a:t>
            </a: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6E68BFE2-3226-9D88-9DF8-4ABAF864CE64}"/>
              </a:ext>
            </a:extLst>
          </p:cNvPr>
          <p:cNvSpPr/>
          <p:nvPr/>
        </p:nvSpPr>
        <p:spPr>
          <a:xfrm>
            <a:off x="2874570" y="5127396"/>
            <a:ext cx="8758630" cy="556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・</a:t>
            </a:r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name, email, body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つの項目が全て条件を満たしているときのみ送信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・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API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に接続できる場合のみ送信（ネットワーク未接続の場合は「</a:t>
            </a:r>
            <a:r>
              <a:rPr lang="en" altLang="ja-JP" sz="1200" b="0" i="0">
                <a:solidFill>
                  <a:srgbClr val="1D1C1D"/>
                </a:solidFill>
                <a:effectLst/>
                <a:latin typeface="NotoSansJP"/>
              </a:rPr>
              <a:t>Failed to fetch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」と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alert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で表示）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B0C3A649-763A-DE2C-04B7-81F5B9F8759B}"/>
              </a:ext>
            </a:extLst>
          </p:cNvPr>
          <p:cNvSpPr/>
          <p:nvPr/>
        </p:nvSpPr>
        <p:spPr>
          <a:xfrm>
            <a:off x="457947" y="5683979"/>
            <a:ext cx="2416623" cy="556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バックエンドバリデーション</a:t>
            </a:r>
          </a:p>
        </p:txBody>
      </p: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FD9D481E-03B2-1053-9925-870784A86751}"/>
              </a:ext>
            </a:extLst>
          </p:cNvPr>
          <p:cNvSpPr/>
          <p:nvPr/>
        </p:nvSpPr>
        <p:spPr>
          <a:xfrm>
            <a:off x="2874570" y="5683979"/>
            <a:ext cx="8758630" cy="556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・</a:t>
            </a:r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name, email, body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3</a:t>
            </a:r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つの項目が全て条件を満たしているときのみ送信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17" name="カギ線コネクタ 16">
            <a:extLst>
              <a:ext uri="{FF2B5EF4-FFF2-40B4-BE49-F238E27FC236}">
                <a16:creationId xmlns:a16="http://schemas.microsoft.com/office/drawing/2014/main" id="{F57BD138-06FD-CF15-3CFE-173A5D3F0DA5}"/>
              </a:ext>
            </a:extLst>
          </p:cNvPr>
          <p:cNvCxnSpPr>
            <a:cxnSpLocks/>
            <a:stCxn id="40" idx="3"/>
            <a:endCxn id="64" idx="1"/>
          </p:cNvCxnSpPr>
          <p:nvPr/>
        </p:nvCxnSpPr>
        <p:spPr>
          <a:xfrm flipV="1">
            <a:off x="7665322" y="1576873"/>
            <a:ext cx="550700" cy="20369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フローチャート: 判断 44">
            <a:extLst>
              <a:ext uri="{FF2B5EF4-FFF2-40B4-BE49-F238E27FC236}">
                <a16:creationId xmlns:a16="http://schemas.microsoft.com/office/drawing/2014/main" id="{D28C26D6-E9B8-C5C4-83E4-9F77A918BF8D}"/>
              </a:ext>
            </a:extLst>
          </p:cNvPr>
          <p:cNvSpPr/>
          <p:nvPr/>
        </p:nvSpPr>
        <p:spPr>
          <a:xfrm>
            <a:off x="4911805" y="2607017"/>
            <a:ext cx="1101408" cy="376644"/>
          </a:xfrm>
          <a:prstGeom prst="flowChartDecision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ネット</a:t>
            </a:r>
            <a:endParaRPr kumimoji="1" lang="en-US" altLang="ja-JP" sz="9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確認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F1C4AB2F-53DF-23DD-5917-94D0F54D6C94}"/>
              </a:ext>
            </a:extLst>
          </p:cNvPr>
          <p:cNvCxnSpPr>
            <a:stCxn id="19" idx="2"/>
            <a:endCxn id="45" idx="0"/>
          </p:cNvCxnSpPr>
          <p:nvPr/>
        </p:nvCxnSpPr>
        <p:spPr>
          <a:xfrm>
            <a:off x="5462509" y="2503450"/>
            <a:ext cx="0" cy="103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A8A0FEDF-18D1-D202-8BEC-B03B0A2B5738}"/>
              </a:ext>
            </a:extLst>
          </p:cNvPr>
          <p:cNvSpPr txBox="1"/>
          <p:nvPr/>
        </p:nvSpPr>
        <p:spPr>
          <a:xfrm>
            <a:off x="6288563" y="2447019"/>
            <a:ext cx="35298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NG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cxnSp>
        <p:nvCxnSpPr>
          <p:cNvPr id="59" name="カギ線コネクタ 58">
            <a:extLst>
              <a:ext uri="{FF2B5EF4-FFF2-40B4-BE49-F238E27FC236}">
                <a16:creationId xmlns:a16="http://schemas.microsoft.com/office/drawing/2014/main" id="{B1375BEF-F444-AB7B-ADFE-703635C739B6}"/>
              </a:ext>
            </a:extLst>
          </p:cNvPr>
          <p:cNvCxnSpPr>
            <a:cxnSpLocks/>
            <a:stCxn id="45" idx="3"/>
            <a:endCxn id="22" idx="2"/>
          </p:cNvCxnSpPr>
          <p:nvPr/>
        </p:nvCxnSpPr>
        <p:spPr>
          <a:xfrm flipV="1">
            <a:off x="6013213" y="1829098"/>
            <a:ext cx="1101408" cy="9662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793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13B661-5F28-3325-BAE4-85B1A2156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ja-JP" altLang="en-US"/>
              <a:t>外部設計：スプレッドシートのデータ構造およびレイアウト</a:t>
            </a:r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B01D346-CC42-44A9-6D5E-1C1D48251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ja-JP" dirty="0"/>
              <a:t>bluecode inc.</a:t>
            </a:r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0A6AF5C-01DD-934D-B4A1-C20BE7C3F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052E6-07CA-9B46-B866-FDE18BF74505}" type="slidenum">
              <a:rPr lang="ja-JP" altLang="en-US" smtClean="0"/>
              <a:pPr/>
              <a:t>9</a:t>
            </a:fld>
            <a:endParaRPr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B9C12DD-5522-FB40-3FDA-41A07B3C8CE3}"/>
              </a:ext>
            </a:extLst>
          </p:cNvPr>
          <p:cNvSpPr/>
          <p:nvPr/>
        </p:nvSpPr>
        <p:spPr>
          <a:xfrm>
            <a:off x="812800" y="1920240"/>
            <a:ext cx="1097280" cy="504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項目名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E5CCAB4-D956-0FAA-0842-4A5DC98F6D41}"/>
              </a:ext>
            </a:extLst>
          </p:cNvPr>
          <p:cNvSpPr/>
          <p:nvPr/>
        </p:nvSpPr>
        <p:spPr>
          <a:xfrm>
            <a:off x="1910080" y="1920240"/>
            <a:ext cx="985520" cy="504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データ型</a:t>
            </a:r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※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88714990-B999-3843-76B3-F4748E388B73}"/>
              </a:ext>
            </a:extLst>
          </p:cNvPr>
          <p:cNvSpPr/>
          <p:nvPr/>
        </p:nvSpPr>
        <p:spPr>
          <a:xfrm>
            <a:off x="2895600" y="1920240"/>
            <a:ext cx="1737360" cy="50445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初期値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AF1335C-3EC6-E49E-606D-04C3AFCA39F0}"/>
              </a:ext>
            </a:extLst>
          </p:cNvPr>
          <p:cNvSpPr/>
          <p:nvPr/>
        </p:nvSpPr>
        <p:spPr>
          <a:xfrm>
            <a:off x="812800" y="2424691"/>
            <a:ext cx="109728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管理</a:t>
            </a:r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No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D9448E9-AF26-7E1F-608B-2E467D81A5D1}"/>
              </a:ext>
            </a:extLst>
          </p:cNvPr>
          <p:cNvSpPr/>
          <p:nvPr/>
        </p:nvSpPr>
        <p:spPr>
          <a:xfrm>
            <a:off x="1910080" y="2424691"/>
            <a:ext cx="98552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数値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A984B1B5-5E04-1CB0-D5C6-1F73664CF4D5}"/>
              </a:ext>
            </a:extLst>
          </p:cNvPr>
          <p:cNvSpPr/>
          <p:nvPr/>
        </p:nvSpPr>
        <p:spPr>
          <a:xfrm>
            <a:off x="2895600" y="2424691"/>
            <a:ext cx="173736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自動採番</a:t>
            </a:r>
            <a:endParaRPr kumimoji="1" lang="en-US" altLang="ja-JP" sz="1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en-US" altLang="ja-JP" sz="800" dirty="0">
                <a:latin typeface="Meiryo UI" panose="020B0604030504040204" pitchFamily="34" charset="-128"/>
                <a:ea typeface="Meiryo UI" panose="020B0604030504040204" pitchFamily="34" charset="-128"/>
              </a:rPr>
              <a:t>(</a:t>
            </a:r>
            <a:r>
              <a:rPr lang="ja-JP" altLang="en-US" sz="800">
                <a:latin typeface="Meiryo UI" panose="020B0604030504040204" pitchFamily="34" charset="-128"/>
                <a:ea typeface="Meiryo UI" panose="020B0604030504040204" pitchFamily="34" charset="-128"/>
              </a:rPr>
              <a:t>スプレッドシートの行番号を利用）</a:t>
            </a:r>
            <a:endParaRPr kumimoji="1" lang="ja-JP" altLang="en-US" sz="8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B29D35DA-9E82-6642-D790-EEADB7E16D41}"/>
              </a:ext>
            </a:extLst>
          </p:cNvPr>
          <p:cNvSpPr/>
          <p:nvPr/>
        </p:nvSpPr>
        <p:spPr>
          <a:xfrm>
            <a:off x="812800" y="2929142"/>
            <a:ext cx="109728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お名前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4339C5C-2993-85B8-FBE5-16AF62436C1C}"/>
              </a:ext>
            </a:extLst>
          </p:cNvPr>
          <p:cNvSpPr/>
          <p:nvPr/>
        </p:nvSpPr>
        <p:spPr>
          <a:xfrm>
            <a:off x="1910080" y="2929142"/>
            <a:ext cx="98552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文字列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F44D30D-DF82-BC42-6F8E-BED7CA386BA0}"/>
              </a:ext>
            </a:extLst>
          </p:cNvPr>
          <p:cNvSpPr/>
          <p:nvPr/>
        </p:nvSpPr>
        <p:spPr>
          <a:xfrm>
            <a:off x="2895600" y="2929142"/>
            <a:ext cx="173736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42110E7E-D89B-BEE5-A0A5-2442452A2AE8}"/>
              </a:ext>
            </a:extLst>
          </p:cNvPr>
          <p:cNvSpPr/>
          <p:nvPr/>
        </p:nvSpPr>
        <p:spPr>
          <a:xfrm>
            <a:off x="812800" y="3433593"/>
            <a:ext cx="109728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Email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CB96104-A847-E897-58E9-CA384293B8A6}"/>
              </a:ext>
            </a:extLst>
          </p:cNvPr>
          <p:cNvSpPr/>
          <p:nvPr/>
        </p:nvSpPr>
        <p:spPr>
          <a:xfrm>
            <a:off x="1910080" y="3433593"/>
            <a:ext cx="98552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文字列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B32129A5-64C6-1F87-D9C8-62AF9EB31650}"/>
              </a:ext>
            </a:extLst>
          </p:cNvPr>
          <p:cNvSpPr/>
          <p:nvPr/>
        </p:nvSpPr>
        <p:spPr>
          <a:xfrm>
            <a:off x="2895600" y="3433593"/>
            <a:ext cx="173736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07A0C9CE-AFA4-1194-4395-4122A7784EDA}"/>
              </a:ext>
            </a:extLst>
          </p:cNvPr>
          <p:cNvSpPr/>
          <p:nvPr/>
        </p:nvSpPr>
        <p:spPr>
          <a:xfrm>
            <a:off x="812800" y="3938044"/>
            <a:ext cx="109728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お問合せ内容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21AC7868-3C24-5D46-ACC6-4F9A4F5C94FA}"/>
              </a:ext>
            </a:extLst>
          </p:cNvPr>
          <p:cNvSpPr/>
          <p:nvPr/>
        </p:nvSpPr>
        <p:spPr>
          <a:xfrm>
            <a:off x="1910080" y="3938044"/>
            <a:ext cx="98552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文字列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0C3F91C0-25A8-BC7A-E1F8-2C787D34EC8C}"/>
              </a:ext>
            </a:extLst>
          </p:cNvPr>
          <p:cNvSpPr/>
          <p:nvPr/>
        </p:nvSpPr>
        <p:spPr>
          <a:xfrm>
            <a:off x="2895600" y="3938044"/>
            <a:ext cx="173736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-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3FC347B9-302A-8E59-6421-3F08A473ED6E}"/>
              </a:ext>
            </a:extLst>
          </p:cNvPr>
          <p:cNvSpPr/>
          <p:nvPr/>
        </p:nvSpPr>
        <p:spPr>
          <a:xfrm>
            <a:off x="812800" y="4442495"/>
            <a:ext cx="109728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ステータス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3B20BC0-576A-5737-8F39-4250CA18183C}"/>
              </a:ext>
            </a:extLst>
          </p:cNvPr>
          <p:cNvSpPr/>
          <p:nvPr/>
        </p:nvSpPr>
        <p:spPr>
          <a:xfrm>
            <a:off x="1910080" y="4442495"/>
            <a:ext cx="98552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文字列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DDB8FF56-9B68-528F-88FB-348BEE6366D7}"/>
              </a:ext>
            </a:extLst>
          </p:cNvPr>
          <p:cNvSpPr/>
          <p:nvPr/>
        </p:nvSpPr>
        <p:spPr>
          <a:xfrm>
            <a:off x="2895600" y="4442495"/>
            <a:ext cx="173736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受付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7653322F-0F6D-5148-7BC3-9450649F8863}"/>
              </a:ext>
            </a:extLst>
          </p:cNvPr>
          <p:cNvSpPr/>
          <p:nvPr/>
        </p:nvSpPr>
        <p:spPr>
          <a:xfrm>
            <a:off x="812800" y="4946946"/>
            <a:ext cx="109728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受付</a:t>
            </a:r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日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FBA08A0-87E4-7BD2-4133-F0F040DA56DA}"/>
              </a:ext>
            </a:extLst>
          </p:cNvPr>
          <p:cNvSpPr/>
          <p:nvPr/>
        </p:nvSpPr>
        <p:spPr>
          <a:xfrm>
            <a:off x="1910080" y="4946946"/>
            <a:ext cx="98552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文字列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5181C8E8-533A-4BD2-9133-AAFFF2D2FF18}"/>
              </a:ext>
            </a:extLst>
          </p:cNvPr>
          <p:cNvSpPr/>
          <p:nvPr/>
        </p:nvSpPr>
        <p:spPr>
          <a:xfrm>
            <a:off x="2895600" y="4946946"/>
            <a:ext cx="173736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受付時間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923C5D35-CCF4-9D82-4770-10E7395FCE22}"/>
              </a:ext>
            </a:extLst>
          </p:cNvPr>
          <p:cNvSpPr/>
          <p:nvPr/>
        </p:nvSpPr>
        <p:spPr>
          <a:xfrm>
            <a:off x="812800" y="1147516"/>
            <a:ext cx="3820160" cy="325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問合せ管理シート データ項目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441F7D4-1365-9B42-44AC-3AFB68925327}"/>
              </a:ext>
            </a:extLst>
          </p:cNvPr>
          <p:cNvSpPr txBox="1"/>
          <p:nvPr/>
        </p:nvSpPr>
        <p:spPr>
          <a:xfrm>
            <a:off x="1047581" y="5539883"/>
            <a:ext cx="3350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※Google</a:t>
            </a:r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スプレッドシートではデータ型を強制はできません。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52CE6F5-8597-49C9-7B4F-E23F7F4C4DC3}"/>
              </a:ext>
            </a:extLst>
          </p:cNvPr>
          <p:cNvSpPr/>
          <p:nvPr/>
        </p:nvSpPr>
        <p:spPr>
          <a:xfrm>
            <a:off x="5393196" y="2534820"/>
            <a:ext cx="873760" cy="5044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CEACEC5-4257-A550-F30A-FF54C6581261}"/>
              </a:ext>
            </a:extLst>
          </p:cNvPr>
          <p:cNvSpPr/>
          <p:nvPr/>
        </p:nvSpPr>
        <p:spPr>
          <a:xfrm>
            <a:off x="6266956" y="2534819"/>
            <a:ext cx="873760" cy="50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お名前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2B24F41-7A2E-5B7E-968B-F71CFB8977C1}"/>
              </a:ext>
            </a:extLst>
          </p:cNvPr>
          <p:cNvSpPr/>
          <p:nvPr/>
        </p:nvSpPr>
        <p:spPr>
          <a:xfrm>
            <a:off x="7140716" y="2534819"/>
            <a:ext cx="873760" cy="50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Email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0A64D97-A0CB-EF69-0576-22293691F60B}"/>
              </a:ext>
            </a:extLst>
          </p:cNvPr>
          <p:cNvSpPr/>
          <p:nvPr/>
        </p:nvSpPr>
        <p:spPr>
          <a:xfrm>
            <a:off x="8014476" y="2534819"/>
            <a:ext cx="873760" cy="50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お問合せ内容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645C03D-6341-619F-5BF5-3DC3EACA2FC0}"/>
              </a:ext>
            </a:extLst>
          </p:cNvPr>
          <p:cNvSpPr/>
          <p:nvPr/>
        </p:nvSpPr>
        <p:spPr>
          <a:xfrm>
            <a:off x="8888236" y="2534819"/>
            <a:ext cx="873760" cy="50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ステータス</a:t>
            </a: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04F505EA-A3D6-2CCE-1858-3B6E2665926A}"/>
              </a:ext>
            </a:extLst>
          </p:cNvPr>
          <p:cNvSpPr/>
          <p:nvPr/>
        </p:nvSpPr>
        <p:spPr>
          <a:xfrm>
            <a:off x="5393196" y="1147516"/>
            <a:ext cx="6116320" cy="3258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Google</a:t>
            </a:r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スプレッドシート上のレイアウト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B2C292E6-EFD9-A9E3-5E0C-BD9ACA90A51E}"/>
              </a:ext>
            </a:extLst>
          </p:cNvPr>
          <p:cNvSpPr/>
          <p:nvPr/>
        </p:nvSpPr>
        <p:spPr>
          <a:xfrm>
            <a:off x="5393196" y="2030367"/>
            <a:ext cx="873760" cy="5044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B31E84DB-714D-0F5E-5F51-0390E01A2301}"/>
              </a:ext>
            </a:extLst>
          </p:cNvPr>
          <p:cNvSpPr/>
          <p:nvPr/>
        </p:nvSpPr>
        <p:spPr>
          <a:xfrm>
            <a:off x="6266956" y="2030366"/>
            <a:ext cx="873760" cy="5044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A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5EC33DE5-D6FB-AEED-207C-B1837035218E}"/>
              </a:ext>
            </a:extLst>
          </p:cNvPr>
          <p:cNvSpPr/>
          <p:nvPr/>
        </p:nvSpPr>
        <p:spPr>
          <a:xfrm>
            <a:off x="7140716" y="2030366"/>
            <a:ext cx="873760" cy="5044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B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A4640BD1-F116-3B52-E911-3CAC5DE32A20}"/>
              </a:ext>
            </a:extLst>
          </p:cNvPr>
          <p:cNvSpPr/>
          <p:nvPr/>
        </p:nvSpPr>
        <p:spPr>
          <a:xfrm>
            <a:off x="8014476" y="2030366"/>
            <a:ext cx="873760" cy="5044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C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A9786611-0821-E816-E23F-87178491479D}"/>
              </a:ext>
            </a:extLst>
          </p:cNvPr>
          <p:cNvSpPr/>
          <p:nvPr/>
        </p:nvSpPr>
        <p:spPr>
          <a:xfrm>
            <a:off x="8888236" y="2030366"/>
            <a:ext cx="873760" cy="5044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D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E6674008-3AA2-6385-F29D-4F277A5D3980}"/>
              </a:ext>
            </a:extLst>
          </p:cNvPr>
          <p:cNvSpPr/>
          <p:nvPr/>
        </p:nvSpPr>
        <p:spPr>
          <a:xfrm>
            <a:off x="5393196" y="3039270"/>
            <a:ext cx="873760" cy="5044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2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F950C720-7CC7-8396-7717-EAD1EF5753E7}"/>
              </a:ext>
            </a:extLst>
          </p:cNvPr>
          <p:cNvSpPr/>
          <p:nvPr/>
        </p:nvSpPr>
        <p:spPr>
          <a:xfrm>
            <a:off x="6266956" y="3039269"/>
            <a:ext cx="873760" cy="50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お名前</a:t>
            </a: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8994955-01A2-D545-4D35-7F8A978AAF4C}"/>
              </a:ext>
            </a:extLst>
          </p:cNvPr>
          <p:cNvSpPr/>
          <p:nvPr/>
        </p:nvSpPr>
        <p:spPr>
          <a:xfrm>
            <a:off x="7140716" y="3039269"/>
            <a:ext cx="873760" cy="50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>
                <a:latin typeface="Meiryo UI" panose="020B0604030504040204" pitchFamily="34" charset="-128"/>
                <a:ea typeface="Meiryo UI" panose="020B0604030504040204" pitchFamily="34" charset="-128"/>
              </a:rPr>
              <a:t>Email</a:t>
            </a:r>
            <a:endParaRPr kumimoji="1" lang="ja-JP" altLang="en-US" sz="9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36003AED-B1E3-FE91-5BF7-F327A97B9CF6}"/>
              </a:ext>
            </a:extLst>
          </p:cNvPr>
          <p:cNvSpPr/>
          <p:nvPr/>
        </p:nvSpPr>
        <p:spPr>
          <a:xfrm>
            <a:off x="8014476" y="3039269"/>
            <a:ext cx="873760" cy="50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お問合せ内容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85AB2BEA-3B20-E973-96D3-6A083664DDE6}"/>
              </a:ext>
            </a:extLst>
          </p:cNvPr>
          <p:cNvSpPr/>
          <p:nvPr/>
        </p:nvSpPr>
        <p:spPr>
          <a:xfrm>
            <a:off x="8888236" y="3039269"/>
            <a:ext cx="873760" cy="50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ステータス</a:t>
            </a:r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8188B17F-41B2-4DE9-663F-96D1F51683E4}"/>
              </a:ext>
            </a:extLst>
          </p:cNvPr>
          <p:cNvSpPr/>
          <p:nvPr/>
        </p:nvSpPr>
        <p:spPr>
          <a:xfrm>
            <a:off x="9761996" y="2534819"/>
            <a:ext cx="873760" cy="50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受付</a:t>
            </a:r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日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EA9232E3-C1D3-A01B-4898-30A23C2B41EF}"/>
              </a:ext>
            </a:extLst>
          </p:cNvPr>
          <p:cNvSpPr/>
          <p:nvPr/>
        </p:nvSpPr>
        <p:spPr>
          <a:xfrm>
            <a:off x="9761996" y="2030366"/>
            <a:ext cx="873760" cy="5044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E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42A48E5A-51FB-4BF8-E106-B3A89335CF39}"/>
              </a:ext>
            </a:extLst>
          </p:cNvPr>
          <p:cNvSpPr/>
          <p:nvPr/>
        </p:nvSpPr>
        <p:spPr>
          <a:xfrm>
            <a:off x="9761996" y="3039269"/>
            <a:ext cx="873760" cy="50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受付日</a:t>
            </a: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36F5B55D-B290-D49B-99C4-F842179CA2BA}"/>
              </a:ext>
            </a:extLst>
          </p:cNvPr>
          <p:cNvSpPr txBox="1"/>
          <p:nvPr/>
        </p:nvSpPr>
        <p:spPr>
          <a:xfrm>
            <a:off x="6384236" y="3717985"/>
            <a:ext cx="3522118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1</a:t>
            </a:r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行目を見出し行とする</a:t>
            </a:r>
            <a:endParaRPr lang="en-US" altLang="ja-JP" sz="105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自動</a:t>
            </a:r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採番される行番号を管理</a:t>
            </a:r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No</a:t>
            </a:r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とする（実運用では難あり）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E228DBA1-1F7F-9CA7-5E5A-F82564258D89}"/>
              </a:ext>
            </a:extLst>
          </p:cNvPr>
          <p:cNvSpPr/>
          <p:nvPr/>
        </p:nvSpPr>
        <p:spPr>
          <a:xfrm>
            <a:off x="10635756" y="2534819"/>
            <a:ext cx="873760" cy="50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更新日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E38661D-52BD-68ED-DE27-767193E23AF4}"/>
              </a:ext>
            </a:extLst>
          </p:cNvPr>
          <p:cNvSpPr/>
          <p:nvPr/>
        </p:nvSpPr>
        <p:spPr>
          <a:xfrm>
            <a:off x="10635756" y="2030366"/>
            <a:ext cx="873760" cy="5044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F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5AA3B376-A0C8-B3D6-52CA-090D8CC2FF1E}"/>
              </a:ext>
            </a:extLst>
          </p:cNvPr>
          <p:cNvSpPr/>
          <p:nvPr/>
        </p:nvSpPr>
        <p:spPr>
          <a:xfrm>
            <a:off x="10635756" y="3039269"/>
            <a:ext cx="873760" cy="5044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900">
                <a:latin typeface="Meiryo UI" panose="020B0604030504040204" pitchFamily="34" charset="-128"/>
                <a:ea typeface="Meiryo UI" panose="020B0604030504040204" pitchFamily="34" charset="-128"/>
              </a:rPr>
              <a:t>更新日</a:t>
            </a: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67770E79-0270-B600-44AB-20D626285CE8}"/>
              </a:ext>
            </a:extLst>
          </p:cNvPr>
          <p:cNvSpPr/>
          <p:nvPr/>
        </p:nvSpPr>
        <p:spPr>
          <a:xfrm>
            <a:off x="812800" y="5451397"/>
            <a:ext cx="109728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更新日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FFAFC428-B12D-F249-5B4F-0AC61CBB7EA2}"/>
              </a:ext>
            </a:extLst>
          </p:cNvPr>
          <p:cNvSpPr/>
          <p:nvPr/>
        </p:nvSpPr>
        <p:spPr>
          <a:xfrm>
            <a:off x="1910080" y="5451397"/>
            <a:ext cx="98552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文字列</a:t>
            </a:r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6BE9A61B-F6EC-398E-631F-40D8DBB225A1}"/>
              </a:ext>
            </a:extLst>
          </p:cNvPr>
          <p:cNvSpPr/>
          <p:nvPr/>
        </p:nvSpPr>
        <p:spPr>
          <a:xfrm>
            <a:off x="2895600" y="5451397"/>
            <a:ext cx="1737360" cy="5044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200">
                <a:latin typeface="Meiryo UI" panose="020B0604030504040204" pitchFamily="34" charset="-128"/>
                <a:ea typeface="Meiryo UI" panose="020B0604030504040204" pitchFamily="34" charset="-128"/>
              </a:rPr>
              <a:t>受付時間</a:t>
            </a:r>
            <a:endParaRPr kumimoji="1" lang="ja-JP" altLang="en-US" sz="120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01EC210-EA96-EE5C-B5FA-BB8DCAFDEA3C}"/>
              </a:ext>
            </a:extLst>
          </p:cNvPr>
          <p:cNvSpPr txBox="1"/>
          <p:nvPr/>
        </p:nvSpPr>
        <p:spPr>
          <a:xfrm>
            <a:off x="1047581" y="6044334"/>
            <a:ext cx="33505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050" dirty="0">
                <a:latin typeface="Meiryo UI" panose="020B0604030504040204" pitchFamily="34" charset="-128"/>
                <a:ea typeface="Meiryo UI" panose="020B0604030504040204" pitchFamily="34" charset="-128"/>
              </a:rPr>
              <a:t>※Google</a:t>
            </a:r>
            <a:r>
              <a:rPr lang="ja-JP" altLang="en-US" sz="1050">
                <a:latin typeface="Meiryo UI" panose="020B0604030504040204" pitchFamily="34" charset="-128"/>
                <a:ea typeface="Meiryo UI" panose="020B0604030504040204" pitchFamily="34" charset="-128"/>
              </a:rPr>
              <a:t>スプレッドシートではデータ型を強制はできません。</a:t>
            </a:r>
            <a:endParaRPr kumimoji="1" lang="ja-JP" altLang="en-US" sz="105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2389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kumimoji="1" sz="1600" smtClean="0">
            <a:latin typeface="Meiryo UI" panose="020B0604030504040204" pitchFamily="34" charset="-128"/>
            <a:ea typeface="Meiryo UI" panose="020B0604030504040204" pitchFamily="34" charset="-128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00_bluecode_2021テンプレpptx.pptx" id="{4AC11F32-13B2-F346-8483-75E65E631398}" vid="{B64C0586-CBAE-2E46-A836-FB0DA1B7282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テーマ</Template>
  <TotalTime>595</TotalTime>
  <Words>1591</Words>
  <Application>Microsoft Macintosh PowerPoint</Application>
  <PresentationFormat>ワイド画面</PresentationFormat>
  <Paragraphs>404</Paragraphs>
  <Slides>13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8" baseType="lpstr">
      <vt:lpstr>Meiryo UI</vt:lpstr>
      <vt:lpstr>NotoSansJP</vt:lpstr>
      <vt:lpstr>游ゴシック</vt:lpstr>
      <vt:lpstr>Arial</vt:lpstr>
      <vt:lpstr>Office テーマ</vt:lpstr>
      <vt:lpstr>問合せ受付Web 詳細設計書</vt:lpstr>
      <vt:lpstr>目次</vt:lpstr>
      <vt:lpstr>サーバ/アカウント情報</vt:lpstr>
      <vt:lpstr>外部設計：PC用画面</vt:lpstr>
      <vt:lpstr>外部設計：スマホ用画面</vt:lpstr>
      <vt:lpstr>外部設計：画面のマークアップ</vt:lpstr>
      <vt:lpstr>外部設計：バリデーションルール（フロントエンド）と表示項目</vt:lpstr>
      <vt:lpstr>外部設計：送信ボタン押下時のフロント側処理</vt:lpstr>
      <vt:lpstr>外部設計：スプレッドシートのデータ構造およびレイアウト</vt:lpstr>
      <vt:lpstr>内部設計：送信ボタン押下時のAPI側処理</vt:lpstr>
      <vt:lpstr>内部設計： API仕様（概要）</vt:lpstr>
      <vt:lpstr>内部設計：バリデーションルール（バックエンド）と対応</vt:lpstr>
      <vt:lpstr>参考資料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ウェブサイト詳細設計書</dc:title>
  <dc:creator>小澤 慧利子</dc:creator>
  <cp:lastModifiedBy>bourgeon80@gmail.com</cp:lastModifiedBy>
  <cp:revision>247</cp:revision>
  <dcterms:created xsi:type="dcterms:W3CDTF">2022-06-27T03:33:10Z</dcterms:created>
  <dcterms:modified xsi:type="dcterms:W3CDTF">2022-10-11T04:44:37Z</dcterms:modified>
</cp:coreProperties>
</file>