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4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1" r:id="rId20"/>
    <p:sldId id="272" r:id="rId21"/>
    <p:sldId id="275" r:id="rId22"/>
    <p:sldId id="273" r:id="rId2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0B8B6-D7DB-4FA2-B184-07313A975063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43B62-0E8E-4CDC-BE2C-6207CDDE28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14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Programmierpraktikum</a:t>
            </a:r>
            <a:r>
              <a:rPr lang="en-US" sz="5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2020</a:t>
            </a:r>
            <a:endParaRPr lang="en-US" sz="5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Till Englert, Sevvalli Thavapalan, Fabian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Würth</a:t>
            </a:r>
            <a:r>
              <a:rPr lang="en-US" sz="24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Phillip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Baltik</a:t>
            </a:r>
            <a:endParaRPr lang="en-US" sz="24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03.08.2020</a:t>
            </a:r>
            <a:endParaRPr lang="en-US" sz="24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527760" y="268560"/>
            <a:ext cx="10514880" cy="128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Protein Quantification - Project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48720" y="1641600"/>
            <a:ext cx="6338520" cy="461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Run in terminal: 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Speichert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alle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geladenen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Dateien</a:t>
            </a:r>
            <a:endParaRPr lang="en-US" sz="16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Führt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den Command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ProteomicsLFQ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aus</a:t>
            </a:r>
            <a:endParaRPr lang="en-US" sz="16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Ruft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den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mzTab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-Viewer-Tab auf</a:t>
            </a:r>
            <a:endParaRPr lang="en-US" sz="16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05" name="Grafik 3"/>
          <p:cNvPicPr/>
          <p:nvPr/>
        </p:nvPicPr>
        <p:blipFill>
          <a:blip r:embed="rId2"/>
          <a:stretch/>
        </p:blipFill>
        <p:spPr>
          <a:xfrm>
            <a:off x="251640" y="2999880"/>
            <a:ext cx="5457240" cy="3047400"/>
          </a:xfrm>
          <a:prstGeom prst="rect">
            <a:avLst/>
          </a:prstGeom>
          <a:ln>
            <a:noFill/>
          </a:ln>
        </p:spPr>
      </p:pic>
      <p:pic>
        <p:nvPicPr>
          <p:cNvPr id="206" name="Grafik 5"/>
          <p:cNvPicPr/>
          <p:nvPr/>
        </p:nvPicPr>
        <p:blipFill>
          <a:blip r:embed="rId3"/>
          <a:stretch/>
        </p:blipFill>
        <p:spPr>
          <a:xfrm>
            <a:off x="5961240" y="2999880"/>
            <a:ext cx="5333040" cy="3076200"/>
          </a:xfrm>
          <a:prstGeom prst="rect">
            <a:avLst/>
          </a:prstGeom>
          <a:ln>
            <a:noFill/>
          </a:ln>
        </p:spPr>
      </p:pic>
      <p:pic>
        <p:nvPicPr>
          <p:cNvPr id="207" name="Inhaltsplatzhalter 9"/>
          <p:cNvPicPr/>
          <p:nvPr/>
        </p:nvPicPr>
        <p:blipFill>
          <a:blip r:embed="rId4"/>
          <a:stretch/>
        </p:blipFill>
        <p:spPr>
          <a:xfrm>
            <a:off x="8157240" y="1017720"/>
            <a:ext cx="2885400" cy="1247040"/>
          </a:xfrm>
          <a:prstGeom prst="rect">
            <a:avLst/>
          </a:prstGeom>
          <a:ln>
            <a:noFill/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529CE66-F790-49D4-BF83-55A7FB716591}"/>
              </a:ext>
            </a:extLst>
          </p:cNvPr>
          <p:cNvSpPr/>
          <p:nvPr/>
        </p:nvSpPr>
        <p:spPr>
          <a:xfrm>
            <a:off x="7635960" y="3895377"/>
            <a:ext cx="3574473" cy="554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05063A-52B5-450A-8C36-E84CD4CA3BE9}"/>
              </a:ext>
            </a:extLst>
          </p:cNvPr>
          <p:cNvSpPr/>
          <p:nvPr/>
        </p:nvSpPr>
        <p:spPr>
          <a:xfrm>
            <a:off x="7719807" y="5615708"/>
            <a:ext cx="3574473" cy="431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-92363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527760" y="268560"/>
            <a:ext cx="10514880" cy="128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Protein Quantification - Results</a:t>
            </a:r>
            <a:endParaRPr lang="en-US" sz="4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0" name="Grafik 4"/>
          <p:cNvPicPr/>
          <p:nvPr/>
        </p:nvPicPr>
        <p:blipFill>
          <a:blip r:embed="rId2"/>
          <a:stretch/>
        </p:blipFill>
        <p:spPr>
          <a:xfrm>
            <a:off x="634757" y="1920878"/>
            <a:ext cx="6920376" cy="4159964"/>
          </a:xfrm>
          <a:prstGeom prst="rect">
            <a:avLst/>
          </a:prstGeom>
          <a:ln>
            <a:noFill/>
          </a:ln>
        </p:spPr>
      </p:pic>
      <p:sp>
        <p:nvSpPr>
          <p:cNvPr id="211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A0EAF2F-0B9C-4F7F-809A-844E285DBD9E}"/>
              </a:ext>
            </a:extLst>
          </p:cNvPr>
          <p:cNvSpPr/>
          <p:nvPr/>
        </p:nvSpPr>
        <p:spPr>
          <a:xfrm>
            <a:off x="7970400" y="1778122"/>
            <a:ext cx="3800160" cy="43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>
                <a:latin typeface="Helvetica" panose="020B0604020202020204" pitchFamily="34" charset="0"/>
                <a:cs typeface="Helvetica" panose="020B0604020202020204" pitchFamily="34" charset="0"/>
              </a:rPr>
              <a:t>Output:</a:t>
            </a:r>
          </a:p>
          <a:p>
            <a:pPr marL="80082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en-US" sz="2000" spc="-1" dirty="0" err="1">
                <a:latin typeface="Helvetica" panose="020B0604020202020204" pitchFamily="34" charset="0"/>
                <a:cs typeface="Helvetica" panose="020B0604020202020204" pitchFamily="34" charset="0"/>
              </a:rPr>
              <a:t>mzTab</a:t>
            </a:r>
            <a:endParaRPr lang="en-US" sz="2000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82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en-US" sz="2000" spc="-1" dirty="0" err="1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sz="2000" b="0" strike="noStrike" spc="-1" dirty="0" err="1">
                <a:latin typeface="Helvetica" panose="020B0604020202020204" pitchFamily="34" charset="0"/>
                <a:cs typeface="Helvetica" panose="020B0604020202020204" pitchFamily="34" charset="0"/>
              </a:rPr>
              <a:t>xml</a:t>
            </a:r>
            <a:r>
              <a:rPr lang="en-US" sz="2000" b="0" strike="noStrike" spc="-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80082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en-US" sz="2000" spc="-1" dirty="0" err="1">
                <a:latin typeface="Helvetica" panose="020B0604020202020204" pitchFamily="34" charset="0"/>
                <a:cs typeface="Helvetica" panose="020B0604020202020204" pitchFamily="34" charset="0"/>
              </a:rPr>
              <a:t>msstats</a:t>
            </a: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37400" y="329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Protein Quantification: Settings</a:t>
            </a:r>
            <a:endParaRPr lang="en-US" sz="4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241000" y="5998680"/>
            <a:ext cx="1952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Default mode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055360" y="5955480"/>
            <a:ext cx="179280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Dark mode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437400" y="1926720"/>
            <a:ext cx="7617960" cy="465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Settings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ermöglicht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Auswahl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zwischen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default und dark mode </a:t>
            </a: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6" name="Inhaltsplatzhalter 5"/>
          <p:cNvPicPr/>
          <p:nvPr/>
        </p:nvPicPr>
        <p:blipFill>
          <a:blip r:embed="rId2"/>
          <a:stretch/>
        </p:blipFill>
        <p:spPr>
          <a:xfrm>
            <a:off x="472320" y="2615400"/>
            <a:ext cx="5546520" cy="3249720"/>
          </a:xfrm>
          <a:prstGeom prst="rect">
            <a:avLst/>
          </a:prstGeom>
          <a:ln>
            <a:noFill/>
          </a:ln>
        </p:spPr>
      </p:pic>
      <p:pic>
        <p:nvPicPr>
          <p:cNvPr id="217" name="Inhaltsplatzhalter 10"/>
          <p:cNvPicPr/>
          <p:nvPr/>
        </p:nvPicPr>
        <p:blipFill>
          <a:blip r:embed="rId3"/>
          <a:stretch/>
        </p:blipFill>
        <p:spPr>
          <a:xfrm>
            <a:off x="6172200" y="2615400"/>
            <a:ext cx="5546520" cy="324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1744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Protein Quantification: Dark Mode</a:t>
            </a:r>
            <a:endParaRPr lang="en-US" sz="4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9" name="Grafik 8"/>
          <p:cNvPicPr/>
          <p:nvPr/>
        </p:nvPicPr>
        <p:blipFill>
          <a:blip r:embed="rId2"/>
          <a:stretch/>
        </p:blipFill>
        <p:spPr>
          <a:xfrm>
            <a:off x="8056080" y="4285080"/>
            <a:ext cx="4087440" cy="2493720"/>
          </a:xfrm>
          <a:prstGeom prst="rect">
            <a:avLst/>
          </a:prstGeom>
          <a:ln>
            <a:noFill/>
          </a:ln>
        </p:spPr>
      </p:pic>
      <p:pic>
        <p:nvPicPr>
          <p:cNvPr id="220" name="Grafik 10"/>
          <p:cNvPicPr/>
          <p:nvPr/>
        </p:nvPicPr>
        <p:blipFill>
          <a:blip r:embed="rId3"/>
          <a:stretch/>
        </p:blipFill>
        <p:spPr>
          <a:xfrm>
            <a:off x="3967560" y="3819960"/>
            <a:ext cx="4087440" cy="2493720"/>
          </a:xfrm>
          <a:prstGeom prst="rect">
            <a:avLst/>
          </a:prstGeom>
          <a:ln>
            <a:noFill/>
          </a:ln>
        </p:spPr>
      </p:pic>
      <p:pic>
        <p:nvPicPr>
          <p:cNvPr id="221" name="Grafik 12"/>
          <p:cNvPicPr/>
          <p:nvPr/>
        </p:nvPicPr>
        <p:blipFill>
          <a:blip r:embed="rId4"/>
          <a:stretch/>
        </p:blipFill>
        <p:spPr>
          <a:xfrm>
            <a:off x="47880" y="1325520"/>
            <a:ext cx="4087440" cy="2493720"/>
          </a:xfrm>
          <a:prstGeom prst="rect">
            <a:avLst/>
          </a:prstGeom>
          <a:ln>
            <a:noFill/>
          </a:ln>
        </p:spPr>
      </p:pic>
      <p:pic>
        <p:nvPicPr>
          <p:cNvPr id="222" name="Grafik 14"/>
          <p:cNvPicPr/>
          <p:nvPr/>
        </p:nvPicPr>
        <p:blipFill>
          <a:blip r:embed="rId5"/>
          <a:stretch/>
        </p:blipFill>
        <p:spPr>
          <a:xfrm>
            <a:off x="4136040" y="1325520"/>
            <a:ext cx="3919320" cy="2493720"/>
          </a:xfrm>
          <a:prstGeom prst="rect">
            <a:avLst/>
          </a:prstGeom>
          <a:ln>
            <a:noFill/>
          </a:ln>
        </p:spPr>
      </p:pic>
      <p:pic>
        <p:nvPicPr>
          <p:cNvPr id="223" name="Grafik 16"/>
          <p:cNvPicPr/>
          <p:nvPr/>
        </p:nvPicPr>
        <p:blipFill>
          <a:blip r:embed="rId6"/>
          <a:stretch/>
        </p:blipFill>
        <p:spPr>
          <a:xfrm>
            <a:off x="8056080" y="1780560"/>
            <a:ext cx="4087440" cy="249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67563" y="3434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Probleme</a:t>
            </a: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Verbesserungen</a:t>
            </a: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Fasta</a:t>
            </a: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-Viewer</a:t>
            </a:r>
            <a:endParaRPr lang="en-US" sz="4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5" name="Grafik 224"/>
          <p:cNvPicPr/>
          <p:nvPr/>
        </p:nvPicPr>
        <p:blipFill>
          <a:blip r:embed="rId2"/>
          <a:stretch/>
        </p:blipFill>
        <p:spPr>
          <a:xfrm>
            <a:off x="367563" y="1668240"/>
            <a:ext cx="6797040" cy="3816773"/>
          </a:xfrm>
          <a:prstGeom prst="rect">
            <a:avLst/>
          </a:prstGeom>
          <a:ln>
            <a:noFill/>
          </a:ln>
        </p:spPr>
      </p:pic>
      <p:sp>
        <p:nvSpPr>
          <p:cNvPr id="6" name="CustomShape 6">
            <a:extLst>
              <a:ext uri="{FF2B5EF4-FFF2-40B4-BE49-F238E27FC236}">
                <a16:creationId xmlns:a16="http://schemas.microsoft.com/office/drawing/2014/main" id="{7048ABBD-4243-4FA6-981B-D470EF5807DD}"/>
              </a:ext>
            </a:extLst>
          </p:cNvPr>
          <p:cNvSpPr/>
          <p:nvPr/>
        </p:nvSpPr>
        <p:spPr>
          <a:xfrm>
            <a:off x="6639839" y="2111022"/>
            <a:ext cx="524764" cy="148838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AD3F70-D51F-4EF1-BA6E-4F21275C3898}"/>
              </a:ext>
            </a:extLst>
          </p:cNvPr>
          <p:cNvSpPr txBox="1"/>
          <p:nvPr/>
        </p:nvSpPr>
        <p:spPr>
          <a:xfrm>
            <a:off x="7970982" y="1838036"/>
            <a:ext cx="32789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Load </a:t>
            </a:r>
            <a:r>
              <a:rPr lang="de-DE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button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funktioniert nicht</a:t>
            </a:r>
          </a:p>
          <a:p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Nach Klicken stürzt die App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Button wurde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de-DE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fasta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Files können über Drag and Drop geladen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stomShape 1"/>
          <p:cNvSpPr/>
          <p:nvPr/>
        </p:nvSpPr>
        <p:spPr>
          <a:xfrm>
            <a:off x="838200" y="365126"/>
            <a:ext cx="10515600" cy="12887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spc="-1">
                <a:latin typeface="+mj-lt"/>
                <a:ea typeface="+mj-ea"/>
                <a:cs typeface="+mj-cs"/>
              </a:rPr>
              <a:t>Probleme/Verbesserungen – mzTab</a:t>
            </a:r>
            <a:r>
              <a:rPr lang="en-US" sz="4000" spc="-1">
                <a:latin typeface="+mj-lt"/>
                <a:ea typeface="+mj-ea"/>
                <a:cs typeface="+mj-cs"/>
              </a:rPr>
              <a:t>-</a:t>
            </a:r>
            <a:r>
              <a:rPr lang="en-US" sz="4000" b="0" strike="noStrike" spc="-1">
                <a:latin typeface="+mj-lt"/>
                <a:ea typeface="+mj-ea"/>
                <a:cs typeface="+mj-cs"/>
              </a:rPr>
              <a:t>Viewer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A0453E8-CA85-434B-88B4-C2B6E1EB1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r="11936" b="1"/>
          <a:stretch/>
        </p:blipFill>
        <p:spPr>
          <a:xfrm>
            <a:off x="690880" y="1722565"/>
            <a:ext cx="6298971" cy="440652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7AD3F70-D51F-4EF1-BA6E-4F21275C3898}"/>
              </a:ext>
            </a:extLst>
          </p:cNvPr>
          <p:cNvSpPr txBox="1"/>
          <p:nvPr/>
        </p:nvSpPr>
        <p:spPr>
          <a:xfrm>
            <a:off x="7552944" y="1825625"/>
            <a:ext cx="3800856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Tab </a:t>
            </a:r>
            <a:r>
              <a:rPr lang="en-US" sz="2000" dirty="0" err="1"/>
              <a:t>ist</a:t>
            </a:r>
            <a:r>
              <a:rPr lang="en-US" sz="2000" dirty="0"/>
              <a:t> leer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Man </a:t>
            </a:r>
            <a:r>
              <a:rPr lang="en-US" sz="2000" dirty="0" err="1"/>
              <a:t>kann</a:t>
            </a:r>
            <a:r>
              <a:rPr lang="en-US" sz="2000" dirty="0"/>
              <a:t> </a:t>
            </a:r>
            <a:r>
              <a:rPr lang="en-US" sz="2000" dirty="0" err="1"/>
              <a:t>keine</a:t>
            </a:r>
            <a:r>
              <a:rPr lang="en-US" sz="2000" dirty="0"/>
              <a:t> </a:t>
            </a:r>
            <a:r>
              <a:rPr lang="en-US" sz="2000" dirty="0" err="1"/>
              <a:t>mzTab</a:t>
            </a:r>
            <a:r>
              <a:rPr lang="en-US" sz="2000" dirty="0"/>
              <a:t> </a:t>
            </a:r>
            <a:r>
              <a:rPr lang="en-US" sz="2000" dirty="0" err="1"/>
              <a:t>Dateien</a:t>
            </a:r>
            <a:r>
              <a:rPr lang="en-US" sz="2000" dirty="0"/>
              <a:t> </a:t>
            </a:r>
            <a:r>
              <a:rPr lang="en-US" sz="2000" dirty="0" err="1"/>
              <a:t>direkt</a:t>
            </a:r>
            <a:r>
              <a:rPr lang="en-US" sz="2000" dirty="0"/>
              <a:t> </a:t>
            </a:r>
            <a:r>
              <a:rPr lang="en-US" sz="2000" dirty="0" err="1"/>
              <a:t>reinladen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Evtl</a:t>
            </a:r>
            <a:r>
              <a:rPr lang="en-US" sz="2000" dirty="0"/>
              <a:t> </a:t>
            </a:r>
            <a:r>
              <a:rPr lang="en-US" sz="2000" dirty="0" err="1"/>
              <a:t>noch</a:t>
            </a:r>
            <a:r>
              <a:rPr lang="en-US" sz="2000" dirty="0"/>
              <a:t> </a:t>
            </a:r>
            <a:r>
              <a:rPr lang="en-US" sz="2000" dirty="0" err="1"/>
              <a:t>einen</a:t>
            </a:r>
            <a:r>
              <a:rPr lang="en-US" sz="2000" dirty="0"/>
              <a:t> button?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Ältere</a:t>
            </a:r>
            <a:r>
              <a:rPr lang="en-US" sz="2000" dirty="0"/>
              <a:t> Version? </a:t>
            </a:r>
          </a:p>
        </p:txBody>
      </p:sp>
    </p:spTree>
    <p:extLst>
      <p:ext uri="{BB962C8B-B14F-4D97-AF65-F5344CB8AC3E}">
        <p14:creationId xmlns:p14="http://schemas.microsoft.com/office/powerpoint/2010/main" val="8132609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D7994-6458-4E4D-A606-358E8FC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94" y="275660"/>
            <a:ext cx="10514880" cy="1324800"/>
          </a:xfrm>
        </p:spPr>
        <p:txBody>
          <a:bodyPr/>
          <a:lstStyle/>
          <a:p>
            <a:r>
              <a:rPr lang="en-US" sz="4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Probleme</a:t>
            </a: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Verbesserungen</a:t>
            </a: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– Spec-Viewer</a:t>
            </a:r>
            <a:endParaRPr lang="de-DE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2F7518-CC23-41DB-AEB7-86903DF7B43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61887" y="1734120"/>
            <a:ext cx="7159845" cy="4231674"/>
          </a:xfrm>
          <a:prstGeom prst="rect">
            <a:avLst/>
          </a:prstGeom>
          <a:ln>
            <a:noFill/>
          </a:ln>
        </p:spPr>
      </p:pic>
      <p:sp>
        <p:nvSpPr>
          <p:cNvPr id="4" name="CustomShape 6">
            <a:extLst>
              <a:ext uri="{FF2B5EF4-FFF2-40B4-BE49-F238E27FC236}">
                <a16:creationId xmlns:a16="http://schemas.microsoft.com/office/drawing/2014/main" id="{ADAD832A-38B2-4A75-A744-5A33DFBC681D}"/>
              </a:ext>
            </a:extLst>
          </p:cNvPr>
          <p:cNvSpPr/>
          <p:nvPr/>
        </p:nvSpPr>
        <p:spPr>
          <a:xfrm>
            <a:off x="284194" y="2209272"/>
            <a:ext cx="1314130" cy="152188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E6EE1FD-CEAB-4B76-A259-D1DC23605B47}"/>
              </a:ext>
            </a:extLst>
          </p:cNvPr>
          <p:cNvSpPr/>
          <p:nvPr/>
        </p:nvSpPr>
        <p:spPr>
          <a:xfrm>
            <a:off x="7552800" y="1734120"/>
            <a:ext cx="3800160" cy="43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6CC49A-A6FA-4312-9DF6-A98C0258EBA8}"/>
              </a:ext>
            </a:extLst>
          </p:cNvPr>
          <p:cNvSpPr txBox="1"/>
          <p:nvPr/>
        </p:nvSpPr>
        <p:spPr>
          <a:xfrm>
            <a:off x="7970982" y="1838036"/>
            <a:ext cx="32789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Hier wird die App eingebunden</a:t>
            </a:r>
          </a:p>
          <a:p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Dadurch kann die Applikation im Tab geschlossen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App müsste als Widget umgeschrieben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→ Menüleiste entfernt</a:t>
            </a:r>
          </a:p>
          <a:p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de-DE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loadbutton</a:t>
            </a: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 eingefügt </a:t>
            </a:r>
          </a:p>
        </p:txBody>
      </p:sp>
    </p:spTree>
    <p:extLst>
      <p:ext uri="{BB962C8B-B14F-4D97-AF65-F5344CB8AC3E}">
        <p14:creationId xmlns:p14="http://schemas.microsoft.com/office/powerpoint/2010/main" val="212671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D7994-6458-4E4D-A606-358E8FC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15" y="263440"/>
            <a:ext cx="10514880" cy="1324800"/>
          </a:xfrm>
        </p:spPr>
        <p:txBody>
          <a:bodyPr/>
          <a:lstStyle/>
          <a:p>
            <a:r>
              <a:rPr lang="en-US" sz="4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Probleme</a:t>
            </a: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Verbesserungen</a:t>
            </a: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–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mzMLTableView</a:t>
            </a:r>
            <a:endParaRPr lang="de-DE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E6EE1FD-CEAB-4B76-A259-D1DC23605B47}"/>
              </a:ext>
            </a:extLst>
          </p:cNvPr>
          <p:cNvSpPr/>
          <p:nvPr/>
        </p:nvSpPr>
        <p:spPr>
          <a:xfrm>
            <a:off x="7552800" y="1734120"/>
            <a:ext cx="3800160" cy="43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B527018-3967-44EC-9B39-831109D6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7" y="1677517"/>
            <a:ext cx="5686443" cy="4805714"/>
          </a:xfrm>
          <a:prstGeom prst="rect">
            <a:avLst/>
          </a:prstGeom>
        </p:spPr>
      </p:pic>
      <p:pic>
        <p:nvPicPr>
          <p:cNvPr id="11" name="Grafik 10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897DC52C-98C1-4303-AA88-35E92DE54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86" y="1677517"/>
            <a:ext cx="5456647" cy="481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3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D7994-6458-4E4D-A606-358E8FC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15" y="263440"/>
            <a:ext cx="10514880" cy="1324800"/>
          </a:xfrm>
        </p:spPr>
        <p:txBody>
          <a:bodyPr/>
          <a:lstStyle/>
          <a:p>
            <a:r>
              <a:rPr lang="en-US" sz="4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Probleme</a:t>
            </a: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Verbesserungen</a:t>
            </a: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ProteinQuantification</a:t>
            </a:r>
            <a:endParaRPr lang="de-DE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E6EE1FD-CEAB-4B76-A259-D1DC23605B47}"/>
              </a:ext>
            </a:extLst>
          </p:cNvPr>
          <p:cNvSpPr/>
          <p:nvPr/>
        </p:nvSpPr>
        <p:spPr>
          <a:xfrm>
            <a:off x="7552800" y="1734120"/>
            <a:ext cx="3800160" cy="43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3E6DE3-B180-4958-AA4E-8D63EC503A35}"/>
              </a:ext>
            </a:extLst>
          </p:cNvPr>
          <p:cNvSpPr txBox="1"/>
          <p:nvPr/>
        </p:nvSpPr>
        <p:spPr>
          <a:xfrm>
            <a:off x="5858455" y="2021840"/>
            <a:ext cx="4569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Probleme: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Mehr als 700 Zeilen an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Visuelle Komponenten und Funktionen in einer Datei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Evtl. Auslagern von Funktionen</a:t>
            </a:r>
          </a:p>
          <a:p>
            <a:endParaRPr lang="de-DE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2000" dirty="0">
                <a:latin typeface="Helvetica" panose="020B0604020202020204" pitchFamily="34" charset="0"/>
                <a:cs typeface="Helvetica" panose="020B0604020202020204" pitchFamily="34" charset="0"/>
              </a:rPr>
              <a:t>Lösungsansätze: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Ui-Elemente generativ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Auslagern von Text in Descriptions.py</a:t>
            </a:r>
          </a:p>
          <a:p>
            <a:endParaRPr lang="de-DE" dirty="0"/>
          </a:p>
          <a:p>
            <a:r>
              <a:rPr lang="de-DE" dirty="0"/>
              <a:t>→ 65 Zeilen weniger code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833E621-F0EF-43EC-B5DF-F101014E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89" y="4147266"/>
            <a:ext cx="2953162" cy="22492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17C3BD-8746-4884-9290-FBB5FE375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9" y="1734120"/>
            <a:ext cx="2953162" cy="2267266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FE9413E-C3E6-4223-ACFB-A879BB5E3544}"/>
              </a:ext>
            </a:extLst>
          </p:cNvPr>
          <p:cNvSpPr/>
          <p:nvPr/>
        </p:nvSpPr>
        <p:spPr>
          <a:xfrm>
            <a:off x="575804" y="5887680"/>
            <a:ext cx="449229" cy="208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67FB177-7CDA-4016-A8E3-6F8C18D3BA71}"/>
              </a:ext>
            </a:extLst>
          </p:cNvPr>
          <p:cNvSpPr/>
          <p:nvPr/>
        </p:nvSpPr>
        <p:spPr>
          <a:xfrm>
            <a:off x="447964" y="3603271"/>
            <a:ext cx="489527" cy="24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72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4E09D-588A-4CBE-97E7-A3C5F5F4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422" y="2104200"/>
            <a:ext cx="6283156" cy="1324800"/>
          </a:xfrm>
        </p:spPr>
        <p:txBody>
          <a:bodyPr/>
          <a:lstStyle/>
          <a:p>
            <a:pPr algn="ctr"/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Danke fürs Zuhören!</a:t>
            </a:r>
            <a:b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8470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-301841" y="72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426960" y="226440"/>
            <a:ext cx="10514880" cy="14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Experimental - Design</a:t>
            </a:r>
            <a:endParaRPr lang="en-US" sz="4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8012880" y="720360"/>
            <a:ext cx="34876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Laden von .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mzMl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oder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.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tsv</a:t>
            </a:r>
            <a:r>
              <a:rPr lang="en-US" b="1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oder</a:t>
            </a:r>
            <a:r>
              <a:rPr lang="en-US" b="1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.csv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Dateien</a:t>
            </a:r>
            <a:endParaRPr lang="en-US" sz="18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Speichern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von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bearbeiteten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Tabellen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als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.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tsv</a:t>
            </a:r>
            <a:r>
              <a:rPr lang="en-US" sz="1800" b="1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oder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.csv</a:t>
            </a:r>
            <a:endParaRPr lang="en-US" sz="18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Einzelne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Dateien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können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eingefügt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oder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entfernt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werden</a:t>
            </a:r>
            <a:endParaRPr lang="en-US" sz="18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Proben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können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je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nach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Experiment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weiter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modifiziert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werden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(Group, Fraction &amp; Label)</a:t>
            </a:r>
            <a:endParaRPr lang="en-US" sz="18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Alle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Reihen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Spalten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können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ausgewählt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werden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Ausgewählte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Zeilen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können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manuell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bearbeitet</a:t>
            </a:r>
            <a:r>
              <a:rPr lang="en-US" sz="18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werden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159" name="Inhaltsplatzhalter 5"/>
          <p:cNvPicPr/>
          <p:nvPr/>
        </p:nvPicPr>
        <p:blipFill rotWithShape="1">
          <a:blip r:embed="rId2"/>
          <a:srcRect r="105" b="23739"/>
          <a:stretch/>
        </p:blipFill>
        <p:spPr>
          <a:xfrm>
            <a:off x="506880" y="1706760"/>
            <a:ext cx="7417920" cy="3317822"/>
          </a:xfrm>
          <a:prstGeom prst="rect">
            <a:avLst/>
          </a:prstGeom>
          <a:ln>
            <a:noFill/>
          </a:ln>
        </p:spPr>
      </p:pic>
      <p:sp>
        <p:nvSpPr>
          <p:cNvPr id="160" name="CustomShape 4"/>
          <p:cNvSpPr/>
          <p:nvPr/>
        </p:nvSpPr>
        <p:spPr>
          <a:xfrm>
            <a:off x="4779720" y="2231640"/>
            <a:ext cx="447480" cy="266400"/>
          </a:xfrm>
          <a:prstGeom prst="rect">
            <a:avLst/>
          </a:prstGeom>
          <a:noFill/>
          <a:ln w="28440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>
            <a:off x="3259080" y="2232000"/>
            <a:ext cx="1482120" cy="276120"/>
          </a:xfrm>
          <a:prstGeom prst="rect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2243880" y="2231640"/>
            <a:ext cx="976680" cy="27612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1694520" y="2231640"/>
            <a:ext cx="510840" cy="276120"/>
          </a:xfrm>
          <a:prstGeom prst="rect">
            <a:avLst/>
          </a:prstGeom>
          <a:noFill/>
          <a:ln w="28440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"/>
          <p:cNvSpPr/>
          <p:nvPr/>
        </p:nvSpPr>
        <p:spPr>
          <a:xfrm>
            <a:off x="586440" y="2223000"/>
            <a:ext cx="1069560" cy="2761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B8BC792-E229-4F21-8CD5-F26BA8E9E1A3}"/>
              </a:ext>
            </a:extLst>
          </p:cNvPr>
          <p:cNvSpPr txBox="1"/>
          <p:nvPr/>
        </p:nvSpPr>
        <p:spPr>
          <a:xfrm>
            <a:off x="4675860" y="4944000"/>
            <a:ext cx="284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/>
              <a:t>Suchleiste um nach spezifischen Dateien zu suchen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BB55038-EADF-463D-8E41-7A1843BAC841}"/>
              </a:ext>
            </a:extLst>
          </p:cNvPr>
          <p:cNvSpPr/>
          <p:nvPr/>
        </p:nvSpPr>
        <p:spPr>
          <a:xfrm>
            <a:off x="5268763" y="2231640"/>
            <a:ext cx="2614473" cy="26640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Experimental - Design</a:t>
            </a:r>
            <a:endParaRPr lang="en-US" sz="4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werden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folgende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Dateien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benötigt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Tableeditor.py </a:t>
            </a:r>
            <a:endParaRPr lang="en-US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mzMLTableView.py</a:t>
            </a:r>
          </a:p>
          <a:p>
            <a:pPr marL="45792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en-US" sz="16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67" name="Grafik 4"/>
          <p:cNvPicPr/>
          <p:nvPr/>
        </p:nvPicPr>
        <p:blipFill>
          <a:blip r:embed="rId2"/>
          <a:stretch/>
        </p:blipFill>
        <p:spPr>
          <a:xfrm>
            <a:off x="980280" y="2694960"/>
            <a:ext cx="6815160" cy="733320"/>
          </a:xfrm>
          <a:prstGeom prst="rect">
            <a:avLst/>
          </a:prstGeom>
          <a:ln>
            <a:noFill/>
          </a:ln>
        </p:spPr>
      </p:pic>
      <p:pic>
        <p:nvPicPr>
          <p:cNvPr id="168" name="Grafik 5"/>
          <p:cNvPicPr/>
          <p:nvPr/>
        </p:nvPicPr>
        <p:blipFill>
          <a:blip r:embed="rId3"/>
          <a:stretch/>
        </p:blipFill>
        <p:spPr>
          <a:xfrm>
            <a:off x="838080" y="4776896"/>
            <a:ext cx="6873480" cy="117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527760" y="268560"/>
            <a:ext cx="10514880" cy="128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XML – Viewer </a:t>
            </a:r>
            <a:endParaRPr lang="en-US" sz="4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552799" y="1145219"/>
            <a:ext cx="3810618" cy="49830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Laden von </a:t>
            </a:r>
            <a:r>
              <a:rPr lang="en-US" sz="2000" b="1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</a:t>
            </a:r>
            <a:r>
              <a:rPr lang="en-US" sz="2000" b="1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files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Baum-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Struktur</a:t>
            </a:r>
            <a:endParaRPr lang="en-US" sz="2000" b="0" strike="noStrike" spc="-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Dateien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können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manuell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bearbeitet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gespeichert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werden</a:t>
            </a:r>
            <a:endParaRPr lang="en-US" sz="2000" b="0" strike="noStrike" spc="-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Information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über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entsprechende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items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 new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ermöglicht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Items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zu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Listen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hinzuzufügen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Parameters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können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ausgeblended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werden</a:t>
            </a: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2181240" y="4614120"/>
            <a:ext cx="603360" cy="20808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3" name="Grafik 1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31560" y="1766880"/>
            <a:ext cx="7220520" cy="4230360"/>
          </a:xfrm>
          <a:prstGeom prst="rect">
            <a:avLst/>
          </a:prstGeom>
          <a:ln>
            <a:noFill/>
          </a:ln>
        </p:spPr>
      </p:pic>
      <p:sp>
        <p:nvSpPr>
          <p:cNvPr id="174" name="CustomShape 5"/>
          <p:cNvSpPr/>
          <p:nvPr/>
        </p:nvSpPr>
        <p:spPr>
          <a:xfrm>
            <a:off x="393480" y="5648400"/>
            <a:ext cx="926273" cy="3034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389880" y="5115600"/>
            <a:ext cx="2780280" cy="473400"/>
          </a:xfrm>
          <a:prstGeom prst="rect">
            <a:avLst/>
          </a:prstGeom>
          <a:noFill/>
          <a:ln w="28440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1925280" y="2662920"/>
            <a:ext cx="682920" cy="27612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"/>
          <p:cNvSpPr/>
          <p:nvPr/>
        </p:nvSpPr>
        <p:spPr>
          <a:xfrm>
            <a:off x="1381673" y="5648400"/>
            <a:ext cx="1226528" cy="303480"/>
          </a:xfrm>
          <a:prstGeom prst="rect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26B7786C-B45E-47D5-979B-B902F267BDB1}"/>
              </a:ext>
            </a:extLst>
          </p:cNvPr>
          <p:cNvSpPr/>
          <p:nvPr/>
        </p:nvSpPr>
        <p:spPr>
          <a:xfrm>
            <a:off x="389880" y="2390400"/>
            <a:ext cx="2008440" cy="213120"/>
          </a:xfrm>
          <a:prstGeom prst="rect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XML - Viewer</a:t>
            </a:r>
            <a:endParaRPr lang="en-US" sz="4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werden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folgende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Dateien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benötigt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XmlViewer.py </a:t>
            </a:r>
            <a:endParaRPr lang="en-US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80" name="Grafik 5"/>
          <p:cNvPicPr/>
          <p:nvPr/>
        </p:nvPicPr>
        <p:blipFill>
          <a:blip r:embed="rId2"/>
          <a:srcRect t="7918" r="1616"/>
          <a:stretch/>
        </p:blipFill>
        <p:spPr>
          <a:xfrm>
            <a:off x="838080" y="3324538"/>
            <a:ext cx="6946560" cy="98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527760" y="268560"/>
            <a:ext cx="10514880" cy="128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Protein Quantification</a:t>
            </a:r>
            <a:endParaRPr lang="en-US" sz="4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7552800" y="1734120"/>
            <a:ext cx="3800160" cy="43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Beinhaltet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fünf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tabs + Welcome tab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Um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Analyse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durchzuführen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wird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die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Menü-Leiste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verwendet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Project</a:t>
            </a:r>
            <a:endParaRPr lang="en-US" sz="20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Parameters</a:t>
            </a:r>
            <a:endParaRPr lang="en-US" sz="2000" b="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Settings 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Projektordner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kann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direkt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per drag and drop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geladen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werden</a:t>
            </a:r>
            <a:endParaRPr lang="en-US" sz="2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2181240" y="4614120"/>
            <a:ext cx="603360" cy="20808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5"/>
          <p:cNvSpPr/>
          <p:nvPr/>
        </p:nvSpPr>
        <p:spPr>
          <a:xfrm>
            <a:off x="1925280" y="2662920"/>
            <a:ext cx="682920" cy="276120"/>
          </a:xfrm>
          <a:prstGeom prst="rect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6" name="Inhaltsplatzhalter 5"/>
          <p:cNvPicPr/>
          <p:nvPr/>
        </p:nvPicPr>
        <p:blipFill>
          <a:blip r:embed="rId2"/>
          <a:stretch/>
        </p:blipFill>
        <p:spPr>
          <a:xfrm>
            <a:off x="398520" y="1734120"/>
            <a:ext cx="6894720" cy="4039560"/>
          </a:xfrm>
          <a:prstGeom prst="rect">
            <a:avLst/>
          </a:prstGeom>
          <a:ln>
            <a:noFill/>
          </a:ln>
        </p:spPr>
      </p:pic>
      <p:sp>
        <p:nvSpPr>
          <p:cNvPr id="187" name="CustomShape 6"/>
          <p:cNvSpPr/>
          <p:nvPr/>
        </p:nvSpPr>
        <p:spPr>
          <a:xfrm>
            <a:off x="398520" y="2022840"/>
            <a:ext cx="3803760" cy="2080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7"/>
          <p:cNvSpPr/>
          <p:nvPr/>
        </p:nvSpPr>
        <p:spPr>
          <a:xfrm>
            <a:off x="398520" y="1785960"/>
            <a:ext cx="1274400" cy="208080"/>
          </a:xfrm>
          <a:prstGeom prst="rect">
            <a:avLst/>
          </a:prstGeom>
          <a:noFill/>
          <a:ln w="28440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70226" y="374277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Protein Quantification</a:t>
            </a:r>
            <a:endParaRPr lang="en-US" sz="4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werden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folgende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Dateien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benötigt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16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1" name="Grafik 4"/>
          <p:cNvPicPr/>
          <p:nvPr/>
        </p:nvPicPr>
        <p:blipFill>
          <a:blip r:embed="rId2"/>
          <a:stretch/>
        </p:blipFill>
        <p:spPr>
          <a:xfrm>
            <a:off x="989280" y="2357280"/>
            <a:ext cx="6837840" cy="266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Protein Quantification: Parameters</a:t>
            </a:r>
            <a:endParaRPr lang="en-US" sz="4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3" name="Inhaltsplatzhalter 13"/>
          <p:cNvPicPr/>
          <p:nvPr/>
        </p:nvPicPr>
        <p:blipFill>
          <a:blip r:embed="rId2"/>
          <a:stretch/>
        </p:blipFill>
        <p:spPr>
          <a:xfrm>
            <a:off x="838080" y="1869480"/>
            <a:ext cx="3648240" cy="1197360"/>
          </a:xfrm>
          <a:prstGeom prst="rect">
            <a:avLst/>
          </a:prstGeom>
          <a:ln>
            <a:noFill/>
          </a:ln>
        </p:spPr>
      </p:pic>
      <p:pic>
        <p:nvPicPr>
          <p:cNvPr id="194" name="Grafik 15"/>
          <p:cNvPicPr/>
          <p:nvPr/>
        </p:nvPicPr>
        <p:blipFill>
          <a:blip r:embed="rId3"/>
          <a:stretch/>
        </p:blipFill>
        <p:spPr>
          <a:xfrm>
            <a:off x="4747680" y="1817640"/>
            <a:ext cx="2856960" cy="1248120"/>
          </a:xfrm>
          <a:prstGeom prst="rect">
            <a:avLst/>
          </a:prstGeom>
          <a:ln>
            <a:noFill/>
          </a:ln>
        </p:spPr>
      </p:pic>
      <p:pic>
        <p:nvPicPr>
          <p:cNvPr id="195" name="Grafik 17"/>
          <p:cNvPicPr/>
          <p:nvPr/>
        </p:nvPicPr>
        <p:blipFill>
          <a:blip r:embed="rId4"/>
          <a:stretch/>
        </p:blipFill>
        <p:spPr>
          <a:xfrm>
            <a:off x="8162640" y="1817640"/>
            <a:ext cx="2856960" cy="123768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1015200" y="3674520"/>
            <a:ext cx="10048680" cy="16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Adjust Threads: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Anzahl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der Threads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kann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verändert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werden</a:t>
            </a: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Adjust FDR value: False Discovery Rate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kann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angepasst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werden</a:t>
            </a: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Choose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outputfiles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Gewünschte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output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Dataien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können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gewählt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werden</a:t>
            </a:r>
            <a:r>
              <a:rPr lang="en-US" sz="2000" b="0" strike="noStrike" spc="-1" dirty="0">
                <a:solidFill>
                  <a:srgbClr val="000000"/>
                </a:solidFill>
                <a:latin typeface="Helvetica" panose="020B0604020202020204" pitchFamily="34" charset="0"/>
                <a:ea typeface="DejaVu Sans"/>
                <a:cs typeface="Helvetica" panose="020B0604020202020204" pitchFamily="34" charset="0"/>
              </a:rPr>
              <a:t> </a:t>
            </a:r>
            <a:endParaRPr lang="en-US" sz="2000" b="0" strike="noStrike" spc="-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96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527760" y="268560"/>
            <a:ext cx="10514880" cy="128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Protein Quantification - Project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48720" y="1641600"/>
            <a:ext cx="6338520" cy="461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Load Project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Lädt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alle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benötigten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Dateien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aus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einem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Ordner</a:t>
            </a:r>
            <a:endParaRPr lang="en-US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Configuration-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ini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: Falls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keine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vorhanden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ist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wird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die default Version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erstellt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geladen</a:t>
            </a:r>
            <a:endParaRPr lang="en-US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Experimental Design: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Fertiges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Design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als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.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tsv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; falls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keins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vorhanden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mzML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Dateien</a:t>
            </a:r>
            <a:endParaRPr lang="en-US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Fasta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: .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fasta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file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wird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geladen</a:t>
            </a:r>
            <a:endParaRPr lang="en-US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Spectra: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Nimmt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mzML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files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aus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dem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ausgewählten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</a:rPr>
              <a:t>Ordner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  </a:t>
            </a:r>
            <a:endParaRPr lang="en-US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Save Project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Ermöglicht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es dem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Nutzer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vor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der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Analyse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alle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Änderungen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zu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speichern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-"/>
            </a:pP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G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ibt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dem user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aus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welche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Dateien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gespeichert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wurden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16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00" name="Grafik 3"/>
          <p:cNvPicPr/>
          <p:nvPr/>
        </p:nvPicPr>
        <p:blipFill>
          <a:blip r:embed="rId2"/>
          <a:stretch/>
        </p:blipFill>
        <p:spPr>
          <a:xfrm>
            <a:off x="7711178" y="5072940"/>
            <a:ext cx="2437560" cy="1009080"/>
          </a:xfrm>
          <a:prstGeom prst="rect">
            <a:avLst/>
          </a:prstGeom>
          <a:ln>
            <a:noFill/>
          </a:ln>
        </p:spPr>
      </p:pic>
      <p:pic>
        <p:nvPicPr>
          <p:cNvPr id="201" name="Grafik 200"/>
          <p:cNvPicPr/>
          <p:nvPr/>
        </p:nvPicPr>
        <p:blipFill>
          <a:blip r:embed="rId3"/>
          <a:stretch/>
        </p:blipFill>
        <p:spPr>
          <a:xfrm>
            <a:off x="7555320" y="1920240"/>
            <a:ext cx="4057560" cy="237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Breitbild</PresentationFormat>
  <Paragraphs>130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Symbol</vt:lpstr>
      <vt:lpstr>Wingdings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Probleme/Verbesserungen – Spec-Viewer</vt:lpstr>
      <vt:lpstr>Probleme/Verbesserungen –mzMLTableView</vt:lpstr>
      <vt:lpstr>Probleme/Verbesserungen – ProteinQuantification</vt:lpstr>
      <vt:lpstr>Danke fürs Zuhören! 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Sevvalli Thavapalan</dc:creator>
  <cp:lastModifiedBy>fl wrth</cp:lastModifiedBy>
  <cp:revision>7</cp:revision>
  <dcterms:created xsi:type="dcterms:W3CDTF">2020-08-02T05:12:57Z</dcterms:created>
  <dcterms:modified xsi:type="dcterms:W3CDTF">2020-08-02T20:55:37Z</dcterms:modified>
</cp:coreProperties>
</file>