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34"/>
  </p:notesMasterIdLst>
  <p:sldIdLst>
    <p:sldId id="256" r:id="rId2"/>
    <p:sldId id="293" r:id="rId3"/>
    <p:sldId id="257" r:id="rId4"/>
    <p:sldId id="258" r:id="rId5"/>
    <p:sldId id="259" r:id="rId6"/>
    <p:sldId id="261" r:id="rId7"/>
    <p:sldId id="262" r:id="rId8"/>
    <p:sldId id="292" r:id="rId9"/>
    <p:sldId id="263" r:id="rId10"/>
    <p:sldId id="260" r:id="rId11"/>
    <p:sldId id="265" r:id="rId12"/>
    <p:sldId id="264" r:id="rId13"/>
    <p:sldId id="266" r:id="rId14"/>
    <p:sldId id="267" r:id="rId15"/>
    <p:sldId id="268" r:id="rId16"/>
    <p:sldId id="269" r:id="rId17"/>
    <p:sldId id="288" r:id="rId18"/>
    <p:sldId id="291" r:id="rId19"/>
    <p:sldId id="271" r:id="rId20"/>
    <p:sldId id="272" r:id="rId21"/>
    <p:sldId id="282" r:id="rId22"/>
    <p:sldId id="283" r:id="rId23"/>
    <p:sldId id="285" r:id="rId24"/>
    <p:sldId id="273" r:id="rId25"/>
    <p:sldId id="280" r:id="rId26"/>
    <p:sldId id="274" r:id="rId27"/>
    <p:sldId id="275" r:id="rId28"/>
    <p:sldId id="276" r:id="rId29"/>
    <p:sldId id="278" r:id="rId30"/>
    <p:sldId id="287" r:id="rId31"/>
    <p:sldId id="279" r:id="rId32"/>
    <p:sldId id="27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3C50E8-2232-4FFF-92C6-8D8A22EA4C57}" v="663" dt="2019-10-06T15:18:23.5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7" autoAdjust="0"/>
    <p:restoredTop sz="87673" autoAdjust="0"/>
  </p:normalViewPr>
  <p:slideViewPr>
    <p:cSldViewPr snapToGrid="0">
      <p:cViewPr varScale="1">
        <p:scale>
          <a:sx n="95" d="100"/>
          <a:sy n="95" d="100"/>
        </p:scale>
        <p:origin x="3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y chen" userId="d0ebdbf079ad2420" providerId="Windows Live" clId="Web-{0D3C50E8-2232-4FFF-92C6-8D8A22EA4C57}"/>
    <pc:docChg chg="addSld modSld">
      <pc:chgData name="andy chen" userId="d0ebdbf079ad2420" providerId="Windows Live" clId="Web-{0D3C50E8-2232-4FFF-92C6-8D8A22EA4C57}" dt="2019-10-06T15:18:23.501" v="659" actId="20577"/>
      <pc:docMkLst>
        <pc:docMk/>
      </pc:docMkLst>
      <pc:sldChg chg="modSp">
        <pc:chgData name="andy chen" userId="d0ebdbf079ad2420" providerId="Windows Live" clId="Web-{0D3C50E8-2232-4FFF-92C6-8D8A22EA4C57}" dt="2019-10-06T15:18:23.439" v="657" actId="20577"/>
        <pc:sldMkLst>
          <pc:docMk/>
          <pc:sldMk cId="317641276" sldId="282"/>
        </pc:sldMkLst>
        <pc:spChg chg="mod">
          <ac:chgData name="andy chen" userId="d0ebdbf079ad2420" providerId="Windows Live" clId="Web-{0D3C50E8-2232-4FFF-92C6-8D8A22EA4C57}" dt="2019-10-06T15:18:23.439" v="657" actId="20577"/>
          <ac:spMkLst>
            <pc:docMk/>
            <pc:sldMk cId="317641276" sldId="282"/>
            <ac:spMk id="2" creationId="{6B456AB8-7B5B-42DA-9666-D292970AECF6}"/>
          </ac:spMkLst>
        </pc:spChg>
      </pc:sldChg>
      <pc:sldChg chg="modSp new">
        <pc:chgData name="andy chen" userId="d0ebdbf079ad2420" providerId="Windows Live" clId="Web-{0D3C50E8-2232-4FFF-92C6-8D8A22EA4C57}" dt="2019-10-06T14:19:46.591" v="638" actId="20577"/>
        <pc:sldMkLst>
          <pc:docMk/>
          <pc:sldMk cId="4251069853" sldId="292"/>
        </pc:sldMkLst>
        <pc:spChg chg="mod">
          <ac:chgData name="andy chen" userId="d0ebdbf079ad2420" providerId="Windows Live" clId="Web-{0D3C50E8-2232-4FFF-92C6-8D8A22EA4C57}" dt="2019-10-06T14:19:46.591" v="638" actId="20577"/>
          <ac:spMkLst>
            <pc:docMk/>
            <pc:sldMk cId="4251069853" sldId="292"/>
            <ac:spMk id="2" creationId="{9CAD7A2F-A859-4F32-B029-46388709713A}"/>
          </ac:spMkLst>
        </pc:spChg>
        <pc:spChg chg="mod">
          <ac:chgData name="andy chen" userId="d0ebdbf079ad2420" providerId="Windows Live" clId="Web-{0D3C50E8-2232-4FFF-92C6-8D8A22EA4C57}" dt="2019-10-06T14:19:38.826" v="627" actId="20577"/>
          <ac:spMkLst>
            <pc:docMk/>
            <pc:sldMk cId="4251069853" sldId="292"/>
            <ac:spMk id="3" creationId="{E43E9478-F2DB-4584-A176-0E9810BB870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7E2924-9166-4D8A-BCBE-CC8C2522A71F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44A05C-AF2B-43BD-B08C-EE7E75FE5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5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lkhausen.de/Java-8/java.util/Map-Hierarchy.html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Interview question:  -- ppt</a:t>
            </a:r>
            <a:r>
              <a:rPr lang="zh-CN" altLang="en-US" dirty="0"/>
              <a:t>里没有</a:t>
            </a:r>
            <a:endParaRPr lang="en-US" dirty="0"/>
          </a:p>
          <a:p>
            <a:pPr marL="228600" indent="-228600">
              <a:buAutoNum type="arabicParenR"/>
            </a:pP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comparable and comparator interface</a:t>
            </a:r>
            <a:r>
              <a:rPr lang="en" altLang="zh-CN" dirty="0"/>
              <a:t> </a:t>
            </a:r>
          </a:p>
          <a:p>
            <a:pPr marL="228600" indent="-228600">
              <a:buAutoNum type="arabicParenR"/>
            </a:pP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what's garbage collection</a:t>
            </a:r>
            <a:r>
              <a:rPr lang="en" altLang="zh-CN" dirty="0"/>
              <a:t> </a:t>
            </a:r>
          </a:p>
          <a:p>
            <a:pPr marL="228600" indent="-228600">
              <a:buAutoNum type="arabicParenR"/>
            </a:pP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comparable vs comparator--&gt;</a:t>
            </a:r>
            <a:r>
              <a:rPr lang="en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comparTo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Object o); compare(Object o1, Object o2)</a:t>
            </a:r>
            <a:r>
              <a:rPr lang="en" altLang="zh-CN" dirty="0"/>
              <a:t> </a:t>
            </a:r>
          </a:p>
          <a:p>
            <a:pPr marL="228600" indent="-228600">
              <a:buAutoNum type="arabicParenR"/>
            </a:pP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reflection in java8</a:t>
            </a:r>
            <a:r>
              <a:rPr lang="en" altLang="zh-CN" dirty="0"/>
              <a:t> </a:t>
            </a:r>
          </a:p>
          <a:p>
            <a:pPr marL="228600" indent="-228600">
              <a:buAutoNum type="arabicParenR"/>
            </a:pP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wrapper class</a:t>
            </a:r>
            <a:r>
              <a:rPr lang="en" altLang="zh-CN" dirty="0"/>
              <a:t> </a:t>
            </a:r>
          </a:p>
          <a:p>
            <a:pPr marL="228600" indent="-228600">
              <a:buAutoNum type="arabicParenR"/>
            </a:pP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compiled language vs interpret language</a:t>
            </a:r>
            <a:r>
              <a:rPr lang="en" altLang="zh-CN" dirty="0"/>
              <a:t> </a:t>
            </a:r>
          </a:p>
          <a:p>
            <a:pPr marL="228600" indent="-228600">
              <a:buAutoNum type="arabicParenR"/>
            </a:pP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what's the meaning of mutex</a:t>
            </a:r>
            <a:r>
              <a:rPr lang="en" altLang="zh-CN" dirty="0"/>
              <a:t> </a:t>
            </a:r>
          </a:p>
          <a:p>
            <a:pPr marL="228600" indent="-228600">
              <a:buAutoNum type="arabicParenR"/>
            </a:pP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what's the deadlock issue, how to avoid it?</a:t>
            </a:r>
            <a:r>
              <a:rPr lang="en" altLang="zh-CN" dirty="0"/>
              <a:t> </a:t>
            </a:r>
          </a:p>
          <a:p>
            <a:pPr marL="228600" indent="-228600">
              <a:buAutoNum type="arabicParenR"/>
            </a:pP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what's hash collision?</a:t>
            </a:r>
            <a:r>
              <a:rPr lang="en" altLang="zh-CN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45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Note1): Use java IO stream to serialize the singleton to a file and then deserialize it from the file. The deserialized object will be different from the original object. To prevent this issue, use the </a:t>
            </a:r>
            <a:r>
              <a:rPr lang="en-US" dirty="0" err="1"/>
              <a:t>readResolve</a:t>
            </a:r>
            <a:r>
              <a:rPr lang="en-US" dirty="0"/>
              <a:t>() method in  step 4.</a:t>
            </a:r>
          </a:p>
          <a:p>
            <a:r>
              <a:rPr lang="en-US" dirty="0"/>
              <a:t>Note2): Use java reflection can get the constructor of the singleton class and then change the accessible to true (private -&gt; public). Then the private constructor is broken. To prevent this issue, change the class to </a:t>
            </a:r>
            <a:r>
              <a:rPr lang="en-US" dirty="0" err="1"/>
              <a:t>enum</a:t>
            </a:r>
            <a:r>
              <a:rPr lang="en-US" dirty="0"/>
              <a:t>, because </a:t>
            </a:r>
            <a:r>
              <a:rPr lang="en-US" dirty="0" err="1"/>
              <a:t>enum</a:t>
            </a:r>
            <a:r>
              <a:rPr lang="en-US" dirty="0"/>
              <a:t> is made to only return one instance by default.</a:t>
            </a:r>
          </a:p>
          <a:p>
            <a:endParaRPr lang="en-US" dirty="0"/>
          </a:p>
          <a:p>
            <a:r>
              <a:rPr lang="en-US" dirty="0"/>
              <a:t>Interview question:</a:t>
            </a:r>
          </a:p>
          <a:p>
            <a:pPr marL="228600" indent="-228600">
              <a:buAutoNum type="arabicParenR"/>
            </a:pP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to create a singleton in java</a:t>
            </a:r>
            <a:r>
              <a:rPr lang="en" altLang="zh-CN" dirty="0"/>
              <a:t> </a:t>
            </a:r>
          </a:p>
          <a:p>
            <a:pPr marL="228600" indent="-228600">
              <a:buAutoNum type="arabicParenR"/>
            </a:pP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many design pattern as you known?</a:t>
            </a:r>
            <a:r>
              <a:rPr lang="en" altLang="zh-CN" dirty="0"/>
              <a:t> </a:t>
            </a:r>
          </a:p>
          <a:p>
            <a:pPr marL="228600" indent="-228600">
              <a:buAutoNum type="arabicParenR"/>
            </a:pP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use singleton</a:t>
            </a:r>
            <a:r>
              <a:rPr lang="en" altLang="zh-CN" dirty="0"/>
              <a:t> ?</a:t>
            </a:r>
          </a:p>
          <a:p>
            <a:pPr marL="228600" indent="-228600">
              <a:buAutoNum type="arabicParenR"/>
            </a:pPr>
            <a:r>
              <a:rPr lang="en" altLang="zh-CN" dirty="0"/>
              <a:t>Is singl</a:t>
            </a:r>
            <a:r>
              <a:rPr lang="en-US" altLang="zh-CN" dirty="0" err="1"/>
              <a:t>eton</a:t>
            </a:r>
            <a:r>
              <a:rPr lang="en-US" altLang="zh-CN" dirty="0"/>
              <a:t> per JVM or per Application? --- Per class loader. For example, if you have two applications each has a singleton. The singleton scope is their application. But if JRE singleton will work for both applications – JRE is the web application server level, it uses web server class loader, different from application class loader.</a:t>
            </a:r>
            <a:endParaRPr lang="en" altLang="zh-CN" dirty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68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Interview question:</a:t>
            </a:r>
          </a:p>
          <a:p>
            <a:pPr marL="228600" indent="-228600">
              <a:buAutoNum type="arabicParenR"/>
            </a:pP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factory design pattern/give an example</a:t>
            </a:r>
            <a:r>
              <a:rPr lang="en" altLang="zh-CN" dirty="0"/>
              <a:t> </a:t>
            </a:r>
          </a:p>
          <a:p>
            <a:pPr marL="228600" indent="-228600">
              <a:buAutoNum type="arabicParenR"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38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VendingMachine</a:t>
            </a:r>
            <a:r>
              <a:rPr lang="en-US" dirty="0"/>
              <a:t>(List&lt;&gt; items,  double balance, 1. </a:t>
            </a:r>
            <a:r>
              <a:rPr lang="en-US" dirty="0" err="1"/>
              <a:t>getPriceForItem</a:t>
            </a:r>
            <a:r>
              <a:rPr lang="en-US" dirty="0"/>
              <a:t>(), 2. </a:t>
            </a:r>
            <a:r>
              <a:rPr lang="en-US" dirty="0" err="1"/>
              <a:t>vendingItem</a:t>
            </a:r>
            <a:r>
              <a:rPr lang="en-US" dirty="0"/>
              <a:t>(), 3.insertPayment(), 4. refund() 5. Exchange())</a:t>
            </a:r>
          </a:p>
          <a:p>
            <a:r>
              <a:rPr lang="en-US" dirty="0"/>
              <a:t>Item(type, price)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61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Interview question:</a:t>
            </a:r>
          </a:p>
          <a:p>
            <a:pPr marL="228600" indent="-228600">
              <a:buAutoNum type="arabicParenR"/>
            </a:pP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many kinds of Collections you already knew?</a:t>
            </a:r>
          </a:p>
          <a:p>
            <a:pPr marL="228600" indent="-228600">
              <a:buAutoNum type="arabicParenR"/>
            </a:pP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what's the data structure of HashMap</a:t>
            </a:r>
            <a:r>
              <a:rPr lang="en" altLang="zh-CN" dirty="0"/>
              <a:t> / 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principle of </a:t>
            </a:r>
            <a:r>
              <a:rPr lang="en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HashCode</a:t>
            </a:r>
            <a:r>
              <a:rPr lang="en" altLang="zh-CN" dirty="0"/>
              <a:t> /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internal process of </a:t>
            </a:r>
            <a:r>
              <a:rPr lang="en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hashMap</a:t>
            </a:r>
            <a:r>
              <a:rPr lang="en" altLang="zh-CN" dirty="0"/>
              <a:t> ?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what's the difference between </a:t>
            </a:r>
            <a:r>
              <a:rPr lang="en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LinkedList</a:t>
            </a:r>
            <a:r>
              <a:rPr lang="en" altLang="zh-CN" dirty="0"/>
              <a:t> / </a:t>
            </a:r>
            <a:r>
              <a:rPr lang="en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vs vector vs </a:t>
            </a:r>
            <a:r>
              <a:rPr lang="en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hashTable</a:t>
            </a:r>
            <a:r>
              <a:rPr lang="en" altLang="zh-CN" dirty="0"/>
              <a:t> / 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 vs set vs </a:t>
            </a:r>
            <a:r>
              <a:rPr lang="en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hashmap</a:t>
            </a:r>
            <a:r>
              <a:rPr lang="en" altLang="zh-CN" dirty="0"/>
              <a:t> / </a:t>
            </a:r>
            <a:r>
              <a:rPr lang="en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hashtable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vs </a:t>
            </a:r>
            <a:r>
              <a:rPr lang="en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hashmap</a:t>
            </a:r>
            <a:r>
              <a:rPr lang="en" altLang="zh-CN" dirty="0"/>
              <a:t> vs </a:t>
            </a:r>
            <a:r>
              <a:rPr lang="en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concurrenthashmap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set vs list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what's thread-safe means?</a:t>
            </a:r>
            <a:r>
              <a:rPr lang="en" altLang="zh-CN" dirty="0"/>
              <a:t> </a:t>
            </a:r>
          </a:p>
          <a:p>
            <a:pPr marL="228600" indent="-228600">
              <a:buAutoNum type="arabicParenR"/>
            </a:pP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Steps to sort HashMap by values</a:t>
            </a:r>
            <a:r>
              <a:rPr lang="en" altLang="zh-CN" dirty="0"/>
              <a:t> / by keys</a:t>
            </a:r>
          </a:p>
          <a:p>
            <a:pPr marL="228600" indent="-228600">
              <a:buAutoNum type="arabicParenR"/>
            </a:pP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what's the difference between stack vs queue</a:t>
            </a:r>
            <a:r>
              <a:rPr lang="en" altLang="zh-CN" dirty="0"/>
              <a:t> </a:t>
            </a:r>
          </a:p>
          <a:p>
            <a:pPr marL="228600" indent="-228600">
              <a:buAutoNum type="arabicParenR"/>
            </a:pP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what's </a:t>
            </a:r>
            <a:r>
              <a:rPr lang="en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treeMap</a:t>
            </a:r>
            <a:r>
              <a:rPr lang="en" altLang="zh-CN" dirty="0"/>
              <a:t> / </a:t>
            </a:r>
            <a:r>
              <a:rPr lang="en" altLang="zh-CN" dirty="0" err="1"/>
              <a:t>hashset</a:t>
            </a:r>
            <a:r>
              <a:rPr lang="en" altLang="zh-CN" dirty="0"/>
              <a:t>? 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difference: HashSet vs </a:t>
            </a:r>
            <a:r>
              <a:rPr lang="en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TreeSet</a:t>
            </a:r>
            <a:r>
              <a:rPr lang="en" altLang="zh-CN" dirty="0"/>
              <a:t> </a:t>
            </a:r>
          </a:p>
          <a:p>
            <a:pPr marL="228600" indent="-228600">
              <a:buAutoNum type="arabicParenR"/>
            </a:pP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are methods in stack data structure</a:t>
            </a:r>
            <a:r>
              <a:rPr lang="en" altLang="zh-CN" dirty="0"/>
              <a:t> </a:t>
            </a:r>
          </a:p>
          <a:p>
            <a:pPr marL="228600" indent="-228600">
              <a:buAutoNum type="arabicParenR"/>
            </a:pP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difference between which better to get an element--&gt;list vs tree</a:t>
            </a:r>
            <a:r>
              <a:rPr lang="en" altLang="zh-CN" dirty="0"/>
              <a:t> </a:t>
            </a:r>
          </a:p>
          <a:p>
            <a:pPr marL="228600" indent="-228600">
              <a:buAutoNum type="arabicParenR"/>
            </a:pPr>
            <a:r>
              <a:rPr lang="en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collections.sort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(), which algorithm is it used? (quick sort/ merge sort)</a:t>
            </a:r>
            <a:r>
              <a:rPr lang="en" altLang="zh-CN" dirty="0"/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 you give me an example when you use </a:t>
            </a:r>
            <a:r>
              <a:rPr lang="en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linkedlist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r>
              <a:rPr lang="en" altLang="zh-CN" dirty="0"/>
              <a:t> 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 web history, one page directs to </a:t>
            </a:r>
            <a:r>
              <a:rPr lang="en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ather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pages,  use </a:t>
            </a:r>
            <a:r>
              <a:rPr lang="en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linkedlist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find next node that give previous page.</a:t>
            </a:r>
            <a:r>
              <a:rPr lang="en" altLang="zh-CN" dirty="0"/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what's the difference between java7 and 8 for </a:t>
            </a:r>
            <a:r>
              <a:rPr lang="en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Hashmap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….so wired…</a:t>
            </a:r>
            <a:r>
              <a:rPr lang="en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quesiton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r>
              <a:rPr lang="en" altLang="zh-CN" dirty="0"/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" altLang="zh-CN" dirty="0"/>
          </a:p>
          <a:p>
            <a:pPr marL="228600" indent="-228600">
              <a:buAutoNum type="arabicParenR"/>
            </a:pPr>
            <a:endParaRPr lang="en" altLang="zh-CN" dirty="0"/>
          </a:p>
          <a:p>
            <a:pPr marL="228600" indent="-228600">
              <a:buAutoNum type="arabicParenR"/>
            </a:pPr>
            <a:endParaRPr lang="en" altLang="zh-CN" dirty="0"/>
          </a:p>
          <a:p>
            <a:pPr marL="228600" indent="-228600">
              <a:buAutoNum type="arabicParenR"/>
            </a:pPr>
            <a:endParaRPr lang="en" altLang="zh-CN" dirty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950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http://www.falkhausen.de/Java-8/java.util/Map-Hierarchy.html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Interview question:</a:t>
            </a:r>
          </a:p>
          <a:p>
            <a:r>
              <a:rPr lang="en-US" dirty="0"/>
              <a:t>1)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When did you use </a:t>
            </a:r>
            <a:r>
              <a:rPr lang="en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concurrentHashMap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r>
              <a:rPr lang="en" altLang="zh-CN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264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Interview question:</a:t>
            </a:r>
          </a:p>
          <a:p>
            <a:pPr marL="228600" indent="-228600">
              <a:buAutoNum type="arabicParenR"/>
            </a:pP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what's the </a:t>
            </a:r>
            <a:r>
              <a:rPr lang="en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Enum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means</a:t>
            </a:r>
            <a:r>
              <a:rPr lang="en" altLang="zh-CN" dirty="0"/>
              <a:t> </a:t>
            </a:r>
          </a:p>
          <a:p>
            <a:pPr marL="228600" indent="-228600">
              <a:buAutoNum type="arabicParenR"/>
            </a:pP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binary search : iterator vs recursive</a:t>
            </a:r>
            <a:r>
              <a:rPr lang="en" altLang="zh-CN" dirty="0"/>
              <a:t> </a:t>
            </a:r>
          </a:p>
          <a:p>
            <a:pPr marL="228600" indent="-228600">
              <a:buAutoNum type="arabicParenR"/>
            </a:pPr>
            <a:endParaRPr lang="en" altLang="zh-CN" dirty="0"/>
          </a:p>
          <a:p>
            <a:pPr marL="228600" indent="-228600">
              <a:buAutoNum type="arabicParenR"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072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Interview question:</a:t>
            </a:r>
          </a:p>
          <a:p>
            <a:pPr marL="228600" indent="-228600">
              <a:buAutoNum type="arabicParenR"/>
            </a:pP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what's checked/ unchecked exception</a:t>
            </a:r>
            <a:r>
              <a:rPr lang="en" altLang="zh-CN" dirty="0"/>
              <a:t> </a:t>
            </a:r>
          </a:p>
          <a:p>
            <a:pPr marL="228600" indent="-228600">
              <a:buAutoNum type="arabicParenR"/>
            </a:pP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what's the </a:t>
            </a:r>
            <a:r>
              <a:rPr lang="en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OutOfMemoryError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means?</a:t>
            </a:r>
            <a:r>
              <a:rPr lang="en" altLang="zh-CN" dirty="0"/>
              <a:t> </a:t>
            </a:r>
          </a:p>
          <a:p>
            <a:pPr marL="228600" indent="-228600">
              <a:buAutoNum type="arabicParenR"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732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Interview question:</a:t>
            </a:r>
          </a:p>
          <a:p>
            <a:pPr marL="228600" indent="-228600">
              <a:buAutoNum type="arabicParenR"/>
            </a:pP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what's the Multithreading</a:t>
            </a:r>
            <a:r>
              <a:rPr lang="en" altLang="zh-CN" dirty="0"/>
              <a:t> </a:t>
            </a:r>
          </a:p>
          <a:p>
            <a:pPr marL="228600" indent="-228600">
              <a:buAutoNum type="arabicParenR"/>
            </a:pP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what's the difference between thread and process</a:t>
            </a:r>
            <a:r>
              <a:rPr lang="en" altLang="zh-CN" dirty="0"/>
              <a:t> </a:t>
            </a:r>
          </a:p>
          <a:p>
            <a:pPr marL="228600" indent="-228600">
              <a:buAutoNum type="arabicParenR"/>
            </a:pP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we need threads?</a:t>
            </a:r>
            <a:r>
              <a:rPr lang="en" altLang="zh-CN" dirty="0"/>
              <a:t> </a:t>
            </a:r>
          </a:p>
          <a:p>
            <a:pPr marL="228600" indent="-228600">
              <a:buAutoNum type="arabicParenR"/>
            </a:pP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can you create thread? (2 ways)</a:t>
            </a:r>
            <a:r>
              <a:rPr lang="en" altLang="zh-CN" dirty="0"/>
              <a:t> </a:t>
            </a:r>
          </a:p>
          <a:p>
            <a:pPr marL="228600" indent="-228600">
              <a:buAutoNum type="arabicParenR"/>
            </a:pPr>
            <a:endParaRPr lang="en" altLang="zh-CN" dirty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19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73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Interview question:</a:t>
            </a:r>
          </a:p>
          <a:p>
            <a:pPr marL="228600" indent="-228600">
              <a:buAutoNum type="arabicParenR"/>
            </a:pP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what's the key word "synchronized" means?</a:t>
            </a:r>
            <a:r>
              <a:rPr lang="en" altLang="zh-CN" dirty="0"/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what's thread-safe means?</a:t>
            </a:r>
            <a:r>
              <a:rPr lang="en" altLang="zh-CN" dirty="0"/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we don't use synchronized , what could be happened?</a:t>
            </a:r>
            <a:r>
              <a:rPr lang="en" altLang="zh-CN" dirty="0"/>
              <a:t> </a:t>
            </a:r>
          </a:p>
          <a:p>
            <a:pPr marL="228600" indent="-228600">
              <a:buAutoNum type="arabicParenR"/>
            </a:pPr>
            <a:endParaRPr lang="en" altLang="zh-CN" dirty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56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Interview question:</a:t>
            </a:r>
          </a:p>
          <a:p>
            <a:pPr marL="228600" indent="-228600">
              <a:buAutoNum type="arabicParenR"/>
            </a:pP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what's constant pool/string pool</a:t>
            </a:r>
            <a:r>
              <a:rPr lang="en" altLang="zh-CN" dirty="0"/>
              <a:t> </a:t>
            </a:r>
          </a:p>
          <a:p>
            <a:pPr marL="228600" indent="-228600">
              <a:buAutoNum type="arabicParenR"/>
            </a:pPr>
            <a:r>
              <a:rPr kumimoji="1" lang="en-US" altLang="zh-CN" dirty="0"/>
              <a:t>What is Memory Leak?</a:t>
            </a:r>
          </a:p>
          <a:p>
            <a:pPr marL="228600" indent="-228600">
              <a:buAutoNum type="arabicParenR"/>
            </a:pPr>
            <a:r>
              <a:rPr kumimoji="1" lang="en-US" altLang="zh-CN" dirty="0"/>
              <a:t>Difference between Heap and Stack --- Heap includes Yong Generation, Old Generation and Permanent Generation (based on object age – how long it stays)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456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newCachedThreadPool</a:t>
            </a:r>
            <a:r>
              <a:rPr lang="en-US" dirty="0"/>
              <a:t> – thread will die if not been used for 60 seconds;  </a:t>
            </a:r>
            <a:r>
              <a:rPr lang="en-US" dirty="0" err="1"/>
              <a:t>NewFixedThreadPool</a:t>
            </a:r>
            <a:r>
              <a:rPr lang="en-US" dirty="0"/>
              <a:t> – thread will exist forever</a:t>
            </a:r>
          </a:p>
          <a:p>
            <a:r>
              <a:rPr lang="en-US" dirty="0"/>
              <a:t>Execute(runnable) vs Submit(callable) – invoke(callable)</a:t>
            </a:r>
          </a:p>
          <a:p>
            <a:endParaRPr lang="en-US" dirty="0"/>
          </a:p>
          <a:p>
            <a:r>
              <a:rPr lang="en-US" dirty="0"/>
              <a:t>Future&lt;String&gt; future = </a:t>
            </a:r>
            <a:r>
              <a:rPr lang="en-US" dirty="0" err="1"/>
              <a:t>executorService.submit</a:t>
            </a:r>
            <a:r>
              <a:rPr lang="en-US" dirty="0"/>
              <a:t>();</a:t>
            </a:r>
          </a:p>
          <a:p>
            <a:r>
              <a:rPr lang="en-US" dirty="0"/>
              <a:t>String result = </a:t>
            </a:r>
            <a:r>
              <a:rPr lang="en-US" dirty="0" err="1"/>
              <a:t>future.get</a:t>
            </a:r>
            <a:r>
              <a:rPr lang="en-US" dirty="0"/>
              <a:t>(); ---------- use get() to get the object returned.</a:t>
            </a:r>
          </a:p>
          <a:p>
            <a:endParaRPr lang="en-US" dirty="0"/>
          </a:p>
          <a:p>
            <a:r>
              <a:rPr lang="en-US" dirty="0"/>
              <a:t>Remember to shutdown()</a:t>
            </a:r>
          </a:p>
          <a:p>
            <a:endParaRPr lang="en-US" dirty="0"/>
          </a:p>
          <a:p>
            <a:r>
              <a:rPr lang="en-US" dirty="0"/>
              <a:t>Interview question:</a:t>
            </a:r>
          </a:p>
          <a:p>
            <a:pPr marL="228600" indent="-228600">
              <a:buAutoNum type="arabicParenR"/>
            </a:pP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what's executor service</a:t>
            </a:r>
            <a:r>
              <a:rPr lang="en" altLang="zh-CN" dirty="0"/>
              <a:t> </a:t>
            </a:r>
          </a:p>
          <a:p>
            <a:pPr marL="228600" indent="-228600">
              <a:buAutoNum type="arabicParenR"/>
            </a:pP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what's the meaning of Concurrency ?</a:t>
            </a:r>
            <a:r>
              <a:rPr lang="en" altLang="zh-CN" dirty="0"/>
              <a:t> </a:t>
            </a:r>
          </a:p>
          <a:p>
            <a:pPr marL="228600" indent="-228600">
              <a:buAutoNum type="arabicParenR"/>
            </a:pP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what's thread pool?</a:t>
            </a:r>
            <a:r>
              <a:rPr lang="en" altLang="zh-CN" dirty="0"/>
              <a:t> 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many various thread pools in java do you know?</a:t>
            </a:r>
            <a:r>
              <a:rPr lang="en" altLang="zh-CN" dirty="0"/>
              <a:t> </a:t>
            </a:r>
          </a:p>
          <a:p>
            <a:pPr marL="228600" indent="-228600">
              <a:buAutoNum type="arabicParenR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338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Semaphore(*)  cannot be empty in constructor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00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Interview question:</a:t>
            </a:r>
          </a:p>
          <a:p>
            <a:pPr marL="228600" indent="-228600">
              <a:buAutoNum type="arabicParenR"/>
            </a:pP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what's default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method? Why do we need to add default method?</a:t>
            </a:r>
          </a:p>
          <a:p>
            <a:pPr marL="0" indent="0">
              <a:buNone/>
            </a:pPr>
            <a:endParaRPr lang="en" altLang="zh-CN" dirty="0"/>
          </a:p>
          <a:p>
            <a:pPr marL="228600" indent="-228600">
              <a:buAutoNum type="arabicParenR"/>
            </a:pPr>
            <a:endParaRPr lang="en" altLang="zh-CN" dirty="0"/>
          </a:p>
          <a:p>
            <a:pPr marL="228600" indent="-228600">
              <a:buAutoNum type="arabicParenR"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780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Interview Question:</a:t>
            </a:r>
          </a:p>
          <a:p>
            <a:r>
              <a:rPr lang="en-US" dirty="0"/>
              <a:t>1) Benefit of using lambda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302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Interview question:</a:t>
            </a:r>
          </a:p>
          <a:p>
            <a:pPr marL="228600" indent="-228600">
              <a:buAutoNum type="arabicParenR"/>
            </a:pP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what's functional interface</a:t>
            </a:r>
            <a:r>
              <a:rPr lang="en" altLang="zh-CN" dirty="0"/>
              <a:t> </a:t>
            </a:r>
          </a:p>
          <a:p>
            <a:pPr marL="228600" indent="-228600">
              <a:buAutoNum type="arabicParenR"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900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Predicate : a special function which only returns true or false – a judgement function</a:t>
            </a:r>
          </a:p>
          <a:p>
            <a:endParaRPr lang="en-US" dirty="0"/>
          </a:p>
          <a:p>
            <a:r>
              <a:rPr lang="en-US" dirty="0"/>
              <a:t>Interview question:</a:t>
            </a:r>
          </a:p>
          <a:p>
            <a:pPr marL="228600" indent="-228600">
              <a:buAutoNum type="arabicParenR"/>
            </a:pP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what's the Stream means</a:t>
            </a:r>
            <a:r>
              <a:rPr lang="en" altLang="zh-CN" dirty="0"/>
              <a:t> </a:t>
            </a:r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166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Predicate : a special function which only returns true or false – a judgement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602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Interview question:</a:t>
            </a:r>
          </a:p>
          <a:p>
            <a:r>
              <a:rPr lang="en-US" dirty="0"/>
              <a:t>1)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what's optional in java 8</a:t>
            </a:r>
            <a:r>
              <a:rPr lang="en" altLang="zh-CN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42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Interview question:</a:t>
            </a:r>
          </a:p>
          <a:p>
            <a:pPr marL="228600" indent="-228600">
              <a:buAutoNum type="arabicParenR"/>
            </a:pP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what's the difference between String str1 = "</a:t>
            </a:r>
            <a:r>
              <a:rPr lang="en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abc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and String str2 = new String("</a:t>
            </a:r>
            <a:r>
              <a:rPr lang="en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abc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  <a:r>
              <a:rPr lang="en" altLang="zh-CN" dirty="0"/>
              <a:t> </a:t>
            </a:r>
          </a:p>
          <a:p>
            <a:pPr marL="228600" indent="-228600">
              <a:buAutoNum type="arabicParenR"/>
            </a:pP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difference between equals() and ==</a:t>
            </a:r>
            <a:r>
              <a:rPr lang="en" altLang="zh-CN" dirty="0"/>
              <a:t> </a:t>
            </a:r>
          </a:p>
          <a:p>
            <a:pPr marL="228600" indent="-228600">
              <a:buAutoNum type="arabicParenR"/>
            </a:pP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what's the difference between String vs StringBuilder</a:t>
            </a:r>
            <a:r>
              <a:rPr lang="en" altLang="zh-CN" dirty="0"/>
              <a:t> vs </a:t>
            </a:r>
            <a:r>
              <a:rPr lang="en" altLang="zh-CN" dirty="0" err="1"/>
              <a:t>StringBuffer</a:t>
            </a:r>
            <a:r>
              <a:rPr lang="en" altLang="zh-CN" dirty="0"/>
              <a:t>?</a:t>
            </a:r>
          </a:p>
          <a:p>
            <a:pPr marL="228600" indent="-228600">
              <a:buAutoNum type="arabicParenR"/>
            </a:pP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</a:t>
            </a:r>
            <a:r>
              <a:rPr lang="en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StringTokenizer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r>
              <a:rPr lang="en" altLang="zh-CN" dirty="0"/>
              <a:t> </a:t>
            </a:r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63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Interview question:</a:t>
            </a:r>
          </a:p>
          <a:p>
            <a:pPr marL="228600" indent="-228600">
              <a:buAutoNum type="arabicParenR"/>
            </a:pP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what's the key word "finalize" means?</a:t>
            </a:r>
            <a:r>
              <a:rPr lang="en" altLang="zh-CN" dirty="0"/>
              <a:t> </a:t>
            </a:r>
          </a:p>
          <a:p>
            <a:pPr marL="228600" indent="-228600">
              <a:buAutoNum type="arabicParenR"/>
            </a:pP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to make a class as immutable</a:t>
            </a:r>
            <a:r>
              <a:rPr lang="en" altLang="zh-CN" dirty="0"/>
              <a:t> </a:t>
            </a:r>
          </a:p>
          <a:p>
            <a:pPr marL="228600" indent="-228600">
              <a:buAutoNum type="arabicParenR"/>
            </a:pP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what's the final class--&gt;final keyword</a:t>
            </a:r>
            <a:r>
              <a:rPr lang="en" altLang="zh-CN" dirty="0"/>
              <a:t> </a:t>
            </a:r>
          </a:p>
          <a:p>
            <a:pPr marL="228600" indent="-228600">
              <a:buAutoNum type="arabicParenR"/>
            </a:pP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what's the difference between final vs finally vs finalize</a:t>
            </a:r>
          </a:p>
          <a:p>
            <a:pPr marL="228600" indent="-228600">
              <a:buAutoNum type="arabicParenR"/>
            </a:pPr>
            <a:r>
              <a:rPr lang="en" altLang="zh-CN" dirty="0"/>
              <a:t> </a:t>
            </a:r>
          </a:p>
          <a:p>
            <a:pPr marL="228600" indent="-228600">
              <a:buAutoNum type="arabicParenR"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61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Interview question:</a:t>
            </a:r>
          </a:p>
          <a:p>
            <a:r>
              <a:rPr kumimoji="1" lang="en-US" altLang="zh-CN" dirty="0"/>
              <a:t>1) 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When/How to use static</a:t>
            </a:r>
            <a:r>
              <a:rPr lang="en" altLang="zh-CN" dirty="0"/>
              <a:t>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10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54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Interview question:</a:t>
            </a:r>
          </a:p>
          <a:p>
            <a:pPr marL="228600" indent="-228600">
              <a:buAutoNum type="arabicParenR"/>
            </a:pP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what's the difference between abstract class and interface</a:t>
            </a:r>
            <a:r>
              <a:rPr lang="en" altLang="zh-CN" dirty="0"/>
              <a:t> </a:t>
            </a:r>
          </a:p>
          <a:p>
            <a:pPr marL="228600" indent="-228600">
              <a:buAutoNum type="arabicParenR"/>
            </a:pP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what's abstract class</a:t>
            </a:r>
            <a:r>
              <a:rPr lang="en" altLang="zh-CN" dirty="0"/>
              <a:t> </a:t>
            </a:r>
          </a:p>
          <a:p>
            <a:pPr marL="228600" indent="-228600">
              <a:buAutoNum type="arabicParenR"/>
            </a:pP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what's mark interface?</a:t>
            </a:r>
            <a:r>
              <a:rPr lang="en" altLang="zh-CN" dirty="0"/>
              <a:t> </a:t>
            </a:r>
          </a:p>
          <a:p>
            <a:pPr marL="228600" indent="-228600">
              <a:buAutoNum type="arabicParenR"/>
            </a:pP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What's the OOP means?</a:t>
            </a:r>
          </a:p>
          <a:p>
            <a:pPr marL="228600" indent="-228600">
              <a:buAutoNum type="arabicParenR"/>
            </a:pP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what's the difference between class and object?</a:t>
            </a:r>
            <a:endParaRPr lang="en" altLang="zh-CN" dirty="0"/>
          </a:p>
          <a:p>
            <a:pPr marL="228600" indent="-228600">
              <a:buAutoNum type="arabicParenR"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26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Interview question:</a:t>
            </a:r>
          </a:p>
          <a:p>
            <a:pPr marL="228600" indent="-228600">
              <a:buAutoNum type="arabicParenR"/>
            </a:pP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override vs overload/static polymorphism vs dynamic polymorphism</a:t>
            </a:r>
            <a:r>
              <a:rPr lang="en" altLang="zh-CN" dirty="0"/>
              <a:t> </a:t>
            </a:r>
          </a:p>
          <a:p>
            <a:pPr marL="228600" indent="-228600">
              <a:buAutoNum type="arabicParenR"/>
            </a:pP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we override a field?</a:t>
            </a:r>
            <a:r>
              <a:rPr lang="en" altLang="zh-CN" dirty="0"/>
              <a:t> </a:t>
            </a:r>
          </a:p>
          <a:p>
            <a:pPr marL="228600" indent="-228600">
              <a:buAutoNum type="arabicParenR"/>
            </a:pP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What's the </a:t>
            </a:r>
            <a:r>
              <a:rPr lang="en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Polymophism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means?</a:t>
            </a:r>
            <a:r>
              <a:rPr lang="en" altLang="zh-CN" dirty="0"/>
              <a:t> </a:t>
            </a:r>
          </a:p>
          <a:p>
            <a:pPr marL="228600" indent="-228600">
              <a:buAutoNum type="arabicParenR"/>
            </a:pPr>
            <a:endParaRPr lang="en" altLang="zh-CN" dirty="0"/>
          </a:p>
          <a:p>
            <a:pPr marL="228600" indent="-228600">
              <a:buAutoNum type="arabicParenR"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18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44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2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2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7756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00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7489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02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38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0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3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9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1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62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9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32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23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C03EF-C4F1-4412-BBEB-80E4A4A353C2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47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639D-C83A-460D-AE32-25C40F6AF0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Core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90F210-C528-42E0-A5CF-6EFB0940B0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</a:t>
            </a:r>
            <a:r>
              <a:rPr lang="en-US" altLang="zh-CN" dirty="0"/>
              <a:t>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743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CF63B-3EC1-4EBB-BA73-AFEB68361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6237"/>
          </a:xfrm>
        </p:spPr>
        <p:txBody>
          <a:bodyPr/>
          <a:lstStyle/>
          <a:p>
            <a:r>
              <a:rPr lang="en-US" dirty="0"/>
              <a:t>Topic: OOP(PIE)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C9990-86C1-4EF4-A55F-E72288340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1700"/>
            <a:ext cx="8596668" cy="388077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olymorphism</a:t>
            </a:r>
          </a:p>
          <a:p>
            <a:pPr lvl="1"/>
            <a:r>
              <a:rPr lang="en-US" dirty="0"/>
              <a:t>Static Polymorphism		/	Dynamic Polymorphism</a:t>
            </a:r>
          </a:p>
          <a:p>
            <a:pPr lvl="1"/>
            <a:r>
              <a:rPr lang="en-US" dirty="0"/>
              <a:t>Overload (same class)		/	Override (child class)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042812-1960-4A59-B929-BA953FFBE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210" y="2432696"/>
            <a:ext cx="5952066" cy="44347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62AD60-4A66-4D46-ABD4-37EE5EE2B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1729" y="2449156"/>
            <a:ext cx="4663546" cy="18851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ED62C2-D3F4-4C0D-B685-64A470A13200}"/>
              </a:ext>
            </a:extLst>
          </p:cNvPr>
          <p:cNvSpPr txBox="1"/>
          <p:nvPr/>
        </p:nvSpPr>
        <p:spPr>
          <a:xfrm>
            <a:off x="7191375" y="5010150"/>
            <a:ext cx="4960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altLang="zh-CN" dirty="0"/>
              <a:t>verride can NOT be applied to static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402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CF63B-3EC1-4EBB-BA73-AFEB68361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6237"/>
          </a:xfrm>
        </p:spPr>
        <p:txBody>
          <a:bodyPr/>
          <a:lstStyle/>
          <a:p>
            <a:r>
              <a:rPr lang="en-US" dirty="0"/>
              <a:t>Topic: OOP(PIE)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C9990-86C1-4EF4-A55F-E72288340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1700"/>
            <a:ext cx="8596668" cy="388077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/>
              <a:t>ncapsulation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ED62C2-D3F4-4C0D-B685-64A470A13200}"/>
              </a:ext>
            </a:extLst>
          </p:cNvPr>
          <p:cNvSpPr txBox="1"/>
          <p:nvPr/>
        </p:nvSpPr>
        <p:spPr>
          <a:xfrm>
            <a:off x="5519790" y="4462819"/>
            <a:ext cx="5062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Tips: use getter/setter instead of direct access</a:t>
            </a:r>
          </a:p>
          <a:p>
            <a:endParaRPr lang="en-US" dirty="0"/>
          </a:p>
          <a:p>
            <a:r>
              <a:rPr lang="en-US" dirty="0"/>
              <a:t>Industry standard code structure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085D0B-01E2-4C63-BBED-A10A62E7D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6" y="1695526"/>
            <a:ext cx="4441168" cy="48093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8E643C-F895-47E4-9A42-BCAFC2FF3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3251" y="1695526"/>
            <a:ext cx="6133221" cy="207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192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FC06963-B305-47B7-8470-53E81B657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925" y="1282262"/>
            <a:ext cx="5539154" cy="49661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555BC4-A6C1-41E8-89D8-35EE1306A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561"/>
          </a:xfrm>
        </p:spPr>
        <p:txBody>
          <a:bodyPr/>
          <a:lstStyle/>
          <a:p>
            <a:r>
              <a:rPr lang="en-US" dirty="0"/>
              <a:t>Topic: Design Pattern (Singleton)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5695C-CB08-4277-AD39-00BCF1253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671" y="1785592"/>
            <a:ext cx="4906404" cy="4089103"/>
          </a:xfrm>
        </p:spPr>
        <p:txBody>
          <a:bodyPr/>
          <a:lstStyle/>
          <a:p>
            <a:r>
              <a:rPr lang="en-US" dirty="0"/>
              <a:t>Steps to make singleton</a:t>
            </a:r>
          </a:p>
          <a:p>
            <a:pPr lvl="1"/>
            <a:r>
              <a:rPr lang="en-US" dirty="0"/>
              <a:t>1. private Constructor</a:t>
            </a:r>
          </a:p>
          <a:p>
            <a:pPr lvl="1"/>
            <a:r>
              <a:rPr lang="en-US" dirty="0"/>
              <a:t>2. static synchronized </a:t>
            </a:r>
            <a:r>
              <a:rPr lang="en-US" dirty="0" err="1"/>
              <a:t>getInstance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3. override clone() method</a:t>
            </a:r>
          </a:p>
          <a:p>
            <a:pPr lvl="1"/>
            <a:r>
              <a:rPr lang="en-US" dirty="0"/>
              <a:t>4. override </a:t>
            </a:r>
            <a:r>
              <a:rPr lang="en-US" dirty="0" err="1"/>
              <a:t>readResolve</a:t>
            </a:r>
            <a:r>
              <a:rPr lang="en-US" dirty="0"/>
              <a:t>() method</a:t>
            </a:r>
          </a:p>
          <a:p>
            <a:pPr lvl="1"/>
            <a:endParaRPr lang="en-US" dirty="0"/>
          </a:p>
          <a:p>
            <a:r>
              <a:rPr lang="en-US" dirty="0"/>
              <a:t>Disadvantage of Singleton</a:t>
            </a:r>
          </a:p>
          <a:p>
            <a:pPr lvl="1"/>
            <a:r>
              <a:rPr lang="en-US" dirty="0"/>
              <a:t>1. it carries state of object</a:t>
            </a:r>
          </a:p>
          <a:p>
            <a:pPr lvl="1"/>
            <a:r>
              <a:rPr lang="en-US" dirty="0"/>
              <a:t>2. it prevents dependency injection and cannot be unit tested</a:t>
            </a:r>
          </a:p>
        </p:txBody>
      </p:sp>
      <p:sp>
        <p:nvSpPr>
          <p:cNvPr id="6" name="Heptagon 5">
            <a:extLst>
              <a:ext uri="{FF2B5EF4-FFF2-40B4-BE49-F238E27FC236}">
                <a16:creationId xmlns:a16="http://schemas.microsoft.com/office/drawing/2014/main" id="{F3A71774-C577-4B18-8F5A-5D4306C3B2E0}"/>
              </a:ext>
            </a:extLst>
          </p:cNvPr>
          <p:cNvSpPr/>
          <p:nvPr/>
        </p:nvSpPr>
        <p:spPr>
          <a:xfrm>
            <a:off x="807926" y="2039823"/>
            <a:ext cx="295275" cy="217225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Heptagon 6">
            <a:extLst>
              <a:ext uri="{FF2B5EF4-FFF2-40B4-BE49-F238E27FC236}">
                <a16:creationId xmlns:a16="http://schemas.microsoft.com/office/drawing/2014/main" id="{6AC8E6D5-5259-46E0-89B0-6E063288E212}"/>
              </a:ext>
            </a:extLst>
          </p:cNvPr>
          <p:cNvSpPr/>
          <p:nvPr/>
        </p:nvSpPr>
        <p:spPr>
          <a:xfrm>
            <a:off x="807925" y="3403041"/>
            <a:ext cx="295275" cy="217225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Heptagon 7">
            <a:extLst>
              <a:ext uri="{FF2B5EF4-FFF2-40B4-BE49-F238E27FC236}">
                <a16:creationId xmlns:a16="http://schemas.microsoft.com/office/drawing/2014/main" id="{E96DCC58-2E27-4475-BB06-984204142050}"/>
              </a:ext>
            </a:extLst>
          </p:cNvPr>
          <p:cNvSpPr/>
          <p:nvPr/>
        </p:nvSpPr>
        <p:spPr>
          <a:xfrm>
            <a:off x="807927" y="1634096"/>
            <a:ext cx="295275" cy="217225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Heptagon 8">
            <a:extLst>
              <a:ext uri="{FF2B5EF4-FFF2-40B4-BE49-F238E27FC236}">
                <a16:creationId xmlns:a16="http://schemas.microsoft.com/office/drawing/2014/main" id="{EC6AB682-8C1B-4D04-9544-65E56B9E9147}"/>
              </a:ext>
            </a:extLst>
          </p:cNvPr>
          <p:cNvSpPr/>
          <p:nvPr/>
        </p:nvSpPr>
        <p:spPr>
          <a:xfrm>
            <a:off x="807924" y="4372685"/>
            <a:ext cx="295275" cy="217225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4FFD36-0A90-4732-BF90-D88DF9A5D4D2}"/>
              </a:ext>
            </a:extLst>
          </p:cNvPr>
          <p:cNvSpPr txBox="1"/>
          <p:nvPr/>
        </p:nvSpPr>
        <p:spPr>
          <a:xfrm>
            <a:off x="677334" y="6358855"/>
            <a:ext cx="684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*To Clone():   1) class should implements Cloneable;  2) It is only a shallow clone;  3) avoid to use</a:t>
            </a:r>
          </a:p>
        </p:txBody>
      </p:sp>
      <p:sp>
        <p:nvSpPr>
          <p:cNvPr id="12" name="Heptagon 11">
            <a:extLst>
              <a:ext uri="{FF2B5EF4-FFF2-40B4-BE49-F238E27FC236}">
                <a16:creationId xmlns:a16="http://schemas.microsoft.com/office/drawing/2014/main" id="{C5373CB7-74C5-4402-A48C-C5D4A7EE4E9D}"/>
              </a:ext>
            </a:extLst>
          </p:cNvPr>
          <p:cNvSpPr/>
          <p:nvPr/>
        </p:nvSpPr>
        <p:spPr>
          <a:xfrm>
            <a:off x="3296855" y="5237240"/>
            <a:ext cx="295275" cy="217225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024437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5BC4-A6C1-41E8-89D8-35EE1306A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561"/>
          </a:xfrm>
        </p:spPr>
        <p:txBody>
          <a:bodyPr/>
          <a:lstStyle/>
          <a:p>
            <a:r>
              <a:rPr lang="en-US" dirty="0"/>
              <a:t>Topic: Design Pattern (Factory)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EAC302-C673-45AC-82A8-54EB7AA4D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727" y="1367161"/>
            <a:ext cx="4945780" cy="488493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145AEF-B9BA-4E91-8B6E-75DA93CEDCE5}"/>
              </a:ext>
            </a:extLst>
          </p:cNvPr>
          <p:cNvCxnSpPr/>
          <p:nvPr/>
        </p:nvCxnSpPr>
        <p:spPr>
          <a:xfrm flipH="1">
            <a:off x="3351617" y="3809629"/>
            <a:ext cx="1114425" cy="46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E7FD2FD-4623-42C5-B9A2-9BC852275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7494" y="1367161"/>
            <a:ext cx="4861099" cy="48495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6C3402-6254-4BD0-8B14-E53B4E5C71C9}"/>
              </a:ext>
            </a:extLst>
          </p:cNvPr>
          <p:cNvSpPr txBox="1"/>
          <p:nvPr/>
        </p:nvSpPr>
        <p:spPr>
          <a:xfrm>
            <a:off x="2054942" y="6390968"/>
            <a:ext cx="178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258A89-845F-45A6-A061-CBD760F0C879}"/>
              </a:ext>
            </a:extLst>
          </p:cNvPr>
          <p:cNvSpPr txBox="1"/>
          <p:nvPr/>
        </p:nvSpPr>
        <p:spPr>
          <a:xfrm>
            <a:off x="7372366" y="6390968"/>
            <a:ext cx="178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3E01B5-553F-46D8-AE1C-E223ACC6AC89}"/>
              </a:ext>
            </a:extLst>
          </p:cNvPr>
          <p:cNvCxnSpPr/>
          <p:nvPr/>
        </p:nvCxnSpPr>
        <p:spPr>
          <a:xfrm flipH="1">
            <a:off x="7948198" y="4276354"/>
            <a:ext cx="1114425" cy="46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399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5BC4-A6C1-41E8-89D8-35EE1306A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Topic: Design Pattern (Observer)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ABB85C-F4A4-4DC2-B648-D27ED9FB8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41" y="1930400"/>
            <a:ext cx="4856490" cy="34966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594686-BD58-4646-8BF7-FB327D4A3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129" y="1241332"/>
            <a:ext cx="3886883" cy="523485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5695C-CB08-4277-AD39-00BCF1253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7362" y="609600"/>
            <a:ext cx="2944638" cy="3880773"/>
          </a:xfrm>
        </p:spPr>
        <p:txBody>
          <a:bodyPr>
            <a:normAutofit/>
          </a:bodyPr>
          <a:lstStyle/>
          <a:p>
            <a:r>
              <a:rPr lang="en-US" sz="1500"/>
              <a:t>It is similar to “subscribe” in Angular/Redux and Reactive Programming</a:t>
            </a:r>
          </a:p>
          <a:p>
            <a:pPr marL="0" indent="0">
              <a:buNone/>
            </a:pPr>
            <a:endParaRPr lang="en-US" sz="15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26DACF-8686-4C52-AB3A-AC2C0DC26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7362" y="2549985"/>
            <a:ext cx="2882140" cy="159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96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5BC4-A6C1-41E8-89D8-35EE1306A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561"/>
          </a:xfrm>
        </p:spPr>
        <p:txBody>
          <a:bodyPr/>
          <a:lstStyle/>
          <a:p>
            <a:r>
              <a:rPr lang="en-US" dirty="0"/>
              <a:t>Topic: Design Pattern (Others)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5695C-CB08-4277-AD39-00BCF1253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Popular Design Pattern to choose: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Decorator</a:t>
            </a:r>
            <a:r>
              <a:rPr lang="en-US" dirty="0"/>
              <a:t>, Façade, </a:t>
            </a:r>
            <a:r>
              <a:rPr lang="en-US" dirty="0">
                <a:solidFill>
                  <a:srgbClr val="FF0000"/>
                </a:solidFill>
              </a:rPr>
              <a:t>Strategy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Builder</a:t>
            </a:r>
            <a:r>
              <a:rPr lang="en-US" dirty="0"/>
              <a:t>, Composite </a:t>
            </a:r>
            <a:r>
              <a:rPr lang="en-US" dirty="0" err="1"/>
              <a:t>etc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u="sng" dirty="0"/>
              <a:t>DO NOT SAY “MVC”</a:t>
            </a:r>
          </a:p>
        </p:txBody>
      </p:sp>
    </p:spTree>
    <p:extLst>
      <p:ext uri="{BB962C8B-B14F-4D97-AF65-F5344CB8AC3E}">
        <p14:creationId xmlns:p14="http://schemas.microsoft.com/office/powerpoint/2010/main" val="2387289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7520-D9E0-469E-99B0-95DE9BB4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Topic: R</a:t>
            </a:r>
            <a:r>
              <a:rPr lang="en-US" altLang="zh-CN" dirty="0"/>
              <a:t>eal Scenario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CA450-0F50-41FA-9E60-AF62CBD5A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Design a Vending Machine</a:t>
            </a:r>
          </a:p>
          <a:p>
            <a:r>
              <a:rPr lang="en-US" dirty="0"/>
              <a:t>2. Design an Elevator System</a:t>
            </a:r>
          </a:p>
          <a:p>
            <a:r>
              <a:rPr lang="en-US" dirty="0"/>
              <a:t>3. Design a Parking Lot</a:t>
            </a:r>
          </a:p>
        </p:txBody>
      </p:sp>
    </p:spTree>
    <p:extLst>
      <p:ext uri="{BB962C8B-B14F-4D97-AF65-F5344CB8AC3E}">
        <p14:creationId xmlns:p14="http://schemas.microsoft.com/office/powerpoint/2010/main" val="3725453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92789-5FA9-4B54-A6F9-C000992A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0928"/>
          </a:xfrm>
        </p:spPr>
        <p:txBody>
          <a:bodyPr/>
          <a:lstStyle/>
          <a:p>
            <a:r>
              <a:rPr lang="en-US" dirty="0"/>
              <a:t>Topic: Collection</a:t>
            </a:r>
          </a:p>
        </p:txBody>
      </p:sp>
      <p:pic>
        <p:nvPicPr>
          <p:cNvPr id="1026" name="Picture 2" descr="java collections">
            <a:extLst>
              <a:ext uri="{FF2B5EF4-FFF2-40B4-BE49-F238E27FC236}">
                <a16:creationId xmlns:a16="http://schemas.microsoft.com/office/drawing/2014/main" id="{5665880D-1979-45C5-9D54-17EF8340A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563" y="1340528"/>
            <a:ext cx="6713537" cy="522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918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AA22EC-54EC-4242-B7E7-D7A4EAA9E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375283"/>
            <a:ext cx="9329738" cy="287299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17CD1F1-CEB6-4A4B-AAD0-909F7900E809}"/>
              </a:ext>
            </a:extLst>
          </p:cNvPr>
          <p:cNvSpPr txBox="1">
            <a:spLocks/>
          </p:cNvSpPr>
          <p:nvPr/>
        </p:nvSpPr>
        <p:spPr>
          <a:xfrm>
            <a:off x="677334" y="609599"/>
            <a:ext cx="7523691" cy="1981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Collection – interview questions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C699B2-7833-446F-B8CF-0D5DC6C90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50935"/>
            <a:ext cx="12192000" cy="395613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308909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0133E-B25E-4C1F-9C00-126928C4B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9705"/>
          </a:xfrm>
        </p:spPr>
        <p:txBody>
          <a:bodyPr/>
          <a:lstStyle/>
          <a:p>
            <a:r>
              <a:rPr lang="en-US" dirty="0"/>
              <a:t>Topic: Iterator vs Enumeration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2A6500-AF51-4B2C-B42B-9C7F733ED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534" y="1429305"/>
            <a:ext cx="657225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157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782B7-1DB6-4621-9440-37A81EB55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4232"/>
          </a:xfrm>
        </p:spPr>
        <p:txBody>
          <a:bodyPr/>
          <a:lstStyle/>
          <a:p>
            <a:r>
              <a:rPr lang="en-US" dirty="0"/>
              <a:t>Topic: S</a:t>
            </a:r>
            <a:r>
              <a:rPr lang="en-US" altLang="zh-CN" dirty="0"/>
              <a:t>tring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dirty="0"/>
              <a:t>Memory &amp; Constant Pool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FA4F27-9BD4-4A29-B430-B9D6CE730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097958"/>
            <a:ext cx="7639050" cy="3429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9247716-C5A1-4331-8C7F-762135A81854}"/>
              </a:ext>
            </a:extLst>
          </p:cNvPr>
          <p:cNvCxnSpPr/>
          <p:nvPr/>
        </p:nvCxnSpPr>
        <p:spPr>
          <a:xfrm>
            <a:off x="1592826" y="2753032"/>
            <a:ext cx="1573161" cy="3834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A3777A4-82D3-4F02-9F61-919558489A38}"/>
              </a:ext>
            </a:extLst>
          </p:cNvPr>
          <p:cNvCxnSpPr>
            <a:cxnSpLocks/>
          </p:cNvCxnSpPr>
          <p:nvPr/>
        </p:nvCxnSpPr>
        <p:spPr>
          <a:xfrm>
            <a:off x="1696064" y="3237271"/>
            <a:ext cx="2800795" cy="3318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C490F4-AECA-4949-8EA6-8649EECF6A7C}"/>
              </a:ext>
            </a:extLst>
          </p:cNvPr>
          <p:cNvCxnSpPr>
            <a:cxnSpLocks/>
          </p:cNvCxnSpPr>
          <p:nvPr/>
        </p:nvCxnSpPr>
        <p:spPr>
          <a:xfrm>
            <a:off x="1696064" y="3620729"/>
            <a:ext cx="2069691" cy="13347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41D90E-BB85-4DA9-988F-AB0D9EF00E90}"/>
              </a:ext>
            </a:extLst>
          </p:cNvPr>
          <p:cNvCxnSpPr>
            <a:cxnSpLocks/>
          </p:cNvCxnSpPr>
          <p:nvPr/>
        </p:nvCxnSpPr>
        <p:spPr>
          <a:xfrm>
            <a:off x="1592826" y="4169491"/>
            <a:ext cx="1681316" cy="1063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B515E5-C49E-4996-B1B4-5BDFE1FAD515}"/>
              </a:ext>
            </a:extLst>
          </p:cNvPr>
          <p:cNvCxnSpPr>
            <a:cxnSpLocks/>
          </p:cNvCxnSpPr>
          <p:nvPr/>
        </p:nvCxnSpPr>
        <p:spPr>
          <a:xfrm flipV="1">
            <a:off x="1592826" y="4602111"/>
            <a:ext cx="3191659" cy="460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610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53B9D-F798-40E9-B377-E4ECAAC45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Topic: Exception Handling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2882B68-4DF8-4F1D-A247-553A3C09B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4224" y="5546645"/>
            <a:ext cx="9137234" cy="11982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Exception Structure                                             Define your own Exception</a:t>
            </a:r>
          </a:p>
          <a:p>
            <a:pPr marL="0" indent="0">
              <a:buNone/>
            </a:pPr>
            <a:r>
              <a:rPr lang="en-US" dirty="0"/>
              <a:t>											 (try-catch, throw, throws)</a:t>
            </a:r>
          </a:p>
        </p:txBody>
      </p:sp>
      <p:pic>
        <p:nvPicPr>
          <p:cNvPr id="9" name="Picture 2" descr="Image result for java custom exception">
            <a:extLst>
              <a:ext uri="{FF2B5EF4-FFF2-40B4-BE49-F238E27FC236}">
                <a16:creationId xmlns:a16="http://schemas.microsoft.com/office/drawing/2014/main" id="{AA14E48E-0F91-49E0-8E0C-26E628F48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30400"/>
            <a:ext cx="5587159" cy="312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E006A2-2BAA-445C-B1EE-25C140DF4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1930400"/>
            <a:ext cx="4734196" cy="3121825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408466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6AB8-7B5B-42DA-9666-D292970AE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2305"/>
          </a:xfrm>
        </p:spPr>
        <p:txBody>
          <a:bodyPr>
            <a:normAutofit/>
          </a:bodyPr>
          <a:lstStyle/>
          <a:p>
            <a:r>
              <a:rPr lang="en-US"/>
              <a:t>Topic: Multithreading(thread – java18)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0CE51A-A058-45E5-816A-0B1F0F154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468118"/>
            <a:ext cx="4983175" cy="5067300"/>
          </a:xfrm>
        </p:spPr>
        <p:txBody>
          <a:bodyPr>
            <a:normAutofit fontScale="92500"/>
          </a:bodyPr>
          <a:lstStyle/>
          <a:p>
            <a:r>
              <a:rPr lang="en-US" dirty="0"/>
              <a:t>1. Create a thread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2. Race Condition</a:t>
            </a:r>
          </a:p>
          <a:p>
            <a:pPr marL="457200" lvl="1" indent="0">
              <a:buNone/>
            </a:pPr>
            <a:r>
              <a:rPr lang="en-US" dirty="0"/>
              <a:t>Multiple Threads try to change the same object status. </a:t>
            </a:r>
          </a:p>
          <a:p>
            <a:r>
              <a:rPr lang="en-US" dirty="0"/>
              <a:t>3. Start() vs Run()</a:t>
            </a:r>
          </a:p>
          <a:p>
            <a:pPr marL="0" indent="0">
              <a:buNone/>
            </a:pPr>
            <a:r>
              <a:rPr lang="en-US" dirty="0"/>
              <a:t>	A: </a:t>
            </a:r>
            <a:r>
              <a:rPr lang="en-US" dirty="0" err="1"/>
              <a:t>t.start</a:t>
            </a:r>
            <a:r>
              <a:rPr lang="en-US" dirty="0"/>
              <a:t>() create and run a new thread. 		</a:t>
            </a:r>
            <a:r>
              <a:rPr lang="en-US" dirty="0" err="1"/>
              <a:t>t.run</a:t>
            </a:r>
            <a:r>
              <a:rPr lang="en-US" dirty="0"/>
              <a:t>() run the thread in current thread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62BE95-243F-4182-84C2-76EB9F1E1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481" y="1905000"/>
            <a:ext cx="4152900" cy="1219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54FAFD-512F-4A64-A9C0-2E1608A181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540" b="-2400"/>
          <a:stretch/>
        </p:blipFill>
        <p:spPr>
          <a:xfrm>
            <a:off x="928481" y="3300413"/>
            <a:ext cx="4152900" cy="121920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A079368-53AF-4B0B-ADE3-AF9621461270}"/>
              </a:ext>
            </a:extLst>
          </p:cNvPr>
          <p:cNvSpPr txBox="1">
            <a:spLocks/>
          </p:cNvSpPr>
          <p:nvPr/>
        </p:nvSpPr>
        <p:spPr>
          <a:xfrm>
            <a:off x="5829117" y="1468558"/>
            <a:ext cx="6030085" cy="5067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4. Thread </a:t>
            </a:r>
            <a:r>
              <a:rPr lang="en-US" dirty="0" err="1">
                <a:solidFill>
                  <a:schemeClr val="tx1"/>
                </a:solidFill>
              </a:rPr>
              <a:t>LifeCycle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5.ThreadLocal </a:t>
            </a:r>
            <a:r>
              <a:rPr lang="en-US" dirty="0">
                <a:solidFill>
                  <a:schemeClr val="tx1"/>
                </a:solidFill>
              </a:rPr>
              <a:t>vs Volatile</a:t>
            </a:r>
          </a:p>
          <a:p>
            <a:pPr marL="457200" lvl="1" indent="0">
              <a:buNone/>
            </a:pPr>
            <a:r>
              <a:rPr lang="en-US" dirty="0"/>
              <a:t>A: </a:t>
            </a:r>
            <a:r>
              <a:rPr lang="en-US" dirty="0" err="1"/>
              <a:t>ThreadLocal</a:t>
            </a:r>
            <a:r>
              <a:rPr lang="en-US" dirty="0"/>
              <a:t>: create thread level copy of object</a:t>
            </a:r>
          </a:p>
          <a:p>
            <a:pPr marL="457200" lvl="1" indent="0">
              <a:buNone/>
            </a:pPr>
            <a:r>
              <a:rPr lang="en-US" dirty="0"/>
              <a:t>    Volatile: All threads share and update same object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2940F6-B70D-405F-A6EB-54A039232D5A}"/>
              </a:ext>
            </a:extLst>
          </p:cNvPr>
          <p:cNvCxnSpPr/>
          <p:nvPr/>
        </p:nvCxnSpPr>
        <p:spPr>
          <a:xfrm>
            <a:off x="5744817" y="1345407"/>
            <a:ext cx="0" cy="5015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9A1881-8703-41D7-AED9-B0EA83C4D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767" y="2088498"/>
            <a:ext cx="3256640" cy="233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41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6AB8-7B5B-42DA-9666-D292970AE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2305"/>
          </a:xfrm>
        </p:spPr>
        <p:txBody>
          <a:bodyPr>
            <a:normAutofit/>
          </a:bodyPr>
          <a:lstStyle/>
          <a:p>
            <a:r>
              <a:rPr lang="en-US"/>
              <a:t>Topic: Multithreading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0CE51A-A058-45E5-816A-0B1F0F154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468118"/>
            <a:ext cx="5246388" cy="5067300"/>
          </a:xfrm>
        </p:spPr>
        <p:txBody>
          <a:bodyPr>
            <a:normAutofit/>
          </a:bodyPr>
          <a:lstStyle/>
          <a:p>
            <a:r>
              <a:rPr lang="en-US" dirty="0"/>
              <a:t>6. join(</a:t>
            </a:r>
            <a:r>
              <a:rPr lang="en-US" i="1" dirty="0"/>
              <a:t>s</a:t>
            </a:r>
            <a:r>
              <a:rPr lang="en-US" dirty="0"/>
              <a:t>) tells other threads to wait until this thread is completed or just wait for the given </a:t>
            </a:r>
            <a:r>
              <a:rPr lang="en-US" i="1" dirty="0"/>
              <a:t>s</a:t>
            </a:r>
            <a:r>
              <a:rPr lang="en-US" dirty="0"/>
              <a:t> seconds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i="1" u="sng" dirty="0"/>
              <a:t>Question</a:t>
            </a:r>
            <a:r>
              <a:rPr lang="en-US" dirty="0"/>
              <a:t>: Given three threads, how to let them run in order?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A079368-53AF-4B0B-ADE3-AF9621461270}"/>
              </a:ext>
            </a:extLst>
          </p:cNvPr>
          <p:cNvSpPr txBox="1">
            <a:spLocks/>
          </p:cNvSpPr>
          <p:nvPr/>
        </p:nvSpPr>
        <p:spPr>
          <a:xfrm>
            <a:off x="5829117" y="1468558"/>
            <a:ext cx="6030085" cy="5067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A87569-9931-48CA-9A24-A3A24EF85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184" y="322142"/>
            <a:ext cx="4171950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644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179CCA-4305-489E-8169-7F402D2FC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Topic: Synchronized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C2DD77-66BF-4389-9C18-6B11E50BDD5F}"/>
              </a:ext>
            </a:extLst>
          </p:cNvPr>
          <p:cNvSpPr txBox="1"/>
          <p:nvPr/>
        </p:nvSpPr>
        <p:spPr>
          <a:xfrm>
            <a:off x="673754" y="2160590"/>
            <a:ext cx="5577959" cy="3440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bg1"/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  Synchronized on Method;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  Synchronized on Block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bg1"/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bg1"/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  Static synchronized vs Synchronized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bg1"/>
                </a:solidFill>
              </a:rPr>
              <a:t>(Analyze 4 scenarios)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24BE75-758E-488F-9567-9979E8136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874" y="3039947"/>
            <a:ext cx="3375164" cy="3629209"/>
          </a:xfrm>
          <a:prstGeom prst="rect">
            <a:avLst/>
          </a:prstGeo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CDABD8-96D8-4133-BA33-A1E4303CC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2874" y="90487"/>
            <a:ext cx="3365487" cy="284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970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6AB8-7B5B-42DA-9666-D292970AE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2305"/>
          </a:xfrm>
        </p:spPr>
        <p:txBody>
          <a:bodyPr>
            <a:normAutofit fontScale="90000"/>
          </a:bodyPr>
          <a:lstStyle/>
          <a:p>
            <a:r>
              <a:rPr lang="en-US" dirty="0"/>
              <a:t>Topic: Concurrency </a:t>
            </a:r>
            <a:br>
              <a:rPr lang="en-US" dirty="0"/>
            </a:br>
            <a:r>
              <a:rPr lang="en-US" dirty="0"/>
              <a:t>-- 1) </a:t>
            </a:r>
            <a:r>
              <a:rPr lang="en-US" dirty="0" err="1"/>
              <a:t>ExecutorService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0CE51A-A058-45E5-816A-0B1F0F154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83254"/>
            <a:ext cx="5161491" cy="5067300"/>
          </a:xfrm>
        </p:spPr>
        <p:txBody>
          <a:bodyPr/>
          <a:lstStyle/>
          <a:p>
            <a:r>
              <a:rPr lang="en-US" sz="1200" b="1" dirty="0" err="1"/>
              <a:t>ExecutorService</a:t>
            </a:r>
            <a:r>
              <a:rPr lang="en-US" sz="1200" dirty="0"/>
              <a:t> maintains thread pool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Executors.</a:t>
            </a:r>
            <a:r>
              <a:rPr lang="en-US" sz="1200" b="1" i="1" dirty="0" err="1">
                <a:solidFill>
                  <a:srgbClr val="FF0000"/>
                </a:solidFill>
              </a:rPr>
              <a:t>newCachedThreadPool</a:t>
            </a:r>
            <a:r>
              <a:rPr lang="en-US" sz="1200" i="1" dirty="0">
                <a:solidFill>
                  <a:srgbClr val="FF0000"/>
                </a:solidFill>
              </a:rPr>
              <a:t>(size)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     			</a:t>
            </a:r>
            <a:r>
              <a:rPr lang="en-US" sz="1200" b="1" i="1" dirty="0" err="1">
                <a:solidFill>
                  <a:srgbClr val="FF0000"/>
                </a:solidFill>
              </a:rPr>
              <a:t>newFixedThreadPool</a:t>
            </a:r>
            <a:r>
              <a:rPr lang="en-US" sz="1200" i="1" dirty="0">
                <a:solidFill>
                  <a:srgbClr val="FF0000"/>
                </a:solidFill>
              </a:rPr>
              <a:t>(size)</a:t>
            </a:r>
          </a:p>
          <a:p>
            <a:r>
              <a:rPr lang="en-US" sz="1200" dirty="0"/>
              <a:t>Execute(), submit()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invokeAny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(),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invokeAll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r>
              <a:rPr lang="en-US" sz="1200" dirty="0"/>
              <a:t>Runnable vs Callable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200" b="1" dirty="0" err="1">
                <a:solidFill>
                  <a:srgbClr val="FF0000"/>
                </a:solidFill>
              </a:rPr>
              <a:t>Future</a:t>
            </a:r>
            <a:r>
              <a:rPr lang="en-US" sz="1200" dirty="0" err="1"/>
              <a:t>.get</a:t>
            </a:r>
            <a:r>
              <a:rPr lang="en-US" sz="1200" dirty="0"/>
              <a:t>(*time), </a:t>
            </a:r>
            <a:r>
              <a:rPr lang="en-US" sz="1200" dirty="0" err="1"/>
              <a:t>Future.isDone</a:t>
            </a:r>
            <a:r>
              <a:rPr lang="en-US" sz="1200" dirty="0"/>
              <a:t>(), </a:t>
            </a:r>
            <a:r>
              <a:rPr lang="en-US" sz="1200" dirty="0" err="1"/>
              <a:t>Future.cancel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Executor.shutdown</a:t>
            </a:r>
            <a:r>
              <a:rPr lang="en-US" sz="1200" dirty="0"/>
              <a:t>()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E4F0EC-B77B-4653-88B9-1D0AA2DF3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615" y="3624942"/>
            <a:ext cx="4051041" cy="1143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AD5324-3270-4688-914A-3B68D9C7F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16" y="4903480"/>
            <a:ext cx="4051041" cy="11215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D2943A3-913D-467D-924D-A8DAC1E182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0924" y="1907324"/>
            <a:ext cx="6682417" cy="358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945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6AB8-7B5B-42DA-9666-D292970AE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230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Topic: Concurrency 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-- 2) Semaphore and Mutex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EF114A-F2AE-4798-A9F4-E962EE590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966062" cy="388077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Semaphore – limits the number of threads to access one resource concurrently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Semaphore </a:t>
            </a:r>
            <a:r>
              <a:rPr lang="en-US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semaphore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new Semaphore(4)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Mutex – limits only 1 thread to access one resource concurrently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Mutex is not native in java, Semaphore(1) is Mutex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69EED6-33B1-4A55-925C-B877141F0F70}"/>
              </a:ext>
            </a:extLst>
          </p:cNvPr>
          <p:cNvSpPr txBox="1"/>
          <p:nvPr/>
        </p:nvSpPr>
        <p:spPr>
          <a:xfrm>
            <a:off x="6988628" y="609599"/>
            <a:ext cx="5075854" cy="60939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package </a:t>
            </a:r>
            <a:r>
              <a:rPr lang="en-US" sz="1000" dirty="0" err="1"/>
              <a:t>com.bht.aop.main</a:t>
            </a:r>
            <a:r>
              <a:rPr lang="en-US" sz="1000" dirty="0"/>
              <a:t>;</a:t>
            </a:r>
          </a:p>
          <a:p>
            <a:r>
              <a:rPr lang="en-US" sz="1000" dirty="0"/>
              <a:t>import </a:t>
            </a:r>
            <a:r>
              <a:rPr lang="en-US" sz="1000" dirty="0" err="1"/>
              <a:t>java.util.concurrent.Semaphore</a:t>
            </a:r>
            <a:r>
              <a:rPr lang="en-US" sz="1000" dirty="0"/>
              <a:t>;</a:t>
            </a:r>
          </a:p>
          <a:p>
            <a:endParaRPr lang="en-US" sz="1000" dirty="0"/>
          </a:p>
          <a:p>
            <a:r>
              <a:rPr lang="en-US" sz="1000" dirty="0"/>
              <a:t>public class </a:t>
            </a:r>
            <a:r>
              <a:rPr lang="en-US" sz="1000" dirty="0" err="1"/>
              <a:t>SemaphoreMain</a:t>
            </a:r>
            <a:r>
              <a:rPr lang="en-US" sz="1000" dirty="0"/>
              <a:t> {</a:t>
            </a:r>
          </a:p>
          <a:p>
            <a:r>
              <a:rPr lang="en-US" sz="1000" dirty="0"/>
              <a:t>    static Semaphore </a:t>
            </a:r>
            <a:r>
              <a:rPr lang="en-US" sz="1000" dirty="0" err="1"/>
              <a:t>semaphore</a:t>
            </a:r>
            <a:r>
              <a:rPr lang="en-US" sz="1000" dirty="0"/>
              <a:t> = new Semaphore(3);</a:t>
            </a:r>
          </a:p>
          <a:p>
            <a:r>
              <a:rPr lang="en-US" sz="1000" dirty="0"/>
              <a:t>   //static Semaphore </a:t>
            </a:r>
            <a:r>
              <a:rPr lang="en-US" sz="1000" dirty="0" err="1"/>
              <a:t>semaphore</a:t>
            </a:r>
            <a:r>
              <a:rPr lang="en-US" sz="1000" dirty="0"/>
              <a:t> = new Semaphore(1);</a:t>
            </a:r>
          </a:p>
          <a:p>
            <a:r>
              <a:rPr lang="en-US" sz="1000" dirty="0"/>
              <a:t>    static class </a:t>
            </a:r>
            <a:r>
              <a:rPr lang="en-US" sz="1000" dirty="0" err="1"/>
              <a:t>MyATMThread</a:t>
            </a:r>
            <a:r>
              <a:rPr lang="en-US" sz="1000" dirty="0"/>
              <a:t> extends Thread {</a:t>
            </a:r>
          </a:p>
          <a:p>
            <a:r>
              <a:rPr lang="en-US" sz="1000" dirty="0"/>
              <a:t>        String name;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MyATMThread</a:t>
            </a:r>
            <a:r>
              <a:rPr lang="en-US" sz="1000" dirty="0"/>
              <a:t>(String name){ this.name = name; }</a:t>
            </a:r>
          </a:p>
          <a:p>
            <a:r>
              <a:rPr lang="en-US" sz="1000" dirty="0"/>
              <a:t>        public void run(){</a:t>
            </a:r>
          </a:p>
          <a:p>
            <a:r>
              <a:rPr lang="en-US" sz="1000" dirty="0"/>
              <a:t>            try{</a:t>
            </a:r>
          </a:p>
          <a:p>
            <a:r>
              <a:rPr lang="en-US" sz="1000" dirty="0"/>
              <a:t>                </a:t>
            </a:r>
            <a:r>
              <a:rPr lang="en-US" sz="1000" dirty="0" err="1"/>
              <a:t>semaphore.acquire</a:t>
            </a:r>
            <a:r>
              <a:rPr lang="en-US" sz="1000" dirty="0"/>
              <a:t>();</a:t>
            </a:r>
          </a:p>
          <a:p>
            <a:r>
              <a:rPr lang="en-US" sz="1000" dirty="0"/>
              <a:t>                </a:t>
            </a:r>
            <a:r>
              <a:rPr lang="en-US" sz="1000" dirty="0" err="1"/>
              <a:t>System.out.println</a:t>
            </a:r>
            <a:r>
              <a:rPr lang="en-US" sz="1000" dirty="0"/>
              <a:t>(name + " : got the permit!");</a:t>
            </a:r>
          </a:p>
          <a:p>
            <a:r>
              <a:rPr lang="en-US" sz="1000" dirty="0"/>
              <a:t>                try{</a:t>
            </a:r>
          </a:p>
          <a:p>
            <a:r>
              <a:rPr lang="en-US" sz="1000" dirty="0"/>
              <a:t>                    </a:t>
            </a:r>
            <a:r>
              <a:rPr lang="en-US" sz="1000" dirty="0" err="1"/>
              <a:t>System.out.println</a:t>
            </a:r>
            <a:r>
              <a:rPr lang="en-US" sz="1000" dirty="0"/>
              <a:t>(name + " is doing work now! ");</a:t>
            </a:r>
          </a:p>
          <a:p>
            <a:r>
              <a:rPr lang="en-US" sz="1000" dirty="0"/>
              <a:t>                    </a:t>
            </a:r>
            <a:r>
              <a:rPr lang="en-US" sz="1000" dirty="0" err="1"/>
              <a:t>Thread.sleep</a:t>
            </a:r>
            <a:r>
              <a:rPr lang="en-US" sz="1000" dirty="0"/>
              <a:t>(5000);</a:t>
            </a:r>
          </a:p>
          <a:p>
            <a:r>
              <a:rPr lang="en-US" sz="1000" dirty="0"/>
              <a:t>                }finally {</a:t>
            </a:r>
          </a:p>
          <a:p>
            <a:r>
              <a:rPr lang="en-US" sz="1000" dirty="0"/>
              <a:t>                    </a:t>
            </a:r>
            <a:r>
              <a:rPr lang="en-US" sz="1000" dirty="0" err="1"/>
              <a:t>System.out.println</a:t>
            </a:r>
            <a:r>
              <a:rPr lang="en-US" sz="1000" dirty="0"/>
              <a:t>(name + " : releasing lock...");</a:t>
            </a:r>
          </a:p>
          <a:p>
            <a:r>
              <a:rPr lang="en-US" sz="1000" dirty="0"/>
              <a:t>                    </a:t>
            </a:r>
            <a:r>
              <a:rPr lang="en-US" sz="1000" dirty="0" err="1"/>
              <a:t>semaphore.release</a:t>
            </a:r>
            <a:r>
              <a:rPr lang="en-US" sz="1000" dirty="0"/>
              <a:t>();</a:t>
            </a:r>
          </a:p>
          <a:p>
            <a:r>
              <a:rPr lang="en-US" sz="1000" dirty="0"/>
              <a:t>                }</a:t>
            </a:r>
          </a:p>
          <a:p>
            <a:r>
              <a:rPr lang="en-US" sz="1000" dirty="0"/>
              <a:t>            }catch (</a:t>
            </a:r>
            <a:r>
              <a:rPr lang="en-US" sz="1000" dirty="0" err="1"/>
              <a:t>InterruptedException</a:t>
            </a:r>
            <a:r>
              <a:rPr lang="en-US" sz="1000" dirty="0"/>
              <a:t> e){</a:t>
            </a:r>
            <a:r>
              <a:rPr lang="en-US" sz="1000" dirty="0" err="1"/>
              <a:t>e.printStackTrace</a:t>
            </a:r>
            <a:r>
              <a:rPr lang="en-US" sz="1000" dirty="0"/>
              <a:t>();}</a:t>
            </a:r>
          </a:p>
          <a:p>
            <a:r>
              <a:rPr lang="en-US" sz="1000" dirty="0"/>
              <a:t>        }</a:t>
            </a:r>
          </a:p>
          <a:p>
            <a:r>
              <a:rPr lang="en-US" sz="1000" dirty="0"/>
              <a:t>    }</a:t>
            </a:r>
          </a:p>
          <a:p>
            <a:endParaRPr lang="en-US" sz="1000" dirty="0"/>
          </a:p>
          <a:p>
            <a:r>
              <a:rPr lang="en-US" sz="1000" dirty="0"/>
              <a:t>    public static void main(String[] </a:t>
            </a:r>
            <a:r>
              <a:rPr lang="en-US" sz="1000" dirty="0" err="1"/>
              <a:t>args</a:t>
            </a:r>
            <a:r>
              <a:rPr lang="en-US" sz="1000" dirty="0"/>
              <a:t>) {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System.out.println</a:t>
            </a:r>
            <a:r>
              <a:rPr lang="en-US" sz="1000" dirty="0"/>
              <a:t>("Total available Semaphore permits :" + </a:t>
            </a:r>
            <a:r>
              <a:rPr lang="en-US" sz="1000" dirty="0" err="1"/>
              <a:t>semaphore.availablePermits</a:t>
            </a:r>
            <a:r>
              <a:rPr lang="en-US" sz="1000" dirty="0"/>
              <a:t>());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MyATMThread</a:t>
            </a:r>
            <a:r>
              <a:rPr lang="en-US" sz="1000" dirty="0"/>
              <a:t> t1 = new </a:t>
            </a:r>
            <a:r>
              <a:rPr lang="en-US" sz="1000" dirty="0" err="1"/>
              <a:t>MyATMThread</a:t>
            </a:r>
            <a:r>
              <a:rPr lang="en-US" sz="1000" dirty="0"/>
              <a:t>("A");</a:t>
            </a:r>
          </a:p>
          <a:p>
            <a:r>
              <a:rPr lang="en-US" sz="1000" dirty="0"/>
              <a:t>        t1.start();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MyATMThread</a:t>
            </a:r>
            <a:r>
              <a:rPr lang="en-US" sz="1000" dirty="0"/>
              <a:t> t2 = new </a:t>
            </a:r>
            <a:r>
              <a:rPr lang="en-US" sz="1000" dirty="0" err="1"/>
              <a:t>MyATMThread</a:t>
            </a:r>
            <a:r>
              <a:rPr lang="en-US" sz="1000" dirty="0"/>
              <a:t>("B");</a:t>
            </a:r>
          </a:p>
          <a:p>
            <a:r>
              <a:rPr lang="en-US" sz="1000" dirty="0"/>
              <a:t>        t2.start();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MyATMThread</a:t>
            </a:r>
            <a:r>
              <a:rPr lang="en-US" sz="1000" dirty="0"/>
              <a:t> t3 = new </a:t>
            </a:r>
            <a:r>
              <a:rPr lang="en-US" sz="1000" dirty="0" err="1"/>
              <a:t>MyATMThread</a:t>
            </a:r>
            <a:r>
              <a:rPr lang="en-US" sz="1000" dirty="0"/>
              <a:t>("C");</a:t>
            </a:r>
          </a:p>
          <a:p>
            <a:r>
              <a:rPr lang="en-US" sz="1000" dirty="0"/>
              <a:t>        t3.start();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MyATMThread</a:t>
            </a:r>
            <a:r>
              <a:rPr lang="en-US" sz="1000" dirty="0"/>
              <a:t> t4 = new </a:t>
            </a:r>
            <a:r>
              <a:rPr lang="en-US" sz="1000" dirty="0" err="1"/>
              <a:t>MyATMThread</a:t>
            </a:r>
            <a:r>
              <a:rPr lang="en-US" sz="1000" dirty="0"/>
              <a:t>("D");</a:t>
            </a:r>
          </a:p>
          <a:p>
            <a:r>
              <a:rPr lang="en-US" sz="1000" dirty="0"/>
              <a:t>        t4.start();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MyATMThread</a:t>
            </a:r>
            <a:r>
              <a:rPr lang="en-US" sz="1000" dirty="0"/>
              <a:t> t5 = new </a:t>
            </a:r>
            <a:r>
              <a:rPr lang="en-US" sz="1000" dirty="0" err="1"/>
              <a:t>MyATMThread</a:t>
            </a:r>
            <a:r>
              <a:rPr lang="en-US" sz="1000" dirty="0"/>
              <a:t>("E");</a:t>
            </a:r>
          </a:p>
          <a:p>
            <a:r>
              <a:rPr lang="en-US" sz="1000" dirty="0"/>
              <a:t>        t5.start();</a:t>
            </a:r>
          </a:p>
          <a:p>
            <a:r>
              <a:rPr lang="en-US" sz="1000" dirty="0"/>
              <a:t>    }</a:t>
            </a:r>
          </a:p>
          <a:p>
            <a:r>
              <a:rPr lang="en-US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31412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C0590-5352-40AA-BCD0-DC2176574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4850"/>
          </a:xfrm>
        </p:spPr>
        <p:txBody>
          <a:bodyPr/>
          <a:lstStyle/>
          <a:p>
            <a:r>
              <a:rPr lang="en-US" dirty="0"/>
              <a:t>Topic: Java 8(default &amp; static methods)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93DE4-CF07-4459-A196-45268AAFE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4449"/>
            <a:ext cx="10733616" cy="5746108"/>
          </a:xfrm>
        </p:spPr>
        <p:txBody>
          <a:bodyPr/>
          <a:lstStyle/>
          <a:p>
            <a:r>
              <a:rPr lang="en-US" dirty="0"/>
              <a:t>Problem with java interfaces: children must implements all methods in interface, if adding new definitions to interface, all children have to update.</a:t>
            </a:r>
          </a:p>
          <a:p>
            <a:r>
              <a:rPr lang="en-US" dirty="0"/>
              <a:t>Solution: </a:t>
            </a:r>
            <a:r>
              <a:rPr lang="en-US" b="1" i="1" u="sng" dirty="0"/>
              <a:t>default</a:t>
            </a:r>
            <a:r>
              <a:rPr lang="en-US" dirty="0"/>
              <a:t> methods in interface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Problem: multiple implementations –&gt; override</a:t>
            </a:r>
          </a:p>
          <a:p>
            <a:r>
              <a:rPr lang="en-US" b="1" i="1" dirty="0"/>
              <a:t>Static</a:t>
            </a:r>
            <a:r>
              <a:rPr lang="en-US" dirty="0"/>
              <a:t> methods: the same as defaults method, </a:t>
            </a:r>
          </a:p>
          <a:p>
            <a:pPr marL="0" indent="0">
              <a:buNone/>
            </a:pPr>
            <a:r>
              <a:rPr lang="en-US" dirty="0"/>
              <a:t>	but does not allow override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1A0E60-51CE-47B3-B4E4-DA9BE78A6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15" y="2517914"/>
            <a:ext cx="4362450" cy="2809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282943-3AED-4E5B-BA8B-66D8BF3502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851" y="2038350"/>
            <a:ext cx="44196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9308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C0590-5352-40AA-BCD0-DC2176574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4850"/>
          </a:xfrm>
        </p:spPr>
        <p:txBody>
          <a:bodyPr/>
          <a:lstStyle/>
          <a:p>
            <a:r>
              <a:rPr lang="en-US" dirty="0"/>
              <a:t>Topic: Java 8(lambda)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3FC8475-A09F-4DE8-9D96-8723D00831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81075" y="1314450"/>
            <a:ext cx="6255820" cy="48806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1D6815-D2F5-446E-855C-B583E71927D8}"/>
              </a:ext>
            </a:extLst>
          </p:cNvPr>
          <p:cNvSpPr txBox="1"/>
          <p:nvPr/>
        </p:nvSpPr>
        <p:spPr>
          <a:xfrm>
            <a:off x="775251" y="1600200"/>
            <a:ext cx="51584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introducing lambda?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To replace anonymous class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Work with functional interface (next slide)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Tooltips: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Avoid large block of code and “return”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Avoid () around single input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Avoid input type</a:t>
            </a:r>
          </a:p>
        </p:txBody>
      </p:sp>
    </p:spTree>
    <p:extLst>
      <p:ext uri="{BB962C8B-B14F-4D97-AF65-F5344CB8AC3E}">
        <p14:creationId xmlns:p14="http://schemas.microsoft.com/office/powerpoint/2010/main" val="16218576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C0590-5352-40AA-BCD0-DC2176574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4850"/>
          </a:xfrm>
        </p:spPr>
        <p:txBody>
          <a:bodyPr/>
          <a:lstStyle/>
          <a:p>
            <a:r>
              <a:rPr lang="en-US" dirty="0"/>
              <a:t>Topic: Java 8(Functional Interface)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3D1AB8-34FD-4026-A4DD-4DFD6940D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7110"/>
            <a:ext cx="4934572" cy="3880773"/>
          </a:xfrm>
        </p:spPr>
        <p:txBody>
          <a:bodyPr/>
          <a:lstStyle/>
          <a:p>
            <a:r>
              <a:rPr lang="en-US" dirty="0"/>
              <a:t>has one Single Abstract Method (SAM)</a:t>
            </a:r>
          </a:p>
          <a:p>
            <a:r>
              <a:rPr lang="en-US" dirty="0"/>
              <a:t>@</a:t>
            </a:r>
            <a:r>
              <a:rPr lang="en-US" dirty="0" err="1"/>
              <a:t>FunctionalInterface</a:t>
            </a:r>
            <a:r>
              <a:rPr lang="en-US" dirty="0"/>
              <a:t> – for sanity check</a:t>
            </a:r>
          </a:p>
          <a:p>
            <a:r>
              <a:rPr lang="en-US" dirty="0"/>
              <a:t>Can have default methods</a:t>
            </a:r>
          </a:p>
          <a:p>
            <a:endParaRPr lang="en-US" dirty="0"/>
          </a:p>
          <a:p>
            <a:r>
              <a:rPr lang="en-US" dirty="0"/>
              <a:t>Lambda is the implementation of the abstract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FDCAB5-7710-47B1-AF7D-C55E35BAC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871" y="1650823"/>
            <a:ext cx="5429111" cy="13123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534217-1C42-4E9F-82ED-C70DA8015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6871" y="3385284"/>
            <a:ext cx="5435482" cy="226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815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55A73-8E51-4446-AA90-CCA2B1828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598771"/>
          </a:xfrm>
        </p:spPr>
        <p:txBody>
          <a:bodyPr>
            <a:normAutofit fontScale="90000"/>
          </a:bodyPr>
          <a:lstStyle/>
          <a:p>
            <a:r>
              <a:rPr lang="en-US" dirty="0"/>
              <a:t>Topic: Java 8(stream)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01B19-FD66-45D6-A71B-3C2BD20C7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55009"/>
            <a:ext cx="8596668" cy="3880773"/>
          </a:xfrm>
        </p:spPr>
        <p:txBody>
          <a:bodyPr/>
          <a:lstStyle/>
          <a:p>
            <a:r>
              <a:rPr lang="en-US" dirty="0"/>
              <a:t>filter											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0E9AA7-0E77-4999-B003-57D671EE0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10" y="1123950"/>
            <a:ext cx="4938932" cy="5391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F8754A-FAD9-4C5E-AEBB-592237FB5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106203"/>
            <a:ext cx="4849923" cy="5408897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7BDB776B-8981-465F-B008-9305F50EF937}"/>
              </a:ext>
            </a:extLst>
          </p:cNvPr>
          <p:cNvSpPr/>
          <p:nvPr/>
        </p:nvSpPr>
        <p:spPr>
          <a:xfrm>
            <a:off x="3755255" y="3737500"/>
            <a:ext cx="1802166" cy="497149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Predicate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5B55B019-23A3-4601-BA03-E2B1435C8DB4}"/>
              </a:ext>
            </a:extLst>
          </p:cNvPr>
          <p:cNvSpPr/>
          <p:nvPr/>
        </p:nvSpPr>
        <p:spPr>
          <a:xfrm>
            <a:off x="9645824" y="2931851"/>
            <a:ext cx="1802166" cy="497149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509467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E0990-E711-408F-9E84-4958CDBA1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97150"/>
            <a:ext cx="8596668" cy="722050"/>
          </a:xfrm>
        </p:spPr>
        <p:txBody>
          <a:bodyPr>
            <a:normAutofit/>
          </a:bodyPr>
          <a:lstStyle/>
          <a:p>
            <a:r>
              <a:rPr lang="en-US" dirty="0"/>
              <a:t>Topic :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67CF5-CC5D-4D50-9011-59452E7AA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19200"/>
            <a:ext cx="10837332" cy="5364480"/>
          </a:xfrm>
        </p:spPr>
        <p:txBody>
          <a:bodyPr/>
          <a:lstStyle/>
          <a:p>
            <a:r>
              <a:rPr lang="en-US" b="1" dirty="0"/>
              <a:t>String is immutable</a:t>
            </a:r>
          </a:p>
          <a:p>
            <a:pPr lvl="1"/>
            <a:r>
              <a:rPr lang="en-US" dirty="0"/>
              <a:t>String </a:t>
            </a:r>
            <a:r>
              <a:rPr lang="en-US" i="1" dirty="0"/>
              <a:t>str1</a:t>
            </a:r>
            <a:r>
              <a:rPr lang="en-US" dirty="0"/>
              <a:t> = “</a:t>
            </a:r>
            <a:r>
              <a:rPr lang="en-US" dirty="0" err="1"/>
              <a:t>abc</a:t>
            </a:r>
            <a:r>
              <a:rPr lang="en-US" dirty="0"/>
              <a:t>”;   String </a:t>
            </a:r>
            <a:r>
              <a:rPr lang="en-US" i="1" dirty="0"/>
              <a:t>str2</a:t>
            </a:r>
            <a:r>
              <a:rPr lang="en-US" dirty="0"/>
              <a:t> = new String(“</a:t>
            </a:r>
            <a:r>
              <a:rPr lang="en-US" dirty="0" err="1"/>
              <a:t>abc</a:t>
            </a:r>
            <a:r>
              <a:rPr lang="en-US" dirty="0"/>
              <a:t>”);  String </a:t>
            </a:r>
            <a:r>
              <a:rPr lang="en-US" i="1" dirty="0"/>
              <a:t>str3</a:t>
            </a:r>
            <a:r>
              <a:rPr lang="en-US" dirty="0"/>
              <a:t> = “</a:t>
            </a:r>
            <a:r>
              <a:rPr lang="en-US" dirty="0" err="1"/>
              <a:t>abc</a:t>
            </a:r>
            <a:r>
              <a:rPr lang="en-US" dirty="0"/>
              <a:t>”;  String </a:t>
            </a:r>
            <a:r>
              <a:rPr lang="en-US" i="1" dirty="0"/>
              <a:t>str4</a:t>
            </a:r>
            <a:r>
              <a:rPr lang="en-US" dirty="0"/>
              <a:t> = str1 + str2;</a:t>
            </a:r>
          </a:p>
          <a:p>
            <a:pPr lvl="2"/>
            <a:r>
              <a:rPr lang="en-US" dirty="0"/>
              <a:t>Reference vs Value:	 1) str1 == str2 ?    2) Str1.equals(str2) ?       3) str1.compareTo(str2)</a:t>
            </a:r>
          </a:p>
          <a:p>
            <a:pPr lvl="2"/>
            <a:r>
              <a:rPr lang="en-US" dirty="0"/>
              <a:t>Constant Pool:	How many objects ? (Pool)</a:t>
            </a:r>
          </a:p>
          <a:p>
            <a:pPr lvl="2"/>
            <a:r>
              <a:rPr lang="en-US" dirty="0"/>
              <a:t>Built-in Functions:	</a:t>
            </a:r>
            <a:r>
              <a:rPr lang="en-US" dirty="0" err="1"/>
              <a:t>charAt</a:t>
            </a:r>
            <a:r>
              <a:rPr lang="en-US" dirty="0"/>
              <a:t>(), length(), substring(,), contains(), equals(), </a:t>
            </a:r>
            <a:r>
              <a:rPr lang="en-US" dirty="0" err="1"/>
              <a:t>toUpperCase</a:t>
            </a:r>
            <a:r>
              <a:rPr lang="en-US" dirty="0"/>
              <a:t>()</a:t>
            </a:r>
          </a:p>
          <a:p>
            <a:r>
              <a:rPr lang="en-US" b="1" dirty="0"/>
              <a:t>StringBuilder &amp; </a:t>
            </a:r>
            <a:r>
              <a:rPr lang="en-US" b="1" dirty="0" err="1"/>
              <a:t>StringBuffer</a:t>
            </a:r>
            <a:endParaRPr lang="en-US" b="1" dirty="0"/>
          </a:p>
          <a:p>
            <a:pPr lvl="1"/>
            <a:r>
              <a:rPr lang="en-US" dirty="0"/>
              <a:t>StringBuilder sb = new StringBuilder(“</a:t>
            </a:r>
            <a:r>
              <a:rPr lang="en-US" dirty="0" err="1"/>
              <a:t>abc</a:t>
            </a:r>
            <a:r>
              <a:rPr lang="en-US" dirty="0"/>
              <a:t>”);  </a:t>
            </a:r>
            <a:r>
              <a:rPr lang="en-US" dirty="0" err="1"/>
              <a:t>sb.append</a:t>
            </a:r>
            <a:r>
              <a:rPr lang="en-US" dirty="0"/>
              <a:t>(“</a:t>
            </a:r>
            <a:r>
              <a:rPr lang="en-US" dirty="0" err="1"/>
              <a:t>abc</a:t>
            </a:r>
            <a:r>
              <a:rPr lang="en-US" dirty="0"/>
              <a:t>”);</a:t>
            </a:r>
          </a:p>
          <a:p>
            <a:pPr lvl="2"/>
            <a:r>
              <a:rPr lang="en-US" dirty="0" err="1"/>
              <a:t>sb.append</a:t>
            </a:r>
            <a:r>
              <a:rPr lang="en-US" dirty="0"/>
              <a:t>(“</a:t>
            </a:r>
            <a:r>
              <a:rPr lang="en-US" dirty="0" err="1"/>
              <a:t>abc</a:t>
            </a:r>
            <a:r>
              <a:rPr lang="en-US" dirty="0"/>
              <a:t>”);	</a:t>
            </a:r>
            <a:r>
              <a:rPr lang="en-US" dirty="0" err="1"/>
              <a:t>sb.reverse</a:t>
            </a:r>
            <a:r>
              <a:rPr lang="en-US" dirty="0"/>
              <a:t>();   </a:t>
            </a:r>
            <a:r>
              <a:rPr lang="en-US" dirty="0" err="1"/>
              <a:t>sb.delete</a:t>
            </a:r>
            <a:r>
              <a:rPr lang="en-US" dirty="0"/>
              <a:t>(</a:t>
            </a:r>
            <a:r>
              <a:rPr lang="en-US" dirty="0" err="1"/>
              <a:t>startIndex</a:t>
            </a:r>
            <a:r>
              <a:rPr lang="en-US" dirty="0"/>
              <a:t>, </a:t>
            </a:r>
            <a:r>
              <a:rPr lang="en-US" dirty="0" err="1"/>
              <a:t>endIndex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Mutable</a:t>
            </a:r>
          </a:p>
          <a:p>
            <a:pPr lvl="2"/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Synchronized vs non-synchronized --- thread safe + performance</a:t>
            </a:r>
          </a:p>
          <a:p>
            <a:r>
              <a:rPr lang="en-US" dirty="0" err="1"/>
              <a:t>StringTokenizer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83779D-E8E2-4D97-B6FE-8DC1B6FE4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365" y="5430285"/>
            <a:ext cx="85344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8713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55A73-8E51-4446-AA90-CCA2B1828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598771"/>
          </a:xfrm>
        </p:spPr>
        <p:txBody>
          <a:bodyPr>
            <a:normAutofit fontScale="90000"/>
          </a:bodyPr>
          <a:lstStyle/>
          <a:p>
            <a:r>
              <a:rPr lang="en-US" dirty="0"/>
              <a:t>Topic: Java 8(stream)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01B19-FD66-45D6-A71B-3C2BD20C7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132" y="1118994"/>
            <a:ext cx="8596668" cy="3880773"/>
          </a:xfrm>
        </p:spPr>
        <p:txBody>
          <a:bodyPr/>
          <a:lstStyle/>
          <a:p>
            <a:r>
              <a:rPr lang="en-US" dirty="0"/>
              <a:t>Joining</a:t>
            </a:r>
          </a:p>
          <a:p>
            <a:pPr marL="0" indent="0">
              <a:buNone/>
            </a:pPr>
            <a:r>
              <a:rPr lang="en-US" dirty="0"/>
              <a:t>   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GroupingBy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534677-8EF2-4ADC-A6C5-C85A87716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188" y="1668080"/>
            <a:ext cx="7607370" cy="11210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A8508F-97AA-48DA-9787-3CA5C8350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188" y="4045390"/>
            <a:ext cx="9595195" cy="220133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464E7B6-5E3A-AA42-BC19-A80BF92A7E80}"/>
              </a:ext>
            </a:extLst>
          </p:cNvPr>
          <p:cNvSpPr txBox="1"/>
          <p:nvPr/>
        </p:nvSpPr>
        <p:spPr>
          <a:xfrm>
            <a:off x="-816429" y="3331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9859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55A73-8E51-4446-AA90-CCA2B1828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598771"/>
          </a:xfrm>
        </p:spPr>
        <p:txBody>
          <a:bodyPr>
            <a:normAutofit fontScale="90000"/>
          </a:bodyPr>
          <a:lstStyle/>
          <a:p>
            <a:r>
              <a:rPr lang="en-US" dirty="0"/>
              <a:t>Topic: Java 8(optional)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01B19-FD66-45D6-A71B-3C2BD20C7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55009"/>
            <a:ext cx="8596668" cy="3880773"/>
          </a:xfrm>
        </p:spPr>
        <p:txBody>
          <a:bodyPr/>
          <a:lstStyle/>
          <a:p>
            <a:r>
              <a:rPr lang="en-US" dirty="0"/>
              <a:t>To avoid Null checks and run time </a:t>
            </a:r>
            <a:r>
              <a:rPr lang="en-US" dirty="0" err="1"/>
              <a:t>NullPointerExceptions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DB35A9-89DB-4AB8-BF8E-1AD2FE3FA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914525"/>
            <a:ext cx="4705350" cy="3028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68A05D-4D99-4AE2-8449-D90E4EA62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2566" y="1353780"/>
            <a:ext cx="537210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0572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3F749-355E-445D-AF79-24A4AE300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6604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Topic: Java 8(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forEach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5C8568-045E-40C7-8C06-7192696A6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02" y="815312"/>
            <a:ext cx="5673598" cy="5886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266142-E580-411A-81D8-703C500DE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072" y="0"/>
            <a:ext cx="4921724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2D04B0-809D-4008-A489-B1AAC2C1C6E8}"/>
              </a:ext>
            </a:extLst>
          </p:cNvPr>
          <p:cNvCxnSpPr/>
          <p:nvPr/>
        </p:nvCxnSpPr>
        <p:spPr>
          <a:xfrm>
            <a:off x="6562725" y="815312"/>
            <a:ext cx="0" cy="5690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626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946E6-4964-4CE8-83A3-583857589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1740"/>
            <a:ext cx="8596668" cy="772357"/>
          </a:xfrm>
        </p:spPr>
        <p:txBody>
          <a:bodyPr>
            <a:normAutofit/>
          </a:bodyPr>
          <a:lstStyle/>
          <a:p>
            <a:r>
              <a:rPr lang="en-US" dirty="0"/>
              <a:t>Topic: final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CC489-02DE-4077-8F37-B1C68AA34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92559"/>
            <a:ext cx="8596668" cy="5945451"/>
          </a:xfrm>
        </p:spPr>
        <p:txBody>
          <a:bodyPr/>
          <a:lstStyle/>
          <a:p>
            <a:r>
              <a:rPr lang="en-US"/>
              <a:t>Field 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public static final String </a:t>
            </a:r>
            <a:r>
              <a:rPr lang="en-US" dirty="0">
                <a:solidFill>
                  <a:srgbClr val="FF0000"/>
                </a:solidFill>
              </a:rPr>
              <a:t>APP_NAME</a:t>
            </a:r>
            <a:r>
              <a:rPr lang="en-US" dirty="0"/>
              <a:t>=“</a:t>
            </a:r>
            <a:r>
              <a:rPr lang="en-US" dirty="0" err="1"/>
              <a:t>testApp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Purpose: define constants</a:t>
            </a:r>
          </a:p>
          <a:p>
            <a:pPr lvl="1"/>
            <a:endParaRPr lang="en-US" dirty="0"/>
          </a:p>
          <a:p>
            <a:r>
              <a:rPr lang="en-US" dirty="0"/>
              <a:t>Method:</a:t>
            </a:r>
          </a:p>
          <a:p>
            <a:pPr lvl="1"/>
            <a:r>
              <a:rPr lang="en-US" dirty="0"/>
              <a:t>public final int add(int a, int b){ return a + b; }</a:t>
            </a:r>
          </a:p>
          <a:p>
            <a:pPr lvl="1"/>
            <a:r>
              <a:rPr lang="en-US" dirty="0"/>
              <a:t>Purpose: prevent override</a:t>
            </a:r>
          </a:p>
          <a:p>
            <a:pPr lvl="1"/>
            <a:endParaRPr lang="en-US" dirty="0"/>
          </a:p>
          <a:p>
            <a:r>
              <a:rPr lang="en-US" dirty="0"/>
              <a:t>Class:</a:t>
            </a:r>
          </a:p>
          <a:p>
            <a:pPr lvl="1"/>
            <a:r>
              <a:rPr lang="en-US" dirty="0"/>
              <a:t>final class </a:t>
            </a:r>
            <a:r>
              <a:rPr lang="en-US" dirty="0" err="1"/>
              <a:t>MyClass</a:t>
            </a:r>
            <a:r>
              <a:rPr lang="en-US" dirty="0"/>
              <a:t>(){}</a:t>
            </a:r>
          </a:p>
          <a:p>
            <a:pPr lvl="1"/>
            <a:r>
              <a:rPr lang="en-US" dirty="0"/>
              <a:t>Purpose: 1) prevent inheritance, like Integer, String </a:t>
            </a:r>
            <a:r>
              <a:rPr lang="en-US" dirty="0" err="1"/>
              <a:t>etc</a:t>
            </a:r>
            <a:r>
              <a:rPr lang="en-US" dirty="0"/>
              <a:t>;  2) Make class immutable</a:t>
            </a:r>
          </a:p>
          <a:p>
            <a:pPr lvl="1"/>
            <a:endParaRPr lang="en-US" dirty="0"/>
          </a:p>
          <a:p>
            <a:r>
              <a:rPr lang="en-US" dirty="0"/>
              <a:t>Difference: final, finally, finalize</a:t>
            </a:r>
          </a:p>
        </p:txBody>
      </p:sp>
    </p:spTree>
    <p:extLst>
      <p:ext uri="{BB962C8B-B14F-4D97-AF65-F5344CB8AC3E}">
        <p14:creationId xmlns:p14="http://schemas.microsoft.com/office/powerpoint/2010/main" val="2065624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DB25-67A6-47E7-872D-3F1C44780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7700"/>
          </a:xfrm>
        </p:spPr>
        <p:txBody>
          <a:bodyPr/>
          <a:lstStyle/>
          <a:p>
            <a:r>
              <a:rPr lang="en-US" dirty="0"/>
              <a:t>Topic: static –variable/block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C0849-43AF-4A84-8299-141E21DD5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9049"/>
            <a:ext cx="8596668" cy="3880773"/>
          </a:xfrm>
        </p:spPr>
        <p:txBody>
          <a:bodyPr/>
          <a:lstStyle/>
          <a:p>
            <a:r>
              <a:rPr lang="en-US" b="1" dirty="0"/>
              <a:t>Only One Instance!</a:t>
            </a:r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020B2A-1E40-4CAF-827E-4C788EDEFD0C}"/>
              </a:ext>
            </a:extLst>
          </p:cNvPr>
          <p:cNvSpPr txBox="1"/>
          <p:nvPr/>
        </p:nvSpPr>
        <p:spPr>
          <a:xfrm>
            <a:off x="677334" y="5329535"/>
            <a:ext cx="3288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</a:t>
            </a:r>
          </a:p>
          <a:p>
            <a:r>
              <a:rPr lang="en-US" dirty="0"/>
              <a:t>	1. Java Variable Scope ?</a:t>
            </a:r>
          </a:p>
          <a:p>
            <a:r>
              <a:rPr lang="en-US" dirty="0"/>
              <a:t>	2. scope of static block 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92905D-8381-4E4C-AE8F-3114D7EAF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028825"/>
            <a:ext cx="87534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135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DB25-67A6-47E7-872D-3F1C44780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7700"/>
          </a:xfrm>
        </p:spPr>
        <p:txBody>
          <a:bodyPr/>
          <a:lstStyle/>
          <a:p>
            <a:r>
              <a:rPr lang="en-US" dirty="0"/>
              <a:t>Topic: static -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C0849-43AF-4A84-8299-141E21DD5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9049"/>
            <a:ext cx="8596668" cy="3880773"/>
          </a:xfrm>
        </p:spPr>
        <p:txBody>
          <a:bodyPr/>
          <a:lstStyle/>
          <a:p>
            <a:r>
              <a:rPr lang="en-US" dirty="0"/>
              <a:t>2) Static Method										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397AF0-F90C-45E1-AD4D-825BDC3CA04B}"/>
              </a:ext>
            </a:extLst>
          </p:cNvPr>
          <p:cNvSpPr txBox="1"/>
          <p:nvPr/>
        </p:nvSpPr>
        <p:spPr>
          <a:xfrm>
            <a:off x="5511966" y="2197685"/>
            <a:ext cx="66800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Question:</a:t>
            </a:r>
          </a:p>
          <a:p>
            <a:r>
              <a:rPr lang="en-US" dirty="0"/>
              <a:t> 	1) Can static method access non-static variables ?</a:t>
            </a:r>
          </a:p>
          <a:p>
            <a:r>
              <a:rPr lang="en-US" dirty="0"/>
              <a:t>	2) How to call static method in/outside of enclosing class?</a:t>
            </a:r>
          </a:p>
          <a:p>
            <a:r>
              <a:rPr lang="en-US" dirty="0"/>
              <a:t>	3) Common Static Methods?</a:t>
            </a:r>
          </a:p>
          <a:p>
            <a:r>
              <a:rPr lang="en-US" dirty="0"/>
              <a:t>	4) When to use static Methods?</a:t>
            </a:r>
          </a:p>
          <a:p>
            <a:r>
              <a:rPr lang="en-US" dirty="0"/>
              <a:t>		-- util, helper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D6894C-9AD2-4A1E-8773-421361F01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73" y="2106100"/>
            <a:ext cx="51244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948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DB25-67A6-47E7-872D-3F1C44780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7700"/>
          </a:xfrm>
        </p:spPr>
        <p:txBody>
          <a:bodyPr/>
          <a:lstStyle/>
          <a:p>
            <a:r>
              <a:rPr lang="en-US" dirty="0"/>
              <a:t>Topic: static - class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C0849-43AF-4A84-8299-141E21DD5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9049"/>
            <a:ext cx="8596668" cy="3880773"/>
          </a:xfrm>
        </p:spPr>
        <p:txBody>
          <a:bodyPr/>
          <a:lstStyle/>
          <a:p>
            <a:r>
              <a:rPr lang="en-US" dirty="0"/>
              <a:t>3) Static Class	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					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7C2612-397B-40A3-84A3-D3DFD5E47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470" y="522427"/>
            <a:ext cx="6708196" cy="35667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171C10-6138-48E9-9A35-2528C0F05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884" y="4176330"/>
            <a:ext cx="9118782" cy="241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349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7A2F-A859-4F32-B029-463887097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E9478-F2DB-4584-A176-0E9810BB8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1512" y="2220928"/>
            <a:ext cx="4609478" cy="2572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1) </a:t>
            </a:r>
            <a:r>
              <a:rPr lang="en-US" dirty="0" err="1"/>
              <a:t>serialVersionUID</a:t>
            </a:r>
            <a:endParaRPr lang="en-US" dirty="0"/>
          </a:p>
          <a:p>
            <a:endParaRPr lang="en-US" dirty="0"/>
          </a:p>
          <a:p>
            <a:r>
              <a:rPr lang="en-US" dirty="0"/>
              <a:t>2) transient: to avoid serialization</a:t>
            </a:r>
          </a:p>
          <a:p>
            <a:endParaRPr lang="en-US" dirty="0"/>
          </a:p>
          <a:p>
            <a:r>
              <a:rPr lang="en-US" dirty="0"/>
              <a:t>Static field or class is not serialized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0C78C6-C19B-40C7-AEB1-8BBE8F78B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35" y="1308959"/>
            <a:ext cx="6200468" cy="467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069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CF63B-3EC1-4EBB-BA73-AFEB68361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6237"/>
          </a:xfrm>
        </p:spPr>
        <p:txBody>
          <a:bodyPr/>
          <a:lstStyle/>
          <a:p>
            <a:r>
              <a:rPr lang="en-US" dirty="0"/>
              <a:t>Topic: OOP(PIE)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C9990-86C1-4EF4-A55F-E72288340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1700"/>
            <a:ext cx="8596668" cy="388077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nheritance</a:t>
            </a:r>
          </a:p>
          <a:p>
            <a:pPr marL="457200" lvl="1" indent="0">
              <a:buNone/>
            </a:pPr>
            <a:r>
              <a:rPr lang="en-US" dirty="0"/>
              <a:t>Extends: Class</a:t>
            </a:r>
          </a:p>
          <a:p>
            <a:pPr marL="457200" lvl="1" indent="0">
              <a:buNone/>
            </a:pPr>
            <a:r>
              <a:rPr lang="en-US" dirty="0"/>
              <a:t>Implements: Interface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274C1-08B8-4486-8122-3E511C60E3DC}"/>
              </a:ext>
            </a:extLst>
          </p:cNvPr>
          <p:cNvSpPr txBox="1"/>
          <p:nvPr/>
        </p:nvSpPr>
        <p:spPr>
          <a:xfrm>
            <a:off x="6482792" y="1281700"/>
            <a:ext cx="54104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Question:</a:t>
            </a:r>
          </a:p>
          <a:p>
            <a:r>
              <a:rPr lang="en-US" dirty="0"/>
              <a:t>	1. Abstract Class</a:t>
            </a:r>
          </a:p>
          <a:p>
            <a:r>
              <a:rPr lang="en-US" dirty="0"/>
              <a:t>	2. Abstract class vs Interface</a:t>
            </a:r>
          </a:p>
          <a:p>
            <a:r>
              <a:rPr lang="en-US" dirty="0"/>
              <a:t>	3. Marker Interface (Serializable</a:t>
            </a:r>
            <a:r>
              <a:rPr lang="zh-CN" altLang="en-US" dirty="0"/>
              <a:t>， </a:t>
            </a:r>
            <a:r>
              <a:rPr lang="en-US" altLang="zh-CN" dirty="0"/>
              <a:t>Cloneable</a:t>
            </a:r>
            <a:r>
              <a:rPr lang="en-US" dirty="0"/>
              <a:t>)</a:t>
            </a:r>
          </a:p>
          <a:p>
            <a:r>
              <a:rPr lang="en-US" dirty="0"/>
              <a:t>	4. Multiple Inheritance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266B96-1753-4528-9C26-E3A901AE0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583278"/>
            <a:ext cx="4899129" cy="40728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311C47-711C-4DD1-8AE3-5B88CB75CC64}"/>
              </a:ext>
            </a:extLst>
          </p:cNvPr>
          <p:cNvSpPr txBox="1"/>
          <p:nvPr/>
        </p:nvSpPr>
        <p:spPr>
          <a:xfrm>
            <a:off x="5983550" y="3568823"/>
            <a:ext cx="54777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Tips: </a:t>
            </a:r>
          </a:p>
          <a:p>
            <a:r>
              <a:rPr lang="en-US" dirty="0">
                <a:solidFill>
                  <a:srgbClr val="FF0000"/>
                </a:solidFill>
              </a:rPr>
              <a:t>&gt; Multiple Inheritance (extends) is not allowed</a:t>
            </a:r>
          </a:p>
          <a:p>
            <a:r>
              <a:rPr lang="en-US" dirty="0">
                <a:solidFill>
                  <a:srgbClr val="FF0000"/>
                </a:solidFill>
              </a:rPr>
              <a:t>&gt; Multiple Implementation (implements) is allowed</a:t>
            </a:r>
          </a:p>
          <a:p>
            <a:r>
              <a:rPr lang="en-US" dirty="0">
                <a:solidFill>
                  <a:srgbClr val="FF0000"/>
                </a:solidFill>
              </a:rPr>
              <a:t>&gt; Use “super()” to access parent 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7856A6-7B38-4B0D-9FD9-28959656CF9D}"/>
              </a:ext>
            </a:extLst>
          </p:cNvPr>
          <p:cNvSpPr txBox="1"/>
          <p:nvPr/>
        </p:nvSpPr>
        <p:spPr>
          <a:xfrm>
            <a:off x="5983550" y="5444455"/>
            <a:ext cx="2938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Cloneable:  shallow clone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                 shallow clone vs deep clone</a:t>
            </a:r>
          </a:p>
        </p:txBody>
      </p:sp>
    </p:spTree>
    <p:extLst>
      <p:ext uri="{BB962C8B-B14F-4D97-AF65-F5344CB8AC3E}">
        <p14:creationId xmlns:p14="http://schemas.microsoft.com/office/powerpoint/2010/main" val="10286141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80</TotalTime>
  <Words>2386</Words>
  <Application>Microsoft Office PowerPoint</Application>
  <PresentationFormat>Widescreen</PresentationFormat>
  <Paragraphs>403</Paragraphs>
  <Slides>32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Trebuchet MS</vt:lpstr>
      <vt:lpstr>Wingdings</vt:lpstr>
      <vt:lpstr>Wingdings 3</vt:lpstr>
      <vt:lpstr>Facet</vt:lpstr>
      <vt:lpstr>Core Java</vt:lpstr>
      <vt:lpstr>Topic: String - Memory &amp; Constant Pool</vt:lpstr>
      <vt:lpstr>Topic : String</vt:lpstr>
      <vt:lpstr>Topic: final </vt:lpstr>
      <vt:lpstr>Topic: static –variable/block</vt:lpstr>
      <vt:lpstr>Topic: static - method</vt:lpstr>
      <vt:lpstr>Topic: static - class </vt:lpstr>
      <vt:lpstr>Serializable</vt:lpstr>
      <vt:lpstr>Topic: OOP(PIE)</vt:lpstr>
      <vt:lpstr>Topic: OOP(PIE)</vt:lpstr>
      <vt:lpstr>Topic: OOP(PIE)</vt:lpstr>
      <vt:lpstr>Topic: Design Pattern (Singleton)</vt:lpstr>
      <vt:lpstr>Topic: Design Pattern (Factory)</vt:lpstr>
      <vt:lpstr>Topic: Design Pattern (Observer)</vt:lpstr>
      <vt:lpstr>Topic: Design Pattern (Others)</vt:lpstr>
      <vt:lpstr>Topic: Real Scenario </vt:lpstr>
      <vt:lpstr>Topic: Collection</vt:lpstr>
      <vt:lpstr>PowerPoint Presentation</vt:lpstr>
      <vt:lpstr>Topic: Iterator vs Enumeration</vt:lpstr>
      <vt:lpstr>Topic: Exception Handling</vt:lpstr>
      <vt:lpstr>Topic: Multithreading(thread – java18)</vt:lpstr>
      <vt:lpstr>Topic: Multithreading</vt:lpstr>
      <vt:lpstr>Topic: Synchronized</vt:lpstr>
      <vt:lpstr>Topic: Concurrency  -- 1) ExecutorService</vt:lpstr>
      <vt:lpstr>Topic: Concurrency  -- 2) Semaphore and Mutex</vt:lpstr>
      <vt:lpstr>Topic: Java 8(default &amp; static methods)</vt:lpstr>
      <vt:lpstr>Topic: Java 8(lambda)</vt:lpstr>
      <vt:lpstr>Topic: Java 8(Functional Interface)</vt:lpstr>
      <vt:lpstr>Topic: Java 8(stream)</vt:lpstr>
      <vt:lpstr>Topic: Java 8(stream)</vt:lpstr>
      <vt:lpstr>Topic: Java 8(optional)</vt:lpstr>
      <vt:lpstr>Topic: Java 8(forEach)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</dc:title>
  <dc:creator>Andy Chen</dc:creator>
  <cp:lastModifiedBy>Andy BHT</cp:lastModifiedBy>
  <cp:revision>172</cp:revision>
  <dcterms:created xsi:type="dcterms:W3CDTF">2019-03-14T14:29:12Z</dcterms:created>
  <dcterms:modified xsi:type="dcterms:W3CDTF">2021-04-20T20:23:52Z</dcterms:modified>
</cp:coreProperties>
</file>