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7D2B-C6EF-482C-ADC6-29EFCECE905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6B28-44F4-4505-93CC-46C9DBDFA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vidhya.com/blog/2016/02/time-series-forecasting-codes-python/" TargetMode="External"/><Relationship Id="rId2" Type="http://schemas.openxmlformats.org/officeDocument/2006/relationships/hyperlink" Target="http://www.analyticsvidhya.com/blog/2018/09/non-stationary-time-series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-blogg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Time Series Analysis of Hog Futures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Ruoting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CS561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Statistical Tests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719687"/>
              </p:ext>
            </p:extLst>
          </p:nvPr>
        </p:nvGraphicFramePr>
        <p:xfrm>
          <a:off x="7834700" y="1978025"/>
          <a:ext cx="2396867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608"/>
                <a:gridCol w="840259"/>
              </a:tblGrid>
              <a:tr h="1708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Results of Dickey </a:t>
                      </a:r>
                      <a:r>
                        <a:rPr lang="en-US" sz="1100" dirty="0" smtClean="0">
                          <a:effectLst/>
                        </a:rPr>
                        <a:t>Test: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Critical Values: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1%: -3.445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5%: -2.868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10%: -2.570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Statistic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-3.590515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p-value 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0.005945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Lags Used  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86404"/>
              </p:ext>
            </p:extLst>
          </p:nvPr>
        </p:nvGraphicFramePr>
        <p:xfrm>
          <a:off x="7834700" y="4153694"/>
          <a:ext cx="2427605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321"/>
                <a:gridCol w="846284"/>
              </a:tblGrid>
              <a:tr h="1708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Results of KPSS Test: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Statistic 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12.299752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p-value        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0.010000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Lags Used    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Critical Value (10%)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0.347000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Critical Value (5%)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0.463000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Critical Value (2.5%)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0.574000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Critical Value (1%)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0.739000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ADF</a:t>
            </a:r>
          </a:p>
          <a:p>
            <a:pPr lvl="1"/>
            <a:r>
              <a:rPr lang="en-US" dirty="0" smtClean="0"/>
              <a:t>Reject null hypothesis of root</a:t>
            </a:r>
          </a:p>
          <a:p>
            <a:r>
              <a:rPr lang="en-US" dirty="0" smtClean="0"/>
              <a:t> KPSS</a:t>
            </a:r>
          </a:p>
          <a:p>
            <a:pPr lvl="1"/>
            <a:r>
              <a:rPr lang="en-US" dirty="0" smtClean="0"/>
              <a:t>Reject null hypothesis that series is stationary</a:t>
            </a:r>
          </a:p>
          <a:p>
            <a:r>
              <a:rPr lang="en-US" dirty="0" smtClean="0"/>
              <a:t>This fits Case 4 the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Differencing Series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827" y="1347831"/>
            <a:ext cx="580178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3908" y="5786025"/>
            <a:ext cx="5018409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Series Differencing of Hog Futures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ACF/PACF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2167" y="1439047"/>
            <a:ext cx="5943600" cy="445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4762" y="5802501"/>
            <a:ext cx="5018409" cy="78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ACF for the AR(1) function for 50 lags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92572" y="1439047"/>
            <a:ext cx="5943600" cy="4457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60788" y="5802501"/>
            <a:ext cx="3407168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PACF for the AR(1) function for 50 lags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MSE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550187"/>
              </p:ext>
            </p:extLst>
          </p:nvPr>
        </p:nvGraphicFramePr>
        <p:xfrm>
          <a:off x="2608392" y="1951833"/>
          <a:ext cx="2144841" cy="308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9695"/>
                <a:gridCol w="142514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Lags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Root MSE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15.55837285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10.72994824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11.67033139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16.50739725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34.59787922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111.1362817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4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19.3183465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12.59479868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97407"/>
              </p:ext>
            </p:extLst>
          </p:nvPr>
        </p:nvGraphicFramePr>
        <p:xfrm>
          <a:off x="6233040" y="1938848"/>
          <a:ext cx="1848279" cy="308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176"/>
                <a:gridCol w="128510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Lags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Root MSE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9.645339189</a:t>
                      </a:r>
                      <a:endParaRPr lang="en-US" sz="15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10.37905264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12.89965461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16.0805486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45.46809757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76.28099586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19.28552085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12.61354281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4631" y="4953479"/>
            <a:ext cx="5018409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Root MSE for AR(0)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7974" y="4995706"/>
            <a:ext cx="5018409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Root MSE for AR(1)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Forecasting for AR(1)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86795" y="6176963"/>
            <a:ext cx="5018409" cy="7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AR(1) Forecasting for Hog Futures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 Brute Forcing ARIMA/SARIMA</a:t>
            </a:r>
          </a:p>
        </p:txBody>
      </p:sp>
      <p:pic>
        <p:nvPicPr>
          <p:cNvPr id="4" name="Picture 3" descr="E:\Graduate_School\Financial Informatics\Time series\Seasonal_decompose_hog_seri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6" y="2409310"/>
            <a:ext cx="5848350" cy="4391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75939"/>
              </p:ext>
            </p:extLst>
          </p:nvPr>
        </p:nvGraphicFramePr>
        <p:xfrm>
          <a:off x="6661407" y="2995454"/>
          <a:ext cx="4599717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079"/>
                <a:gridCol w="244663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SARIMA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Akaike’s</a:t>
                      </a:r>
                      <a:r>
                        <a:rPr lang="en-US" sz="1100" dirty="0" smtClean="0">
                          <a:effectLst/>
                        </a:rPr>
                        <a:t> Information Criteria (AIC)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ARIMA(1, 0, 2)x(2, 2, 2, 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2875.193804769013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ARIMA(2, 1, 2)x(1, 2, 2, 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2879.658124463105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ARIMA(0, 1, 2)x(2, 2, 2, 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2880.2491591904736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ARIMA(1, 1, 2)x(2, 2, 2, 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2881.0527786827993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ARIMA(2, 1, 2)x(0, 2, 2, 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2881.6540130873746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ARIMA(1, 0, 2)x(1, 2, 2, 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2882.275100996529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9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understanding of ARIMA process</a:t>
            </a:r>
          </a:p>
          <a:p>
            <a:r>
              <a:rPr lang="en-US" dirty="0" smtClean="0"/>
              <a:t>Smoothing for differenced function</a:t>
            </a:r>
          </a:p>
          <a:p>
            <a:r>
              <a:rPr lang="en-US" dirty="0" smtClean="0"/>
              <a:t>Determine existence of seasonality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u="sng" dirty="0"/>
              <a:t>6.4.1. Definitions, Applications and Techniques, itl.nist.gov/div898/handbook//</a:t>
            </a:r>
            <a:r>
              <a:rPr lang="en-US" u="sng" dirty="0" err="1"/>
              <a:t>pmc</a:t>
            </a:r>
            <a:r>
              <a:rPr lang="en-US" u="sng" dirty="0"/>
              <a:t>/section4/pmc41.htm.</a:t>
            </a:r>
            <a:endParaRPr lang="en-US" dirty="0"/>
          </a:p>
          <a:p>
            <a:pPr lvl="0"/>
            <a:r>
              <a:rPr lang="en-US" u="sng" dirty="0"/>
              <a:t>“Australian Bureau of Statistics Web Site.” Australian Bureau of Statistics, Australian Government, www.abs.gov.au/websitedbs/D3310114.nsf/home/Time Series Analysis: The Basics.</a:t>
            </a:r>
            <a:endParaRPr lang="en-US" dirty="0"/>
          </a:p>
          <a:p>
            <a:pPr lvl="0"/>
            <a:r>
              <a:rPr lang="en-US" dirty="0"/>
              <a:t>“1.2 Sample ACF and Properties of AR(1) Model.” </a:t>
            </a:r>
            <a:r>
              <a:rPr lang="en-US" i="1" dirty="0"/>
              <a:t>1.2 Sample ACF and Properties of AR(1) Model | STAT 510</a:t>
            </a:r>
            <a:r>
              <a:rPr lang="en-US" dirty="0"/>
              <a:t>, newonlinecourses.science.psu.edu/stat510/node/60/.</a:t>
            </a:r>
          </a:p>
          <a:p>
            <a:pPr lvl="0"/>
            <a:r>
              <a:rPr lang="en-US" u="sng" dirty="0"/>
              <a:t>“A Gentle Introduction to Autocorrelation and Partial Autocorrelation.” Machine Learning Mastery, 26 Apr. 2019, machinelearningmastery.com/gentle-introduction-autocorrelation-partial-autocorrelation/.</a:t>
            </a:r>
            <a:endParaRPr lang="en-US" dirty="0"/>
          </a:p>
          <a:p>
            <a:pPr lvl="0"/>
            <a:r>
              <a:rPr lang="en-US" u="sng" dirty="0" err="1"/>
              <a:t>Baskesh</a:t>
            </a:r>
            <a:r>
              <a:rPr lang="en-US" u="sng" dirty="0"/>
              <a:t>. “How to Use the </a:t>
            </a:r>
            <a:r>
              <a:rPr lang="en-US" u="sng" dirty="0" err="1"/>
              <a:t>Autocorreation</a:t>
            </a:r>
            <a:r>
              <a:rPr lang="en-US" u="sng" dirty="0"/>
              <a:t> Function (ACF)?” </a:t>
            </a:r>
            <a:r>
              <a:rPr lang="en-US" u="sng" dirty="0" err="1"/>
              <a:t>CoolStatsBlog</a:t>
            </a:r>
            <a:r>
              <a:rPr lang="en-US" u="sng" dirty="0"/>
              <a:t>, 12 Aug. 2017, coolstatsblog.com/2013/08/07/how-to-use-the-</a:t>
            </a:r>
            <a:r>
              <a:rPr lang="en-US" u="sng" dirty="0" err="1"/>
              <a:t>autocorreation</a:t>
            </a:r>
            <a:r>
              <a:rPr lang="en-US" u="sng" dirty="0"/>
              <a:t>-function-</a:t>
            </a:r>
            <a:r>
              <a:rPr lang="en-US" u="sng" dirty="0" err="1"/>
              <a:t>acf</a:t>
            </a:r>
            <a:r>
              <a:rPr lang="en-US" u="sng" dirty="0"/>
              <a:t>/.</a:t>
            </a:r>
            <a:endParaRPr lang="en-US" dirty="0"/>
          </a:p>
          <a:p>
            <a:pPr lvl="0"/>
            <a:r>
              <a:rPr lang="en-US" u="sng" dirty="0"/>
              <a:t>Partial Autocorrelation Function" Keyword Found Websites ... www.keyword-suggest-tool.com/search/partial autocorrelation function/.</a:t>
            </a:r>
            <a:endParaRPr lang="en-US" dirty="0"/>
          </a:p>
          <a:p>
            <a:pPr lvl="0"/>
            <a:r>
              <a:rPr lang="en-US" u="sng" dirty="0"/>
              <a:t>STAT 510 - Newonlinecourses.science.psu.edu. newonlinecourses.science.psu.edu/stat510/node/62/.</a:t>
            </a:r>
            <a:endParaRPr lang="en-US" dirty="0"/>
          </a:p>
          <a:p>
            <a:pPr lvl="0"/>
            <a:r>
              <a:rPr lang="en-US" u="sng" dirty="0"/>
              <a:t>Singh, </a:t>
            </a:r>
            <a:r>
              <a:rPr lang="en-US" u="sng" dirty="0" err="1"/>
              <a:t>Aishwarya</a:t>
            </a:r>
            <a:r>
              <a:rPr lang="en-US" u="sng" dirty="0"/>
              <a:t>. “A Gentle Introduction to Handling a Non-Stationary Time Series in Python.” Analytics </a:t>
            </a:r>
            <a:r>
              <a:rPr lang="en-US" u="sng" dirty="0" err="1"/>
              <a:t>Vidhya</a:t>
            </a:r>
            <a:r>
              <a:rPr lang="en-US" u="sng" dirty="0"/>
              <a:t>, 23 Oct. 2018, </a:t>
            </a:r>
            <a:r>
              <a:rPr lang="en-US" dirty="0">
                <a:hlinkClick r:id="rId2"/>
              </a:rPr>
              <a:t>www.analyticsvidhya.com/blog/2018/09/non-stationary-time-series-python/</a:t>
            </a:r>
            <a:r>
              <a:rPr lang="en-US" u="sng" dirty="0"/>
              <a:t>.</a:t>
            </a:r>
            <a:endParaRPr lang="en-US" dirty="0"/>
          </a:p>
          <a:p>
            <a:pPr lvl="0"/>
            <a:r>
              <a:rPr lang="en-US" u="sng" dirty="0"/>
              <a:t>Complete Guide to Create a Time Series Forecast (with ... </a:t>
            </a:r>
            <a:r>
              <a:rPr lang="en-US" dirty="0">
                <a:hlinkClick r:id="rId3"/>
              </a:rPr>
              <a:t>www.analyticsvidhya.com/blog/2016/02/time-series-forecasting-codes-python/</a:t>
            </a:r>
            <a:r>
              <a:rPr lang="en-US" u="sng" dirty="0"/>
              <a:t>.</a:t>
            </a:r>
            <a:endParaRPr lang="en-US" dirty="0"/>
          </a:p>
          <a:p>
            <a:pPr lvl="0"/>
            <a:r>
              <a:rPr lang="en-US" u="sng" dirty="0"/>
              <a:t>“The Difference Between AR(1) and Lagged Dependent Terms.” </a:t>
            </a:r>
            <a:r>
              <a:rPr lang="en-US" u="sng" dirty="0" err="1"/>
              <a:t>Itron</a:t>
            </a:r>
            <a:r>
              <a:rPr lang="en-US" u="sng" dirty="0"/>
              <a:t>, 9 Mar. 2017, blogs.itron.com/the-difference-between-ar1-and-lagged-dependent-terms/.</a:t>
            </a:r>
            <a:endParaRPr lang="en-US" dirty="0"/>
          </a:p>
          <a:p>
            <a:pPr lvl="0"/>
            <a:r>
              <a:rPr lang="en-US" u="sng" dirty="0"/>
              <a:t>“2.1 Moving Average Models (MA Models).” 2.1 Moving Average Models (MA Models) | STAT 510, newonlinecourses.science.psu.edu/stat510/node/48/.</a:t>
            </a:r>
            <a:endParaRPr lang="en-US" dirty="0"/>
          </a:p>
          <a:p>
            <a:pPr lvl="0"/>
            <a:r>
              <a:rPr lang="en-US" u="sng" dirty="0"/>
              <a:t>“Bloggers | R News and Tutorials Contributed by (750) R Bloggers.” R, </a:t>
            </a:r>
            <a:r>
              <a:rPr lang="en-US" dirty="0">
                <a:hlinkClick r:id="rId4"/>
              </a:rPr>
              <a:t>www.r-bloggers.com/</a:t>
            </a:r>
            <a:r>
              <a:rPr lang="en-US" u="sng" dirty="0"/>
              <a:t>.</a:t>
            </a:r>
            <a:endParaRPr lang="en-US" dirty="0"/>
          </a:p>
          <a:p>
            <a:pPr lvl="0"/>
            <a:r>
              <a:rPr lang="en-US" u="sng" dirty="0"/>
              <a:t>“A Gentle Introduction to SARIMA for Time Series Forecasting in Python.” Machine Learning Mastery, 20 Nov. 2018, machinelearningmastery.com/</a:t>
            </a:r>
            <a:r>
              <a:rPr lang="en-US" u="sng" dirty="0" err="1"/>
              <a:t>sarima</a:t>
            </a:r>
            <a:r>
              <a:rPr lang="en-US" u="sng" dirty="0"/>
              <a:t>-for-time-series-forecasting-in-python/.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S</a:t>
            </a:r>
            <a:r>
              <a:rPr lang="en-US" dirty="0" smtClean="0"/>
              <a:t>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50"/>
            <a:ext cx="10515600" cy="4351338"/>
          </a:xfrm>
        </p:spPr>
        <p:txBody>
          <a:bodyPr/>
          <a:lstStyle/>
          <a:p>
            <a:r>
              <a:rPr lang="en-US" dirty="0" smtClean="0"/>
              <a:t>Stochastic Process with evenly spaced intervals</a:t>
            </a:r>
          </a:p>
          <a:p>
            <a:r>
              <a:rPr lang="en-US" dirty="0" smtClean="0"/>
              <a:t>Forecasting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Trend</a:t>
            </a:r>
          </a:p>
          <a:p>
            <a:pPr lvl="1"/>
            <a:r>
              <a:rPr lang="en-US" dirty="0" smtClean="0"/>
              <a:t>Seasonality</a:t>
            </a:r>
          </a:p>
          <a:p>
            <a:pPr lvl="1"/>
            <a:r>
              <a:rPr lang="en-US" dirty="0" smtClean="0"/>
              <a:t>Noise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Graph - Monthly Retail Sales in New South Wales (NSW) Retail Department Sto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78" y="2270177"/>
            <a:ext cx="7345603" cy="42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234249" y="6002396"/>
            <a:ext cx="6096000" cy="8874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 Sales Over Time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00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“Australian Bureau of Statistics Web Site.” Australian Bureau of Statistics, Australian Government, www.abs.gov.au/websitedbs/D3310114.nsf/home/Time Series Analysis: The Basics.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of time series</a:t>
            </a:r>
          </a:p>
          <a:p>
            <a:r>
              <a:rPr lang="en-US" dirty="0" smtClean="0"/>
              <a:t>Sliding Window Forecasting</a:t>
            </a:r>
          </a:p>
          <a:p>
            <a:r>
              <a:rPr lang="en-US" dirty="0" smtClean="0"/>
              <a:t>ARIMA</a:t>
            </a:r>
          </a:p>
          <a:p>
            <a:r>
              <a:rPr lang="en-US" dirty="0" smtClean="0"/>
              <a:t>SARIMA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55741" y="1439176"/>
            <a:ext cx="594360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4435" y="5853798"/>
            <a:ext cx="514343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Hog Futures, Monthly Data from 1980 - 2017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</a:t>
            </a:r>
            <a:r>
              <a:rPr lang="en-US" dirty="0" smtClean="0"/>
              <a:t>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Weak</a:t>
                </a:r>
              </a:p>
              <a:p>
                <a:pPr lvl="1"/>
                <a:r>
                  <a:rPr lang="en-US" dirty="0" smtClean="0"/>
                  <a:t>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same for all t</a:t>
                </a:r>
              </a:p>
              <a:p>
                <a:pPr lvl="1"/>
                <a:r>
                  <a:rPr lang="en-US" dirty="0" smtClean="0"/>
                  <a:t>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the same for all t</a:t>
                </a:r>
              </a:p>
              <a:p>
                <a:pPr lvl="1"/>
                <a:r>
                  <a:rPr lang="en-US" dirty="0" smtClean="0"/>
                  <a:t>Covariance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 are the same for all t</a:t>
                </a:r>
              </a:p>
              <a:p>
                <a:r>
                  <a:rPr lang="en-US" dirty="0" smtClean="0"/>
                  <a:t>Strong</a:t>
                </a:r>
              </a:p>
              <a:p>
                <a:pPr lvl="1"/>
                <a:r>
                  <a:rPr lang="en-US" dirty="0" smtClean="0"/>
                  <a:t>Distribution is the same across all time shifts (including lags)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Auto-Regression (AR)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[AR(0)]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[AR(1)]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[AR(2)]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31233" y="4001294"/>
                <a:ext cx="5143433" cy="180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500" dirty="0" smtClean="0">
                    <a:latin typeface="+mj-lt"/>
                  </a:rPr>
                  <a:t> - Price of Hog Future at time t</a:t>
                </a: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500" dirty="0" smtClean="0">
                    <a:latin typeface="+mj-lt"/>
                  </a:rPr>
                  <a:t> – Regression estimator</a:t>
                </a: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500" dirty="0" smtClean="0">
                    <a:latin typeface="+mj-lt"/>
                  </a:rPr>
                  <a:t> - Regression Coefficient</a:t>
                </a: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500" dirty="0" smtClean="0">
                    <a:latin typeface="+mj-lt"/>
                  </a:rPr>
                  <a:t> - Independent noise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233" y="4001294"/>
                <a:ext cx="5143433" cy="1803764"/>
              </a:xfrm>
              <a:prstGeom prst="rect">
                <a:avLst/>
              </a:prstGeom>
              <a:blipFill rotWithShape="0">
                <a:blip r:embed="rId3"/>
                <a:stretch>
                  <a:fillRect l="-119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with no Auto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4811" y="5793734"/>
            <a:ext cx="7925083" cy="89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Hog Futures, Prediction AR(0) Model Data from 1980 – 2017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Root Mean Squared Error ~$15.56</a:t>
            </a: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325" y="144812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 smtClean="0"/>
              <a:t>Autocorrelation function (ACF)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92756" y="1416394"/>
            <a:ext cx="3800475" cy="609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87175" y="2025994"/>
            <a:ext cx="5943600" cy="445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5013" y="6444538"/>
            <a:ext cx="5018409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ACF for the AR(0) function for 50 lags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Auto-Correlation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r>
              <a:rPr lang="en-US" dirty="0" smtClean="0"/>
              <a:t>Partial Auto-Correlation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389" y="1327966"/>
            <a:ext cx="3171825" cy="657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07868" y="1985191"/>
            <a:ext cx="5943600" cy="445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0463" y="6442891"/>
            <a:ext cx="5018409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PACF for the AR(0) function for 50 lags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for Stationary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Augmented Dickey Fuller (ADF)</a:t>
            </a:r>
          </a:p>
          <a:p>
            <a:pPr lvl="1"/>
            <a:r>
              <a:rPr lang="en-US" dirty="0" smtClean="0"/>
              <a:t>Null-Hypothesis: there is a unit root</a:t>
            </a:r>
          </a:p>
          <a:p>
            <a:r>
              <a:rPr lang="en-US" dirty="0" smtClean="0"/>
              <a:t>Kwiatkowski-Phillips-Schmidt-Shin (KPSS)</a:t>
            </a:r>
          </a:p>
          <a:p>
            <a:pPr lvl="1"/>
            <a:r>
              <a:rPr lang="en-US" dirty="0" smtClean="0"/>
              <a:t>Null-Hypothesis: the series is stationary</a:t>
            </a:r>
          </a:p>
          <a:p>
            <a:endParaRPr lang="en-US" dirty="0" smtClean="0"/>
          </a:p>
          <a:p>
            <a:pPr lvl="0"/>
            <a:r>
              <a:rPr lang="en-US" sz="2400" b="1" dirty="0"/>
              <a:t>Case 1</a:t>
            </a:r>
            <a:r>
              <a:rPr lang="en-US" sz="2400" dirty="0"/>
              <a:t>: Both tests conclude that the series is not stationary -&gt; series is not stationary</a:t>
            </a:r>
          </a:p>
          <a:p>
            <a:pPr lvl="0"/>
            <a:r>
              <a:rPr lang="en-US" sz="2400" b="1" dirty="0"/>
              <a:t>Case 2</a:t>
            </a:r>
            <a:r>
              <a:rPr lang="en-US" sz="2400" dirty="0"/>
              <a:t>: Both tests conclude that the series is stationary -&gt; series is stationary</a:t>
            </a:r>
          </a:p>
          <a:p>
            <a:pPr lvl="0"/>
            <a:r>
              <a:rPr lang="en-US" sz="2400" b="1" dirty="0"/>
              <a:t>Case 3</a:t>
            </a:r>
            <a:r>
              <a:rPr lang="en-US" sz="2400" dirty="0"/>
              <a:t>: KPSS = stationary and ADF = not stationary  -&gt; trend stationary, remove the trend to make series strict stationary</a:t>
            </a:r>
          </a:p>
          <a:p>
            <a:pPr lvl="0"/>
            <a:r>
              <a:rPr lang="en-US" sz="2400" b="1" dirty="0"/>
              <a:t>Case 4</a:t>
            </a:r>
            <a:r>
              <a:rPr lang="en-US" sz="2400" dirty="0"/>
              <a:t>: KPSS = not stationary and ADF = stationary -&gt; difference stationary, use differencing to make series stationary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552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Time Series Analysis of Hog Futures</vt:lpstr>
      <vt:lpstr>What is a Time Series?</vt:lpstr>
      <vt:lpstr>Goals of this Project</vt:lpstr>
      <vt:lpstr>Stationary Process</vt:lpstr>
      <vt:lpstr>Auto-Regression (AR)</vt:lpstr>
      <vt:lpstr>Fitting with no Auto Regression</vt:lpstr>
      <vt:lpstr>Auto-Correlation Function</vt:lpstr>
      <vt:lpstr>Partial Auto-Correlation Function</vt:lpstr>
      <vt:lpstr>Statistical Tests for Stationary Series</vt:lpstr>
      <vt:lpstr>Results from Statistical Tests</vt:lpstr>
      <vt:lpstr>Differencing Series</vt:lpstr>
      <vt:lpstr>Results from ACF/PACF</vt:lpstr>
      <vt:lpstr>Root MSE Analysis</vt:lpstr>
      <vt:lpstr>Results of Forecasting for AR(1) Model</vt:lpstr>
      <vt:lpstr>Seasonal ARIMA</vt:lpstr>
      <vt:lpstr>Future Work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Hog Futures</dc:title>
  <dc:creator>Robert w</dc:creator>
  <cp:lastModifiedBy>Robert w</cp:lastModifiedBy>
  <cp:revision>46</cp:revision>
  <dcterms:created xsi:type="dcterms:W3CDTF">2019-04-30T23:29:47Z</dcterms:created>
  <dcterms:modified xsi:type="dcterms:W3CDTF">2019-05-01T03:46:59Z</dcterms:modified>
</cp:coreProperties>
</file>