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2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outlineViewPr>
    <p:cViewPr>
      <p:scale>
        <a:sx n="33" d="100"/>
        <a:sy n="33" d="100"/>
      </p:scale>
      <p:origin x="0" y="-130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C663E-FFC2-47E5-AED8-B45289E37B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1D346-51E6-4B04-9D7F-3EEFCC1C50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D123-6CF9-4AE0-B70B-23762727A01D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1940C7-42B6-4949-9FFF-DE102239BA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951013-9794-4203-81C2-4BE7EF68D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87A2-BC8F-4842-BFCC-72736CA721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8BA0-8264-4D4E-8C75-689615A19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E2B9-4A1C-4AA4-AC99-6611FFD9ABF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Log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Log corresponds to </a:t>
                </a:r>
                <a:r>
                  <a:rPr lang="en-CA" b="0" i="0">
                    <a:latin typeface="Cambria Math" panose="02040503050406030204" pitchFamily="18" charset="0"/>
                  </a:rPr>
                  <a:t>𝑌^0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62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Low coverage prob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3E2B9-4A1C-4AA4-AC99-6611FFD9ABF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8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8CC0-2C82-448E-98F8-F03E9B45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E50FE-5474-494B-9823-C6A61150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69EE-FEB4-45D1-85D6-58E36A8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6631-73C1-4325-9309-B2825018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3C95-A5F2-4632-ACF3-45E03D3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2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6858-9AE0-47C3-9D48-CDFC32E3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BD78-55A2-40F3-A798-58591C36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DBF8-2EB7-4CD3-8C7E-FDACDAB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5CC4-6319-4F04-8B0D-B63D81A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6355-7409-4B73-95B3-DC41FC4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3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DDCE6-A126-4B73-B5D3-4F5D4E44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5CCA-C04A-4B8B-BE6B-C7D6B02F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6D6-ED63-4354-8669-9E6D0856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C2C7-010C-441B-8449-A74D56DD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198E-A80C-4CEC-8F2A-35A00F3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4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157F-17D7-496C-BFF7-5E797CB5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00E2-D624-4E37-B8A5-864B4B07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7E75-43ED-4737-B55F-5C3392B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F1E9-66B0-4F69-9D3F-7019B5E3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A265-E5DD-484F-88C0-553E9881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15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068-07E6-4E2F-89FC-CFD9E0F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C745-69D5-42DE-9E6C-9F98E653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39E3-B187-4164-9FD3-086A04E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C32-5B24-4F97-9E24-33FA9134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98D-4737-41B7-8545-8C104A29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9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9CC-4513-4857-B78C-199EAA26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37B0-6FB6-4F62-A632-A076CEEF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A5BB-6269-46BF-83DE-4C9EE3C1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ECCF-109B-4419-AF93-DB9A8176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52D3-34D9-4B0D-A14D-06536F7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09B5-1D97-48F3-A7DF-E93DD6A1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8A28-43A7-40CE-A277-CD27E803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1BFBF-E2FC-4218-86DE-48A2038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F4D6F-99DB-4B33-A52A-B84F47E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B03FE-BE61-4E61-B247-BB73C2D18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D43AA-EB99-4158-8C3F-55A9DFF93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6B38D-B3A4-4FE2-B0EB-62CE9125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F0D3-798E-414B-A7EF-9256870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606AD-DFDA-457B-8780-B4C27D7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5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7A81-209B-4A29-9EE7-FA7CBC7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4D489-2842-4DAD-8A24-869EC3F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534CE-EAC6-4C6A-B088-6D9FF5A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61093-CADE-4CBC-B360-82C49D4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9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4783C-5A3F-4753-8887-C42D05FF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4E0FF-3CB2-4A91-8F32-1F772F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1D4-BF53-4A0E-8D01-7936B10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68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FFC-56BD-40DD-8E74-7EA1CF8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FC52-EEFB-4E85-A0D1-214BEF94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8E4BC-8C9A-4F98-BDCC-276405FF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219C-470B-4DCE-9EBC-9D711B0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DA85-4F47-4436-BD17-8D6A056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7008-681D-4303-8B90-D577EDC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7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DF5B-A077-451C-8589-715790F1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FFB45-0CC9-4916-9363-53A29E8C7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9A3C-FEE6-4CD4-9930-7F0CBDA2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D3BFD-8A61-4525-8C80-613FAAB4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502B-D9E5-428C-91CE-3D4C3C95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661C-0329-454E-89DB-8F807A67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8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E8015-37B1-4FE8-8D7A-B95FCA13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7A5B-51B9-4C51-8B13-9544E1C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10B9-2FBA-4F2E-B517-25522A039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FB22-32B5-4F91-A4F9-56A84F0F6750}" type="datetimeFigureOut">
              <a:rPr lang="en-CA" smtClean="0"/>
              <a:t>2020-05-14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95F8-7B9C-422B-AE9F-46DF4403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030B-1CB7-40BC-9413-6D0D4BF3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9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D2F6-C5AA-4146-B06E-2C47FE8D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57EBA-77BF-47D4-B5C4-FF49F4056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Select a small subset of predictors</a:t>
                </a:r>
              </a:p>
              <a:p>
                <a:pPr lvl="1"/>
                <a:r>
                  <a:rPr lang="en-CA" dirty="0"/>
                  <a:t>Cross-validated LASSO</a:t>
                </a:r>
              </a:p>
              <a:p>
                <a:endParaRPr lang="en-CA" dirty="0"/>
              </a:p>
              <a:p>
                <a:r>
                  <a:rPr lang="en-CA" dirty="0"/>
                  <a:t>Fit least squares regression using selected predictors</a:t>
                </a:r>
              </a:p>
              <a:p>
                <a:endParaRPr lang="en-CA" dirty="0"/>
              </a:p>
              <a:p>
                <a:r>
                  <a:rPr lang="en-CA" dirty="0"/>
                  <a:t>Find plausible values for power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“Confidence interval” for Box-Cox transformation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57EBA-77BF-47D4-B5C4-FF49F4056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4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836D-7A2A-495C-A3E9-26B5A9B4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9DB1-0D38-462F-B170-6957121DB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Interval for power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is between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0.55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CA" dirty="0"/>
                  <a:t>Should probably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Really shouldn’t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9DB1-0D38-462F-B170-6957121DB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33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4A5F-ADAE-4466-B1A6-44CD6BF1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A8B7-01A9-45BB-BEFC-2A33287C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Disclaimer: This isn’t inference!</a:t>
            </a:r>
          </a:p>
          <a:p>
            <a:endParaRPr lang="en-CA" dirty="0"/>
          </a:p>
          <a:p>
            <a:r>
              <a:rPr lang="en-CA" dirty="0"/>
              <a:t>Suggests that conventional wisdom may be wrong</a:t>
            </a:r>
          </a:p>
          <a:p>
            <a:endParaRPr lang="en-CA" dirty="0"/>
          </a:p>
          <a:p>
            <a:r>
              <a:rPr lang="en-CA" dirty="0"/>
              <a:t>Need a more </a:t>
            </a:r>
            <a:r>
              <a:rPr lang="en-CA"/>
              <a:t>principled approach</a:t>
            </a:r>
          </a:p>
        </p:txBody>
      </p:sp>
    </p:spTree>
    <p:extLst>
      <p:ext uri="{BB962C8B-B14F-4D97-AF65-F5344CB8AC3E}">
        <p14:creationId xmlns:p14="http://schemas.microsoft.com/office/powerpoint/2010/main" val="37735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76A9-BC99-45F1-B1CE-BB5A45B5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9C37-6632-46B8-B168-AC12BD1B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LS Box-Cox methodology gives confidence intervals</a:t>
            </a:r>
          </a:p>
          <a:p>
            <a:endParaRPr lang="en-CA" dirty="0"/>
          </a:p>
          <a:p>
            <a:r>
              <a:rPr lang="en-CA" dirty="0"/>
              <a:t>We can apply the same process with LASSO</a:t>
            </a:r>
          </a:p>
          <a:p>
            <a:endParaRPr lang="en-CA" dirty="0"/>
          </a:p>
          <a:p>
            <a:r>
              <a:rPr lang="en-CA" dirty="0"/>
              <a:t>Still a work in progress</a:t>
            </a:r>
          </a:p>
          <a:p>
            <a:r>
              <a:rPr lang="en-CA" dirty="0"/>
              <a:t>Some empirical results</a:t>
            </a:r>
          </a:p>
        </p:txBody>
      </p:sp>
    </p:spTree>
    <p:extLst>
      <p:ext uri="{BB962C8B-B14F-4D97-AF65-F5344CB8AC3E}">
        <p14:creationId xmlns:p14="http://schemas.microsoft.com/office/powerpoint/2010/main" val="90352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89B-F368-4CC7-BB7D-6AB24A7F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A185B-0966-4635-B23D-062B4F969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Maximize profile likelihood</a:t>
                </a:r>
              </a:p>
              <a:p>
                <a:endParaRPr lang="en-CA" dirty="0"/>
              </a:p>
              <a:p>
                <a:r>
                  <a:rPr lang="en-CA" dirty="0"/>
                  <a:t>Include all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CA" dirty="0"/>
                  <a:t> with likelihood within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dirty="0"/>
                  <a:t> of maximum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A185B-0966-4635-B23D-062B4F969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E8FCA0-F26E-4D52-A775-AF67A31A275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15089" y="4001294"/>
              <a:ext cx="8961822" cy="174599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𝜎𝜀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0" indent="-4572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CA" sz="3200" dirty="0"/>
                            <a:t> standard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CA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CA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CA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CA" sz="3200" dirty="0"/>
                            <a:t> square-root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E8FCA0-F26E-4D52-A775-AF67A31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221462"/>
                  </p:ext>
                </p:extLst>
              </p:nvPr>
            </p:nvGraphicFramePr>
            <p:xfrm>
              <a:off x="1615089" y="4001294"/>
              <a:ext cx="8961822" cy="177120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1053" r="-100272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36" t="-1053" r="-272" b="-2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612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95050" r="-100272" b="-127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36" t="-95050" r="-272" b="-127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207368" r="-100272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413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818F-B2B8-4C3C-91B4-CE672CD4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Box-Cox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FC202DD-30BA-49E8-83F4-830A76520B0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44040"/>
              <a:ext cx="10515603" cy="15849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90215761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102774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3586762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25984612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83710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817889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07621670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Coverage Probability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CA" sz="2000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CA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CA" sz="2000" smtClean="0">
                                    <a:latin typeface="Cambria Math" panose="02040503050406030204" pitchFamily="18" charset="0"/>
                                  </a:rPr>
                                  <m:t>=50</m:t>
                                </m:r>
                              </m:oMath>
                            </m:oMathPara>
                          </a14:m>
                          <a:endParaRPr lang="en-CA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CA" sz="2000" smtClean="0">
                                    <a:latin typeface="Cambria Math" panose="02040503050406030204" pitchFamily="18" charset="0"/>
                                  </a:rPr>
                                  <m:t>=200</m:t>
                                </m:r>
                              </m:oMath>
                            </m:oMathPara>
                          </a14:m>
                          <a:endParaRPr lang="en-CA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1123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929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625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837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FC202DD-30BA-49E8-83F4-830A76520B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4579476"/>
                  </p:ext>
                </p:extLst>
              </p:nvPr>
            </p:nvGraphicFramePr>
            <p:xfrm>
              <a:off x="838200" y="1844040"/>
              <a:ext cx="10515603" cy="15849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90215761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102774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3586762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25984612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83710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817889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076216707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Coverage Probability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4" t="-7692" r="-200406" b="-3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304" t="-7692" r="-100406" b="-3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304" t="-7692" r="-406" b="-3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112357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9291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6255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837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EC9A1A88-7117-459C-844B-96A8C127E1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15089" y="4001294"/>
              <a:ext cx="8961822" cy="174599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𝜎𝜀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0" indent="-4572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CA" sz="3200" dirty="0"/>
                            <a:t> standard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CA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CA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CA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20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CA" sz="3200" dirty="0"/>
                            <a:t> square-root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EC9A1A88-7117-459C-844B-96A8C127E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46746"/>
                  </p:ext>
                </p:extLst>
              </p:nvPr>
            </p:nvGraphicFramePr>
            <p:xfrm>
              <a:off x="1615089" y="4001294"/>
              <a:ext cx="8961822" cy="177120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" t="-1053" r="-100272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36" t="-1053" r="-272" b="-2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612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" t="-95050" r="-100272" b="-127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36" t="-95050" r="-272" b="-127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" t="-207368" r="-100272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564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197</Words>
  <Application>Microsoft Office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Riboflavin Data</vt:lpstr>
      <vt:lpstr>Riboflavin Data</vt:lpstr>
      <vt:lpstr>Riboflavin Data</vt:lpstr>
      <vt:lpstr>Box-Cox Inference</vt:lpstr>
      <vt:lpstr>Box-Cox Inference</vt:lpstr>
      <vt:lpstr>Box-Cox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Ruth</dc:creator>
  <cp:lastModifiedBy>William Ruth</cp:lastModifiedBy>
  <cp:revision>60</cp:revision>
  <dcterms:created xsi:type="dcterms:W3CDTF">2020-05-05T17:12:03Z</dcterms:created>
  <dcterms:modified xsi:type="dcterms:W3CDTF">2020-05-14T16:55:38Z</dcterms:modified>
</cp:coreProperties>
</file>