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sldIdLst>
    <p:sldId id="289" r:id="rId3"/>
    <p:sldId id="286" r:id="rId4"/>
    <p:sldId id="268" r:id="rId5"/>
    <p:sldId id="269" r:id="rId6"/>
    <p:sldId id="288" r:id="rId7"/>
    <p:sldId id="257" r:id="rId8"/>
    <p:sldId id="258" r:id="rId9"/>
    <p:sldId id="266" r:id="rId10"/>
    <p:sldId id="260" r:id="rId11"/>
    <p:sldId id="267" r:id="rId12"/>
    <p:sldId id="261" r:id="rId13"/>
    <p:sldId id="262" r:id="rId14"/>
    <p:sldId id="263" r:id="rId15"/>
    <p:sldId id="264" r:id="rId16"/>
    <p:sldId id="273" r:id="rId17"/>
    <p:sldId id="274" r:id="rId18"/>
    <p:sldId id="291" r:id="rId19"/>
    <p:sldId id="292" r:id="rId20"/>
    <p:sldId id="293" r:id="rId21"/>
    <p:sldId id="278" r:id="rId22"/>
    <p:sldId id="280" r:id="rId23"/>
    <p:sldId id="290" r:id="rId24"/>
    <p:sldId id="282" r:id="rId25"/>
    <p:sldId id="281" r:id="rId26"/>
    <p:sldId id="279" r:id="rId27"/>
    <p:sldId id="284" r:id="rId28"/>
    <p:sldId id="285" r:id="rId29"/>
    <p:sldId id="287" r:id="rId30"/>
    <p:sldId id="29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614" y="62"/>
      </p:cViewPr>
      <p:guideLst/>
    </p:cSldViewPr>
  </p:slideViewPr>
  <p:outlineViewPr>
    <p:cViewPr>
      <p:scale>
        <a:sx n="33" d="100"/>
        <a:sy n="33" d="100"/>
      </p:scale>
      <p:origin x="0" y="-1301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BC663E-FFC2-47E5-AED8-B45289E37B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1D346-51E6-4B04-9D7F-3EEFCC1C506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8D123-6CF9-4AE0-B70B-23762727A01D}" type="datetimeFigureOut">
              <a:rPr lang="en-CA" smtClean="0"/>
              <a:t>2020-05-14</a:t>
            </a:fld>
            <a:endParaRPr lang="en-CA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71940C7-42B6-4949-9FFF-DE102239BA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3951013-9794-4203-81C2-4BE7EF68D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587A2-BC8F-4842-BFCC-72736CA721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A8BA0-8264-4D4E-8C75-689615A197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3E2B9-4A1C-4AA4-AC99-6611FFD9ABF3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HOW TO CHANGE IMAGE:</a:t>
            </a:r>
          </a:p>
          <a:p>
            <a:pPr marL="171450" indent="-171450">
              <a:buFontTx/>
              <a:buChar char="-"/>
            </a:pPr>
            <a:r>
              <a:rPr lang="en-US" dirty="0"/>
              <a:t>Click on image box.</a:t>
            </a:r>
          </a:p>
          <a:p>
            <a:pPr marL="171450" indent="-171450">
              <a:buFontTx/>
              <a:buChar char="-"/>
            </a:pPr>
            <a:r>
              <a:rPr lang="en-US" dirty="0"/>
              <a:t>Go to “Picture Format” tab</a:t>
            </a:r>
          </a:p>
          <a:p>
            <a:pPr marL="171450" indent="-171450">
              <a:buFontTx/>
              <a:buChar char="-"/>
            </a:pPr>
            <a:r>
              <a:rPr lang="en-US" dirty="0"/>
              <a:t>Click “Change Picture”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r>
              <a:rPr lang="en-US" b="1" dirty="0"/>
              <a:t>FONT: </a:t>
            </a:r>
            <a:br>
              <a:rPr lang="en-US" b="1" dirty="0"/>
            </a:br>
            <a:r>
              <a:rPr lang="en-US" dirty="0"/>
              <a:t>Impact, uppercase</a:t>
            </a:r>
          </a:p>
          <a:p>
            <a:r>
              <a:rPr lang="en-US" dirty="0"/>
              <a:t>Do not extend text outside of red </a:t>
            </a:r>
            <a:r>
              <a:rPr lang="en-US" baseline="0" dirty="0"/>
              <a:t>section.</a:t>
            </a:r>
          </a:p>
          <a:p>
            <a:endParaRPr lang="en-US" baseline="0" dirty="0"/>
          </a:p>
          <a:p>
            <a:r>
              <a:rPr lang="en-US" b="1" dirty="0"/>
              <a:t>SUBHEADS</a:t>
            </a:r>
            <a:r>
              <a:rPr lang="en-US" b="1" baseline="0" dirty="0"/>
              <a:t> / </a:t>
            </a:r>
            <a:r>
              <a:rPr lang="en-US" b="1" dirty="0"/>
              <a:t>DAY MONTH YEAR:</a:t>
            </a:r>
          </a:p>
          <a:p>
            <a:r>
              <a:rPr lang="en-US" dirty="0"/>
              <a:t>Trebuchet MS, bold, uppercase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2F7FF-80E9-EA46-8276-FB972CB01D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70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 is often of interest</a:t>
                </a:r>
                <a:r>
                  <a:rPr lang="en-CA" baseline="0" dirty="0"/>
                  <a:t> both for statistical and scientific reasons</a:t>
                </a:r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CA" b="0" i="0">
                    <a:latin typeface="Cambria Math" panose="02040503050406030204" pitchFamily="18" charset="0"/>
                  </a:rPr>
                  <a:t>𝛾_0</a:t>
                </a:r>
                <a:r>
                  <a:rPr lang="en-CA" dirty="0"/>
                  <a:t> is often of interest</a:t>
                </a:r>
                <a:r>
                  <a:rPr lang="en-CA" baseline="0" dirty="0"/>
                  <a:t> both for statistical and scientific reasons</a:t>
                </a:r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1C23F-0B46-4F81-AD7E-018EBC87B4C7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7744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Mention that “profile out” means “optimize over”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1C23F-0B46-4F81-AD7E-018EBC87B4C7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968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CA" dirty="0"/>
                  <a:t> chosen by CV 1SE</a:t>
                </a:r>
                <a:r>
                  <a:rPr lang="en-CA" baseline="0" dirty="0"/>
                  <a:t> throughout presentation</a:t>
                </a:r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CA" b="0" i="0">
                    <a:latin typeface="Cambria Math" panose="02040503050406030204" pitchFamily="18" charset="0"/>
                  </a:rPr>
                  <a:t>𝜆</a:t>
                </a:r>
                <a:r>
                  <a:rPr lang="en-CA" dirty="0"/>
                  <a:t> chosen by CV 1SE</a:t>
                </a:r>
                <a:r>
                  <a:rPr lang="en-CA" baseline="0" dirty="0"/>
                  <a:t> throughout presentation</a:t>
                </a:r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1C23F-0B46-4F81-AD7E-018EBC87B4C7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7904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8CC0-2C82-448E-98F8-F03E9B454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E50FE-5474-494B-9823-C6A61150E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669EE-FEB4-45D1-85D6-58E36A85C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FB22-32B5-4F91-A4F9-56A84F0F6750}" type="datetimeFigureOut">
              <a:rPr lang="en-CA" smtClean="0"/>
              <a:t>2020-05-14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86631-73C1-4325-9309-B2825018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93C95-A5F2-4632-ACF3-45E03D3DA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95B3-090F-4118-995C-93ADCE8B2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682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6858-9AE0-47C3-9D48-CDFC32E35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0BBD78-55A2-40F3-A798-58591C363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DBF8-2EB7-4CD3-8C7E-FDACDABD5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FB22-32B5-4F91-A4F9-56A84F0F6750}" type="datetimeFigureOut">
              <a:rPr lang="en-CA" smtClean="0"/>
              <a:t>2020-05-14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C5CC4-6319-4F04-8B0D-B63D81A6D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76355-7409-4B73-95B3-DC41FC49C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95B3-090F-4118-995C-93ADCE8B2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763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5DDCE6-A126-4B73-B5D3-4F5D4E446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15CCA-C04A-4B8B-BE6B-C7D6B02F6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2B6D6-ED63-4354-8669-9E6D0856D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FB22-32B5-4F91-A4F9-56A84F0F6750}" type="datetimeFigureOut">
              <a:rPr lang="en-CA" smtClean="0"/>
              <a:t>2020-05-14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3C2C7-010C-441B-8449-A74D56DD7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C198E-A80C-4CEC-8F2A-35A00F32C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95B3-090F-4118-995C-93ADCE8B2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5430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| Title Page with to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C24254-722A-B146-BECC-4895EC4DA86A}"/>
              </a:ext>
            </a:extLst>
          </p:cNvPr>
          <p:cNvSpPr txBox="1"/>
          <p:nvPr userDrawn="1"/>
        </p:nvSpPr>
        <p:spPr>
          <a:xfrm>
            <a:off x="1" y="3743325"/>
            <a:ext cx="12191999" cy="3114675"/>
          </a:xfrm>
          <a:prstGeom prst="rect">
            <a:avLst/>
          </a:prstGeom>
          <a:solidFill>
            <a:srgbClr val="CC0633"/>
          </a:solidFill>
        </p:spPr>
        <p:txBody>
          <a:bodyPr wrap="square" rtlCol="0">
            <a:spAutoFit/>
          </a:bodyPr>
          <a:lstStyle/>
          <a:p>
            <a:endParaRPr lang="en-US" sz="1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9135019-64D5-5141-B3AA-B6B2094058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74221" y="4101753"/>
            <a:ext cx="10363200" cy="3278721"/>
          </a:xfrm>
        </p:spPr>
        <p:txBody>
          <a:bodyPr anchor="t">
            <a:no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PAGE</a:t>
            </a:r>
            <a:br>
              <a:rPr lang="en-US" dirty="0"/>
            </a:br>
            <a:r>
              <a:rPr lang="en-US" dirty="0"/>
              <a:t>WITH TOP IMAGE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-1"/>
            <a:ext cx="12192000" cy="3743325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4AFDEA-ECA5-5949-BBA0-CB12683808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28261" y="1"/>
            <a:ext cx="1709160" cy="64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92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B157F-17D7-496C-BFF7-5E797CB5A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A00E2-D624-4E37-B8A5-864B4B07C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57E75-43ED-4737-B55F-5C3392B49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FB22-32B5-4F91-A4F9-56A84F0F6750}" type="datetimeFigureOut">
              <a:rPr lang="en-CA" smtClean="0"/>
              <a:t>2020-05-14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5F1E9-66B0-4F69-9D3F-7019B5E3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CA265-E5DD-484F-88C0-553E9881F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95B3-090F-4118-995C-93ADCE8B2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915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C4068-07E6-4E2F-89FC-CFD9E0F22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3C745-69D5-42DE-9E6C-9F98E653B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939E3-B187-4164-9FD3-086A04E7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FB22-32B5-4F91-A4F9-56A84F0F6750}" type="datetimeFigureOut">
              <a:rPr lang="en-CA" smtClean="0"/>
              <a:t>2020-05-14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C9C32-5B24-4F97-9E24-33FA9134B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C498D-4737-41B7-8545-8C104A29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95B3-090F-4118-995C-93ADCE8B2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996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C59CC-4513-4857-B78C-199EAA26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F37B0-6FB6-4F62-A632-A076CEEF7C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2A5BB-6269-46BF-83DE-4C9EE3C10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4ECCF-109B-4419-AF93-DB9A8176B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FB22-32B5-4F91-A4F9-56A84F0F6750}" type="datetimeFigureOut">
              <a:rPr lang="en-CA" smtClean="0"/>
              <a:t>2020-05-14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552D3-34D9-4B0D-A14D-06536F7C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709B5-1D97-48F3-A7DF-E93DD6A1F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95B3-090F-4118-995C-93ADCE8B2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147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D8A28-43A7-40CE-A277-CD27E8039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1BFBF-E2FC-4218-86DE-48A2038B5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F4D6F-99DB-4B33-A52A-B84F47E12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2B03FE-BE61-4E61-B247-BB73C2D18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D43AA-EB99-4158-8C3F-55A9DFF93C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A6B38D-B3A4-4FE2-B0EB-62CE9125A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FB22-32B5-4F91-A4F9-56A84F0F6750}" type="datetimeFigureOut">
              <a:rPr lang="en-CA" smtClean="0"/>
              <a:t>2020-05-14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54F0D3-798E-414B-A7EF-925687052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F606AD-DFDA-457B-8780-B4C27D773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95B3-090F-4118-995C-93ADCE8B2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55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47A81-209B-4A29-9EE7-FA7CBC78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B4D489-2842-4DAD-8A24-869EC3F3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FB22-32B5-4F91-A4F9-56A84F0F6750}" type="datetimeFigureOut">
              <a:rPr lang="en-CA" smtClean="0"/>
              <a:t>2020-05-14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534CE-EAC6-4C6A-B088-6D9FF5A0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A61093-CADE-4CBC-B360-82C49D48C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95B3-090F-4118-995C-93ADCE8B2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549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74783C-5A3F-4753-8887-C42D05FF9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FB22-32B5-4F91-A4F9-56A84F0F6750}" type="datetimeFigureOut">
              <a:rPr lang="en-CA" smtClean="0"/>
              <a:t>2020-05-14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4E0FF-3CB2-4A91-8F32-1F772F49E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C61D4-BF53-4A0E-8D01-7936B106A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95B3-090F-4118-995C-93ADCE8B2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468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32FFC-56BD-40DD-8E74-7EA1CF8F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CFC52-EEFB-4E85-A0D1-214BEF94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98E4BC-8C9A-4F98-BDCC-276405FFB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E219C-470B-4DCE-9EBC-9D711B02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FB22-32B5-4F91-A4F9-56A84F0F6750}" type="datetimeFigureOut">
              <a:rPr lang="en-CA" smtClean="0"/>
              <a:t>2020-05-14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5DA85-4F47-4436-BD17-8D6A0566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37008-681D-4303-8B90-D577EDC0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95B3-090F-4118-995C-93ADCE8B2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576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FDF5B-A077-451C-8589-715790F10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5FFB45-0CC9-4916-9363-53A29E8C7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D9A3C-FEE6-4CD4-9930-7F0CBDA2D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D3BFD-8A61-4525-8C80-613FAAB45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FB22-32B5-4F91-A4F9-56A84F0F6750}" type="datetimeFigureOut">
              <a:rPr lang="en-CA" smtClean="0"/>
              <a:t>2020-05-14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2502B-D9E5-428C-91CE-3D4C3C95E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8661C-0329-454E-89DB-8F807A67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95B3-090F-4118-995C-93ADCE8B2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188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2E8015-37B1-4FE8-8D7A-B95FCA13C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27A5B-51B9-4C51-8B13-9544E1C7B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210B9-2FBA-4F2E-B517-25522A039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CFB22-32B5-4F91-A4F9-56A84F0F6750}" type="datetimeFigureOut">
              <a:rPr lang="en-CA" smtClean="0"/>
              <a:t>2020-05-14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E95F8-7B9C-422B-AE9F-46DF44037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D030B-1CB7-40BC-9413-6D0D4BF3B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695B3-090F-4118-995C-93ADCE8B2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609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41267"/>
            <a:ext cx="10515600" cy="84942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3296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3229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bg1"/>
                </a:solidFill>
                <a:latin typeface="Trebuchet MS" panose="020B070302020209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13B9BE-9F57-4747-AEFA-02E77983E8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44640" y="1"/>
            <a:ext cx="1709160" cy="64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4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C0633"/>
          </a:solidFill>
          <a:latin typeface="Impact" panose="020B08060309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411487A-47E6-1445-802F-ECCED51F211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EF4F39-4789-264B-9202-5A30480050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Box-Cox Transformations in High-Dimensional Linear Models</a:t>
            </a:r>
            <a:br>
              <a:rPr lang="en-US" dirty="0"/>
            </a:br>
            <a:r>
              <a:rPr lang="en-US" sz="3200" dirty="0"/>
              <a:t>William Ruth and Richard Lockhart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757000-9EF8-124D-9AA6-C9F45FE00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5196" y="1"/>
            <a:ext cx="1281870" cy="64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49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21E325-CD9A-401C-8D1B-393C83E486E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CA" dirty="0"/>
                  <a:t>Estimating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21E325-CD9A-401C-8D1B-393C83E486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picture containing man, water, table, people&#10;&#10;Description automatically generated">
            <a:extLst>
              <a:ext uri="{FF2B5EF4-FFF2-40B4-BE49-F238E27FC236}">
                <a16:creationId xmlns:a16="http://schemas.microsoft.com/office/drawing/2014/main" id="{39CCA4A5-5D9D-4FEC-A711-856492DAF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063" y="1825625"/>
            <a:ext cx="6091873" cy="4351338"/>
          </a:xfrm>
        </p:spPr>
      </p:pic>
      <p:pic>
        <p:nvPicPr>
          <p:cNvPr id="6" name="Content Placeholder 6" descr="A picture containing man, water, table, people&#10;&#10;Description automatically generated">
            <a:extLst>
              <a:ext uri="{FF2B5EF4-FFF2-40B4-BE49-F238E27FC236}">
                <a16:creationId xmlns:a16="http://schemas.microsoft.com/office/drawing/2014/main" id="{029C800E-08CE-4B76-9ED1-192C46DCBE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062" y="1825625"/>
            <a:ext cx="6091873" cy="4351338"/>
          </a:xfrm>
          <a:prstGeom prst="rect">
            <a:avLst/>
          </a:prstGeom>
        </p:spPr>
      </p:pic>
      <p:pic>
        <p:nvPicPr>
          <p:cNvPr id="7" name="Content Placeholder 4" descr="A picture containing man, table, people, water&#10;&#10;Description automatically generated">
            <a:extLst>
              <a:ext uri="{FF2B5EF4-FFF2-40B4-BE49-F238E27FC236}">
                <a16:creationId xmlns:a16="http://schemas.microsoft.com/office/drawing/2014/main" id="{2F91BD59-46BE-4567-B080-D33A94FE4B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062" y="1825625"/>
            <a:ext cx="6091873" cy="4351338"/>
          </a:xfrm>
          <a:prstGeom prst="rect">
            <a:avLst/>
          </a:prstGeom>
        </p:spPr>
      </p:pic>
      <p:pic>
        <p:nvPicPr>
          <p:cNvPr id="8" name="Content Placeholder 9" descr="A picture containing man, photo, table, people&#10;&#10;Description automatically generated">
            <a:extLst>
              <a:ext uri="{FF2B5EF4-FFF2-40B4-BE49-F238E27FC236}">
                <a16:creationId xmlns:a16="http://schemas.microsoft.com/office/drawing/2014/main" id="{AEA13E4E-CC4B-4F8C-8029-83D956A752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061" y="1825625"/>
            <a:ext cx="6091873" cy="4351338"/>
          </a:xfrm>
          <a:prstGeom prst="rect">
            <a:avLst/>
          </a:prstGeom>
        </p:spPr>
      </p:pic>
      <p:pic>
        <p:nvPicPr>
          <p:cNvPr id="9" name="Content Placeholder 7" descr="A picture containing photo, table, man, water&#10;&#10;Description automatically generated">
            <a:extLst>
              <a:ext uri="{FF2B5EF4-FFF2-40B4-BE49-F238E27FC236}">
                <a16:creationId xmlns:a16="http://schemas.microsoft.com/office/drawing/2014/main" id="{CCB22E7D-95A9-4512-A6D5-1A74605871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060" y="1825625"/>
            <a:ext cx="6091873" cy="4351338"/>
          </a:xfrm>
          <a:prstGeom prst="rect">
            <a:avLst/>
          </a:prstGeom>
        </p:spPr>
      </p:pic>
      <p:pic>
        <p:nvPicPr>
          <p:cNvPr id="10" name="Content Placeholder 4" descr="A picture containing man, table, photo, water&#10;&#10;Description automatically generated">
            <a:extLst>
              <a:ext uri="{FF2B5EF4-FFF2-40B4-BE49-F238E27FC236}">
                <a16:creationId xmlns:a16="http://schemas.microsoft.com/office/drawing/2014/main" id="{978B3159-C00A-450F-B271-DC0F98800A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059" y="1825625"/>
            <a:ext cx="6091873" cy="4351338"/>
          </a:xfrm>
          <a:prstGeom prst="rect">
            <a:avLst/>
          </a:prstGeom>
        </p:spPr>
      </p:pic>
      <p:pic>
        <p:nvPicPr>
          <p:cNvPr id="11" name="Content Placeholder 12" descr="A picture containing man, table, phone, board&#10;&#10;Description automatically generated">
            <a:extLst>
              <a:ext uri="{FF2B5EF4-FFF2-40B4-BE49-F238E27FC236}">
                <a16:creationId xmlns:a16="http://schemas.microsoft.com/office/drawing/2014/main" id="{B7C9A8FA-10A1-4F9E-A48B-7D7AE5A046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058" y="1825625"/>
            <a:ext cx="60918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90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85696-BF05-4E67-9688-8E55135F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High Dimension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4AF7C8-9208-4504-B934-1CF384FB0D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Things get more complicated when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CA" dirty="0"/>
              </a:p>
              <a:p>
                <a:endParaRPr lang="en-CA" dirty="0"/>
              </a:p>
              <a:p>
                <a:r>
                  <a:rPr lang="en-CA" dirty="0"/>
                  <a:t>Same log-likelihood for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CA" dirty="0"/>
              </a:p>
              <a:p>
                <a:r>
                  <a:rPr lang="en-CA" dirty="0"/>
                  <a:t>Can’t profile out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CA" dirty="0"/>
              </a:p>
              <a:p>
                <a:endParaRPr lang="en-CA" dirty="0"/>
              </a:p>
              <a:p>
                <a:r>
                  <a:rPr lang="en-CA" dirty="0"/>
                  <a:t>LASSO to the rescue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4AF7C8-9208-4504-B934-1CF384FB0D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3677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CDD63-FC77-491A-973F-49F365981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LASSO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ED957F-3129-4988-B0B2-B718AAC5E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observations,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CA" dirty="0"/>
                  <a:t> predictors</a:t>
                </a:r>
              </a:p>
              <a:p>
                <a:endParaRPr lang="en-CA" dirty="0"/>
              </a:p>
              <a:p>
                <a:r>
                  <a:rPr lang="en-CA" dirty="0"/>
                  <a:t>When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, least squares isn’t meaningful</a:t>
                </a:r>
              </a:p>
              <a:p>
                <a:endParaRPr lang="en-CA" dirty="0"/>
              </a:p>
              <a:p>
                <a:r>
                  <a:rPr lang="en-CA" dirty="0"/>
                  <a:t>Add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dirty="0"/>
                  <a:t> to the LS objective</a:t>
                </a:r>
              </a:p>
              <a:p>
                <a:pPr lvl="1"/>
                <a:r>
                  <a:rPr lang="en-CA" b="0" dirty="0"/>
                  <a:t>Called a penalty term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CA" dirty="0"/>
                  <a:t> is a tuning parameter</a:t>
                </a:r>
              </a:p>
              <a:p>
                <a:pPr lvl="1"/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ED957F-3129-4988-B0B2-B718AAC5E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3774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74CC-B56B-4107-BF4C-673C8935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LASSO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D8EBA-11EB-43CB-80FF-B5AB73B8E7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Adding penalty term gives a useful estimator for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CA" b="0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endParaRPr lang="en-CA" b="0" dirty="0"/>
              </a:p>
              <a:p>
                <a:endParaRPr lang="en-CA" dirty="0"/>
              </a:p>
              <a:p>
                <a:r>
                  <a:rPr lang="en-CA" dirty="0"/>
                  <a:t>Shrinks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CA" dirty="0"/>
                  <a:t> toward zero</a:t>
                </a:r>
              </a:p>
              <a:p>
                <a:pPr lvl="1"/>
                <a:r>
                  <a:rPr lang="en-CA" dirty="0"/>
                  <a:t>Increases bias, but reduces variance</a:t>
                </a:r>
              </a:p>
              <a:p>
                <a:pPr lvl="1"/>
                <a:r>
                  <a:rPr lang="en-CA" dirty="0"/>
                  <a:t>Sets small values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CA" dirty="0"/>
                  <a:t> to zero</a:t>
                </a:r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D8EBA-11EB-43CB-80FF-B5AB73B8E7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759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2FB9-7C78-4C69-B9B5-D57ED3542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LASSO with Box-Cox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1BF560-01EA-4C7F-819B-DFFC42155D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Need to optimize over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CA" dirty="0"/>
                  <a:t> in the log-likelihood for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CA" dirty="0"/>
              </a:p>
              <a:p>
                <a:endParaRPr lang="en-CA" dirty="0"/>
              </a:p>
              <a:p>
                <a:r>
                  <a:rPr lang="en-CA" dirty="0"/>
                  <a:t>If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, LS doesn’t really work</a:t>
                </a:r>
              </a:p>
              <a:p>
                <a:endParaRPr lang="en-CA" dirty="0"/>
              </a:p>
              <a:p>
                <a:r>
                  <a:rPr lang="en-CA" dirty="0"/>
                  <a:t>Use LASSO residuals instead of LS</a:t>
                </a:r>
              </a:p>
              <a:p>
                <a:r>
                  <a:rPr lang="en-CA" dirty="0"/>
                  <a:t>Called the “Residual Substitution” method</a:t>
                </a:r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1BF560-01EA-4C7F-819B-DFFC42155D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06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199A4-6260-49CD-AD37-36F05E8C6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Residual Substitution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1BD629-A908-4221-BD07-B98E42740D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Choose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CA" dirty="0"/>
                  <a:t> by cross validation</a:t>
                </a:r>
              </a:p>
              <a:p>
                <a:endParaRPr lang="en-CA" dirty="0"/>
              </a:p>
              <a:p>
                <a:r>
                  <a:rPr lang="en-CA" dirty="0"/>
                  <a:t>Profile out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CA" dirty="0"/>
                  <a:t> in the same way as when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CA" dirty="0"/>
              </a:p>
              <a:p>
                <a:endParaRPr lang="en-CA" dirty="0"/>
              </a:p>
              <a:p>
                <a:r>
                  <a:rPr lang="en-CA" dirty="0"/>
                  <a:t>Maximize “profile likelihood” numerically</a:t>
                </a:r>
              </a:p>
              <a:p>
                <a:pPr lvl="1"/>
                <a:r>
                  <a:rPr lang="en-CA" dirty="0"/>
                  <a:t>CV folds are fixed over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CA" dirty="0"/>
              </a:p>
              <a:p>
                <a:pPr lvl="1"/>
                <a:r>
                  <a:rPr lang="en-CA" dirty="0"/>
                  <a:t>Candidate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CA" dirty="0"/>
                  <a:t> values are fixed over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1BD629-A908-4221-BD07-B98E42740D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548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9A0D3-5786-4684-A2D4-BE44181D4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Residual Substitution</a:t>
            </a:r>
          </a:p>
        </p:txBody>
      </p:sp>
      <p:pic>
        <p:nvPicPr>
          <p:cNvPr id="19" name="Content Placeholder 18" descr="A picture containing man, water, kite, table&#10;&#10;Description automatically generated">
            <a:extLst>
              <a:ext uri="{FF2B5EF4-FFF2-40B4-BE49-F238E27FC236}">
                <a16:creationId xmlns:a16="http://schemas.microsoft.com/office/drawing/2014/main" id="{5DBD515E-B64B-48E6-B773-C1AF6FB9D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40" y="1690688"/>
            <a:ext cx="6667920" cy="4762800"/>
          </a:xfrm>
        </p:spPr>
      </p:pic>
      <p:pic>
        <p:nvPicPr>
          <p:cNvPr id="30" name="Picture 29" descr="A picture containing man, photo, table, black&#10;&#10;Description automatically generated">
            <a:extLst>
              <a:ext uri="{FF2B5EF4-FFF2-40B4-BE49-F238E27FC236}">
                <a16:creationId xmlns:a16="http://schemas.microsoft.com/office/drawing/2014/main" id="{B3691FEF-E73C-4CBD-B2E7-6C593E1CE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529" y="1690323"/>
            <a:ext cx="6668431" cy="4763165"/>
          </a:xfrm>
          <a:prstGeom prst="rect">
            <a:avLst/>
          </a:prstGeom>
        </p:spPr>
      </p:pic>
      <p:pic>
        <p:nvPicPr>
          <p:cNvPr id="32" name="Picture 31" descr="A picture containing man, photo, table, water&#10;&#10;Description automatically generated">
            <a:extLst>
              <a:ext uri="{FF2B5EF4-FFF2-40B4-BE49-F238E27FC236}">
                <a16:creationId xmlns:a16="http://schemas.microsoft.com/office/drawing/2014/main" id="{E8D515D0-867A-48F6-A0CF-3B866D76BC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529" y="1690323"/>
            <a:ext cx="6668431" cy="4763165"/>
          </a:xfrm>
          <a:prstGeom prst="rect">
            <a:avLst/>
          </a:prstGeom>
        </p:spPr>
      </p:pic>
      <p:pic>
        <p:nvPicPr>
          <p:cNvPr id="34" name="Picture 33" descr="A close up of a person&#10;&#10;Description automatically generated">
            <a:extLst>
              <a:ext uri="{FF2B5EF4-FFF2-40B4-BE49-F238E27FC236}">
                <a16:creationId xmlns:a16="http://schemas.microsoft.com/office/drawing/2014/main" id="{F4C5C16F-6F15-4407-A56B-04060B2172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529" y="1690322"/>
            <a:ext cx="6668431" cy="4763165"/>
          </a:xfrm>
          <a:prstGeom prst="rect">
            <a:avLst/>
          </a:prstGeom>
        </p:spPr>
      </p:pic>
      <p:pic>
        <p:nvPicPr>
          <p:cNvPr id="36" name="Picture 35" descr="A picture containing photo, man, table, different&#10;&#10;Description automatically generated">
            <a:extLst>
              <a:ext uri="{FF2B5EF4-FFF2-40B4-BE49-F238E27FC236}">
                <a16:creationId xmlns:a16="http://schemas.microsoft.com/office/drawing/2014/main" id="{16DAFDDB-AC25-4E87-AE2D-0DD3337061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529" y="1690321"/>
            <a:ext cx="6668431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09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D409-9253-4B62-99A8-68997D732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Riboflavin Data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B6B7B2-EB52-41F8-9C85-464B1562C9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Log-transform appropriate?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CA" dirty="0"/>
              </a:p>
              <a:p>
                <a:endParaRPr lang="en-CA" dirty="0"/>
              </a:p>
              <a:p>
                <a:r>
                  <a:rPr lang="en-CA" dirty="0"/>
                  <a:t>Use residual substitution method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B6B7B2-EB52-41F8-9C85-464B1562C9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6087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D64B0-7EF1-4D01-9214-93F3A5A38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Riboflavin Data</a:t>
            </a:r>
            <a:endParaRPr lang="en-CA" dirty="0"/>
          </a:p>
        </p:txBody>
      </p:sp>
      <p:pic>
        <p:nvPicPr>
          <p:cNvPr id="5" name="Picture 4" descr="A picture containing water, man, table, air&#10;&#10;Description automatically generated">
            <a:extLst>
              <a:ext uri="{FF2B5EF4-FFF2-40B4-BE49-F238E27FC236}">
                <a16:creationId xmlns:a16="http://schemas.microsoft.com/office/drawing/2014/main" id="{828F0EB7-3712-4ECD-9BD6-F6E476CB4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784" y="1690688"/>
            <a:ext cx="6668431" cy="4763165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04AF867B-5612-4F38-AB23-07316D828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783" y="1690687"/>
            <a:ext cx="6668431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7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68053-E11D-493A-B5C4-511392985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Riboflavin Data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0C204C-4CDA-48C2-AB18-F275B6DDAC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Interval for transformation parameter: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(0.30, 0.54)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Favors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well outside interval</a:t>
                </a:r>
              </a:p>
              <a:p>
                <a:endParaRPr lang="en-US" dirty="0"/>
              </a:p>
              <a:p>
                <a:r>
                  <a:rPr lang="en-US" dirty="0"/>
                  <a:t>Disclaimer: This is not valid inference!!!</a:t>
                </a:r>
              </a:p>
              <a:p>
                <a:pPr lvl="1"/>
                <a:r>
                  <a:rPr lang="en-US" dirty="0"/>
                  <a:t>Not explicitly doing maximum likelihood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0C204C-4CDA-48C2-AB18-F275B6DDAC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607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EA365-B023-4B12-80D2-5BF368657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0A095-1FE4-4260-9DDF-C713010A5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Riboflavin Data Example</a:t>
            </a:r>
          </a:p>
          <a:p>
            <a:endParaRPr lang="en-CA" dirty="0"/>
          </a:p>
          <a:p>
            <a:r>
              <a:rPr lang="en-CA" dirty="0"/>
              <a:t>Introduction</a:t>
            </a:r>
          </a:p>
          <a:p>
            <a:pPr lvl="1"/>
            <a:r>
              <a:rPr lang="en-CA" dirty="0"/>
              <a:t>Box-Cox</a:t>
            </a:r>
          </a:p>
          <a:p>
            <a:pPr lvl="1"/>
            <a:r>
              <a:rPr lang="en-CA" dirty="0"/>
              <a:t>LASSO</a:t>
            </a:r>
          </a:p>
          <a:p>
            <a:pPr lvl="1"/>
            <a:endParaRPr lang="en-CA" dirty="0"/>
          </a:p>
          <a:p>
            <a:r>
              <a:rPr lang="en-CA" dirty="0"/>
              <a:t>Box-Cox with LASSO</a:t>
            </a:r>
          </a:p>
          <a:p>
            <a:pPr lvl="1"/>
            <a:r>
              <a:rPr lang="en-CA" dirty="0"/>
              <a:t>Residual Substitution</a:t>
            </a:r>
          </a:p>
          <a:p>
            <a:pPr lvl="1"/>
            <a:r>
              <a:rPr lang="en-CA" dirty="0"/>
              <a:t>Penalized Likelihood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0538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BECA9-FB5C-4ABC-B2A7-DDFBCB038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Residual Substitution: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FEA31-8105-4416-8B86-8B267B81C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above approach is based on an analogy with LS:</a:t>
            </a:r>
          </a:p>
          <a:p>
            <a:endParaRPr lang="en-CA" dirty="0"/>
          </a:p>
          <a:p>
            <a:r>
              <a:rPr lang="en-CA" dirty="0"/>
              <a:t>Start with LS likelihood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4851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B96B1-613A-41C9-BE6A-0D107FCA2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Residual Substitution: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9E1F0F-F42E-4E54-B5FC-7895815740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CA" dirty="0"/>
                  <a:t>LS profile likelihood</a:t>
                </a:r>
              </a:p>
              <a:p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CA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sSub>
                                        <m:sSubPr>
                                          <m:ctrlP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CA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CA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  <m:t>𝐿𝑆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∑</m:t>
                      </m:r>
                      <m:func>
                        <m:func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9E1F0F-F42E-4E54-B5FC-7895815740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71C803A4-0FCD-4EAE-8499-D899A3F98CAE}"/>
              </a:ext>
            </a:extLst>
          </p:cNvPr>
          <p:cNvSpPr/>
          <p:nvPr/>
        </p:nvSpPr>
        <p:spPr>
          <a:xfrm rot="5400000">
            <a:off x="4524866" y="1815846"/>
            <a:ext cx="659876" cy="422320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4DE2614F-26E7-4A1E-89E0-6453FB3D5397}"/>
              </a:ext>
            </a:extLst>
          </p:cNvPr>
          <p:cNvSpPr/>
          <p:nvPr/>
        </p:nvSpPr>
        <p:spPr>
          <a:xfrm rot="5400000">
            <a:off x="8436989" y="2560564"/>
            <a:ext cx="659876" cy="273377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B5CA8-BCA8-4FA4-A74B-08CA9696907A}"/>
              </a:ext>
            </a:extLst>
          </p:cNvPr>
          <p:cNvSpPr txBox="1"/>
          <p:nvPr/>
        </p:nvSpPr>
        <p:spPr>
          <a:xfrm>
            <a:off x="3071591" y="4331233"/>
            <a:ext cx="35664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Log-sum of squared </a:t>
            </a:r>
          </a:p>
          <a:p>
            <a:r>
              <a:rPr lang="en-CA" sz="3200" dirty="0"/>
              <a:t>LS residuals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F97DA2-70D3-4AF6-9450-862FCCC03CC0}"/>
              </a:ext>
            </a:extLst>
          </p:cNvPr>
          <p:cNvSpPr txBox="1"/>
          <p:nvPr/>
        </p:nvSpPr>
        <p:spPr>
          <a:xfrm>
            <a:off x="7400040" y="4331233"/>
            <a:ext cx="27270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Jacobian of</a:t>
            </a:r>
          </a:p>
          <a:p>
            <a:r>
              <a:rPr lang="en-CA" sz="3200" dirty="0"/>
              <a:t>Box-Cox</a:t>
            </a:r>
          </a:p>
          <a:p>
            <a:r>
              <a:rPr lang="en-CA" sz="3200" dirty="0"/>
              <a:t>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223978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BECA9-FB5C-4ABC-B2A7-DDFBCB038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Residual Substitution: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FEA31-8105-4416-8B86-8B267B81C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above approach is based on an analogy with LS:</a:t>
            </a:r>
          </a:p>
          <a:p>
            <a:endParaRPr lang="en-CA" dirty="0"/>
          </a:p>
          <a:p>
            <a:r>
              <a:rPr lang="en-CA" dirty="0"/>
              <a:t>Start with LS likelihood</a:t>
            </a:r>
          </a:p>
          <a:p>
            <a:r>
              <a:rPr lang="en-CA" dirty="0"/>
              <a:t>Replace LS residual with LASSO residual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0981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B96B1-613A-41C9-BE6A-0D107FCA2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Residual Substitution: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9E1F0F-F42E-4E54-B5FC-7895815740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CA" dirty="0"/>
                  <a:t>LASSO “profile likelihood”</a:t>
                </a:r>
              </a:p>
              <a:p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CA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sSub>
                                        <m:sSubPr>
                                          <m:ctrlP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CA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CA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  <m:t>𝐿𝐴𝑆𝑆𝑂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∑</m:t>
                      </m:r>
                      <m:func>
                        <m:func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9E1F0F-F42E-4E54-B5FC-7895815740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71C803A4-0FCD-4EAE-8499-D899A3F98CAE}"/>
              </a:ext>
            </a:extLst>
          </p:cNvPr>
          <p:cNvSpPr/>
          <p:nvPr/>
        </p:nvSpPr>
        <p:spPr>
          <a:xfrm rot="5400000">
            <a:off x="4491872" y="1594316"/>
            <a:ext cx="659876" cy="466626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4DE2614F-26E7-4A1E-89E0-6453FB3D5397}"/>
              </a:ext>
            </a:extLst>
          </p:cNvPr>
          <p:cNvSpPr/>
          <p:nvPr/>
        </p:nvSpPr>
        <p:spPr>
          <a:xfrm rot="5400000">
            <a:off x="8732591" y="2563936"/>
            <a:ext cx="659876" cy="272702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B5CA8-BCA8-4FA4-A74B-08CA9696907A}"/>
              </a:ext>
            </a:extLst>
          </p:cNvPr>
          <p:cNvSpPr txBox="1"/>
          <p:nvPr/>
        </p:nvSpPr>
        <p:spPr>
          <a:xfrm>
            <a:off x="3038597" y="4331233"/>
            <a:ext cx="35664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Log-sum of squared </a:t>
            </a:r>
          </a:p>
          <a:p>
            <a:r>
              <a:rPr lang="en-CA" sz="3200" dirty="0"/>
              <a:t>LASSO residuals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F97DA2-70D3-4AF6-9450-862FCCC03CC0}"/>
              </a:ext>
            </a:extLst>
          </p:cNvPr>
          <p:cNvSpPr txBox="1"/>
          <p:nvPr/>
        </p:nvSpPr>
        <p:spPr>
          <a:xfrm>
            <a:off x="7699015" y="4331233"/>
            <a:ext cx="27270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Jacobian of</a:t>
            </a:r>
          </a:p>
          <a:p>
            <a:r>
              <a:rPr lang="en-CA" sz="3200" dirty="0"/>
              <a:t>Box-Cox</a:t>
            </a:r>
          </a:p>
          <a:p>
            <a:r>
              <a:rPr lang="en-CA" sz="3200" dirty="0"/>
              <a:t>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934312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95096-536C-4018-A554-D9994F97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Residual Substitution: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311C6-423B-48DA-94E5-638E408B1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gives an answer, BUT…</a:t>
            </a:r>
          </a:p>
          <a:p>
            <a:pPr lvl="1"/>
            <a:r>
              <a:rPr lang="en-CA" dirty="0"/>
              <a:t>LASSO estimator not tied to the objective</a:t>
            </a:r>
          </a:p>
          <a:p>
            <a:pPr lvl="1"/>
            <a:r>
              <a:rPr lang="en-CA" dirty="0"/>
              <a:t>Not clear how to do inference</a:t>
            </a:r>
          </a:p>
          <a:p>
            <a:endParaRPr lang="en-CA" dirty="0"/>
          </a:p>
          <a:p>
            <a:r>
              <a:rPr lang="en-CA" dirty="0"/>
              <a:t>Penalized likelihood method (Taylor and </a:t>
            </a:r>
            <a:r>
              <a:rPr lang="en-CA" dirty="0" err="1"/>
              <a:t>Tibshirani</a:t>
            </a:r>
            <a:r>
              <a:rPr lang="en-CA" dirty="0"/>
              <a:t>, 2018) </a:t>
            </a:r>
          </a:p>
        </p:txBody>
      </p:sp>
    </p:spTree>
    <p:extLst>
      <p:ext uri="{BB962C8B-B14F-4D97-AF65-F5344CB8AC3E}">
        <p14:creationId xmlns:p14="http://schemas.microsoft.com/office/powerpoint/2010/main" val="614617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04C5-6B23-49EB-8442-3C218AC15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Penalized Likelihood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BEEB57-D72D-4907-BA73-83A46DC4C8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Don’t substitute penalized estimator into log-likelihood</a:t>
                </a:r>
              </a:p>
              <a:p>
                <a:endParaRPr lang="en-CA" dirty="0"/>
              </a:p>
              <a:p>
                <a:r>
                  <a:rPr lang="en-CA" dirty="0"/>
                  <a:t>Instead optimize penalized log-likelihood:</a:t>
                </a:r>
              </a:p>
              <a:p>
                <a:endParaRPr lang="en-CA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−2∗</m:t>
                    </m:r>
                  </m:oMath>
                </a14:m>
                <a:r>
                  <a:rPr lang="en-CA" dirty="0"/>
                  <a:t> log-likelihood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BEEB57-D72D-4907-BA73-83A46DC4C8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473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C7960-E530-4EB2-B010-2F256D37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Penalized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E1A27B-632A-4CDE-93A4-6E64FC88B6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After profiling, our objective is:</a:t>
                </a:r>
              </a:p>
              <a:p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CA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</m:func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∑</m:t>
                      </m:r>
                      <m:func>
                        <m:func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E1A27B-632A-4CDE-93A4-6E64FC88B6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B4F383C1-4CBE-43DC-877D-B5A585053F12}"/>
              </a:ext>
            </a:extLst>
          </p:cNvPr>
          <p:cNvSpPr/>
          <p:nvPr/>
        </p:nvSpPr>
        <p:spPr>
          <a:xfrm rot="5400000">
            <a:off x="4468305" y="1325652"/>
            <a:ext cx="659876" cy="520359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BB8E97BC-72CD-4371-81B8-771A5CE1BC24}"/>
              </a:ext>
            </a:extLst>
          </p:cNvPr>
          <p:cNvSpPr/>
          <p:nvPr/>
        </p:nvSpPr>
        <p:spPr>
          <a:xfrm rot="5400000">
            <a:off x="8980371" y="2563936"/>
            <a:ext cx="659876" cy="272702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45491B-8CAD-42A3-95E8-1074BA81D631}"/>
              </a:ext>
            </a:extLst>
          </p:cNvPr>
          <p:cNvSpPr txBox="1"/>
          <p:nvPr/>
        </p:nvSpPr>
        <p:spPr>
          <a:xfrm>
            <a:off x="3274332" y="4331233"/>
            <a:ext cx="30478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Log of optimized </a:t>
            </a:r>
          </a:p>
          <a:p>
            <a:r>
              <a:rPr lang="en-CA" sz="3200" dirty="0"/>
              <a:t>LASSO objective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669574-4791-4F32-8485-320F0EF5CF74}"/>
              </a:ext>
            </a:extLst>
          </p:cNvPr>
          <p:cNvSpPr txBox="1"/>
          <p:nvPr/>
        </p:nvSpPr>
        <p:spPr>
          <a:xfrm>
            <a:off x="7946794" y="4331233"/>
            <a:ext cx="27270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Jacobian of</a:t>
            </a:r>
          </a:p>
          <a:p>
            <a:r>
              <a:rPr lang="en-CA" sz="3200" dirty="0"/>
              <a:t>Box-Cox</a:t>
            </a:r>
          </a:p>
          <a:p>
            <a:r>
              <a:rPr lang="en-CA" sz="3200" dirty="0"/>
              <a:t>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469397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61CE0-C440-477A-A90D-4A1A4D98A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Penalized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5343B-136E-4B13-8767-FD6B7A0F2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new method is promising</a:t>
            </a:r>
          </a:p>
          <a:p>
            <a:endParaRPr lang="en-CA" dirty="0"/>
          </a:p>
          <a:p>
            <a:r>
              <a:rPr lang="en-CA" dirty="0"/>
              <a:t>Leverage inference tools from Taylor and </a:t>
            </a:r>
            <a:r>
              <a:rPr lang="en-CA" dirty="0" err="1"/>
              <a:t>Tibshirani</a:t>
            </a:r>
            <a:endParaRPr lang="en-CA" dirty="0"/>
          </a:p>
          <a:p>
            <a:endParaRPr lang="en-CA" dirty="0"/>
          </a:p>
          <a:p>
            <a:r>
              <a:rPr lang="en-CA" dirty="0"/>
              <a:t>Under active development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1888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351A-481E-4475-A094-D7B8DD48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20D33-2414-49D5-ACA8-AADBB2996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Transformations relevant in high-dimensions</a:t>
            </a:r>
          </a:p>
          <a:p>
            <a:endParaRPr lang="en-CA" dirty="0"/>
          </a:p>
          <a:p>
            <a:r>
              <a:rPr lang="en-CA" dirty="0"/>
              <a:t>Box-Cox with high dimensional data</a:t>
            </a:r>
          </a:p>
          <a:p>
            <a:pPr lvl="1"/>
            <a:r>
              <a:rPr lang="en-CA" dirty="0"/>
              <a:t>Residual substitution</a:t>
            </a:r>
          </a:p>
          <a:p>
            <a:pPr lvl="1"/>
            <a:r>
              <a:rPr lang="en-CA" dirty="0"/>
              <a:t>Penalized likelihood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2619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0599EA-33DA-4409-B613-7F0653AC79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CA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0E14E4E-049B-4C26-A334-57182E8417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0967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D21F-1DBB-43DB-ADFE-BC0689C6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Riboflavin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3157D5-3BC2-47F1-9121-080D7272F0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71 measurements of riboflavin production in Bacillus subtilis</a:t>
                </a:r>
              </a:p>
              <a:p>
                <a:endParaRPr lang="en-CA" dirty="0"/>
              </a:p>
              <a:p>
                <a:r>
                  <a:rPr lang="en-CA" dirty="0"/>
                  <a:t>Response: riboflavin production</a:t>
                </a:r>
              </a:p>
              <a:p>
                <a:r>
                  <a:rPr lang="en-CA" dirty="0"/>
                  <a:t>Predictors: 4088 log-gene expressions</a:t>
                </a:r>
              </a:p>
              <a:p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3157D5-3BC2-47F1-9121-080D7272F0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582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5FC5C-3126-444B-8C17-582A1E065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Riboflavin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89463-1DF0-4EF3-8510-C953729E1E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Convention says to log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CA" dirty="0"/>
              </a:p>
              <a:p>
                <a:pPr lvl="1"/>
                <a:r>
                  <a:rPr lang="en-CA" dirty="0"/>
                  <a:t>Comes this way in R</a:t>
                </a:r>
              </a:p>
              <a:p>
                <a:endParaRPr lang="en-CA" dirty="0"/>
              </a:p>
              <a:p>
                <a:r>
                  <a:rPr lang="en-CA" dirty="0"/>
                  <a:t>Is this transformation appropriate?</a:t>
                </a:r>
              </a:p>
              <a:p>
                <a:r>
                  <a:rPr lang="en-CA" dirty="0"/>
                  <a:t>How would we check?</a:t>
                </a:r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89463-1DF0-4EF3-8510-C953729E1E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6598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08E62-04D0-4B7B-B252-2C920D15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Riboflavin Data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7CF66-742A-42F5-BF73-CB9F4750D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use Box-Cox</a:t>
                </a:r>
              </a:p>
              <a:p>
                <a:endParaRPr lang="en-US" dirty="0"/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always use LASSO</a:t>
                </a:r>
              </a:p>
              <a:p>
                <a:endParaRPr lang="en-US" dirty="0"/>
              </a:p>
              <a:p>
                <a:r>
                  <a:rPr lang="en-US" dirty="0"/>
                  <a:t> Why not both?</a:t>
                </a:r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7CF66-742A-42F5-BF73-CB9F4750D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314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EFAE-07F2-4817-B5B6-3535F0D0E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Box-Cox Framework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D05706-FA4F-4A74-AECD-F1EEC76BF6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b="0" dirty="0">
                    <a:cs typeface="Calibri" panose="020F0502020204030204" pitchFamily="34" charset="0"/>
                  </a:rPr>
                  <a:t>Usual regression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m:rPr>
                          <m:sty m:val="p"/>
                        </m:rPr>
                        <a:rPr lang="en-CA" b="0" i="1" smtClean="0">
                          <a:latin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CA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CA" b="0" dirty="0"/>
              </a:p>
              <a:p>
                <a:endParaRPr lang="en-CA" dirty="0"/>
              </a:p>
              <a:p>
                <a:r>
                  <a:rPr lang="en-CA" dirty="0"/>
                  <a:t>Observe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CA" dirty="0"/>
                  <a:t>, a transformation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D05706-FA4F-4A74-AECD-F1EEC76BF6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582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E2C75-E717-4632-BD82-94A2CD62E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Box-Cox Framework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FDE281-2FF4-48B3-8890-30ADD0A907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Assume parametric class of transformations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lit/>
                        </m:rPr>
                        <a:rPr lang="en-CA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m:rPr>
                          <m:lit/>
                        </m:rPr>
                        <a:rPr lang="en-CA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CA" dirty="0"/>
              </a:p>
              <a:p>
                <a:endParaRPr lang="en-CA" dirty="0"/>
              </a:p>
              <a:p>
                <a:r>
                  <a:rPr lang="en-CA" dirty="0"/>
                  <a:t>Want to estimate transformation parameter,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CA" dirty="0"/>
              </a:p>
              <a:p>
                <a:r>
                  <a:rPr lang="en-CA" dirty="0"/>
                  <a:t>I.e. Be able to map observed data back to original scale</a:t>
                </a:r>
              </a:p>
              <a:p>
                <a:pPr lvl="1"/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FDE281-2FF4-48B3-8890-30ADD0A90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859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0BA51-01E9-49CE-B26B-E939FC2C1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Box-Cox Framework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A38ABC-6B47-4D70-9AF0-BC6F042E03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One popular class of transformations (Box and Cox, 1964):</a:t>
                </a:r>
              </a:p>
              <a:p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sup>
                                  </m:s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den>
                              </m:f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≠0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CA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m:rPr>
                                  <m:nor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A38ABC-6B47-4D70-9AF0-BC6F042E03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4942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C807DE-33BC-4918-A606-BB9B5093E9A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CA" dirty="0"/>
                  <a:t>Estimating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C807DE-33BC-4918-A606-BB9B5093E9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DDD8E2-EE7C-4872-B984-9E756A7890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Can write log-likelihood for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CA" dirty="0"/>
                  <a:t> in terms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CA" dirty="0"/>
              </a:p>
              <a:p>
                <a:endParaRPr lang="en-CA" dirty="0"/>
              </a:p>
              <a:p>
                <a:r>
                  <a:rPr lang="en-CA" dirty="0"/>
                  <a:t>“Profile out”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CA" dirty="0"/>
                  <a:t> for fixed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CA" dirty="0"/>
              </a:p>
              <a:p>
                <a:pPr lvl="1"/>
                <a:r>
                  <a:rPr lang="en-CA" dirty="0"/>
                  <a:t>Do least squares regression with response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:pPr lvl="1"/>
                <a:r>
                  <a:rPr lang="en-CA" dirty="0"/>
                  <a:t>Gives a closed-form profile log-likelihood</a:t>
                </a:r>
              </a:p>
              <a:p>
                <a:endParaRPr lang="en-CA" dirty="0"/>
              </a:p>
              <a:p>
                <a:r>
                  <a:rPr lang="en-CA" dirty="0"/>
                  <a:t>Maximize profile log-likelihood for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CA" dirty="0"/>
              </a:p>
              <a:p>
                <a:r>
                  <a:rPr lang="en-CA" dirty="0"/>
                  <a:t>Use standard likelihood inference tools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DDD8E2-EE7C-4872-B984-9E756A7890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801" b="-30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4942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Page Slide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4939</TotalTime>
  <Words>691</Words>
  <Application>Microsoft Office PowerPoint</Application>
  <PresentationFormat>Widescreen</PresentationFormat>
  <Paragraphs>190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Impact</vt:lpstr>
      <vt:lpstr>Times</vt:lpstr>
      <vt:lpstr>Trebuchet MS</vt:lpstr>
      <vt:lpstr>Office Theme</vt:lpstr>
      <vt:lpstr>Title Page Slides</vt:lpstr>
      <vt:lpstr>Box-Cox Transformations in High-Dimensional Linear Models William Ruth and Richard Lockhart</vt:lpstr>
      <vt:lpstr>Outline</vt:lpstr>
      <vt:lpstr>Riboflavin Data</vt:lpstr>
      <vt:lpstr>Riboflavin Data</vt:lpstr>
      <vt:lpstr>Riboflavin Data</vt:lpstr>
      <vt:lpstr>Box-Cox Framework</vt:lpstr>
      <vt:lpstr>Box-Cox Framework</vt:lpstr>
      <vt:lpstr>Box-Cox Framework</vt:lpstr>
      <vt:lpstr>Estimating γ</vt:lpstr>
      <vt:lpstr>Estimating γ</vt:lpstr>
      <vt:lpstr>High Dimension</vt:lpstr>
      <vt:lpstr>The LASSO</vt:lpstr>
      <vt:lpstr>The LASSO</vt:lpstr>
      <vt:lpstr>LASSO with Box-Cox</vt:lpstr>
      <vt:lpstr>Residual Substitution</vt:lpstr>
      <vt:lpstr>Residual Substitution</vt:lpstr>
      <vt:lpstr>Riboflavin Data</vt:lpstr>
      <vt:lpstr>Riboflavin Data</vt:lpstr>
      <vt:lpstr>Riboflavin Data</vt:lpstr>
      <vt:lpstr>Residual Substitution: Problem</vt:lpstr>
      <vt:lpstr>Residual Substitution: Problem</vt:lpstr>
      <vt:lpstr>Residual Substitution: Problem</vt:lpstr>
      <vt:lpstr>Residual Substitution: Problem</vt:lpstr>
      <vt:lpstr>Residual Substitution: Problem</vt:lpstr>
      <vt:lpstr>Penalized Likelihood</vt:lpstr>
      <vt:lpstr>Penalized Likelihood</vt:lpstr>
      <vt:lpstr>Penalized Likelihood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Ruth</dc:creator>
  <cp:lastModifiedBy>William Ruth</cp:lastModifiedBy>
  <cp:revision>60</cp:revision>
  <dcterms:created xsi:type="dcterms:W3CDTF">2020-05-05T17:12:03Z</dcterms:created>
  <dcterms:modified xsi:type="dcterms:W3CDTF">2020-05-14T16:55:48Z</dcterms:modified>
</cp:coreProperties>
</file>