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57" r:id="rId8"/>
    <p:sldId id="258" r:id="rId9"/>
    <p:sldId id="266" r:id="rId10"/>
    <p:sldId id="260" r:id="rId11"/>
    <p:sldId id="267" r:id="rId12"/>
    <p:sldId id="261" r:id="rId13"/>
    <p:sldId id="262" r:id="rId14"/>
    <p:sldId id="263" r:id="rId15"/>
    <p:sldId id="26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C663E-FFC2-47E5-AED8-B45289E37B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1D346-51E6-4B04-9D7F-3EEFCC1C50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8D123-6CF9-4AE0-B70B-23762727A01D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1940C7-42B6-4949-9FFF-DE102239BA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951013-9794-4203-81C2-4BE7EF68D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587A2-BC8F-4842-BFCC-72736CA721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8BA0-8264-4D4E-8C75-689615A19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3E2B9-4A1C-4AA4-AC99-6611FFD9ABF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/>
                  <a:t>Log corresponds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/>
                  <a:t>Log corresponds to </a:t>
                </a:r>
                <a:r>
                  <a:rPr lang="en-CA" b="0" i="0">
                    <a:latin typeface="Cambria Math" panose="02040503050406030204" pitchFamily="18" charset="0"/>
                  </a:rPr>
                  <a:t>𝑌^0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09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is often of interest</a:t>
                </a:r>
                <a:r>
                  <a:rPr lang="en-CA" baseline="0" dirty="0"/>
                  <a:t> both for statistical and scientific reasons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b="0" i="0">
                    <a:latin typeface="Cambria Math" panose="02040503050406030204" pitchFamily="18" charset="0"/>
                  </a:rPr>
                  <a:t>𝛾_0</a:t>
                </a:r>
                <a:r>
                  <a:rPr lang="en-CA" dirty="0"/>
                  <a:t> is often of interest</a:t>
                </a:r>
                <a:r>
                  <a:rPr lang="en-CA" baseline="0" dirty="0"/>
                  <a:t> both for statistical and scientific reasons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74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that “profile out” means “optimize over”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6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chosen by CV 1SE</a:t>
                </a:r>
                <a:r>
                  <a:rPr lang="en-CA" baseline="0" dirty="0"/>
                  <a:t> throughout presentation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b="0" i="0">
                    <a:latin typeface="Cambria Math" panose="02040503050406030204" pitchFamily="18" charset="0"/>
                  </a:rPr>
                  <a:t>𝜆</a:t>
                </a:r>
                <a:r>
                  <a:rPr lang="en-CA" dirty="0"/>
                  <a:t> chosen by CV 1SE</a:t>
                </a:r>
                <a:r>
                  <a:rPr lang="en-CA" baseline="0" dirty="0"/>
                  <a:t> throughout presentation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90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8CC0-2C82-448E-98F8-F03E9B45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E50FE-5474-494B-9823-C6A61150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69EE-FEB4-45D1-85D6-58E36A8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6631-73C1-4325-9309-B2825018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3C95-A5F2-4632-ACF3-45E03D3D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82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6858-9AE0-47C3-9D48-CDFC32E3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BBD78-55A2-40F3-A798-58591C363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DBF8-2EB7-4CD3-8C7E-FDACDABD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C5CC4-6319-4F04-8B0D-B63D81A6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6355-7409-4B73-95B3-DC41FC49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63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DDCE6-A126-4B73-B5D3-4F5D4E44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15CCA-C04A-4B8B-BE6B-C7D6B02F6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6D6-ED63-4354-8669-9E6D0856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C2C7-010C-441B-8449-A74D56DD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198E-A80C-4CEC-8F2A-35A00F32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4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157F-17D7-496C-BFF7-5E797CB5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00E2-D624-4E37-B8A5-864B4B07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57E75-43ED-4737-B55F-5C3392B4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F1E9-66B0-4F69-9D3F-7019B5E3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A265-E5DD-484F-88C0-553E9881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15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4068-07E6-4E2F-89FC-CFD9E0F2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C745-69D5-42DE-9E6C-9F98E653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39E3-B187-4164-9FD3-086A04E7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9C32-5B24-4F97-9E24-33FA9134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498D-4737-41B7-8545-8C104A29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9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59CC-4513-4857-B78C-199EAA26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37B0-6FB6-4F62-A632-A076CEEF7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2A5BB-6269-46BF-83DE-4C9EE3C1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4ECCF-109B-4419-AF93-DB9A8176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552D3-34D9-4B0D-A14D-06536F7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09B5-1D97-48F3-A7DF-E93DD6A1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4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8A28-43A7-40CE-A277-CD27E803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1BFBF-E2FC-4218-86DE-48A2038B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F4D6F-99DB-4B33-A52A-B84F47E1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B03FE-BE61-4E61-B247-BB73C2D18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D43AA-EB99-4158-8C3F-55A9DFF93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6B38D-B3A4-4FE2-B0EB-62CE9125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4F0D3-798E-414B-A7EF-92568705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606AD-DFDA-457B-8780-B4C27D7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55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7A81-209B-4A29-9EE7-FA7CBC78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4D489-2842-4DAD-8A24-869EC3F3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534CE-EAC6-4C6A-B088-6D9FF5A0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61093-CADE-4CBC-B360-82C49D48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49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4783C-5A3F-4753-8887-C42D05FF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4E0FF-3CB2-4A91-8F32-1F772F49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61D4-BF53-4A0E-8D01-7936B106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68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FFC-56BD-40DD-8E74-7EA1CF8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FC52-EEFB-4E85-A0D1-214BEF94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8E4BC-8C9A-4F98-BDCC-276405FF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219C-470B-4DCE-9EBC-9D711B02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5DA85-4F47-4436-BD17-8D6A0566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7008-681D-4303-8B90-D577EDC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7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DF5B-A077-451C-8589-715790F1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FFB45-0CC9-4916-9363-53A29E8C7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9A3C-FEE6-4CD4-9930-7F0CBDA2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D3BFD-8A61-4525-8C80-613FAAB4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2502B-D9E5-428C-91CE-3D4C3C95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8661C-0329-454E-89DB-8F807A67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88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E8015-37B1-4FE8-8D7A-B95FCA13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7A5B-51B9-4C51-8B13-9544E1C7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10B9-2FBA-4F2E-B517-25522A039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FB22-32B5-4F91-A4F9-56A84F0F6750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95F8-7B9C-422B-AE9F-46DF4403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030B-1CB7-40BC-9413-6D0D4BF3B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09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CBC8-BA18-4019-913C-F2256CD2C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High-Dimensional Box-Cox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08CCA-E149-4B0D-9545-95785F657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20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C807DE-33BC-4918-A606-BB9B5093E9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Estimating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C807DE-33BC-4918-A606-BB9B5093E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D8E2-EE7C-4872-B984-9E756A789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Can write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 in terms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“Profile out”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for fixed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Do least squares regression with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Gives a closed-form profile log-likelihood</a:t>
                </a:r>
              </a:p>
              <a:p>
                <a:endParaRPr lang="en-CA" dirty="0"/>
              </a:p>
              <a:p>
                <a:r>
                  <a:rPr lang="en-CA" dirty="0"/>
                  <a:t>Maximize profile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r>
                  <a:rPr lang="en-CA" dirty="0"/>
                  <a:t>Use standard likelihood inference tools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D8E2-EE7C-4872-B984-9E756A789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94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21E325-CD9A-401C-8D1B-393C83E486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Estimating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21E325-CD9A-401C-8D1B-393C83E48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man, water, table, people&#10;&#10;Description automatically generated">
            <a:extLst>
              <a:ext uri="{FF2B5EF4-FFF2-40B4-BE49-F238E27FC236}">
                <a16:creationId xmlns:a16="http://schemas.microsoft.com/office/drawing/2014/main" id="{39CCA4A5-5D9D-4FEC-A711-856492DAF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  <p:pic>
        <p:nvPicPr>
          <p:cNvPr id="6" name="Content Placeholder 6" descr="A picture containing man, water, table, people&#10;&#10;Description automatically generated">
            <a:extLst>
              <a:ext uri="{FF2B5EF4-FFF2-40B4-BE49-F238E27FC236}">
                <a16:creationId xmlns:a16="http://schemas.microsoft.com/office/drawing/2014/main" id="{029C800E-08CE-4B76-9ED1-192C46DCB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2" y="1825625"/>
            <a:ext cx="6091873" cy="4351338"/>
          </a:xfrm>
          <a:prstGeom prst="rect">
            <a:avLst/>
          </a:prstGeom>
        </p:spPr>
      </p:pic>
      <p:pic>
        <p:nvPicPr>
          <p:cNvPr id="7" name="Content Placeholder 4" descr="A picture containing man, table, people, water&#10;&#10;Description automatically generated">
            <a:extLst>
              <a:ext uri="{FF2B5EF4-FFF2-40B4-BE49-F238E27FC236}">
                <a16:creationId xmlns:a16="http://schemas.microsoft.com/office/drawing/2014/main" id="{2F91BD59-46BE-4567-B080-D33A94FE4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2" y="1825625"/>
            <a:ext cx="6091873" cy="4351338"/>
          </a:xfrm>
          <a:prstGeom prst="rect">
            <a:avLst/>
          </a:prstGeom>
        </p:spPr>
      </p:pic>
      <p:pic>
        <p:nvPicPr>
          <p:cNvPr id="8" name="Content Placeholder 9" descr="A picture containing man, photo, table, people&#10;&#10;Description automatically generated">
            <a:extLst>
              <a:ext uri="{FF2B5EF4-FFF2-40B4-BE49-F238E27FC236}">
                <a16:creationId xmlns:a16="http://schemas.microsoft.com/office/drawing/2014/main" id="{AEA13E4E-CC4B-4F8C-8029-83D956A75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1" y="1825625"/>
            <a:ext cx="6091873" cy="4351338"/>
          </a:xfrm>
          <a:prstGeom prst="rect">
            <a:avLst/>
          </a:prstGeom>
        </p:spPr>
      </p:pic>
      <p:pic>
        <p:nvPicPr>
          <p:cNvPr id="9" name="Content Placeholder 7" descr="A picture containing photo, table, man, water&#10;&#10;Description automatically generated">
            <a:extLst>
              <a:ext uri="{FF2B5EF4-FFF2-40B4-BE49-F238E27FC236}">
                <a16:creationId xmlns:a16="http://schemas.microsoft.com/office/drawing/2014/main" id="{CCB22E7D-95A9-4512-A6D5-1A7460587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0" y="1825625"/>
            <a:ext cx="6091873" cy="4351338"/>
          </a:xfrm>
          <a:prstGeom prst="rect">
            <a:avLst/>
          </a:prstGeom>
        </p:spPr>
      </p:pic>
      <p:pic>
        <p:nvPicPr>
          <p:cNvPr id="10" name="Content Placeholder 4" descr="A picture containing man, table, photo, water&#10;&#10;Description automatically generated">
            <a:extLst>
              <a:ext uri="{FF2B5EF4-FFF2-40B4-BE49-F238E27FC236}">
                <a16:creationId xmlns:a16="http://schemas.microsoft.com/office/drawing/2014/main" id="{978B3159-C00A-450F-B271-DC0F98800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59" y="1825625"/>
            <a:ext cx="6091873" cy="4351338"/>
          </a:xfrm>
          <a:prstGeom prst="rect">
            <a:avLst/>
          </a:prstGeom>
        </p:spPr>
      </p:pic>
      <p:pic>
        <p:nvPicPr>
          <p:cNvPr id="11" name="Content Placeholder 12" descr="A picture containing man, table, phone, board&#10;&#10;Description automatically generated">
            <a:extLst>
              <a:ext uri="{FF2B5EF4-FFF2-40B4-BE49-F238E27FC236}">
                <a16:creationId xmlns:a16="http://schemas.microsoft.com/office/drawing/2014/main" id="{B7C9A8FA-10A1-4F9E-A48B-7D7AE5A046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58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5696-BF05-4E67-9688-8E55135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AF7C8-9208-4504-B934-1CF384FB0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Things get more complicated 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Same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r>
                  <a:rPr lang="en-CA" dirty="0"/>
                  <a:t>Can’t profile out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LASSO to the rescue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AF7C8-9208-4504-B934-1CF384FB0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7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DD63-FC77-491A-973F-49F36598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D957F-3129-4988-B0B2-B718AAC5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observations,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 predictors</a:t>
                </a:r>
              </a:p>
              <a:p>
                <a:endParaRPr lang="en-CA" dirty="0"/>
              </a:p>
              <a:p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, least squares isn’t meaningful</a:t>
                </a:r>
              </a:p>
              <a:p>
                <a:endParaRPr lang="en-CA" dirty="0"/>
              </a:p>
              <a:p>
                <a:r>
                  <a:rPr lang="en-CA" dirty="0"/>
                  <a:t>Add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to the LS objective</a:t>
                </a:r>
              </a:p>
              <a:p>
                <a:pPr lvl="1"/>
                <a:r>
                  <a:rPr lang="en-CA" b="0" dirty="0"/>
                  <a:t>Called a penalty term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is a tuning parameter</a:t>
                </a:r>
              </a:p>
              <a:p>
                <a:pPr lvl="1"/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D957F-3129-4988-B0B2-B718AAC5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77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4CC-B56B-4107-BF4C-673C893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8EBA-11EB-43CB-80FF-B5AB73B8E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Adding penalty term gives a useful estimator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b="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Shrinks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CA" dirty="0"/>
                  <a:t> toward zero</a:t>
                </a:r>
              </a:p>
              <a:p>
                <a:pPr lvl="1"/>
                <a:r>
                  <a:rPr lang="en-CA" dirty="0"/>
                  <a:t>Increases bias, but reduces variance</a:t>
                </a:r>
              </a:p>
              <a:p>
                <a:pPr lvl="1"/>
                <a:r>
                  <a:rPr lang="en-CA" dirty="0"/>
                  <a:t>Sets small values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CA" dirty="0"/>
                  <a:t> to zero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8EBA-11EB-43CB-80FF-B5AB73B8E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75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FB9-7C78-4C69-B9B5-D57ED354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LASSO with Box-Cox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BF560-01EA-4C7F-819B-DFFC42155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Need to optimize over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/>
                  <a:t> in the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, LS doesn’t really work</a:t>
                </a:r>
              </a:p>
              <a:p>
                <a:endParaRPr lang="en-CA" dirty="0"/>
              </a:p>
              <a:p>
                <a:r>
                  <a:rPr lang="en-CA" dirty="0"/>
                  <a:t>Use LASSO estimate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/>
                  <a:t> instead of LS</a:t>
                </a:r>
              </a:p>
              <a:p>
                <a:endParaRPr lang="en-CA" dirty="0"/>
              </a:p>
              <a:p>
                <a:r>
                  <a:rPr lang="en-CA" dirty="0"/>
                  <a:t>Profile out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in the same way as when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BF560-01EA-4C7F-819B-DFFC42155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0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99A4-6260-49CD-AD37-36F05E8C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LASSO with Box-Cox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D629-A908-4221-BD07-B98E4274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4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D21F-1DBB-43DB-ADFE-BC0689C6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157D5-3BC2-47F1-9121-080D7272F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71 measurements of riboflavin production in Bacillus subtilis</a:t>
                </a:r>
              </a:p>
              <a:p>
                <a:endParaRPr lang="en-CA" dirty="0"/>
              </a:p>
              <a:p>
                <a:r>
                  <a:rPr lang="en-CA" dirty="0"/>
                  <a:t>Response: riboflavin production</a:t>
                </a:r>
              </a:p>
              <a:p>
                <a:r>
                  <a:rPr lang="en-CA" dirty="0"/>
                  <a:t>Predictors: 4088 log-gene expressions</a:t>
                </a:r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157D5-3BC2-47F1-9121-080D7272F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58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FC5C-3126-444B-8C17-582A1E06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89463-1DF0-4EF3-8510-C953729E1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Convention says to log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Comes this way in R</a:t>
                </a:r>
              </a:p>
              <a:p>
                <a:endParaRPr lang="en-CA" dirty="0"/>
              </a:p>
              <a:p>
                <a:r>
                  <a:rPr lang="en-CA" dirty="0"/>
                  <a:t>Is this transformation appropriate?</a:t>
                </a:r>
              </a:p>
              <a:p>
                <a:r>
                  <a:rPr lang="en-CA" dirty="0"/>
                  <a:t>How would we check?</a:t>
                </a:r>
              </a:p>
              <a:p>
                <a:endParaRPr lang="en-CA" dirty="0"/>
              </a:p>
              <a:p>
                <a:r>
                  <a:rPr lang="en-CA" dirty="0"/>
                  <a:t>Naïve approach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89463-1DF0-4EF3-8510-C953729E1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59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D2F6-C5AA-4146-B06E-2C47FE8D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57EBA-77BF-47D4-B5C4-FF49F4056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Select a small subset of predictors</a:t>
                </a:r>
              </a:p>
              <a:p>
                <a:pPr lvl="1"/>
                <a:r>
                  <a:rPr lang="en-CA" dirty="0"/>
                  <a:t>Cross-validated LASSO</a:t>
                </a:r>
              </a:p>
              <a:p>
                <a:endParaRPr lang="en-CA" dirty="0"/>
              </a:p>
              <a:p>
                <a:r>
                  <a:rPr lang="en-CA" dirty="0"/>
                  <a:t>Fit least squares regression using selected predictors</a:t>
                </a:r>
              </a:p>
              <a:p>
                <a:endParaRPr lang="en-CA" dirty="0"/>
              </a:p>
              <a:p>
                <a:r>
                  <a:rPr lang="en-CA" dirty="0"/>
                  <a:t>Find plausible values for power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Confidence interval for Box-Cox transformation 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57EBA-77BF-47D4-B5C4-FF49F4056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60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836D-7A2A-495C-A3E9-26B5A9B4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F9DB1-0D38-462F-B170-6957121DB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Interval for power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 is between about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0.9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CA" b="0" dirty="0"/>
              </a:p>
              <a:p>
                <a:endParaRPr lang="en-CA" b="0" dirty="0"/>
              </a:p>
              <a:p>
                <a:r>
                  <a:rPr lang="en-CA" dirty="0"/>
                  <a:t>Should probably 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rad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Really shouldn’t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F9DB1-0D38-462F-B170-6957121DB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20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4A5F-ADAE-4466-B1A6-44CD6BF1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A8B7-01A9-45BB-BEFC-2A33287C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Disclaimer: This isn’t inference!</a:t>
            </a:r>
          </a:p>
          <a:p>
            <a:endParaRPr lang="en-CA" dirty="0"/>
          </a:p>
          <a:p>
            <a:r>
              <a:rPr lang="en-CA" dirty="0"/>
              <a:t>Suggests that conventional wisdom may be wrong</a:t>
            </a:r>
          </a:p>
          <a:p>
            <a:endParaRPr lang="en-CA" dirty="0"/>
          </a:p>
          <a:p>
            <a:r>
              <a:rPr lang="en-CA" dirty="0"/>
              <a:t>Need a more </a:t>
            </a:r>
            <a:r>
              <a:rPr lang="en-CA"/>
              <a:t>principled approach</a:t>
            </a:r>
          </a:p>
        </p:txBody>
      </p:sp>
    </p:spTree>
    <p:extLst>
      <p:ext uri="{BB962C8B-B14F-4D97-AF65-F5344CB8AC3E}">
        <p14:creationId xmlns:p14="http://schemas.microsoft.com/office/powerpoint/2010/main" val="375734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EFAE-07F2-4817-B5B6-3535F0D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05706-FA4F-4A74-AECD-F1EEC76BF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0" dirty="0">
                    <a:cs typeface="Calibri" panose="020F0502020204030204" pitchFamily="34" charset="0"/>
                  </a:rPr>
                  <a:t>Usual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Observe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, a transformation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05706-FA4F-4A74-AECD-F1EEC76BF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8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2C75-E717-4632-BD82-94A2CD62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DE281-2FF4-48B3-8890-30ADD0A90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Assume parametric class of transformations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m:rPr>
                          <m:lit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Want to estimate transformation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I.e. Be able to map observed data back to original scale</a:t>
                </a:r>
              </a:p>
              <a:p>
                <a:pPr lvl="1"/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DE281-2FF4-48B3-8890-30ADD0A90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85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A51-01E9-49CE-B26B-E939FC2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38ABC-6B47-4D70-9AF0-BC6F042E0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One popular class of transformations (Box and Cox, 1964):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38ABC-6B47-4D70-9AF0-BC6F042E0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94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428</Words>
  <Application>Microsoft Office PowerPoint</Application>
  <PresentationFormat>Widescreen</PresentationFormat>
  <Paragraphs>100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High-Dimensional Box-Cox</vt:lpstr>
      <vt:lpstr>Riboflavin Data</vt:lpstr>
      <vt:lpstr>Riboflavin Data</vt:lpstr>
      <vt:lpstr>Riboflavin Data</vt:lpstr>
      <vt:lpstr>Riboflavin Data</vt:lpstr>
      <vt:lpstr>Riboflavin Data</vt:lpstr>
      <vt:lpstr>Box-Cox Framework</vt:lpstr>
      <vt:lpstr>Box-Cox Framework</vt:lpstr>
      <vt:lpstr>Box-Cox Framework</vt:lpstr>
      <vt:lpstr>Estimating γ</vt:lpstr>
      <vt:lpstr>Estimating γ</vt:lpstr>
      <vt:lpstr>High Dimension</vt:lpstr>
      <vt:lpstr>The LASSO</vt:lpstr>
      <vt:lpstr>The LASSO</vt:lpstr>
      <vt:lpstr>LASSO with Box-Cox</vt:lpstr>
      <vt:lpstr>LASSO with Box-Cox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Ruth</dc:creator>
  <cp:lastModifiedBy>William Ruth</cp:lastModifiedBy>
  <cp:revision>30</cp:revision>
  <dcterms:created xsi:type="dcterms:W3CDTF">2020-05-05T17:12:03Z</dcterms:created>
  <dcterms:modified xsi:type="dcterms:W3CDTF">2020-05-11T18:28:43Z</dcterms:modified>
</cp:coreProperties>
</file>