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07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312670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Искусственный интеллект: Трансформируя нашу жизнь и бизнес</a:t>
            </a:r>
            <a:endParaRPr lang="en-US" sz="4400" dirty="0">
              <a:latin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837724" y="4079677"/>
            <a:ext cx="1295495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Искусственный интеллект (ИИ) меняет мир. Он преобразует наше взаимодействие с технологиями и перестраивает бизнес-процессы. Глобальный рынок ИИ стремительно растет, обещая огромные возможности. Машинное обучение является его основой.</a:t>
            </a:r>
            <a:endParaRPr lang="en-US" sz="1850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BA9DAC-E52F-48F8-B575-02849D03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028" y="7410600"/>
            <a:ext cx="2667372" cy="743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61B370-8AC6-42E8-AB30-D71D8FBD1550}"/>
              </a:ext>
            </a:extLst>
          </p:cNvPr>
          <p:cNvSpPr txBox="1"/>
          <p:nvPr/>
        </p:nvSpPr>
        <p:spPr>
          <a:xfrm>
            <a:off x="11395953" y="7412795"/>
            <a:ext cx="300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j-lt"/>
              </a:rPr>
              <a:t>Буртовой Василий 1АСС9-20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5" y="1254771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ИИ в повседневной жизни: Персональные помощники и рекомендации</a:t>
            </a:r>
            <a:endParaRPr lang="en-US" sz="4400" dirty="0">
              <a:latin typeface="+mj-lt"/>
            </a:endParaRPr>
          </a:p>
        </p:txBody>
      </p:sp>
      <p:sp>
        <p:nvSpPr>
          <p:cNvPr id="4" name="Text 1"/>
          <p:cNvSpPr/>
          <p:nvPr/>
        </p:nvSpPr>
        <p:spPr>
          <a:xfrm>
            <a:off x="1735336" y="3437453"/>
            <a:ext cx="307252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Голосовые помощники</a:t>
            </a:r>
            <a:endParaRPr lang="en-US" sz="2200" dirty="0">
              <a:latin typeface="+mj-lt"/>
            </a:endParaRPr>
          </a:p>
        </p:txBody>
      </p:sp>
      <p:sp>
        <p:nvSpPr>
          <p:cNvPr id="5" name="Text 2"/>
          <p:cNvSpPr/>
          <p:nvPr/>
        </p:nvSpPr>
        <p:spPr>
          <a:xfrm>
            <a:off x="1735336" y="3932992"/>
            <a:ext cx="543020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Siri и Алиса обрабатывают 80% голосовых запросов, упрощая повседневные задачи.</a:t>
            </a:r>
            <a:endParaRPr lang="en-US" sz="1850" dirty="0">
              <a:latin typeface="+mj-lt"/>
            </a:endParaRPr>
          </a:p>
        </p:txBody>
      </p:sp>
      <p:sp>
        <p:nvSpPr>
          <p:cNvPr id="7" name="Text 3"/>
          <p:cNvSpPr/>
          <p:nvPr/>
        </p:nvSpPr>
        <p:spPr>
          <a:xfrm>
            <a:off x="8362355" y="3437453"/>
            <a:ext cx="322754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Системы рекомендаций</a:t>
            </a:r>
            <a:endParaRPr lang="en-US" sz="2200" dirty="0">
              <a:latin typeface="+mj-lt"/>
            </a:endParaRPr>
          </a:p>
        </p:txBody>
      </p:sp>
      <p:sp>
        <p:nvSpPr>
          <p:cNvPr id="8" name="Text 4"/>
          <p:cNvSpPr/>
          <p:nvPr/>
        </p:nvSpPr>
        <p:spPr>
          <a:xfrm>
            <a:off x="8362355" y="3932992"/>
            <a:ext cx="543032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Netflix и Amazon формируют 75% контента, предлагая персонализированный выбор.</a:t>
            </a:r>
            <a:endParaRPr lang="en-US" sz="1850" dirty="0">
              <a:latin typeface="+mj-lt"/>
            </a:endParaRPr>
          </a:p>
        </p:txBody>
      </p:sp>
      <p:sp>
        <p:nvSpPr>
          <p:cNvPr id="10" name="Text 5"/>
          <p:cNvSpPr/>
          <p:nvPr/>
        </p:nvSpPr>
        <p:spPr>
          <a:xfrm>
            <a:off x="1735336" y="543948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Распознавание лиц</a:t>
            </a:r>
            <a:endParaRPr lang="en-US" sz="2200" dirty="0">
              <a:latin typeface="+mj-lt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735336" y="5935028"/>
            <a:ext cx="543020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Биометрическая аутентификация на смартфонах обеспечивает безопасность и удобство.</a:t>
            </a:r>
            <a:endParaRPr lang="en-US" sz="1850" dirty="0">
              <a:latin typeface="+mj-lt"/>
            </a:endParaRPr>
          </a:p>
        </p:txBody>
      </p:sp>
      <p:sp>
        <p:nvSpPr>
          <p:cNvPr id="13" name="Text 7"/>
          <p:cNvSpPr/>
          <p:nvPr/>
        </p:nvSpPr>
        <p:spPr>
          <a:xfrm>
            <a:off x="8362355" y="5439489"/>
            <a:ext cx="429887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Персонализированная реклама</a:t>
            </a:r>
            <a:endParaRPr lang="en-US" sz="2200" dirty="0">
              <a:latin typeface="+mj-lt"/>
            </a:endParaRPr>
          </a:p>
        </p:txBody>
      </p:sp>
      <p:sp>
        <p:nvSpPr>
          <p:cNvPr id="14" name="Text 8"/>
          <p:cNvSpPr/>
          <p:nvPr/>
        </p:nvSpPr>
        <p:spPr>
          <a:xfrm>
            <a:off x="8362355" y="5935028"/>
            <a:ext cx="543032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ИИ-реклама увеличивает конверсию на 20%, делая предложения более релевантными.</a:t>
            </a:r>
            <a:endParaRPr lang="en-US" sz="1850" dirty="0">
              <a:latin typeface="+mj-lt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E434E9C-4786-441B-A1C2-E4721E950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028" y="7410600"/>
            <a:ext cx="2667372" cy="7430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22020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ИИ в повседневной жизни: Умный дом и транспорт</a:t>
            </a:r>
            <a:endParaRPr lang="en-US" sz="4400" dirty="0">
              <a:latin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1148632" y="295784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Умный дом</a:t>
            </a:r>
            <a:endParaRPr lang="en-US" sz="2200" dirty="0"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1148632" y="3731776"/>
            <a:ext cx="540770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Умные термостаты экономят 10-15% энергии.</a:t>
            </a:r>
            <a:endParaRPr lang="en-US" sz="1850" dirty="0">
              <a:latin typeface="+mj-lt"/>
            </a:endParaRPr>
          </a:p>
        </p:txBody>
      </p:sp>
      <p:sp>
        <p:nvSpPr>
          <p:cNvPr id="7" name="Text 5"/>
          <p:cNvSpPr/>
          <p:nvPr/>
        </p:nvSpPr>
        <p:spPr>
          <a:xfrm>
            <a:off x="1148632" y="4749046"/>
            <a:ext cx="540770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Умные камеры повышают безопасность.</a:t>
            </a:r>
            <a:endParaRPr lang="en-US" sz="1850" dirty="0">
              <a:latin typeface="+mj-lt"/>
            </a:endParaRPr>
          </a:p>
        </p:txBody>
      </p:sp>
      <p:sp>
        <p:nvSpPr>
          <p:cNvPr id="9" name="Text 7"/>
          <p:cNvSpPr/>
          <p:nvPr/>
        </p:nvSpPr>
        <p:spPr>
          <a:xfrm>
            <a:off x="1148632" y="5766316"/>
            <a:ext cx="540770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Автоматизированное управление освещением.</a:t>
            </a:r>
            <a:endParaRPr lang="en-US" sz="1850" dirty="0">
              <a:latin typeface="+mj-lt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074070" y="291703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Транспорт</a:t>
            </a:r>
            <a:endParaRPr lang="en-US" sz="2200" dirty="0">
              <a:latin typeface="+mj-lt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074070" y="3495556"/>
            <a:ext cx="5407700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Автономное вождение (5-й уровень) активно тестируется Waymo.</a:t>
            </a:r>
            <a:endParaRPr lang="en-US" sz="1850" dirty="0">
              <a:latin typeface="+mj-lt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8074070" y="4818102"/>
            <a:ext cx="5407700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Системы управления трафиком уменьшают пробки на 25%.</a:t>
            </a:r>
            <a:endParaRPr lang="en-US" sz="1850" dirty="0">
              <a:latin typeface="+mj-lt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8074070" y="6140649"/>
            <a:ext cx="5407700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ИИ оптимизирует маршруты общественного транспорта.</a:t>
            </a:r>
            <a:endParaRPr lang="en-US" sz="1850" dirty="0">
              <a:latin typeface="+mj-lt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1C030BF-4DA9-48E1-9D05-DE0FF6D5D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028" y="7410600"/>
            <a:ext cx="2667372" cy="7430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182053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ИИ в бизнесе: Автоматизация и повышение эффективности</a:t>
            </a:r>
            <a:endParaRPr lang="en-US" sz="4400" dirty="0">
              <a:latin typeface="+mj-lt"/>
            </a:endParaRPr>
          </a:p>
        </p:txBody>
      </p:sp>
      <p:sp>
        <p:nvSpPr>
          <p:cNvPr id="4" name="Text 2"/>
          <p:cNvSpPr/>
          <p:nvPr/>
        </p:nvSpPr>
        <p:spPr>
          <a:xfrm>
            <a:off x="1099899" y="3211235"/>
            <a:ext cx="405788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Роботизация процессов (RPA)</a:t>
            </a:r>
            <a:endParaRPr lang="en-US" sz="2200" dirty="0"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99899" y="3706773"/>
            <a:ext cx="583346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RPA сокращает рутинные задачи до 40%.</a:t>
            </a:r>
            <a:endParaRPr lang="en-US" sz="1850" dirty="0">
              <a:latin typeface="+mj-lt"/>
            </a:endParaRPr>
          </a:p>
        </p:txBody>
      </p:sp>
      <p:sp>
        <p:nvSpPr>
          <p:cNvPr id="6" name="Text 4"/>
          <p:cNvSpPr/>
          <p:nvPr/>
        </p:nvSpPr>
        <p:spPr>
          <a:xfrm>
            <a:off x="1099899" y="4233386"/>
            <a:ext cx="583346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Это повышает производительность.</a:t>
            </a:r>
            <a:endParaRPr lang="en-US" sz="1850" dirty="0">
              <a:latin typeface="+mj-lt"/>
            </a:endParaRPr>
          </a:p>
        </p:txBody>
      </p:sp>
      <p:sp>
        <p:nvSpPr>
          <p:cNvPr id="8" name="Text 6"/>
          <p:cNvSpPr/>
          <p:nvPr/>
        </p:nvSpPr>
        <p:spPr>
          <a:xfrm>
            <a:off x="7697033" y="3211235"/>
            <a:ext cx="432673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Прогнозируемое обслуживание</a:t>
            </a:r>
            <a:endParaRPr lang="en-US" sz="2200" dirty="0">
              <a:latin typeface="+mj-lt"/>
            </a:endParaRPr>
          </a:p>
        </p:txBody>
      </p:sp>
      <p:sp>
        <p:nvSpPr>
          <p:cNvPr id="9" name="Text 7"/>
          <p:cNvSpPr/>
          <p:nvPr/>
        </p:nvSpPr>
        <p:spPr>
          <a:xfrm>
            <a:off x="7697033" y="3706773"/>
            <a:ext cx="583346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Снижает простои оборудования на 20-50%.</a:t>
            </a:r>
            <a:endParaRPr lang="en-US" sz="1850" dirty="0">
              <a:latin typeface="+mj-lt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697033" y="4233386"/>
            <a:ext cx="583346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Основано на анализе данных.</a:t>
            </a:r>
            <a:endParaRPr lang="en-US" sz="1850" dirty="0">
              <a:latin typeface="+mj-lt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099899" y="5380077"/>
            <a:ext cx="326981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Оптимизация логистики</a:t>
            </a:r>
            <a:endParaRPr lang="en-US" sz="2200" dirty="0">
              <a:latin typeface="+mj-lt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1099899" y="5875615"/>
            <a:ext cx="583346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Сокращение затрат на доставку до 15%.</a:t>
            </a:r>
            <a:endParaRPr lang="en-US" sz="1850" dirty="0">
              <a:latin typeface="+mj-lt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099899" y="6402229"/>
            <a:ext cx="583346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Ускорение цепочек поставок.</a:t>
            </a:r>
            <a:endParaRPr lang="en-US" sz="1850" dirty="0">
              <a:latin typeface="+mj-lt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697033" y="5380077"/>
            <a:ext cx="296275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Управление запасами</a:t>
            </a:r>
            <a:endParaRPr lang="en-US" sz="2200" dirty="0">
              <a:latin typeface="+mj-lt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697033" y="5875615"/>
            <a:ext cx="583346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Сокращение избытков на 30%.</a:t>
            </a:r>
            <a:endParaRPr lang="en-US" sz="1850" dirty="0">
              <a:latin typeface="+mj-lt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697033" y="6402229"/>
            <a:ext cx="583346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Минимизация дефицита товаров.</a:t>
            </a:r>
            <a:endParaRPr lang="en-US" sz="1850" dirty="0">
              <a:latin typeface="+mj-lt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B23559E-3597-4C24-A580-817343A7E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028" y="7410600"/>
            <a:ext cx="2667372" cy="7430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04280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ИИ в бизнесе: Улучшение клиентского опыта (CX)</a:t>
            </a:r>
            <a:endParaRPr lang="en-US" sz="4400" dirty="0">
              <a:latin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3433515" y="247235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Чат-боты</a:t>
            </a:r>
            <a:endParaRPr lang="en-US" sz="2200" dirty="0">
              <a:latin typeface="+mj-lt"/>
            </a:endParaRPr>
          </a:p>
        </p:txBody>
      </p:sp>
      <p:sp>
        <p:nvSpPr>
          <p:cNvPr id="4" name="Text 2"/>
          <p:cNvSpPr/>
          <p:nvPr/>
        </p:nvSpPr>
        <p:spPr>
          <a:xfrm>
            <a:off x="2398267" y="2967896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Обрабатывают 80% рутинных запросов.</a:t>
            </a:r>
            <a:endParaRPr lang="en-US" sz="1850" dirty="0">
              <a:latin typeface="+mj-lt"/>
            </a:endParaRPr>
          </a:p>
        </p:txBody>
      </p:sp>
      <p:sp>
        <p:nvSpPr>
          <p:cNvPr id="5" name="Text 3"/>
          <p:cNvSpPr/>
          <p:nvPr/>
        </p:nvSpPr>
        <p:spPr>
          <a:xfrm>
            <a:off x="2398267" y="3877534"/>
            <a:ext cx="385143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Круглосуточная поддержка.</a:t>
            </a:r>
            <a:endParaRPr lang="en-US" sz="1850" dirty="0">
              <a:latin typeface="+mj-lt"/>
            </a:endParaRPr>
          </a:p>
        </p:txBody>
      </p:sp>
      <p:sp>
        <p:nvSpPr>
          <p:cNvPr id="8" name="Text 4"/>
          <p:cNvSpPr/>
          <p:nvPr/>
        </p:nvSpPr>
        <p:spPr>
          <a:xfrm>
            <a:off x="8380701" y="2399898"/>
            <a:ext cx="3851434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Персонализированный маркетинг</a:t>
            </a:r>
            <a:endParaRPr lang="en-US" sz="2200" dirty="0">
              <a:latin typeface="+mj-lt"/>
            </a:endParaRPr>
          </a:p>
        </p:txBody>
      </p:sp>
      <p:sp>
        <p:nvSpPr>
          <p:cNvPr id="9" name="Text 5"/>
          <p:cNvSpPr/>
          <p:nvPr/>
        </p:nvSpPr>
        <p:spPr>
          <a:xfrm>
            <a:off x="8380701" y="3247385"/>
            <a:ext cx="385143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Увеличивает продажи на 10-30%.</a:t>
            </a:r>
            <a:endParaRPr lang="en-US" sz="1850" dirty="0">
              <a:latin typeface="+mj-lt"/>
            </a:endParaRPr>
          </a:p>
        </p:txBody>
      </p:sp>
      <p:sp>
        <p:nvSpPr>
          <p:cNvPr id="10" name="Text 6"/>
          <p:cNvSpPr/>
          <p:nvPr/>
        </p:nvSpPr>
        <p:spPr>
          <a:xfrm>
            <a:off x="8380701" y="3773998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Основан на предпочтениях клиентов.</a:t>
            </a:r>
            <a:endParaRPr lang="en-US" sz="1850" dirty="0">
              <a:latin typeface="+mj-lt"/>
            </a:endParaRPr>
          </a:p>
        </p:txBody>
      </p:sp>
      <p:sp>
        <p:nvSpPr>
          <p:cNvPr id="13" name="Text 7"/>
          <p:cNvSpPr/>
          <p:nvPr/>
        </p:nvSpPr>
        <p:spPr>
          <a:xfrm>
            <a:off x="8507161" y="521393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Анализ настроений</a:t>
            </a:r>
            <a:endParaRPr lang="en-US" sz="2200" dirty="0">
              <a:latin typeface="+mj-lt"/>
            </a:endParaRPr>
          </a:p>
        </p:txBody>
      </p:sp>
      <p:sp>
        <p:nvSpPr>
          <p:cNvPr id="14" name="Text 8"/>
          <p:cNvSpPr/>
          <p:nvPr/>
        </p:nvSpPr>
        <p:spPr>
          <a:xfrm>
            <a:off x="8380701" y="5709478"/>
            <a:ext cx="385143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Помогает улучшить качество услуг.</a:t>
            </a:r>
            <a:endParaRPr lang="en-US" sz="1850" dirty="0">
              <a:latin typeface="+mj-lt"/>
            </a:endParaRPr>
          </a:p>
        </p:txBody>
      </p:sp>
      <p:sp>
        <p:nvSpPr>
          <p:cNvPr id="15" name="Text 9"/>
          <p:cNvSpPr/>
          <p:nvPr/>
        </p:nvSpPr>
        <p:spPr>
          <a:xfrm>
            <a:off x="8380701" y="6236092"/>
            <a:ext cx="385143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Определяет лояльность клиентов.</a:t>
            </a:r>
            <a:endParaRPr lang="en-US" sz="1850" dirty="0">
              <a:latin typeface="+mj-lt"/>
            </a:endParaRPr>
          </a:p>
        </p:txBody>
      </p:sp>
      <p:sp>
        <p:nvSpPr>
          <p:cNvPr id="18" name="Text 10"/>
          <p:cNvSpPr/>
          <p:nvPr/>
        </p:nvSpPr>
        <p:spPr>
          <a:xfrm>
            <a:off x="2285902" y="5141481"/>
            <a:ext cx="334080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Круглосуточная поддержка</a:t>
            </a:r>
            <a:endParaRPr lang="en-US" sz="2200" dirty="0">
              <a:latin typeface="+mj-lt"/>
            </a:endParaRPr>
          </a:p>
        </p:txBody>
      </p:sp>
      <p:sp>
        <p:nvSpPr>
          <p:cNvPr id="19" name="Text 11"/>
          <p:cNvSpPr/>
          <p:nvPr/>
        </p:nvSpPr>
        <p:spPr>
          <a:xfrm>
            <a:off x="2193986" y="5637019"/>
            <a:ext cx="342248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Сокращает время ответа на 90%.</a:t>
            </a:r>
            <a:endParaRPr lang="en-US" sz="1850" dirty="0">
              <a:latin typeface="+mj-lt"/>
            </a:endParaRPr>
          </a:p>
        </p:txBody>
      </p:sp>
      <p:sp>
        <p:nvSpPr>
          <p:cNvPr id="20" name="Text 12"/>
          <p:cNvSpPr/>
          <p:nvPr/>
        </p:nvSpPr>
        <p:spPr>
          <a:xfrm>
            <a:off x="2193986" y="6163633"/>
            <a:ext cx="342248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Доступность 24/7.</a:t>
            </a:r>
            <a:endParaRPr lang="en-US" sz="1850" dirty="0">
              <a:latin typeface="+mj-lt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C3E3FED-B2B0-4B72-89C9-1F8F9A52C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028" y="7410600"/>
            <a:ext cx="2667372" cy="7430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40674" y="1227713"/>
            <a:ext cx="611326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Вызовы и будущее ИИ</a:t>
            </a:r>
            <a:endParaRPr lang="en-US" sz="4400" dirty="0">
              <a:latin typeface="+mj-lt"/>
            </a:endParaRPr>
          </a:p>
        </p:txBody>
      </p:sp>
      <p:sp>
        <p:nvSpPr>
          <p:cNvPr id="4" name="Text 1"/>
          <p:cNvSpPr/>
          <p:nvPr/>
        </p:nvSpPr>
        <p:spPr>
          <a:xfrm>
            <a:off x="1935050" y="247519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Этические вопросы</a:t>
            </a:r>
            <a:endParaRPr lang="en-US" sz="2200" dirty="0">
              <a:latin typeface="+mj-lt"/>
            </a:endParaRPr>
          </a:p>
        </p:txBody>
      </p:sp>
      <p:sp>
        <p:nvSpPr>
          <p:cNvPr id="5" name="Text 2"/>
          <p:cNvSpPr/>
          <p:nvPr/>
        </p:nvSpPr>
        <p:spPr>
          <a:xfrm>
            <a:off x="1935050" y="2970729"/>
            <a:ext cx="599884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Важно решить проблему предвзятости данных.</a:t>
            </a:r>
            <a:endParaRPr lang="en-US" sz="1850" dirty="0">
              <a:latin typeface="+mj-lt"/>
            </a:endParaRPr>
          </a:p>
        </p:txBody>
      </p:sp>
      <p:sp>
        <p:nvSpPr>
          <p:cNvPr id="6" name="Text 3"/>
          <p:cNvSpPr/>
          <p:nvPr/>
        </p:nvSpPr>
        <p:spPr>
          <a:xfrm>
            <a:off x="1935050" y="3497342"/>
            <a:ext cx="599884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Необходимо обеспечить конфиденциальность.</a:t>
            </a:r>
            <a:endParaRPr lang="en-US" sz="1850" dirty="0">
              <a:latin typeface="+mj-lt"/>
            </a:endParaRPr>
          </a:p>
        </p:txBody>
      </p:sp>
      <p:sp>
        <p:nvSpPr>
          <p:cNvPr id="8" name="Text 4"/>
          <p:cNvSpPr/>
          <p:nvPr/>
        </p:nvSpPr>
        <p:spPr>
          <a:xfrm>
            <a:off x="7933895" y="247519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Регулирование</a:t>
            </a:r>
            <a:endParaRPr lang="en-US" sz="2200" dirty="0">
              <a:latin typeface="+mj-lt"/>
            </a:endParaRPr>
          </a:p>
        </p:txBody>
      </p:sp>
      <p:sp>
        <p:nvSpPr>
          <p:cNvPr id="9" name="Text 5"/>
          <p:cNvSpPr/>
          <p:nvPr/>
        </p:nvSpPr>
        <p:spPr>
          <a:xfrm>
            <a:off x="7933895" y="2970729"/>
            <a:ext cx="599884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Закон ЕС об ИИ (EU AI Act) вступил в силу.</a:t>
            </a:r>
            <a:endParaRPr lang="en-US" sz="1850" dirty="0">
              <a:latin typeface="+mj-lt"/>
            </a:endParaRPr>
          </a:p>
        </p:txBody>
      </p:sp>
      <p:sp>
        <p:nvSpPr>
          <p:cNvPr id="10" name="Text 6"/>
          <p:cNvSpPr/>
          <p:nvPr/>
        </p:nvSpPr>
        <p:spPr>
          <a:xfrm>
            <a:off x="7933895" y="3497342"/>
            <a:ext cx="599884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Устанавливает новые стандарты.</a:t>
            </a:r>
            <a:endParaRPr lang="en-US" sz="1850" dirty="0">
              <a:latin typeface="+mj-lt"/>
            </a:endParaRPr>
          </a:p>
        </p:txBody>
      </p:sp>
      <p:sp>
        <p:nvSpPr>
          <p:cNvPr id="12" name="Text 7"/>
          <p:cNvSpPr/>
          <p:nvPr/>
        </p:nvSpPr>
        <p:spPr>
          <a:xfrm>
            <a:off x="1935050" y="494289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Безопасность</a:t>
            </a:r>
            <a:endParaRPr lang="en-US" sz="2200" dirty="0">
              <a:latin typeface="+mj-lt"/>
            </a:endParaRPr>
          </a:p>
        </p:txBody>
      </p:sp>
      <p:sp>
        <p:nvSpPr>
          <p:cNvPr id="13" name="Text 8"/>
          <p:cNvSpPr/>
          <p:nvPr/>
        </p:nvSpPr>
        <p:spPr>
          <a:xfrm>
            <a:off x="1935050" y="5438433"/>
            <a:ext cx="599884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Существуют киберугрозы, связанные с ИИ.</a:t>
            </a:r>
            <a:endParaRPr lang="en-US" sz="1850" dirty="0">
              <a:latin typeface="+mj-lt"/>
            </a:endParaRPr>
          </a:p>
        </p:txBody>
      </p:sp>
      <p:sp>
        <p:nvSpPr>
          <p:cNvPr id="14" name="Text 9"/>
          <p:cNvSpPr/>
          <p:nvPr/>
        </p:nvSpPr>
        <p:spPr>
          <a:xfrm>
            <a:off x="1935050" y="5965047"/>
            <a:ext cx="599884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Нужны надежные системы защиты.</a:t>
            </a:r>
            <a:endParaRPr lang="en-US" sz="1850" dirty="0">
              <a:latin typeface="+mj-lt"/>
            </a:endParaRPr>
          </a:p>
        </p:txBody>
      </p:sp>
      <p:sp>
        <p:nvSpPr>
          <p:cNvPr id="16" name="Text 10"/>
          <p:cNvSpPr/>
          <p:nvPr/>
        </p:nvSpPr>
        <p:spPr>
          <a:xfrm>
            <a:off x="7933895" y="4943714"/>
            <a:ext cx="305228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Развитие сильного ИИ</a:t>
            </a:r>
            <a:endParaRPr lang="en-US" sz="2200" dirty="0">
              <a:latin typeface="+mj-lt"/>
            </a:endParaRPr>
          </a:p>
        </p:txBody>
      </p:sp>
      <p:sp>
        <p:nvSpPr>
          <p:cNvPr id="17" name="Text 11"/>
          <p:cNvSpPr/>
          <p:nvPr/>
        </p:nvSpPr>
        <p:spPr>
          <a:xfrm>
            <a:off x="7933895" y="5439252"/>
            <a:ext cx="599884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Перспективы общего искусственного интеллекта.</a:t>
            </a:r>
            <a:endParaRPr lang="en-US" sz="1850" dirty="0">
              <a:latin typeface="+mj-lt"/>
            </a:endParaRPr>
          </a:p>
        </p:txBody>
      </p:sp>
      <p:sp>
        <p:nvSpPr>
          <p:cNvPr id="18" name="Text 12"/>
          <p:cNvSpPr/>
          <p:nvPr/>
        </p:nvSpPr>
        <p:spPr>
          <a:xfrm>
            <a:off x="7933895" y="5965866"/>
            <a:ext cx="599884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Это меняет парадигму развития технологий.</a:t>
            </a:r>
            <a:endParaRPr lang="en-US" sz="1850" dirty="0">
              <a:latin typeface="+mj-lt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42E99A5-AA7E-4168-AE89-4FF0E84F6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028" y="7410600"/>
            <a:ext cx="2667372" cy="7430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848213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+mj-lt"/>
                <a:ea typeface="Nunito Semi Bold" pitchFamily="34" charset="-122"/>
                <a:cs typeface="Nunito Semi Bold" pitchFamily="34" charset="-120"/>
              </a:rPr>
              <a:t>Заключение: Инвестиции в ИИ – инвестиции в будущее</a:t>
            </a:r>
            <a:endParaRPr lang="en-US" sz="4400" dirty="0">
              <a:latin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837724" y="4615220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+mj-lt"/>
                <a:ea typeface="PT Sans" pitchFamily="34" charset="-122"/>
                <a:cs typeface="PT Sans" pitchFamily="34" charset="-120"/>
              </a:rPr>
              <a:t>Искусственный интеллект — это ключевой драйвер инноваций. Ответственное внедрение максимизирует его выгоды. Постоянное обучение и адаптация необходимы. Будущее без ИИ уже невозможно представить.</a:t>
            </a:r>
            <a:endParaRPr lang="en-US" sz="1850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C12143-456F-4A69-B3E5-B45A0ABAB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028" y="7410600"/>
            <a:ext cx="2667372" cy="7430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378</Words>
  <Application>Microsoft Office PowerPoint</Application>
  <PresentationFormat>Произвольный</PresentationFormat>
  <Paragraphs>69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haku</dc:creator>
  <cp:lastModifiedBy>J J</cp:lastModifiedBy>
  <cp:revision>2</cp:revision>
  <dcterms:created xsi:type="dcterms:W3CDTF">2025-06-22T19:58:43Z</dcterms:created>
  <dcterms:modified xsi:type="dcterms:W3CDTF">2025-06-22T20:03:26Z</dcterms:modified>
</cp:coreProperties>
</file>