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499CDB"/>
    <a:srgbClr val="5ECCF3"/>
    <a:srgbClr val="6689A5"/>
    <a:srgbClr val="5E809D"/>
    <a:srgbClr val="465E7C"/>
    <a:srgbClr val="648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900" baseline="0" dirty="0">
                <a:solidFill>
                  <a:schemeClr val="tx2"/>
                </a:solidFill>
              </a:rPr>
              <a:t>Статистика взломанных пользователей пользующихся менеджерами паролей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 взлома пользователей менеджеров паролей</c:v>
                </c:pt>
              </c:strCache>
            </c:strRef>
          </c:tx>
          <c:spPr>
            <a:ln>
              <a:solidFill>
                <a:srgbClr val="336699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3366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8A-4EFF-9811-D00F0A2A60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3366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8A-4EFF-9811-D00F0A2A606E}"/>
              </c:ext>
            </c:extLst>
          </c:dPt>
          <c:dLbls>
            <c:dLbl>
              <c:idx val="0"/>
              <c:layout>
                <c:manualLayout>
                  <c:x val="-0.17134909339592999"/>
                  <c:y val="0.110530991349127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E7CC29-9A84-47E7-97E9-A3DC0CFCA597}" type="VALUE">
                      <a:rPr lang="en-US" sz="2000" baseline="0" dirty="0"/>
                      <a:pPr>
                        <a:defRPr sz="2000" baseline="0"/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80092087725675"/>
                      <c:h val="0.1078086195573223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68A-4EFF-9811-D00F0A2A606E}"/>
                </c:ext>
              </c:extLst>
            </c:dLbl>
            <c:dLbl>
              <c:idx val="1"/>
              <c:layout>
                <c:manualLayout>
                  <c:x val="0.1947920324812549"/>
                  <c:y val="-0.11589625041862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31B7586-7716-4753-91F0-A5267CDCC2BD}" type="VALUE">
                      <a:rPr lang="en-US" sz="2000" baseline="0"/>
                      <a:pPr>
                        <a:defRPr sz="2000" baseline="0"/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68A-4EFF-9811-D00F0A2A60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Пользователи менеджеров паролей </c:v>
                </c:pt>
                <c:pt idx="1">
                  <c:v>Пользователи не пользующиеся средствами защиты паролей 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8A-4EFF-9811-D00F0A2A6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90994754690933E-2"/>
          <c:y val="0.81115328699998424"/>
          <c:w val="0.85785566077324404"/>
          <c:h val="0.1630628612685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900" baseline="0" dirty="0">
                <a:solidFill>
                  <a:schemeClr val="tx2"/>
                </a:solidFill>
              </a:rPr>
              <a:t>Статистика взлома аккаунтов без двухфакторной аутентификации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 взлома аккаунтов без двухфакторной аутентификации</c:v>
                </c:pt>
              </c:strCache>
            </c:strRef>
          </c:tx>
          <c:spPr>
            <a:ln>
              <a:solidFill>
                <a:srgbClr val="336699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3366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9DE-BD3E-2765E24A73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3366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70-49DE-BD3E-2765E24A73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70-49DE-BD3E-2765E24A73ED}"/>
                </c:ext>
              </c:extLst>
            </c:dLbl>
            <c:dLbl>
              <c:idx val="1"/>
              <c:layout>
                <c:manualLayout>
                  <c:x val="4.5514237198375808E-2"/>
                  <c:y val="-0.216193468906079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70-49DE-BD3E-2765E24A73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С дфухфакторной аутентификацией</c:v>
                </c:pt>
                <c:pt idx="1">
                  <c:v>Без дфухфакторной аутентификации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0.03</c:v>
                </c:pt>
                <c:pt idx="1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0-49DE-BD3E-2765E24A7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2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4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63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9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7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1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8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8546-F10D-415D-A225-067D3F12ACD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A08C-6727-4795-8798-C8E76B5A8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1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94133-F809-40B1-B8DC-27ECB14A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320" y="1518407"/>
            <a:ext cx="7804471" cy="1588884"/>
          </a:xfrm>
        </p:spPr>
        <p:txBody>
          <a:bodyPr/>
          <a:lstStyle/>
          <a:p>
            <a:r>
              <a:rPr lang="ru-RU" dirty="0"/>
              <a:t>Пароли и Двухфакторная аутентификация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02FF31-9800-4C2A-A6FA-3B34959F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917" y="6030651"/>
            <a:ext cx="2223083" cy="8273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Янова Анна </a:t>
            </a:r>
          </a:p>
          <a:p>
            <a:pPr algn="l"/>
            <a:r>
              <a:rPr lang="ru-RU" dirty="0"/>
              <a:t>Группа: 1-АСС9-20 </a:t>
            </a:r>
          </a:p>
        </p:txBody>
      </p:sp>
    </p:spTree>
    <p:extLst>
      <p:ext uri="{BB962C8B-B14F-4D97-AF65-F5344CB8AC3E}">
        <p14:creationId xmlns:p14="http://schemas.microsoft.com/office/powerpoint/2010/main" val="21364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506CF-506F-47F5-9A93-8D0D8F24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502" y="621049"/>
            <a:ext cx="3438976" cy="891500"/>
          </a:xfrm>
        </p:spPr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E601-D307-4461-A979-CE9AC5C5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66" y="2006206"/>
            <a:ext cx="8878094" cy="3463416"/>
          </a:xfrm>
        </p:spPr>
        <p:txBody>
          <a:bodyPr>
            <a:normAutofit/>
          </a:bodyPr>
          <a:lstStyle/>
          <a:p>
            <a:r>
              <a:rPr lang="ru-RU" sz="2800" dirty="0"/>
              <a:t>Понять, как создавать сложные пароли </a:t>
            </a:r>
          </a:p>
          <a:p>
            <a:endParaRPr lang="ru-RU" sz="2800" dirty="0"/>
          </a:p>
          <a:p>
            <a:r>
              <a:rPr lang="ru-RU" sz="2800" dirty="0"/>
              <a:t>Узнать о менеджерах паролей </a:t>
            </a:r>
          </a:p>
          <a:p>
            <a:endParaRPr lang="ru-RU" sz="2800" dirty="0"/>
          </a:p>
          <a:p>
            <a:r>
              <a:rPr lang="ru-RU" sz="2800" dirty="0"/>
              <a:t>Осознать важность двухфакторной аутентификации </a:t>
            </a:r>
          </a:p>
        </p:txBody>
      </p:sp>
    </p:spTree>
    <p:extLst>
      <p:ext uri="{BB962C8B-B14F-4D97-AF65-F5344CB8AC3E}">
        <p14:creationId xmlns:p14="http://schemas.microsoft.com/office/powerpoint/2010/main" val="10131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940F4-D981-484D-8292-31A6B056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42" y="536023"/>
            <a:ext cx="8816319" cy="1478570"/>
          </a:xfrm>
        </p:spPr>
        <p:txBody>
          <a:bodyPr/>
          <a:lstStyle/>
          <a:p>
            <a:r>
              <a:rPr lang="ru-RU" dirty="0"/>
              <a:t>Правила создания сложных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3BEE13-4665-4181-B36F-6E4AFEAC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594"/>
            <a:ext cx="4588268" cy="3989995"/>
          </a:xfr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Должен включать: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Не менее 8-ми символов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Использование букв двух регистров (строчные и заглавные)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Не только буквы, но и цифры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Использование символов, например: ! № </a:t>
            </a:r>
            <a:r>
              <a:rPr lang="en-US" dirty="0"/>
              <a:t>$</a:t>
            </a:r>
            <a:r>
              <a:rPr lang="ru-RU" dirty="0"/>
              <a:t> </a:t>
            </a:r>
            <a:r>
              <a:rPr lang="en-US" dirty="0"/>
              <a:t>?</a:t>
            </a:r>
            <a:r>
              <a:rPr lang="ru-RU" dirty="0"/>
              <a:t> </a:t>
            </a:r>
            <a:r>
              <a:rPr lang="en-US" dirty="0"/>
              <a:t>&amp;</a:t>
            </a:r>
            <a:r>
              <a:rPr lang="ru-RU" dirty="0"/>
              <a:t> * ()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A64A388-DA72-4DDB-B971-4921C31F28BC}"/>
              </a:ext>
            </a:extLst>
          </p:cNvPr>
          <p:cNvSpPr txBox="1">
            <a:spLocks/>
          </p:cNvSpPr>
          <p:nvPr/>
        </p:nvSpPr>
        <p:spPr>
          <a:xfrm>
            <a:off x="5949702" y="2014593"/>
            <a:ext cx="5023097" cy="398999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5ECCF3"/>
                </a:solidFill>
              </a:rPr>
              <a:t>Должен исключать: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5ECCF3"/>
                </a:solidFill>
              </a:rPr>
              <a:t>Имена и фамилии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5ECCF3"/>
                </a:solidFill>
              </a:rPr>
              <a:t>Какие либо даты, например, дату рождения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5ECCF3"/>
                </a:solidFill>
              </a:rPr>
              <a:t>Цифры и буквы расположенные подряд на клавиатуре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5ECCF3"/>
                </a:solidFill>
              </a:rPr>
              <a:t>Одинаковые символы повторяющиеся несколько раз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78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F1D6F-5DDD-4C31-A81A-6E52F5C9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02" y="299913"/>
            <a:ext cx="7197244" cy="1478570"/>
          </a:xfrm>
        </p:spPr>
        <p:txBody>
          <a:bodyPr/>
          <a:lstStyle/>
          <a:p>
            <a:r>
              <a:rPr lang="ru-RU" dirty="0"/>
              <a:t>Как создать надёжный и легко запоминающийся пароль 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7A5A326-ED9E-47A3-81F9-149260D660ED}"/>
              </a:ext>
            </a:extLst>
          </p:cNvPr>
          <p:cNvSpPr/>
          <p:nvPr/>
        </p:nvSpPr>
        <p:spPr>
          <a:xfrm>
            <a:off x="468556" y="1645919"/>
            <a:ext cx="5457293" cy="4704563"/>
          </a:xfrm>
          <a:prstGeom prst="triangle">
            <a:avLst/>
          </a:prstGeom>
          <a:noFill/>
          <a:ln w="38100">
            <a:solidFill>
              <a:srgbClr val="499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8B9CA00-98E1-41C4-ABBD-655D6DD9C53A}"/>
              </a:ext>
            </a:extLst>
          </p:cNvPr>
          <p:cNvCxnSpPr>
            <a:cxnSpLocks/>
          </p:cNvCxnSpPr>
          <p:nvPr/>
        </p:nvCxnSpPr>
        <p:spPr>
          <a:xfrm>
            <a:off x="2579571" y="2682984"/>
            <a:ext cx="1232033" cy="0"/>
          </a:xfrm>
          <a:prstGeom prst="line">
            <a:avLst/>
          </a:prstGeom>
          <a:ln w="3810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9127C8E-8300-45B8-BACF-594F04813B33}"/>
              </a:ext>
            </a:extLst>
          </p:cNvPr>
          <p:cNvCxnSpPr>
            <a:cxnSpLocks/>
          </p:cNvCxnSpPr>
          <p:nvPr/>
        </p:nvCxnSpPr>
        <p:spPr>
          <a:xfrm>
            <a:off x="1559292" y="4440900"/>
            <a:ext cx="3272589" cy="0"/>
          </a:xfrm>
          <a:prstGeom prst="line">
            <a:avLst/>
          </a:prstGeom>
          <a:ln w="3810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A5D2660-6B62-45CA-A30C-87FFE17BD8C8}"/>
              </a:ext>
            </a:extLst>
          </p:cNvPr>
          <p:cNvCxnSpPr>
            <a:cxnSpLocks/>
          </p:cNvCxnSpPr>
          <p:nvPr/>
        </p:nvCxnSpPr>
        <p:spPr>
          <a:xfrm>
            <a:off x="1039527" y="5367983"/>
            <a:ext cx="4312118" cy="0"/>
          </a:xfrm>
          <a:prstGeom prst="line">
            <a:avLst/>
          </a:prstGeom>
          <a:ln w="3810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F71EE85-1195-489F-A84B-F35552EAB967}"/>
              </a:ext>
            </a:extLst>
          </p:cNvPr>
          <p:cNvCxnSpPr>
            <a:cxnSpLocks/>
          </p:cNvCxnSpPr>
          <p:nvPr/>
        </p:nvCxnSpPr>
        <p:spPr>
          <a:xfrm>
            <a:off x="2098307" y="3515335"/>
            <a:ext cx="2204186" cy="0"/>
          </a:xfrm>
          <a:prstGeom prst="line">
            <a:avLst/>
          </a:prstGeom>
          <a:ln w="3810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B2F225-3B74-40D6-BBE4-93AB8BFE643E}"/>
              </a:ext>
            </a:extLst>
          </p:cNvPr>
          <p:cNvSpPr txBox="1"/>
          <p:nvPr/>
        </p:nvSpPr>
        <p:spPr>
          <a:xfrm>
            <a:off x="3811604" y="1989470"/>
            <a:ext cx="693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  <a:latin typeface="system-ui"/>
              </a:rPr>
              <a:t>Используйте фразы (</a:t>
            </a:r>
            <a:r>
              <a:rPr lang="ru-RU" b="0" i="0" dirty="0">
                <a:effectLst/>
                <a:latin typeface="system-ui"/>
              </a:rPr>
              <a:t>"</a:t>
            </a:r>
            <a:r>
              <a:rPr lang="ru-RU" b="0" i="0" dirty="0" err="1">
                <a:effectLst/>
                <a:latin typeface="system-ui"/>
              </a:rPr>
              <a:t>Собака_бегает_по_парку</a:t>
            </a:r>
            <a:r>
              <a:rPr lang="ru-RU" b="0" i="0" dirty="0">
                <a:effectLst/>
                <a:latin typeface="system-ui"/>
              </a:rPr>
              <a:t>!")</a:t>
            </a:r>
            <a:endParaRPr lang="ru-RU" b="1" i="0" dirty="0">
              <a:effectLst/>
              <a:latin typeface="system-ui"/>
            </a:endParaRPr>
          </a:p>
          <a:p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FCF5B-AD2F-431C-87A1-C98194F8023F}"/>
              </a:ext>
            </a:extLst>
          </p:cNvPr>
          <p:cNvSpPr txBox="1"/>
          <p:nvPr/>
        </p:nvSpPr>
        <p:spPr>
          <a:xfrm>
            <a:off x="4302493" y="2780369"/>
            <a:ext cx="648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  <a:latin typeface="system-ui"/>
              </a:rPr>
              <a:t>Заменяйте буквы на символы (</a:t>
            </a:r>
            <a:r>
              <a:rPr lang="en-US" b="0" i="0" dirty="0">
                <a:effectLst/>
                <a:latin typeface="system-ui"/>
              </a:rPr>
              <a:t>"S0b@k@_b3g@eT_</a:t>
            </a:r>
            <a:r>
              <a:rPr lang="ru-RU" b="0" i="0" dirty="0" err="1">
                <a:effectLst/>
                <a:latin typeface="system-ui"/>
              </a:rPr>
              <a:t>по_парку</a:t>
            </a:r>
            <a:r>
              <a:rPr lang="ru-RU" b="0" i="0" dirty="0">
                <a:effectLst/>
                <a:latin typeface="system-ui"/>
              </a:rPr>
              <a:t>!")</a:t>
            </a:r>
            <a:endParaRPr lang="ru-RU" b="1" i="0" dirty="0">
              <a:effectLst/>
              <a:latin typeface="system-ui"/>
            </a:endParaRPr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9D78E-B895-4FE9-B210-13845358B5FA}"/>
              </a:ext>
            </a:extLst>
          </p:cNvPr>
          <p:cNvSpPr txBox="1"/>
          <p:nvPr/>
        </p:nvSpPr>
        <p:spPr>
          <a:xfrm>
            <a:off x="5351645" y="4577083"/>
            <a:ext cx="4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  <a:latin typeface="system-ui"/>
              </a:rPr>
              <a:t>Создайте акроним (</a:t>
            </a:r>
            <a:r>
              <a:rPr lang="ru-RU" b="0" i="0" dirty="0">
                <a:effectLst/>
                <a:latin typeface="system-ui"/>
              </a:rPr>
              <a:t>"ЯлпкпУ!1593")</a:t>
            </a:r>
            <a:endParaRPr lang="ru-RU" b="1" dirty="0">
              <a:latin typeface="system-ui"/>
            </a:endParaRPr>
          </a:p>
          <a:p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9A55E1-9A59-443D-9910-DC4EB9E35D65}"/>
              </a:ext>
            </a:extLst>
          </p:cNvPr>
          <p:cNvSpPr txBox="1"/>
          <p:nvPr/>
        </p:nvSpPr>
        <p:spPr>
          <a:xfrm>
            <a:off x="4831881" y="3650001"/>
            <a:ext cx="66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  <a:latin typeface="system-ui"/>
              </a:rPr>
              <a:t>Используйте рифмы или ассоциации (</a:t>
            </a:r>
            <a:r>
              <a:rPr lang="ru-RU" b="0" i="0" dirty="0">
                <a:effectLst/>
                <a:latin typeface="system-ui"/>
              </a:rPr>
              <a:t>"</a:t>
            </a:r>
            <a:r>
              <a:rPr lang="ru-RU" b="0" i="0" dirty="0" err="1">
                <a:effectLst/>
                <a:latin typeface="system-ui"/>
              </a:rPr>
              <a:t>Мама_мыла</a:t>
            </a:r>
            <a:r>
              <a:rPr lang="ru-RU" b="0" i="0" dirty="0">
                <a:effectLst/>
                <a:latin typeface="system-ui"/>
              </a:rPr>
              <a:t> _ламу!57")</a:t>
            </a:r>
            <a:endParaRPr lang="ru-RU" b="1" i="0" dirty="0">
              <a:effectLst/>
              <a:latin typeface="system-ui"/>
            </a:endParaRPr>
          </a:p>
          <a:p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343AE-1BD7-4D53-88C4-501205BB14DE}"/>
              </a:ext>
            </a:extLst>
          </p:cNvPr>
          <p:cNvSpPr txBox="1"/>
          <p:nvPr/>
        </p:nvSpPr>
        <p:spPr>
          <a:xfrm>
            <a:off x="5925849" y="5625021"/>
            <a:ext cx="482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  <a:latin typeface="system-ui"/>
              </a:rPr>
              <a:t>Смешивайте языки</a:t>
            </a:r>
            <a:r>
              <a:rPr lang="ru-RU" dirty="0">
                <a:latin typeface="system-ui"/>
              </a:rPr>
              <a:t> (</a:t>
            </a:r>
            <a:r>
              <a:rPr lang="ru-RU" b="0" i="0" dirty="0">
                <a:effectLst/>
                <a:latin typeface="system-ui"/>
              </a:rPr>
              <a:t>"</a:t>
            </a:r>
            <a:r>
              <a:rPr lang="en-US" b="0" i="0" dirty="0">
                <a:effectLst/>
                <a:latin typeface="system-ui"/>
              </a:rPr>
              <a:t>Cat_</a:t>
            </a:r>
            <a:r>
              <a:rPr lang="ru-RU" b="0" i="0" dirty="0">
                <a:effectLst/>
                <a:latin typeface="system-ui"/>
              </a:rPr>
              <a:t>собака_123! "</a:t>
            </a:r>
            <a:r>
              <a:rPr lang="ru-RU" dirty="0">
                <a:latin typeface="system-ui"/>
              </a:rPr>
              <a:t>)</a:t>
            </a:r>
            <a:endParaRPr lang="ru-RU" b="1" i="0" dirty="0">
              <a:effectLst/>
              <a:latin typeface="system-ui"/>
            </a:endParaRPr>
          </a:p>
          <a:p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4AE65108-6234-4975-AA31-4FA72795D87C}"/>
              </a:ext>
            </a:extLst>
          </p:cNvPr>
          <p:cNvCxnSpPr>
            <a:cxnSpLocks/>
          </p:cNvCxnSpPr>
          <p:nvPr/>
        </p:nvCxnSpPr>
        <p:spPr>
          <a:xfrm>
            <a:off x="3907855" y="2682984"/>
            <a:ext cx="7427495" cy="0"/>
          </a:xfrm>
          <a:prstGeom prst="line">
            <a:avLst/>
          </a:prstGeom>
          <a:ln w="1905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ED1CEBB5-3DBC-4D1D-9D11-1D8C843D68FB}"/>
              </a:ext>
            </a:extLst>
          </p:cNvPr>
          <p:cNvCxnSpPr>
            <a:cxnSpLocks/>
          </p:cNvCxnSpPr>
          <p:nvPr/>
        </p:nvCxnSpPr>
        <p:spPr>
          <a:xfrm>
            <a:off x="4435641" y="3492016"/>
            <a:ext cx="6899709" cy="0"/>
          </a:xfrm>
          <a:prstGeom prst="line">
            <a:avLst/>
          </a:prstGeom>
          <a:ln w="1905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54E3EA2-9B85-48B3-B30F-BAC9CB402667}"/>
              </a:ext>
            </a:extLst>
          </p:cNvPr>
          <p:cNvCxnSpPr>
            <a:cxnSpLocks/>
          </p:cNvCxnSpPr>
          <p:nvPr/>
        </p:nvCxnSpPr>
        <p:spPr>
          <a:xfrm>
            <a:off x="4962635" y="4427716"/>
            <a:ext cx="6372715" cy="13184"/>
          </a:xfrm>
          <a:prstGeom prst="line">
            <a:avLst/>
          </a:prstGeom>
          <a:ln w="1905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19EC859-C8E0-448A-B3FF-92FC7385B9B9}"/>
              </a:ext>
            </a:extLst>
          </p:cNvPr>
          <p:cNvCxnSpPr>
            <a:cxnSpLocks/>
          </p:cNvCxnSpPr>
          <p:nvPr/>
        </p:nvCxnSpPr>
        <p:spPr>
          <a:xfrm>
            <a:off x="5521692" y="5367983"/>
            <a:ext cx="5813658" cy="0"/>
          </a:xfrm>
          <a:prstGeom prst="line">
            <a:avLst/>
          </a:prstGeom>
          <a:ln w="19050">
            <a:solidFill>
              <a:srgbClr val="499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754CD-09CB-45AF-8C79-5F1C8548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9" y="383467"/>
            <a:ext cx="5091607" cy="1478570"/>
          </a:xfrm>
        </p:spPr>
        <p:txBody>
          <a:bodyPr/>
          <a:lstStyle/>
          <a:p>
            <a:r>
              <a:rPr lang="ru-RU" dirty="0"/>
              <a:t>Менеджеры паролей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36D9-59BB-46A8-8791-0F9DD6CD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4" y="1996259"/>
            <a:ext cx="5656087" cy="4029155"/>
          </a:xfrm>
        </p:spPr>
        <p:txBody>
          <a:bodyPr>
            <a:normAutofit fontScale="92500" lnSpcReduction="20000"/>
          </a:bodyPr>
          <a:lstStyle/>
          <a:p>
            <a:r>
              <a:rPr lang="ru-RU" b="1" i="0" dirty="0">
                <a:effectLst/>
                <a:latin typeface="system-ui"/>
              </a:rPr>
              <a:t>Централизованное хранение паролей</a:t>
            </a:r>
          </a:p>
          <a:p>
            <a:r>
              <a:rPr lang="ru-RU" b="1" i="0" dirty="0">
                <a:effectLst/>
                <a:latin typeface="system-ui"/>
              </a:rPr>
              <a:t>Безопасность</a:t>
            </a:r>
            <a:endParaRPr lang="ru-RU" b="1" dirty="0">
              <a:latin typeface="system-ui"/>
            </a:endParaRPr>
          </a:p>
          <a:p>
            <a:r>
              <a:rPr lang="ru-RU" b="1" i="0" dirty="0">
                <a:effectLst/>
                <a:latin typeface="system-ui"/>
              </a:rPr>
              <a:t>Автоматизация ввода паролей</a:t>
            </a:r>
          </a:p>
          <a:p>
            <a:r>
              <a:rPr lang="ru-RU" b="1" i="0" dirty="0">
                <a:effectLst/>
                <a:latin typeface="system-ui"/>
              </a:rPr>
              <a:t>Синхронизация между устройствами</a:t>
            </a:r>
            <a:endParaRPr lang="ru-RU" b="1" dirty="0">
              <a:latin typeface="system-ui"/>
            </a:endParaRPr>
          </a:p>
          <a:p>
            <a:r>
              <a:rPr lang="ru-RU" b="1" i="0" dirty="0">
                <a:effectLst/>
                <a:latin typeface="system-ui"/>
              </a:rPr>
              <a:t>Удобство использования</a:t>
            </a:r>
          </a:p>
          <a:p>
            <a:r>
              <a:rPr lang="ru-RU" b="1" i="0" dirty="0">
                <a:effectLst/>
                <a:latin typeface="system-ui"/>
              </a:rPr>
              <a:t>Защита от фишинга</a:t>
            </a:r>
            <a:br>
              <a:rPr lang="ru-RU" b="1" i="0" dirty="0">
                <a:effectLst/>
                <a:latin typeface="system-ui"/>
              </a:rPr>
            </a:br>
            <a:endParaRPr lang="ru-RU" b="1" i="0" dirty="0">
              <a:effectLst/>
              <a:latin typeface="system-ui"/>
            </a:endParaRPr>
          </a:p>
          <a:p>
            <a:r>
              <a:rPr lang="ru-RU" b="1" i="0" dirty="0">
                <a:effectLst/>
                <a:latin typeface="system-ui"/>
              </a:rPr>
              <a:t>Пример: </a:t>
            </a:r>
            <a:r>
              <a:rPr lang="en-US" b="0" i="0" u="none" strike="noStrike" dirty="0" err="1">
                <a:effectLst/>
                <a:latin typeface="GraphikLCG-Semibold"/>
              </a:rPr>
              <a:t>Dashlane</a:t>
            </a:r>
            <a:r>
              <a:rPr lang="ru-RU" b="0" i="0" u="none" strike="noStrike" dirty="0">
                <a:effectLst/>
                <a:latin typeface="GraphikLCG-Semibold"/>
              </a:rPr>
              <a:t>, </a:t>
            </a:r>
            <a:r>
              <a:rPr lang="en-US" b="0" i="0" u="none" strike="noStrike" dirty="0" err="1">
                <a:effectLst/>
                <a:latin typeface="GraphikLCG-Semibold"/>
              </a:rPr>
              <a:t>BitWarden</a:t>
            </a:r>
            <a:r>
              <a:rPr lang="ru-RU" b="0" i="0" u="none" strike="noStrike" dirty="0">
                <a:effectLst/>
                <a:latin typeface="GraphikLCG-Semibold"/>
              </a:rPr>
              <a:t>, </a:t>
            </a:r>
            <a:r>
              <a:rPr lang="en-US" b="0" i="0" u="none" strike="noStrike" dirty="0">
                <a:effectLst/>
                <a:latin typeface="GraphikLCG-Semibold"/>
              </a:rPr>
              <a:t>Kaspersky Password Manager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GraphikLCG-Semibol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GraphikLCG-Semibold"/>
            </a:endParaRPr>
          </a:p>
          <a:p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1B8D2B2-0157-46A1-A36B-EC4A6D3F6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073143"/>
              </p:ext>
            </p:extLst>
          </p:nvPr>
        </p:nvGraphicFramePr>
        <p:xfrm>
          <a:off x="6195077" y="1559139"/>
          <a:ext cx="5868291" cy="4915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6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B8F09-A109-49F5-85BB-69348ECB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626" y="433961"/>
            <a:ext cx="7574748" cy="1478570"/>
          </a:xfrm>
        </p:spPr>
        <p:txBody>
          <a:bodyPr/>
          <a:lstStyle/>
          <a:p>
            <a:r>
              <a:rPr lang="ru-RU" dirty="0"/>
              <a:t>Двухфакторная аутентификация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E9B18-A9D3-4698-8ED6-BECB9C81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51" y="2241098"/>
            <a:ext cx="4823160" cy="3541714"/>
          </a:xfrm>
        </p:spPr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Дополнительный уровень защиты</a:t>
            </a:r>
          </a:p>
          <a:p>
            <a:r>
              <a:rPr lang="ru-RU" b="1" i="0" dirty="0">
                <a:effectLst/>
                <a:latin typeface="system-ui"/>
              </a:rPr>
              <a:t>Защита от фишинга</a:t>
            </a:r>
          </a:p>
          <a:p>
            <a:r>
              <a:rPr lang="ru-RU" b="1" i="0" dirty="0">
                <a:effectLst/>
                <a:latin typeface="system-ui"/>
              </a:rPr>
              <a:t>Уменьшение вероятности взлома</a:t>
            </a:r>
            <a:endParaRPr lang="ru-RU" b="1" dirty="0">
              <a:latin typeface="system-ui"/>
            </a:endParaRPr>
          </a:p>
          <a:p>
            <a:r>
              <a:rPr lang="ru-RU" b="1" i="0" dirty="0">
                <a:effectLst/>
                <a:latin typeface="system-ui"/>
              </a:rPr>
              <a:t>Удобство и доступность</a:t>
            </a:r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1CD1C4AB-307E-4EBC-8D08-D2AA73973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6697"/>
              </p:ext>
            </p:extLst>
          </p:nvPr>
        </p:nvGraphicFramePr>
        <p:xfrm>
          <a:off x="849152" y="1853258"/>
          <a:ext cx="4656499" cy="457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48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2A3F-97E4-4C7A-9930-AC6B0B31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691" y="637769"/>
            <a:ext cx="3488339" cy="147857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936D2-AE5C-49EA-A7AC-0C2099C2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50" y="2552362"/>
            <a:ext cx="7896710" cy="31021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Создание сложных паролей </a:t>
            </a:r>
          </a:p>
          <a:p>
            <a:pPr marL="0" indent="0">
              <a:buNone/>
            </a:pPr>
            <a:endParaRPr lang="ru-RU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Использование менеджеров паролей</a:t>
            </a:r>
          </a:p>
          <a:p>
            <a:pPr marL="0" indent="0">
              <a:buNone/>
            </a:pPr>
            <a:r>
              <a:rPr lang="ru-RU" sz="2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Внедрение двухфакторной аутентификации </a:t>
            </a:r>
          </a:p>
        </p:txBody>
      </p:sp>
    </p:spTree>
    <p:extLst>
      <p:ext uri="{BB962C8B-B14F-4D97-AF65-F5344CB8AC3E}">
        <p14:creationId xmlns:p14="http://schemas.microsoft.com/office/powerpoint/2010/main" val="286775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DE84C-C790-4D94-9B2F-35C1A07C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49" y="2689715"/>
            <a:ext cx="5915102" cy="1478570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6975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189</TotalTime>
  <Words>229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GraphikLCG-Semibold</vt:lpstr>
      <vt:lpstr>system-ui</vt:lpstr>
      <vt:lpstr>Tw Cen MT</vt:lpstr>
      <vt:lpstr>Wingdings</vt:lpstr>
      <vt:lpstr>Контур</vt:lpstr>
      <vt:lpstr>Пароли и Двухфакторная аутентификация </vt:lpstr>
      <vt:lpstr>Цели и задачи </vt:lpstr>
      <vt:lpstr>Правила создания сложных паролей</vt:lpstr>
      <vt:lpstr>Как создать надёжный и легко запоминающийся пароль </vt:lpstr>
      <vt:lpstr>Менеджеры паролей </vt:lpstr>
      <vt:lpstr>Двухфакторная аутентификация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Пароли и Двухфакторная аутентификация</dc:title>
  <dc:creator>Hp</dc:creator>
  <cp:lastModifiedBy>Hp</cp:lastModifiedBy>
  <cp:revision>14</cp:revision>
  <dcterms:created xsi:type="dcterms:W3CDTF">2025-06-22T16:24:54Z</dcterms:created>
  <dcterms:modified xsi:type="dcterms:W3CDTF">2025-06-22T19:34:54Z</dcterms:modified>
</cp:coreProperties>
</file>