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SimSun" panose="02010600030101010101" pitchFamily="2" charset="-122"/>
      <p:regular r:id="rId15"/>
    </p:embeddedFont>
    <p:embeddedFont>
      <p:font typeface="Alexandria" pitchFamily="34" charset="0"/>
      <p:bold r:id="rId16"/>
    </p:embeddedFont>
    <p:embeddedFont>
      <p:font typeface="Alexandria" pitchFamily="34" charset="-122"/>
      <p:bold r:id="rId17"/>
    </p:embeddedFont>
    <p:embeddedFont>
      <p:font typeface="Alexandria" pitchFamily="34" charset="-120"/>
      <p:bold r:id="rId18"/>
    </p:embeddedFont>
    <p:embeddedFont>
      <p:font typeface="Nobile" panose="02000503050000020004" pitchFamily="34" charset="0"/>
      <p:bold r:id="rId19"/>
    </p:embeddedFont>
    <p:embeddedFont>
      <p:font typeface="Nobile" panose="02000503050000020004" pitchFamily="34" charset="-122"/>
      <p:bold r:id="rId20"/>
    </p:embeddedFont>
    <p:embeddedFont>
      <p:font typeface="Nobile" panose="02000503050000020004" pitchFamily="34" charset="-12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11.fntdata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50720" cy="822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49301" y="1436370"/>
            <a:ext cx="13131800" cy="129921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51840" y="2907030"/>
            <a:ext cx="13139421" cy="210312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EB2F9E-C9E0-4EA3-A9E2-0DF5F691060E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228600"/>
            <a:ext cx="3291840" cy="71247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228600"/>
            <a:ext cx="9631680" cy="71247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4468F-6682-48AA-B5F4-BEF8E7F9833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2897F-7A41-40D7-BC9E-F666B07C585D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5507356"/>
            <a:ext cx="12618720" cy="1800224"/>
          </a:xfrm>
        </p:spPr>
        <p:txBody>
          <a:bodyPr/>
          <a:lstStyle>
            <a:lvl1pPr marL="0" indent="0">
              <a:buNone/>
              <a:defRPr sz="2880"/>
            </a:lvl1pPr>
            <a:lvl2pPr marL="548640" indent="0">
              <a:buNone/>
              <a:defRPr sz="2400"/>
            </a:lvl2pPr>
            <a:lvl3pPr marL="1097280" indent="0">
              <a:buNone/>
              <a:defRPr sz="216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1409700"/>
            <a:ext cx="6461760" cy="594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438150"/>
            <a:ext cx="12618720" cy="15906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381" y="2017396"/>
            <a:ext cx="618997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381" y="3006090"/>
            <a:ext cx="6189979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20461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20461" cy="442150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461" y="1184910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381" y="548640"/>
            <a:ext cx="4719320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461" y="1184910"/>
            <a:ext cx="7406640" cy="58483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381" y="2468880"/>
            <a:ext cx="4719320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4650720" cy="8229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20" y="228600"/>
            <a:ext cx="13167360" cy="699136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20" y="1409700"/>
            <a:ext cx="1316736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68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720" y="7494270"/>
            <a:ext cx="46329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68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120" y="7494270"/>
            <a:ext cx="3413760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68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32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411480" indent="-411480" algn="l" rtl="0" fontAlgn="base">
        <a:spcBef>
          <a:spcPct val="24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rtl="0" fontAlgn="base">
        <a:spcBef>
          <a:spcPct val="24000"/>
        </a:spcBef>
        <a:spcAft>
          <a:spcPct val="0"/>
        </a:spcAft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rtl="0" fontAlgn="base">
        <a:spcBef>
          <a:spcPct val="24000"/>
        </a:spcBef>
        <a:spcAft>
          <a:spcPct val="0"/>
        </a:spcAft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rtl="0" fontAlgn="base">
        <a:spcBef>
          <a:spcPct val="24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rtl="0" fontAlgn="base">
        <a:spcBef>
          <a:spcPct val="24000"/>
        </a:spcBef>
        <a:spcAft>
          <a:spcPct val="0"/>
        </a:spcAft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1974294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Искусственный интеллект и машинное обучение: Практическое применение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440793"/>
            <a:ext cx="7556421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Искусственный интеллект и машинное обучение меняют наш мир. Глобальный рынок ИИ достигает 200 миллиардов долларов в 2023 году. Прогнозируется рост до 1,8 триллиона к 2030 году. 86% компаний считают ИИ стратегическим приоритетом.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347821" y="384016"/>
            <a:ext cx="5645229" cy="5395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ИИ в повседневной жизни</a:t>
            </a:r>
            <a:endParaRPr lang="en-US" sz="3350" dirty="0"/>
          </a:p>
        </p:txBody>
      </p:sp>
      <p:sp>
        <p:nvSpPr>
          <p:cNvPr id="6" name="Text 2"/>
          <p:cNvSpPr/>
          <p:nvPr/>
        </p:nvSpPr>
        <p:spPr>
          <a:xfrm>
            <a:off x="347821" y="1830149"/>
            <a:ext cx="2158722" cy="2697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Смартфоны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347821" y="2203529"/>
            <a:ext cx="7935278" cy="2763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Распознавание лиц и голосовые помощники стали нормой.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347821" y="3559175"/>
            <a:ext cx="2158722" cy="2697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Рекомендации</a:t>
            </a:r>
            <a:endParaRPr lang="en-US" sz="1650" dirty="0"/>
          </a:p>
        </p:txBody>
      </p:sp>
      <p:sp>
        <p:nvSpPr>
          <p:cNvPr id="10" name="Text 5"/>
          <p:cNvSpPr/>
          <p:nvPr/>
        </p:nvSpPr>
        <p:spPr>
          <a:xfrm>
            <a:off x="347821" y="3932555"/>
            <a:ext cx="7935278" cy="2763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Netflix использует ИИ для 80% контента, Spotify — для музыки.</a:t>
            </a:r>
            <a:endParaRPr lang="en-US" sz="1350" dirty="0"/>
          </a:p>
        </p:txBody>
      </p:sp>
      <p:sp>
        <p:nvSpPr>
          <p:cNvPr id="12" name="Text 6"/>
          <p:cNvSpPr/>
          <p:nvPr/>
        </p:nvSpPr>
        <p:spPr>
          <a:xfrm>
            <a:off x="347821" y="5288201"/>
            <a:ext cx="2158722" cy="2697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Навигация</a:t>
            </a:r>
            <a:endParaRPr lang="en-US" sz="1650" dirty="0"/>
          </a:p>
        </p:txBody>
      </p:sp>
      <p:sp>
        <p:nvSpPr>
          <p:cNvPr id="13" name="Text 7"/>
          <p:cNvSpPr/>
          <p:nvPr/>
        </p:nvSpPr>
        <p:spPr>
          <a:xfrm>
            <a:off x="347821" y="5661581"/>
            <a:ext cx="7935278" cy="2763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Яндекс.Карты и Google Maps оптимизируют маршруты в реальном времени.</a:t>
            </a:r>
            <a:endParaRPr lang="en-US" sz="1350" dirty="0"/>
          </a:p>
        </p:txBody>
      </p:sp>
      <p:sp>
        <p:nvSpPr>
          <p:cNvPr id="15" name="Text 8"/>
          <p:cNvSpPr/>
          <p:nvPr/>
        </p:nvSpPr>
        <p:spPr>
          <a:xfrm>
            <a:off x="347821" y="7017226"/>
            <a:ext cx="2158722" cy="26979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Спам-фильтры</a:t>
            </a:r>
            <a:endParaRPr lang="en-US" sz="1650" dirty="0"/>
          </a:p>
        </p:txBody>
      </p:sp>
      <p:sp>
        <p:nvSpPr>
          <p:cNvPr id="16" name="Text 9"/>
          <p:cNvSpPr/>
          <p:nvPr/>
        </p:nvSpPr>
        <p:spPr>
          <a:xfrm>
            <a:off x="347821" y="7390606"/>
            <a:ext cx="7935278" cy="27634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ИИ блокирует до 99,9% нежелательных писем.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181015" y="689808"/>
            <a:ext cx="1259847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ИИ в бизнесе: Обзор ключевых направлений</a:t>
            </a:r>
            <a:endParaRPr lang="en-US" sz="4450" dirty="0"/>
          </a:p>
        </p:txBody>
      </p:sp>
      <p:sp>
        <p:nvSpPr>
          <p:cNvPr id="9" name="Text 6"/>
          <p:cNvSpPr/>
          <p:nvPr/>
        </p:nvSpPr>
        <p:spPr>
          <a:xfrm>
            <a:off x="6831925" y="1708031"/>
            <a:ext cx="344376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Оптимизация процессов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6831925" y="2198449"/>
            <a:ext cx="56426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Предиктивная аналитика улучшает управление запасами.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68831" y="3946168"/>
            <a:ext cx="5642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Маркетинг и клиентский опыт становятся уникальными.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831925" y="345574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Принятие решений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6831925" y="3946168"/>
            <a:ext cx="5642610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ИИ анализирует данные для стратегического планирования.</a:t>
            </a:r>
            <a:endParaRPr lang="en-US" sz="1750" dirty="0"/>
          </a:p>
        </p:txBody>
      </p:sp>
      <p:sp>
        <p:nvSpPr>
          <p:cNvPr id="17" name="Text 3"/>
          <p:cNvSpPr/>
          <p:nvPr/>
        </p:nvSpPr>
        <p:spPr>
          <a:xfrm>
            <a:off x="168831" y="1708031"/>
            <a:ext cx="3235881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Автоматизация рутины</a:t>
            </a:r>
            <a:endParaRPr lang="en-US" sz="2200" dirty="0"/>
          </a:p>
        </p:txBody>
      </p:sp>
      <p:sp>
        <p:nvSpPr>
          <p:cNvPr id="18" name="Text 4"/>
          <p:cNvSpPr/>
          <p:nvPr/>
        </p:nvSpPr>
        <p:spPr>
          <a:xfrm>
            <a:off x="168831" y="2198449"/>
            <a:ext cx="5642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RPA снижает операционные расходы до 30%.</a:t>
            </a:r>
            <a:endParaRPr lang="en-US" sz="1750" dirty="0"/>
          </a:p>
        </p:txBody>
      </p:sp>
      <p:sp>
        <p:nvSpPr>
          <p:cNvPr id="19" name="Text 9"/>
          <p:cNvSpPr/>
          <p:nvPr/>
        </p:nvSpPr>
        <p:spPr>
          <a:xfrm>
            <a:off x="168831" y="345574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Персонализация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5803"/>
            <a:ext cx="1199709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Автоматизация клиентского обслуживания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58816"/>
            <a:ext cx="6244709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ИИ преобразует взаимодействие с клиентами. Чат-боты обрабатывают до 80% рутинных запросов. Виртуальные ассистенты обеспечивают круглосуточную поддержку. Это снижает затраты до 30%.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Например, голосовой помощник Олег от Тинькофф обрабатывает миллионы звонков. Скорость ответа повышается на 70%.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1958816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455420" y="667047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Чат-боты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7160895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Рутинные запросы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565696" y="6670477"/>
            <a:ext cx="3499009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Виртуальные ассистенты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35893" y="7160895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Доступность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339626" y="667047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Снижение затрат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77995" y="7160895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На обслуживание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4"/>
          <p:cNvSpPr/>
          <p:nvPr/>
        </p:nvSpPr>
        <p:spPr>
          <a:xfrm>
            <a:off x="1403787" y="3209687"/>
            <a:ext cx="646795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Сокращает время простоя оборудования на 50%.</a:t>
            </a:r>
            <a:endParaRPr lang="en-US" sz="1600" dirty="0"/>
          </a:p>
        </p:txBody>
      </p:sp>
      <p:sp>
        <p:nvSpPr>
          <p:cNvPr id="10" name="Text 5"/>
          <p:cNvSpPr/>
          <p:nvPr/>
        </p:nvSpPr>
        <p:spPr>
          <a:xfrm>
            <a:off x="1403787" y="3999786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Цепочки поставок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403787" y="4444841"/>
            <a:ext cx="646795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Walmart снизил логистические затраты на 15%.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1403787" y="5234940"/>
            <a:ext cx="3859173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Обнаружение мошенничества</a:t>
            </a:r>
            <a:endParaRPr lang="en-US" sz="2000" dirty="0"/>
          </a:p>
        </p:txBody>
      </p:sp>
      <p:sp>
        <p:nvSpPr>
          <p:cNvPr id="14" name="Text 8"/>
          <p:cNvSpPr/>
          <p:nvPr/>
        </p:nvSpPr>
        <p:spPr>
          <a:xfrm>
            <a:off x="1403787" y="5679996"/>
            <a:ext cx="646795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Финансовые учреждения выявляют 90% попыток.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1403787" y="6470094"/>
            <a:ext cx="3218974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Прогнозирование спроса</a:t>
            </a:r>
            <a:endParaRPr lang="en-US" sz="2000" dirty="0"/>
          </a:p>
        </p:txBody>
      </p:sp>
      <p:sp>
        <p:nvSpPr>
          <p:cNvPr id="17" name="Text 10"/>
          <p:cNvSpPr/>
          <p:nvPr/>
        </p:nvSpPr>
        <p:spPr>
          <a:xfrm>
            <a:off x="1403787" y="6915150"/>
            <a:ext cx="6467951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Точность прогнозов повышается на 20-40%.</a:t>
            </a:r>
            <a:endParaRPr lang="en-US" sz="1600" dirty="0"/>
          </a:p>
        </p:txBody>
      </p:sp>
      <p:sp>
        <p:nvSpPr>
          <p:cNvPr id="18" name="Text 1"/>
          <p:cNvSpPr/>
          <p:nvPr/>
        </p:nvSpPr>
        <p:spPr>
          <a:xfrm>
            <a:off x="168632" y="402550"/>
            <a:ext cx="7703106" cy="1286589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Оптимизация бизнес-процессов</a:t>
            </a:r>
            <a:endParaRPr lang="en-US" sz="4050" dirty="0"/>
          </a:p>
        </p:txBody>
      </p:sp>
      <p:sp>
        <p:nvSpPr>
          <p:cNvPr id="19" name="Text 2"/>
          <p:cNvSpPr/>
          <p:nvPr/>
        </p:nvSpPr>
        <p:spPr>
          <a:xfrm>
            <a:off x="168632" y="1997869"/>
            <a:ext cx="7703106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ИИ значительно улучшает операционную эффективность.</a:t>
            </a:r>
            <a:endParaRPr lang="en-US" sz="1600" dirty="0"/>
          </a:p>
        </p:txBody>
      </p:sp>
      <p:sp>
        <p:nvSpPr>
          <p:cNvPr id="20" name="Text 3"/>
          <p:cNvSpPr/>
          <p:nvPr/>
        </p:nvSpPr>
        <p:spPr>
          <a:xfrm>
            <a:off x="1403787" y="2764631"/>
            <a:ext cx="3717250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Предиктивное обслуживание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2958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Персонализация и рекомендательные системы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64750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Персонализация, управляемая ИИ, улучшает пользовательский опыт.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94628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Электронная коммерция видит 20% увеличение конверсии. Целевой маркетинг приводит к 15% росту среднего чека.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764750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5242560"/>
            <a:ext cx="6407944" cy="2184083"/>
          </a:xfrm>
          <a:prstGeom prst="roundRect">
            <a:avLst>
              <a:gd name="adj" fmla="val 436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028224" y="547699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Медицина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28224" y="5967413"/>
            <a:ext cx="593907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Индивидуальные планы лечения и точная диагностика.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8224" y="6829306"/>
            <a:ext cx="593907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Точность до 95% для некоторых видов рака.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8548" y="5242560"/>
            <a:ext cx="6408063" cy="2184083"/>
          </a:xfrm>
          <a:prstGeom prst="roundRect">
            <a:avLst>
              <a:gd name="adj" fmla="val 4362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662982" y="547699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Образование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62982" y="5967413"/>
            <a:ext cx="593919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ИИ создает адаптивные учебные программы.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62982" y="6466403"/>
            <a:ext cx="59391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Обучение становится более эффективным и персонализированным.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011864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Будущее ИИ и машинного обучения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861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Генеративный 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Создание текстов, изображений и кода.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ИИ на периферии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Обработка данных прямо на устройствах.</a:t>
            </a:r>
            <a:endParaRPr lang="en-US" sz="1750" dirty="0"/>
          </a:p>
        </p:txBody>
      </p:sp>
      <p:sp>
        <p:nvSpPr>
          <p:cNvPr id="11" name="Text 5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Этический ИИ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Развитие стандартов прозрачности и справедливости.</a:t>
            </a:r>
            <a:endParaRPr lang="en-US" sz="1750" dirty="0"/>
          </a:p>
        </p:txBody>
      </p:sp>
      <p:sp>
        <p:nvSpPr>
          <p:cNvPr id="15" name="Text 7"/>
          <p:cNvSpPr/>
          <p:nvPr/>
        </p:nvSpPr>
        <p:spPr>
          <a:xfrm>
            <a:off x="1340168" y="5314117"/>
            <a:ext cx="335232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Симбиоз ИИ и человека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Усиление сотрудничества между ИИ и людьми.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Заключение: ИИ как двигатель прогресса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Искусственный интеллект — это не только технология, но и стратегический актив. Он повышает эффективность, стимулирует инновации и усиливает конкурентоспособность. Инвестиции в ИИ — это инвестиции в будущее.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2574</Words>
  <Application>WPS Presentation</Application>
  <PresentationFormat>On-screen Show (16:9)</PresentationFormat>
  <Paragraphs>118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Alexandria</vt:lpstr>
      <vt:lpstr>Alexandria</vt:lpstr>
      <vt:lpstr>Alexandria</vt:lpstr>
      <vt:lpstr>Nobile</vt:lpstr>
      <vt:lpstr>Nobile</vt:lpstr>
      <vt:lpstr>Nobile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aleks</cp:lastModifiedBy>
  <cp:revision>2</cp:revision>
  <dcterms:created xsi:type="dcterms:W3CDTF">2025-06-22T20:04:00Z</dcterms:created>
  <dcterms:modified xsi:type="dcterms:W3CDTF">2025-06-22T20:29:22Z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EC0BCEE9E5FD46D59F9307B219FE8B11_12</vt:lpwstr>
  </property>
  <property fmtid="{D5CDD505-2E9C-101B-9397-08002B2CF9AE}" pid="3" name="KSOProductBuildVer">
    <vt:lpwstr>1049-12.2.0.21546</vt:lpwstr>
  </property>
</Properties>
</file>