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3B5D-7FFB-4B35-B6ED-24210F94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103EC-DAF9-4AE8-9718-DBC7D99E1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9F7D-27D1-4110-A87B-9501CBFE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EF96D-0D90-4891-B785-9130CD7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7232B-6161-4D2C-8CE7-44D57F7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2B377-DB81-48D7-88A9-E12217A7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0B0BA-7DFD-4C19-AAA5-A58F7832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BE660-F85D-4720-A12A-33675400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2CA93-E466-40FD-99A2-D164D56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DAEC-7047-4617-A12C-E6EF8B8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9ECED-7F01-4EAB-9B25-9AB244ADB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8C4CC-38F5-40C1-A6F8-97B73AE23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566F-C1D2-4286-A46B-8616292A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8796-2A38-44E2-9FD3-BBE822AA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7EDAF-9E92-4B82-B588-460998DD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5BE1-5D57-4792-8D1B-D8FD0DB0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D740C-E6F1-468C-9EE5-FE4326B2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62A28-7FFD-486A-8190-E3967640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2BDCD-6B9B-441A-B973-57334768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ED641-6088-48E3-9C21-99B649C2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4710-675A-4E9C-9F5B-BDA54DD3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DDC8-61F1-4C07-932D-BB8C2626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48B6C-D123-4FAA-8250-0928210A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6A86-9850-40D4-A20A-6E9F994A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759B8-0FD4-4E08-92B4-5959374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7599-FD48-4163-B9D4-8573220B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33CB0-BAA2-4408-BA8F-CFA7B5A1D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44B239-EA9D-4A2D-8651-6208D59A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FF7A6-3DE3-4546-919F-9E5DDD47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A18C4-7375-400B-B6EB-138F0C2F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19E6F-20AE-4313-8300-AD2A12D9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0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5E8CA-DA1D-4650-8002-422CCA15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FC480-7579-43F0-ACD8-42C7623F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74481-77F7-4486-B197-DFCF14F30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1CD66-0D87-45CE-8C1C-23FD67A6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145D35-8DF4-4ABC-A24D-B03C0C477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44F916-1D8F-4A03-A88A-D73C1244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75BEF-1B66-4050-B195-ECB9ECCE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C4F6E-15B1-4DD6-90C6-10A9764C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18552-CC03-4B56-B415-86C9C1F3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55DCC-D124-498B-AFD5-191B4A95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019D2-B769-4EB7-9C89-2174579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A3B9C-1831-47B4-8349-280CDD22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940A6-0FD2-418D-956E-BDD39946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F9F68-C799-4AFD-97A5-59E9EE7D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1D352-DCE3-4C29-A6B7-6FC36D21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96D5-3044-4C87-94AE-242CA1C7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1AD78-EE84-4139-B549-6C4AE157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1E6DD-0DCD-41FF-B620-38C7FA8AE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CF263-418D-40D1-A5E1-0285D67D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57216-FC37-42E7-B33A-2E21CFB0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83926-6A58-4DCE-B61C-41AE1E2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5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2FFA-E393-42F2-BE2B-62FE59D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F8B67-90F7-446B-8C7B-34494C0C8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F36FC-067E-49A0-913B-E09EE6FA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B8968-A3A6-4055-924F-3AE90CC1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53583-EC8A-4C33-98F5-E6459F5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F1509-F518-4D2E-864F-B646DA1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4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5E67DF-5EFF-46DA-AE01-D2D552D3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C6341-0012-496F-9BF4-85B39DA1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7B4B6-C298-4170-A956-BE1A00E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170C-68FC-43BE-B488-B28EFF7446D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627F0-69E4-4D0E-95DA-D6CCA675B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D63E4-630C-4106-B698-689A5104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6D58-1494-409A-B494-61735B92B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kshigoyal7/credit-card-customers?select=BankChurn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akshigoyal7/credit-card-customers?select=BankChur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DEFF-702B-457A-8E68-9D20E4C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13" y="739198"/>
            <a:ext cx="9551782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Using Credit Card Customers Dataset to Predict Churning Customers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F9DEC-B98C-40B2-AA88-0EC0420E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07" y="2984574"/>
            <a:ext cx="3749749" cy="15980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Member:  Wei Ruan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NUID: 001532991</a:t>
            </a:r>
          </a:p>
        </p:txBody>
      </p:sp>
    </p:spTree>
    <p:extLst>
      <p:ext uri="{BB962C8B-B14F-4D97-AF65-F5344CB8AC3E}">
        <p14:creationId xmlns:p14="http://schemas.microsoft.com/office/powerpoint/2010/main" val="28146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C8FBBA-F02B-4870-84D7-8BFDE5E18EAE}"/>
              </a:ext>
            </a:extLst>
          </p:cNvPr>
          <p:cNvSpPr txBox="1"/>
          <p:nvPr/>
        </p:nvSpPr>
        <p:spPr>
          <a:xfrm>
            <a:off x="1517072" y="253530"/>
            <a:ext cx="844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494479-8D18-4A2C-A011-93D286583E9E}"/>
              </a:ext>
            </a:extLst>
          </p:cNvPr>
          <p:cNvSpPr txBox="1"/>
          <p:nvPr/>
        </p:nvSpPr>
        <p:spPr>
          <a:xfrm>
            <a:off x="1517072" y="1131562"/>
            <a:ext cx="9902537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https://www.kaggle.com/sakshigoyal7/credit-card-customers?select=BankChurners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Managers at the bank are disturbed with more and more customers leaving their credit card services. They would really appreciate if one could predict for them who is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get churned so they can proactively go to the customer to provide them better services and turn customers‘ decisions in the opposite direction.</a:t>
            </a:r>
          </a:p>
          <a:p>
            <a:endParaRPr lang="en-US" altLang="zh-CN" sz="2400" b="1" dirty="0">
              <a:latin typeface="+mj-lt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j-lt"/>
              </a:rPr>
              <a:t>Building a workflow in any predictive modeling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j-lt"/>
              </a:rPr>
              <a:t>Enhancing the predicting accuracy by adopting various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84D7F3-31C5-48D1-BF67-B59A098B0EA9}"/>
              </a:ext>
            </a:extLst>
          </p:cNvPr>
          <p:cNvSpPr txBox="1"/>
          <p:nvPr/>
        </p:nvSpPr>
        <p:spPr>
          <a:xfrm>
            <a:off x="1183263" y="187046"/>
            <a:ext cx="6096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Data Source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2033C0-0A08-4C3E-8006-55F4B9580B8E}"/>
              </a:ext>
            </a:extLst>
          </p:cNvPr>
          <p:cNvSpPr txBox="1"/>
          <p:nvPr/>
        </p:nvSpPr>
        <p:spPr>
          <a:xfrm>
            <a:off x="1037792" y="839569"/>
            <a:ext cx="9389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https://www.kaggle.com/sakshigoyal7/credit-card-customers?select=BankChurners</a:t>
            </a:r>
            <a:endParaRPr lang="en-US" altLang="zh-CN" dirty="0"/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come from Kaggle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2A4413-1F60-476C-8B4B-D5A07776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4" y="1683323"/>
            <a:ext cx="9725096" cy="274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387553-8C37-4919-809B-5BF7D2C9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75" y="4667675"/>
            <a:ext cx="3362350" cy="21050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8980B8-DF8E-4FC5-B03A-C563E537D380}"/>
              </a:ext>
            </a:extLst>
          </p:cNvPr>
          <p:cNvSpPr txBox="1"/>
          <p:nvPr/>
        </p:nvSpPr>
        <p:spPr>
          <a:xfrm>
            <a:off x="4388244" y="4748646"/>
            <a:ext cx="6787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Imbalanced data: Only 16.07% of customers who have churned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columns features including non-numerical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Number of missing values 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redundant data </a:t>
            </a: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1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1883A-B439-4EB7-B70D-510C093CDF70}"/>
              </a:ext>
            </a:extLst>
          </p:cNvPr>
          <p:cNvSpPr txBox="1"/>
          <p:nvPr/>
        </p:nvSpPr>
        <p:spPr>
          <a:xfrm>
            <a:off x="801723" y="0"/>
            <a:ext cx="4939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Existing solutions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82FDC-24B6-44C9-BF47-370EEBEF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2" y="3195644"/>
            <a:ext cx="4487403" cy="3560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F3586C-A6C7-41CA-A92B-950A8B9F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71" y="3195644"/>
            <a:ext cx="4796729" cy="37472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B8F400-1BD9-4F63-832B-75FF6FB63016}"/>
              </a:ext>
            </a:extLst>
          </p:cNvPr>
          <p:cNvSpPr txBox="1"/>
          <p:nvPr/>
        </p:nvSpPr>
        <p:spPr>
          <a:xfrm>
            <a:off x="1009599" y="469033"/>
            <a:ext cx="108828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Some scholars shared their outcomes on this project, the main methods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XGBClassifier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EvalML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Decomposition (PCA)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existing solutions lack detailed analysis for beginners from feature engineering to model choosing and model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87A304-0B7F-44E9-AE75-D1D8BE6653A5}"/>
              </a:ext>
            </a:extLst>
          </p:cNvPr>
          <p:cNvSpPr txBox="1"/>
          <p:nvPr/>
        </p:nvSpPr>
        <p:spPr>
          <a:xfrm>
            <a:off x="1302730" y="138540"/>
            <a:ext cx="6095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Ideas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96CA4A-904E-42E1-95D4-2F35B6737C7E}"/>
              </a:ext>
            </a:extLst>
          </p:cNvPr>
          <p:cNvSpPr txBox="1"/>
          <p:nvPr/>
        </p:nvSpPr>
        <p:spPr>
          <a:xfrm>
            <a:off x="1637732" y="1433015"/>
            <a:ext cx="9225887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do EDA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pick up different Oversampling and Data Augmentation methods to deal with imbalanced dataset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choose better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tuning hyper-parameters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ensemble model in order to get better results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9CE519-9D31-4C7D-B049-5268093B1361}"/>
              </a:ext>
            </a:extLst>
          </p:cNvPr>
          <p:cNvSpPr txBox="1"/>
          <p:nvPr/>
        </p:nvSpPr>
        <p:spPr>
          <a:xfrm>
            <a:off x="615115" y="50148"/>
            <a:ext cx="906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Explain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988C32-37D6-4289-ADB4-DD3FA1E28BBC}"/>
              </a:ext>
            </a:extLst>
          </p:cNvPr>
          <p:cNvSpPr txBox="1"/>
          <p:nvPr/>
        </p:nvSpPr>
        <p:spPr>
          <a:xfrm>
            <a:off x="700585" y="634923"/>
            <a:ext cx="11491415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:no missing value, with text features, imbalanced data,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6 columns label encoding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 redundant data and no dropping any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Scaling and Standardization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standardizing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set:0.75, test set:0.25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Oversampling and Data Augmentation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using random oversampling, SMOTE and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Boderline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-SMOTE respectively. The results show SMOTE and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Boderline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-SMOTE are superior to random oversampling.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Models choosing: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Kneighbors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Decision Tree , Random Forest and Neural Network(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model shows higher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Hyperparameter tunning for best models: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=16,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=114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Ensemble modeling: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 Voting Classifier: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DecisionTree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Neural Network(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555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4C67C1-7B4F-4201-A6FB-75361769F823}"/>
              </a:ext>
            </a:extLst>
          </p:cNvPr>
          <p:cNvSpPr txBox="1"/>
          <p:nvPr/>
        </p:nvSpPr>
        <p:spPr>
          <a:xfrm>
            <a:off x="889148" y="28513"/>
            <a:ext cx="6095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Results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25E7F-75C4-4076-928C-0D5BFAC6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3" y="1937962"/>
            <a:ext cx="4214441" cy="4133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F3A38E-F2ED-48A0-AF6C-21D145E2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4" y="2026673"/>
            <a:ext cx="4214441" cy="4173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772174-25DE-4A28-9643-69D1140B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411" y="1606868"/>
            <a:ext cx="3343299" cy="23622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A670D5-C03F-4896-87F8-1BCAA9DB6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67" y="4113514"/>
            <a:ext cx="3067072" cy="22955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4BF2EF-436E-440E-8E81-870F4A629E62}"/>
              </a:ext>
            </a:extLst>
          </p:cNvPr>
          <p:cNvSpPr txBox="1"/>
          <p:nvPr/>
        </p:nvSpPr>
        <p:spPr>
          <a:xfrm>
            <a:off x="840006" y="6281702"/>
            <a:ext cx="3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Preliminary Confusion Matrix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22375-DB56-40DD-BD55-6E98487BC1E4}"/>
              </a:ext>
            </a:extLst>
          </p:cNvPr>
          <p:cNvSpPr txBox="1"/>
          <p:nvPr/>
        </p:nvSpPr>
        <p:spPr>
          <a:xfrm>
            <a:off x="9128600" y="6285901"/>
            <a:ext cx="3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Finial ROC, AUC:0.98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4DDD0D-61E2-4423-854A-257A87B91065}"/>
              </a:ext>
            </a:extLst>
          </p:cNvPr>
          <p:cNvSpPr txBox="1"/>
          <p:nvPr/>
        </p:nvSpPr>
        <p:spPr>
          <a:xfrm>
            <a:off x="8758411" y="3804300"/>
            <a:ext cx="3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Preliminary ROC, AUC: 0.60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73ECC5-912C-439B-B18A-23D5B10A9FE6}"/>
              </a:ext>
            </a:extLst>
          </p:cNvPr>
          <p:cNvSpPr txBox="1"/>
          <p:nvPr/>
        </p:nvSpPr>
        <p:spPr>
          <a:xfrm>
            <a:off x="4984303" y="6281702"/>
            <a:ext cx="3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Finial Confusion Matrix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A7C5CCB-F7CC-4E66-8D26-6F7E56349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030" y="657644"/>
            <a:ext cx="3753945" cy="133788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9AABE4-598F-4D77-AD1C-79B8DE4E1C5C}"/>
              </a:ext>
            </a:extLst>
          </p:cNvPr>
          <p:cNvSpPr txBox="1"/>
          <p:nvPr/>
        </p:nvSpPr>
        <p:spPr>
          <a:xfrm>
            <a:off x="588243" y="840823"/>
            <a:ext cx="344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Preliminary accuracy: 87%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Finial accuracy: 94%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CB5DDE-0D80-4D35-A0A8-3DDCB21E998E}"/>
              </a:ext>
            </a:extLst>
          </p:cNvPr>
          <p:cNvSpPr txBox="1"/>
          <p:nvPr/>
        </p:nvSpPr>
        <p:spPr>
          <a:xfrm>
            <a:off x="625966" y="75320"/>
            <a:ext cx="831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Future Scope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750605-4367-42F8-A985-EB99ACC87848}"/>
              </a:ext>
            </a:extLst>
          </p:cNvPr>
          <p:cNvSpPr txBox="1"/>
          <p:nvPr/>
        </p:nvSpPr>
        <p:spPr>
          <a:xfrm>
            <a:off x="625966" y="938947"/>
            <a:ext cx="114792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Conducting feature engineering and trying to build more models and tune Hyperparameters of them, and finally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ensembling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them: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Performing feature engineering aiming to satisfy each model.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Models including: 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SVM,  XGB, DNN, CNN, Naive Bayesian, Logistic Regression,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PCA, Ridge Regression, Lasso Regression, Bayesian Linear Regression, 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k-means,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Ensemble modeling: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Try to combine various models by different methods to acquire better results.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967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96F601-9A16-4A75-837F-AE4FD2E5A58C}"/>
              </a:ext>
            </a:extLst>
          </p:cNvPr>
          <p:cNvSpPr txBox="1"/>
          <p:nvPr/>
        </p:nvSpPr>
        <p:spPr>
          <a:xfrm>
            <a:off x="581984" y="225775"/>
            <a:ext cx="6096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0A03D0-430C-4FCE-9A78-0F6B7F7852E9}"/>
              </a:ext>
            </a:extLst>
          </p:cNvPr>
          <p:cNvSpPr txBox="1"/>
          <p:nvPr/>
        </p:nvSpPr>
        <p:spPr>
          <a:xfrm>
            <a:off x="581984" y="1367134"/>
            <a:ext cx="11028031" cy="443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Alice Zheng, Amanda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Casari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Feature Engineering for Machine Learning;,2018, Publisher(s): O'Reilly Media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Mehryar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Mohri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Afshin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Rostamizadeh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Ameet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Talwalkar. Foundations of Machine Learning. MIT Press, 2012.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Rudolph Russell, Machine Learning: Step-by-Step Guide To Implement Machine Learning Algorithms with Python , 2018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Bruce Ratner, Statistical and Machine-Learning Data Mining: Techniques for Better Predictive Modeling and Analysis of Big Data, Third Edition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607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Using Credit Card Customers Dataset to Predict Churning Customers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Ruan</dc:creator>
  <cp:lastModifiedBy>Wei Ruan</cp:lastModifiedBy>
  <cp:revision>51</cp:revision>
  <dcterms:created xsi:type="dcterms:W3CDTF">2021-04-22T13:32:06Z</dcterms:created>
  <dcterms:modified xsi:type="dcterms:W3CDTF">2021-04-25T06:18:08Z</dcterms:modified>
</cp:coreProperties>
</file>