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9" r:id="rId3"/>
    <p:sldId id="295" r:id="rId4"/>
    <p:sldId id="288" r:id="rId5"/>
    <p:sldId id="293" r:id="rId6"/>
    <p:sldId id="294" r:id="rId7"/>
    <p:sldId id="290" r:id="rId8"/>
    <p:sldId id="298" r:id="rId9"/>
    <p:sldId id="296" r:id="rId10"/>
    <p:sldId id="29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86891" autoAdjust="0"/>
  </p:normalViewPr>
  <p:slideViewPr>
    <p:cSldViewPr snapToGrid="0">
      <p:cViewPr varScale="1">
        <p:scale>
          <a:sx n="96" d="100"/>
          <a:sy n="96" d="100"/>
        </p:scale>
        <p:origin x="7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89266-1B27-4525-B165-AD1A73342BE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4460-6503-445B-8A56-0254AB65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комиссия! Тема дипломного проекта ……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 процессе дипломного проектирования продемонстрирован …..(вставить вид деятельности) в части реализации функционала …..(вставить) , </a:t>
            </a:r>
          </a:p>
          <a:p>
            <a:r>
              <a:rPr lang="ru-RU" dirty="0"/>
              <a:t>также было выполнено …… (вставить вид деятельности) через (…..вставить) , </a:t>
            </a:r>
          </a:p>
          <a:p>
            <a:endParaRPr lang="ru-RU" dirty="0"/>
          </a:p>
          <a:p>
            <a:r>
              <a:rPr lang="ru-RU" dirty="0"/>
              <a:t>В результате все цели (функциональные задачи) достигнуты (выполнены). </a:t>
            </a:r>
          </a:p>
          <a:p>
            <a:endParaRPr lang="ru-RU" dirty="0"/>
          </a:p>
          <a:p>
            <a:r>
              <a:rPr lang="ru-RU" dirty="0"/>
              <a:t>Спасибо.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дипломного проектирования является создание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проектирования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…….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Функциональные задачи программного продукта: …….</a:t>
            </a:r>
            <a:endParaRPr lang="ru-RU" sz="1200" b="0" dirty="0">
              <a:solidFill>
                <a:schemeClr val="accent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Данная тема актуальна на сегодняшний момент времени, так как …… (если есть)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Предметной областью   веб-приложения является….  (если есть)</a:t>
            </a:r>
          </a:p>
          <a:p>
            <a:r>
              <a:rPr lang="ru-RU" dirty="0"/>
              <a:t>Это….. 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представлены инструментальные средства для разработки программного продукта,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...... (клиент-серверная; )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клиента использовалось веб инструменты: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сервера использовалось: ……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проектирования….. Использовались …. Для……..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ПРОСТО ПЕРЕЧИСЛИТЬ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dirty="0"/>
              <a:t>На этапе функционального проектирования программного продукта построены диаграммы </a:t>
            </a:r>
          </a:p>
          <a:p>
            <a:pPr algn="l"/>
            <a:r>
              <a:rPr lang="ru-RU" dirty="0"/>
              <a:t>вариантов использования (</a:t>
            </a:r>
            <a:r>
              <a:rPr lang="en-US" dirty="0"/>
              <a:t>USES CASE)</a:t>
            </a:r>
            <a:r>
              <a:rPr lang="ru-RU" dirty="0"/>
              <a:t> на которой вделано … (вставить) … ролей 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Диаграмма деятельности  -для  моделировании бизнес-процессов, технологических процессов, и демонстрации последовательных действий.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Кром того, были построены в стандарте </a:t>
            </a:r>
            <a:r>
              <a:rPr lang="en-US" dirty="0"/>
              <a:t>IDEF0 </a:t>
            </a:r>
            <a:r>
              <a:rPr lang="ru-RU" dirty="0"/>
              <a:t>контекстная диаграмма для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представления общего описания системы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/>
              <a:t>и диаграмма декомпозиции показывающие детализацию процесса……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 базы данных, была построена ER-модель базы данных ……., которая содержит …..(вставить количество)  таблиц….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разработки было проведено тестирование. Выбрано вид тестирования….. Это …..</a:t>
            </a:r>
          </a:p>
          <a:p>
            <a:endParaRPr lang="ru-RU" dirty="0"/>
          </a:p>
          <a:p>
            <a:r>
              <a:rPr lang="ru-RU" dirty="0"/>
              <a:t>Результат тестирования…..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Демонстрация программного продукта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работе выделены … (количество)  ролей, (назвать кто ) ….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демонстрируем под заявленный функционал каждой роли (открыть в разных браузерах заранее)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4493-E3C8-4013-ABF2-C703136A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3EEDF8-475E-477C-A987-9B23A980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E86E1-9F5F-4CEA-9D81-1F2C8E0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C3810-D6CA-4B12-8AA5-7DF5CF3D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063BE-EA16-48A3-8992-B29920A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67077-9B49-47B9-A5FE-80CD7FA3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3BF900-CE03-4A93-8FF9-2AA3ADEC7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A9DC2-1C89-4838-9CDF-84897948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B5615-1957-41FA-A180-3CC494E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83B74-F5C4-4A0F-9A7B-44261E1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D8D13-5A14-4577-BF7A-F20310C58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62C0B2-95FF-43B8-AC2D-08DD1E50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28C0F-C092-4F04-9B00-B43B2B15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4C4DC-42C2-4D75-BE1B-ED3AAB95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5503A-4B2D-49DD-9141-91EF78B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723B-5719-4EEA-B777-EAF3DA7FDF21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5C1-EBA6-4D9B-83CC-431CB51069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051D6-DACB-4E1D-B3E0-21F301A0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C8D4-6D3B-47D5-8ECA-4F425CA3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EBD8D-49BF-4A85-BA57-68ACD048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18BAA-0EBC-4340-9638-224B4EAB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35976-5D74-40E0-B296-CE85083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989C5-6A8D-4F34-9C66-848ABDAD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2CCB1-09A5-4E67-BCED-44887574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91265-AA85-4038-980E-0E4D6AC2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9D130-0296-4360-ADC0-0EEDB20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94C0C-4CED-4A84-A745-4ED26194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F1C38-6D54-43A4-9A28-970F368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84946-3751-48EB-9B3F-73DBB7897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62CF63-5B79-45B2-B784-CE7648A1B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C32103-57A4-490F-A727-8370FC70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ACB28-912D-46D0-9020-F3461B91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DB07B-116C-495A-A810-C2CA4898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3607E-AEE7-45E8-973F-C6A0F44E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8246A5-1EA2-4060-88B9-AEEF4D4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82C7B-9FB3-42C3-B7F9-D8300649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F208E3-7A6B-44D3-AAE0-436FC7D3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BEA751-75E2-4770-AC4C-ABDE479A7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2F5611-7733-484E-B406-9B1D29C9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E223BB-96A8-4AA5-BDC6-57A8ECB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96D070-498B-4DC0-BD7D-0D38BAB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CAC72-5242-47A2-8742-679E9321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C6E1FF-3A97-4325-8E27-8C31D4B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619FB1-8673-4A00-BB46-FEE2384C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0E1D98-B347-40A5-A48A-99A25F2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3D4373-5614-495A-A779-7A5B480A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325AA6-96C1-4630-B4DE-BC098226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2DB7E-3440-41AF-915A-C05E90C7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6E2C-BCA5-41E4-892B-2B8A35CD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BABE5-695C-4FC0-8127-36E6EF69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CF46C-D2D9-45FE-B285-2BEFDBA8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008DD-915F-4D6B-9B4C-5ADD4E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9F4DB-73B0-4276-897E-D7ABFC42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385446-C9EA-40EB-ACC5-3DE5279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0478C-6799-43DC-97FA-9113AFC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EFE25A-252C-487C-AD6C-CE86A769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453A1-AD3C-47A3-9BB6-8A506611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D80D-D7EB-4833-8538-CC4E4307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05F5C-D657-4864-A677-2C639444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13AE1-764F-405F-BD36-3EEF6331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CF29-2723-4C42-8522-1A6544C4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6F97B-9842-48C5-BF92-7072EB4B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38571-CFC5-4622-B376-FD998376A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6DA3-B598-4B8A-8255-3391DDF783A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80B3E-3EC7-431D-B69D-1ABB7A9A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3BBBD-9C88-4C2B-BC40-290AFD47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2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F0CE69-87EB-4A20-A6B5-BB5F26E30EFE}"/>
              </a:ext>
            </a:extLst>
          </p:cNvPr>
          <p:cNvSpPr txBox="1">
            <a:spLocks/>
          </p:cNvSpPr>
          <p:nvPr/>
        </p:nvSpPr>
        <p:spPr>
          <a:xfrm>
            <a:off x="2956347" y="2166319"/>
            <a:ext cx="6279306" cy="223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/>
            <a:r>
              <a:rPr lang="ru-RU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</a:p>
          <a:p>
            <a:pPr marL="182880"/>
            <a:endParaRPr lang="ru-RU" sz="4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«Медицинская система учета»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634B-476B-4A2F-BF93-37FB94D1551F}"/>
              </a:ext>
            </a:extLst>
          </p:cNvPr>
          <p:cNvSpPr txBox="1"/>
          <p:nvPr/>
        </p:nvSpPr>
        <p:spPr>
          <a:xfrm>
            <a:off x="3382052" y="328071"/>
            <a:ext cx="54278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Иркутской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Иркутской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«Иркутский авиационный техникум»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(ГБПОУИО «ИАТ»)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D5ABF-E9F4-4772-9280-5F7BA2804737}"/>
              </a:ext>
            </a:extLst>
          </p:cNvPr>
          <p:cNvSpPr txBox="1"/>
          <p:nvPr/>
        </p:nvSpPr>
        <p:spPr>
          <a:xfrm>
            <a:off x="7123679" y="4910703"/>
            <a:ext cx="521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Мурзин Александр Сергеевич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ИС-21-2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Тирский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5E94D-A645-4282-9D38-7B7D367B8784}"/>
              </a:ext>
            </a:extLst>
          </p:cNvPr>
          <p:cNvSpPr txBox="1"/>
          <p:nvPr/>
        </p:nvSpPr>
        <p:spPr>
          <a:xfrm>
            <a:off x="9731159" y="5599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01F7D-6C97-4306-9332-2700335BDBB5}"/>
              </a:ext>
            </a:extLst>
          </p:cNvPr>
          <p:cNvSpPr txBox="1"/>
          <p:nvPr/>
        </p:nvSpPr>
        <p:spPr>
          <a:xfrm>
            <a:off x="5356310" y="6345263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Иркутск 2025</a:t>
            </a:r>
          </a:p>
        </p:txBody>
      </p:sp>
    </p:spTree>
    <p:extLst>
      <p:ext uri="{BB962C8B-B14F-4D97-AF65-F5344CB8AC3E}">
        <p14:creationId xmlns:p14="http://schemas.microsoft.com/office/powerpoint/2010/main" val="276148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03DB970B-9C80-46DC-8E32-7C5FC800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67" y="81542"/>
            <a:ext cx="3643659" cy="488729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2937D-A278-4C52-9A34-EB4FF55CE159}"/>
              </a:ext>
            </a:extLst>
          </p:cNvPr>
          <p:cNvSpPr txBox="1"/>
          <p:nvPr/>
        </p:nvSpPr>
        <p:spPr>
          <a:xfrm>
            <a:off x="11567585" y="637876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3AF087-7F16-4D4B-BE0E-647816F6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65214"/>
              </p:ext>
            </p:extLst>
          </p:nvPr>
        </p:nvGraphicFramePr>
        <p:xfrm>
          <a:off x="351692" y="1005840"/>
          <a:ext cx="112158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373">
                  <a:extLst>
                    <a:ext uri="{9D8B030D-6E8A-4147-A177-3AD203B41FA5}">
                      <a16:colId xmlns:a16="http://schemas.microsoft.com/office/drawing/2014/main" val="768004564"/>
                    </a:ext>
                  </a:extLst>
                </a:gridCol>
                <a:gridCol w="6041520">
                  <a:extLst>
                    <a:ext uri="{9D8B030D-6E8A-4147-A177-3AD203B41FA5}">
                      <a16:colId xmlns:a16="http://schemas.microsoft.com/office/drawing/2014/main" val="247648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деятельности: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Функциональные задачи программного продукта: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Осуществление интеграции программных модулей.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основные методы и виды тестирования программных продуктов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Ревьюирование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программных продуктов.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современные стандарты качества программного продукта и процессов его обеспечения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2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Проектирование и разработка информационных систем.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методы и средства проектирования, разработки и тестирования информационных систем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3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Сопровождение информационных систем.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разработке технического задания на сопровождение информационной системы в соответствии с предметной областью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исправлении ошибок в программном коде информационной системы в процессе эксплуатации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Соадминистрирование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баз данных и серверов.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выполнять запросы по обработке данных на языке SQL 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осуществлять основные функции по администрированию баз данных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1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E5F768B2-AD3E-48D3-8D9E-B85855A1D699}"/>
              </a:ext>
            </a:extLst>
          </p:cNvPr>
          <p:cNvSpPr txBox="1">
            <a:spLocks/>
          </p:cNvSpPr>
          <p:nvPr/>
        </p:nvSpPr>
        <p:spPr>
          <a:xfrm>
            <a:off x="1778575" y="232585"/>
            <a:ext cx="8634849" cy="634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дипломного проектирования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5B4357-85C4-48BF-8D26-ED26BD6CFFAD}"/>
              </a:ext>
            </a:extLst>
          </p:cNvPr>
          <p:cNvSpPr txBox="1">
            <a:spLocks/>
          </p:cNvSpPr>
          <p:nvPr/>
        </p:nvSpPr>
        <p:spPr>
          <a:xfrm>
            <a:off x="424411" y="1138535"/>
            <a:ext cx="11343175" cy="52677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проектирования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информационной системы «Медицинской система учёта», которая предназначена для автоматизации процессов учёта, хранения и обработки данных в медицинском учреждении. Актуальность данной работы обусловлена необходимостью упрощения рутинных операций, снижения вероятности ошибок при обработке информации об оборудовании и повышения скорости доступа к данным.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дипломного проектирования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продукта.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северной части продукта.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информационной системы.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руководства пользователя.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DA046-37F4-4DE3-B662-ED8DB0206F28}"/>
              </a:ext>
            </a:extLst>
          </p:cNvPr>
          <p:cNvSpPr txBox="1"/>
          <p:nvPr/>
        </p:nvSpPr>
        <p:spPr>
          <a:xfrm>
            <a:off x="11388491" y="627729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206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E5F768B2-AD3E-48D3-8D9E-B85855A1D699}"/>
              </a:ext>
            </a:extLst>
          </p:cNvPr>
          <p:cNvSpPr txBox="1">
            <a:spLocks/>
          </p:cNvSpPr>
          <p:nvPr/>
        </p:nvSpPr>
        <p:spPr>
          <a:xfrm>
            <a:off x="3317232" y="112248"/>
            <a:ext cx="5997474" cy="693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дипломного проекта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5B4357-85C4-48BF-8D26-ED26BD6CFFAD}"/>
              </a:ext>
            </a:extLst>
          </p:cNvPr>
          <p:cNvSpPr txBox="1">
            <a:spLocks/>
          </p:cNvSpPr>
          <p:nvPr/>
        </p:nvSpPr>
        <p:spPr>
          <a:xfrm>
            <a:off x="386438" y="965945"/>
            <a:ext cx="11002053" cy="32885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Предметной областью дипломного проекта является разработка информационной системы для медицинского учреждения, специализирующегося на учёте и управлении данными об оборудовании. В условиях современного здравоохранения эффективное управление информацией становится ключевым фактором для повышения качества обслуживания пациентов и оптимизации работы медицинского персонала. Учитывая специфику работы учреждения, возникает необходимость в автоматизации процессов учёта, обработки и хранения данных для оборудований.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DA046-37F4-4DE3-B662-ED8DB0206F28}"/>
              </a:ext>
            </a:extLst>
          </p:cNvPr>
          <p:cNvSpPr txBox="1"/>
          <p:nvPr/>
        </p:nvSpPr>
        <p:spPr>
          <a:xfrm>
            <a:off x="11388491" y="627729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10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9CFF2710-5C29-443A-A696-F9786282AB5C}"/>
              </a:ext>
            </a:extLst>
          </p:cNvPr>
          <p:cNvSpPr txBox="1">
            <a:spLocks/>
          </p:cNvSpPr>
          <p:nvPr/>
        </p:nvSpPr>
        <p:spPr>
          <a:xfrm>
            <a:off x="1699404" y="-100195"/>
            <a:ext cx="92820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48BD70D-31AF-4588-958D-B470BEDB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87848"/>
              </p:ext>
            </p:extLst>
          </p:nvPr>
        </p:nvGraphicFramePr>
        <p:xfrm>
          <a:off x="510028" y="988185"/>
          <a:ext cx="11171940" cy="56334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3980">
                  <a:extLst>
                    <a:ext uri="{9D8B030D-6E8A-4147-A177-3AD203B41FA5}">
                      <a16:colId xmlns:a16="http://schemas.microsoft.com/office/drawing/2014/main" val="489332136"/>
                    </a:ext>
                  </a:extLst>
                </a:gridCol>
                <a:gridCol w="3723980">
                  <a:extLst>
                    <a:ext uri="{9D8B030D-6E8A-4147-A177-3AD203B41FA5}">
                      <a16:colId xmlns:a16="http://schemas.microsoft.com/office/drawing/2014/main" val="699667990"/>
                    </a:ext>
                  </a:extLst>
                </a:gridCol>
                <a:gridCol w="3723980">
                  <a:extLst>
                    <a:ext uri="{9D8B030D-6E8A-4147-A177-3AD203B41FA5}">
                      <a16:colId xmlns:a16="http://schemas.microsoft.com/office/drawing/2014/main" val="359732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Изображение (логотип)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инструмента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8126"/>
                  </a:ext>
                </a:extLst>
              </a:tr>
              <a:tr h="71212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программного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Draw.io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065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Workbench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79013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Workbench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8937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Draw.io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6054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0058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JavaScript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000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Разработка(фреймворки)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Django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5061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Django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7718"/>
                  </a:ext>
                </a:extLst>
              </a:tr>
            </a:tbl>
          </a:graphicData>
        </a:graphic>
      </p:graphicFrame>
      <p:sp>
        <p:nvSpPr>
          <p:cNvPr id="6" name="AutoShape 4" descr="Visual Studio Code Logo Vector SVG Icon - SVG Repo">
            <a:extLst>
              <a:ext uri="{FF2B5EF4-FFF2-40B4-BE49-F238E27FC236}">
                <a16:creationId xmlns:a16="http://schemas.microsoft.com/office/drawing/2014/main" id="{FD79F5A1-B225-4765-B243-43A7D0327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F444B-5BC2-419D-85AC-7F8C28A447C8}"/>
              </a:ext>
            </a:extLst>
          </p:cNvPr>
          <p:cNvSpPr txBox="1"/>
          <p:nvPr/>
        </p:nvSpPr>
        <p:spPr>
          <a:xfrm>
            <a:off x="11646716" y="6421554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8" name="Рисунок 7" descr="Изображение выглядит как текст, Дорожный знак, апельсин, желт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152526-91CB-117D-1DE3-D677ECE6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61" y="1423078"/>
            <a:ext cx="542925" cy="542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14" y="2063048"/>
            <a:ext cx="646296" cy="6462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14" y="2711984"/>
            <a:ext cx="646296" cy="64629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Дорожный знак, апельсин, желт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152526-91CB-117D-1DE3-D677ECE6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00" y="3426189"/>
            <a:ext cx="542925" cy="5429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74" y="4087529"/>
            <a:ext cx="516251" cy="50695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69" y="4666906"/>
            <a:ext cx="622986" cy="6229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30B229-6BFB-93A9-5CEB-53541374C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5994038"/>
            <a:ext cx="581106" cy="571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6CEEFC-7423-3E33-F348-02CA0992E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503" y="5341935"/>
            <a:ext cx="581106" cy="5715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CA3BA95-DCEC-CE4D-18BD-DB4B57190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645" y="4699391"/>
            <a:ext cx="5715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675" y="223149"/>
            <a:ext cx="8928586" cy="50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F4FE-3FA8-43BD-A563-A96EBAA4E414}"/>
              </a:ext>
            </a:extLst>
          </p:cNvPr>
          <p:cNvSpPr txBox="1"/>
          <p:nvPr/>
        </p:nvSpPr>
        <p:spPr>
          <a:xfrm>
            <a:off x="1159020" y="1046165"/>
            <a:ext cx="466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AB10-481D-490B-8F68-3E2ED02099F5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595D4-F499-48D9-89D6-2569A1ADA379}"/>
              </a:ext>
            </a:extLst>
          </p:cNvPr>
          <p:cNvSpPr txBox="1"/>
          <p:nvPr/>
        </p:nvSpPr>
        <p:spPr>
          <a:xfrm>
            <a:off x="6727731" y="1046165"/>
            <a:ext cx="466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0CD8AB-FF14-C415-810D-247A03A9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52" y="1520890"/>
            <a:ext cx="4654269" cy="4847324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6B2D47-3C1F-5E47-3C19-F2ADEEE6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4" y="1926727"/>
            <a:ext cx="6831324" cy="3639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7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675" y="223148"/>
            <a:ext cx="8928586" cy="51345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F4FE-3FA8-43BD-A563-A96EBAA4E414}"/>
              </a:ext>
            </a:extLst>
          </p:cNvPr>
          <p:cNvSpPr txBox="1"/>
          <p:nvPr/>
        </p:nvSpPr>
        <p:spPr>
          <a:xfrm>
            <a:off x="920564" y="1160402"/>
            <a:ext cx="466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AB10-481D-490B-8F68-3E2ED02099F5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595D4-F499-48D9-89D6-2569A1ADA379}"/>
              </a:ext>
            </a:extLst>
          </p:cNvPr>
          <p:cNvSpPr txBox="1"/>
          <p:nvPr/>
        </p:nvSpPr>
        <p:spPr>
          <a:xfrm>
            <a:off x="6659937" y="1160402"/>
            <a:ext cx="466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8A8445-80DB-3511-E9CA-4E821A78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68" y="1754877"/>
            <a:ext cx="5782478" cy="4107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51B9E8-C44E-5D83-D469-BD4AAA889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0" y="1675363"/>
            <a:ext cx="5417959" cy="42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285" y="177119"/>
            <a:ext cx="7189575" cy="673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F4FE-3FA8-43BD-A563-A96EBAA4E414}"/>
              </a:ext>
            </a:extLst>
          </p:cNvPr>
          <p:cNvSpPr txBox="1"/>
          <p:nvPr/>
        </p:nvSpPr>
        <p:spPr>
          <a:xfrm>
            <a:off x="5337259" y="1134238"/>
            <a:ext cx="1402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AB10-481D-490B-8F68-3E2ED02099F5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F05D9B-1ABE-455A-A92F-81F3A0CB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85" y="1534348"/>
            <a:ext cx="7392016" cy="4805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41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663" y="185048"/>
            <a:ext cx="8458323" cy="50075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AB10-481D-490B-8F68-3E2ED02099F5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05201C0-CA37-4CB9-9FFC-0B245798AA0A}"/>
              </a:ext>
            </a:extLst>
          </p:cNvPr>
          <p:cNvSpPr txBox="1">
            <a:spLocks/>
          </p:cNvSpPr>
          <p:nvPr/>
        </p:nvSpPr>
        <p:spPr>
          <a:xfrm>
            <a:off x="278088" y="984819"/>
            <a:ext cx="6135412" cy="46750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тестирования программного продукта:  модульное тестирование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 – вид тестирования, позволяющий проверить отдельный модуль системы или определённую часть кода.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контролера представлен </a:t>
            </a:r>
            <a:r>
              <a:rPr lang="en-US" sz="1800" kern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app</a:t>
            </a:r>
            <a:r>
              <a:rPr lang="ru-RU" sz="1800" kern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kern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r>
              <a:rPr lang="ru-RU" sz="1800" kern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kern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AuthorizationTest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986C9F-0225-6993-6AE4-14358DEB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19" y="1198170"/>
            <a:ext cx="448627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E1EBD-A010-72AA-AA8E-42BF8EAB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719" y="2950770"/>
            <a:ext cx="4487103" cy="213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4E730-8DEE-797E-7FAC-751E3D78C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719" y="5086350"/>
            <a:ext cx="4486274" cy="973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60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0BC0C-F276-4244-A7CD-BD0F4DC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79" y="288625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дипломного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D571-39F3-4865-BB27-AA37ACFF1329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6539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698</Words>
  <Application>Microsoft Office PowerPoint</Application>
  <PresentationFormat>Широкоэкранный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Проектирование программного продукта</vt:lpstr>
      <vt:lpstr>Проектирование программного продукта</vt:lpstr>
      <vt:lpstr>Проектирование базы данных</vt:lpstr>
      <vt:lpstr>Тестирование программного продукта</vt:lpstr>
      <vt:lpstr>Демонстрация дипломного продукта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_Moore.Skrim_</dc:creator>
  <cp:lastModifiedBy>wrx666</cp:lastModifiedBy>
  <cp:revision>67</cp:revision>
  <dcterms:created xsi:type="dcterms:W3CDTF">2023-05-28T07:05:17Z</dcterms:created>
  <dcterms:modified xsi:type="dcterms:W3CDTF">2025-05-28T06:27:01Z</dcterms:modified>
</cp:coreProperties>
</file>