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handoutMasterIdLst>
    <p:handoutMasterId r:id="rId26"/>
  </p:handout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66FA03-A911-417F-9A7D-E4AA621DD3EF}" type="datetimeFigureOut">
              <a:rPr lang="en-US" smtClean="0"/>
              <a:t>5/11/2017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80854F-AA8C-477F-BF20-C0E81E1200DF}" type="slidenum">
              <a:rPr lang="en-US" smtClean="0"/>
              <a:t>‹#›</a:t>
            </a:fld>
            <a:endParaRPr lang="en-US"/>
          </a:p>
        </p:txBody>
      </p:sp>
    </p:spTree>
    <p:extLst>
      <p:ext uri="{BB962C8B-B14F-4D97-AF65-F5344CB8AC3E}">
        <p14:creationId xmlns:p14="http://schemas.microsoft.com/office/powerpoint/2010/main" val="3037029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F9F71B-6EC9-4FA1-BFDA-3D785C83303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35870536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9F71B-6EC9-4FA1-BFDA-3D785C83303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46252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9F71B-6EC9-4FA1-BFDA-3D785C833030}"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86805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F9F71B-6EC9-4FA1-BFDA-3D785C83303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263800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EF9F71B-6EC9-4FA1-BFDA-3D785C83303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4041565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F9F71B-6EC9-4FA1-BFDA-3D785C833030}" type="datetimeFigureOut">
              <a:rPr lang="en-US" smtClean="0"/>
              <a:t>5/11/2017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26533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EF9F71B-6EC9-4FA1-BFDA-3D785C833030}"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ADF74-CC3C-4289-ADF4-5255DB2009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53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F9F71B-6EC9-4FA1-BFDA-3D785C833030}"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1576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9F71B-6EC9-4FA1-BFDA-3D785C833030}"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82462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EF9F71B-6EC9-4FA1-BFDA-3D785C833030}" type="datetimeFigureOut">
              <a:rPr lang="en-US" smtClean="0"/>
              <a:t>5/11/2017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160245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F9F71B-6EC9-4FA1-BFDA-3D785C833030}" type="datetimeFigureOut">
              <a:rPr lang="en-US" smtClean="0"/>
              <a:t>5/11/2017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22ADF74-CC3C-4289-ADF4-5255DB200997}" type="slidenum">
              <a:rPr lang="en-US" smtClean="0"/>
              <a:t>‹#›</a:t>
            </a:fld>
            <a:endParaRPr lang="en-US"/>
          </a:p>
        </p:txBody>
      </p:sp>
    </p:spTree>
    <p:extLst>
      <p:ext uri="{BB962C8B-B14F-4D97-AF65-F5344CB8AC3E}">
        <p14:creationId xmlns:p14="http://schemas.microsoft.com/office/powerpoint/2010/main" val="68120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alpha val="2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F9F71B-6EC9-4FA1-BFDA-3D785C833030}" type="datetimeFigureOut">
              <a:rPr lang="en-US" smtClean="0"/>
              <a:t>5/11/2017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2ADF74-CC3C-4289-ADF4-5255DB200997}" type="slidenum">
              <a:rPr lang="en-US" smtClean="0"/>
              <a:t>‹#›</a:t>
            </a:fld>
            <a:endParaRPr lang="en-US"/>
          </a:p>
        </p:txBody>
      </p:sp>
    </p:spTree>
    <p:extLst>
      <p:ext uri="{BB962C8B-B14F-4D97-AF65-F5344CB8AC3E}">
        <p14:creationId xmlns:p14="http://schemas.microsoft.com/office/powerpoint/2010/main" val="236632518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Summit Sporting Goods</a:t>
            </a:r>
          </a:p>
        </p:txBody>
      </p:sp>
      <p:sp>
        <p:nvSpPr>
          <p:cNvPr id="3" name="Subtitle 2"/>
          <p:cNvSpPr>
            <a:spLocks noGrp="1"/>
          </p:cNvSpPr>
          <p:nvPr>
            <p:ph type="subTitle" idx="1"/>
          </p:nvPr>
        </p:nvSpPr>
        <p:spPr>
          <a:xfrm>
            <a:off x="1524000" y="4323697"/>
            <a:ext cx="9144000" cy="1655762"/>
          </a:xfrm>
        </p:spPr>
        <p:txBody>
          <a:bodyPr/>
          <a:lstStyle/>
          <a:p>
            <a:r>
              <a:rPr lang="en-US" dirty="0">
                <a:solidFill>
                  <a:schemeClr val="bg1"/>
                </a:solidFill>
              </a:rPr>
              <a:t>Designed by</a:t>
            </a:r>
          </a:p>
          <a:p>
            <a:r>
              <a:rPr lang="en-US" dirty="0">
                <a:solidFill>
                  <a:schemeClr val="bg1"/>
                </a:solidFill>
              </a:rPr>
              <a:t>Zachary Hall</a:t>
            </a:r>
          </a:p>
        </p:txBody>
      </p:sp>
    </p:spTree>
    <p:extLst>
      <p:ext uri="{BB962C8B-B14F-4D97-AF65-F5344CB8AC3E}">
        <p14:creationId xmlns:p14="http://schemas.microsoft.com/office/powerpoint/2010/main" val="15240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Create Table Scripts | Part IV</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3" y="1947611"/>
            <a:ext cx="5152579" cy="23462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257" y="1944035"/>
            <a:ext cx="5060156" cy="23534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788" y="4379056"/>
            <a:ext cx="5407550" cy="2478944"/>
          </a:xfrm>
          <a:prstGeom prst="rect">
            <a:avLst/>
          </a:prstGeom>
        </p:spPr>
      </p:pic>
    </p:spTree>
    <p:extLst>
      <p:ext uri="{BB962C8B-B14F-4D97-AF65-F5344CB8AC3E}">
        <p14:creationId xmlns:p14="http://schemas.microsoft.com/office/powerpoint/2010/main" val="321442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22" y="1951436"/>
            <a:ext cx="5604489" cy="16008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22" y="3630917"/>
            <a:ext cx="6954575" cy="311306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099" y="1951436"/>
            <a:ext cx="5278003" cy="1606887"/>
          </a:xfrm>
          <a:prstGeom prst="rect">
            <a:avLst/>
          </a:prstGeom>
        </p:spPr>
      </p:pic>
    </p:spTree>
    <p:extLst>
      <p:ext uri="{BB962C8B-B14F-4D97-AF65-F5344CB8AC3E}">
        <p14:creationId xmlns:p14="http://schemas.microsoft.com/office/powerpoint/2010/main" val="48514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II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456" y="1940701"/>
            <a:ext cx="7633587" cy="4706021"/>
          </a:xfrm>
          <a:prstGeom prst="rect">
            <a:avLst/>
          </a:prstGeom>
        </p:spPr>
      </p:pic>
    </p:spTree>
    <p:extLst>
      <p:ext uri="{BB962C8B-B14F-4D97-AF65-F5344CB8AC3E}">
        <p14:creationId xmlns:p14="http://schemas.microsoft.com/office/powerpoint/2010/main" val="95552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III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413" y="2022049"/>
            <a:ext cx="7865657" cy="4615855"/>
          </a:xfrm>
          <a:prstGeom prst="rect">
            <a:avLst/>
          </a:prstGeom>
        </p:spPr>
      </p:pic>
    </p:spTree>
    <p:extLst>
      <p:ext uri="{BB962C8B-B14F-4D97-AF65-F5344CB8AC3E}">
        <p14:creationId xmlns:p14="http://schemas.microsoft.com/office/powerpoint/2010/main" val="254908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IV</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1" y="2298650"/>
            <a:ext cx="11991109" cy="4004657"/>
          </a:xfrm>
          <a:prstGeom prst="rect">
            <a:avLst/>
          </a:prstGeom>
        </p:spPr>
      </p:pic>
    </p:spTree>
    <p:extLst>
      <p:ext uri="{BB962C8B-B14F-4D97-AF65-F5344CB8AC3E}">
        <p14:creationId xmlns:p14="http://schemas.microsoft.com/office/powerpoint/2010/main" val="404143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V</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854" y="2020374"/>
            <a:ext cx="7709662" cy="4644376"/>
          </a:xfrm>
          <a:prstGeom prst="rect">
            <a:avLst/>
          </a:prstGeom>
        </p:spPr>
      </p:pic>
    </p:spTree>
    <p:extLst>
      <p:ext uri="{BB962C8B-B14F-4D97-AF65-F5344CB8AC3E}">
        <p14:creationId xmlns:p14="http://schemas.microsoft.com/office/powerpoint/2010/main" val="367844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INSERT Statements | Part VI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39" y="2362097"/>
            <a:ext cx="6778577" cy="38712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849" y="2362097"/>
            <a:ext cx="3779848" cy="3871295"/>
          </a:xfrm>
          <a:prstGeom prst="rect">
            <a:avLst/>
          </a:prstGeom>
        </p:spPr>
      </p:pic>
    </p:spTree>
    <p:extLst>
      <p:ext uri="{BB962C8B-B14F-4D97-AF65-F5344CB8AC3E}">
        <p14:creationId xmlns:p14="http://schemas.microsoft.com/office/powerpoint/2010/main" val="340132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Single Table Query I</a:t>
            </a:r>
          </a:p>
        </p:txBody>
      </p:sp>
      <p:sp>
        <p:nvSpPr>
          <p:cNvPr id="5" name="TextBox 4"/>
          <p:cNvSpPr txBox="1"/>
          <p:nvPr/>
        </p:nvSpPr>
        <p:spPr>
          <a:xfrm>
            <a:off x="652978" y="1912778"/>
            <a:ext cx="4581526" cy="1600438"/>
          </a:xfrm>
          <a:prstGeom prst="rect">
            <a:avLst/>
          </a:prstGeom>
          <a:noFill/>
        </p:spPr>
        <p:txBody>
          <a:bodyPr wrap="square" rtlCol="0">
            <a:spAutoFit/>
          </a:bodyPr>
          <a:lstStyle/>
          <a:p>
            <a:r>
              <a:rPr lang="en-US" sz="1400" dirty="0"/>
              <a:t>The marketing team wants to know how much the markup is (in percent) of the suggested price they give to the customer compared to the cost price. They want this information because they want to make sure the current markup percent matches current and future trends. If the markup doesn’t match, then the suggested price will be changed to match the trends.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78" y="3513216"/>
            <a:ext cx="11215728" cy="78287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78" y="4384607"/>
            <a:ext cx="8592622" cy="1932788"/>
          </a:xfrm>
          <a:prstGeom prst="rect">
            <a:avLst/>
          </a:prstGeom>
        </p:spPr>
      </p:pic>
    </p:spTree>
    <p:extLst>
      <p:ext uri="{BB962C8B-B14F-4D97-AF65-F5344CB8AC3E}">
        <p14:creationId xmlns:p14="http://schemas.microsoft.com/office/powerpoint/2010/main" val="53637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Single Table Query II</a:t>
            </a:r>
          </a:p>
        </p:txBody>
      </p:sp>
      <p:sp>
        <p:nvSpPr>
          <p:cNvPr id="5" name="TextBox 4"/>
          <p:cNvSpPr txBox="1"/>
          <p:nvPr/>
        </p:nvSpPr>
        <p:spPr>
          <a:xfrm>
            <a:off x="638176" y="1888790"/>
            <a:ext cx="4100512" cy="1384995"/>
          </a:xfrm>
          <a:prstGeom prst="rect">
            <a:avLst/>
          </a:prstGeom>
          <a:noFill/>
        </p:spPr>
        <p:txBody>
          <a:bodyPr wrap="square" rtlCol="0">
            <a:spAutoFit/>
          </a:bodyPr>
          <a:lstStyle/>
          <a:p>
            <a:r>
              <a:rPr lang="en-US" sz="1400" dirty="0"/>
              <a:t>Jerimiah Remington is a Sales Associate and wants a list of all of their customers that are in bad credit standing so that they can call each customer and go over with them the proper procedures to handle the bad credit rating before the next time they order something.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6" y="3273785"/>
            <a:ext cx="7708870" cy="11727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6" y="4575653"/>
            <a:ext cx="9123715" cy="1942176"/>
          </a:xfrm>
          <a:prstGeom prst="rect">
            <a:avLst/>
          </a:prstGeom>
        </p:spPr>
      </p:pic>
    </p:spTree>
    <p:extLst>
      <p:ext uri="{BB962C8B-B14F-4D97-AF65-F5344CB8AC3E}">
        <p14:creationId xmlns:p14="http://schemas.microsoft.com/office/powerpoint/2010/main" val="73549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Single Table Query III</a:t>
            </a:r>
          </a:p>
        </p:txBody>
      </p:sp>
      <p:sp>
        <p:nvSpPr>
          <p:cNvPr id="5" name="TextBox 4"/>
          <p:cNvSpPr txBox="1"/>
          <p:nvPr/>
        </p:nvSpPr>
        <p:spPr>
          <a:xfrm>
            <a:off x="638175" y="1930735"/>
            <a:ext cx="3822613" cy="1169551"/>
          </a:xfrm>
          <a:prstGeom prst="rect">
            <a:avLst/>
          </a:prstGeom>
          <a:noFill/>
        </p:spPr>
        <p:txBody>
          <a:bodyPr wrap="square" rtlCol="0">
            <a:spAutoFit/>
          </a:bodyPr>
          <a:lstStyle/>
          <a:p>
            <a:r>
              <a:rPr lang="en-US" sz="1400" dirty="0"/>
              <a:t>It is the last day of the month and the HR manager wants a list of all the employees who were hired in the month following the current month in the past. This is so they can schedule the employees annual evaluation.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3100286"/>
            <a:ext cx="11068260" cy="10198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4" y="4269837"/>
            <a:ext cx="11044715" cy="1909290"/>
          </a:xfrm>
          <a:prstGeom prst="rect">
            <a:avLst/>
          </a:prstGeom>
        </p:spPr>
      </p:pic>
    </p:spTree>
    <p:extLst>
      <p:ext uri="{BB962C8B-B14F-4D97-AF65-F5344CB8AC3E}">
        <p14:creationId xmlns:p14="http://schemas.microsoft.com/office/powerpoint/2010/main" val="164348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947" y="957011"/>
            <a:ext cx="7693021" cy="1188720"/>
          </a:xfrm>
        </p:spPr>
        <p:txBody>
          <a:bodyPr/>
          <a:lstStyle/>
          <a:p>
            <a:r>
              <a:rPr lang="en-US" dirty="0"/>
              <a:t>                       E-R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458" y="0"/>
            <a:ext cx="5273824" cy="6858000"/>
          </a:xfrm>
          <a:prstGeom prst="rect">
            <a:avLst/>
          </a:prstGeom>
        </p:spPr>
      </p:pic>
    </p:spTree>
    <p:extLst>
      <p:ext uri="{BB962C8B-B14F-4D97-AF65-F5344CB8AC3E}">
        <p14:creationId xmlns:p14="http://schemas.microsoft.com/office/powerpoint/2010/main" val="182128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Single Table Query IV</a:t>
            </a:r>
          </a:p>
        </p:txBody>
      </p:sp>
      <p:sp>
        <p:nvSpPr>
          <p:cNvPr id="5" name="TextBox 4"/>
          <p:cNvSpPr txBox="1"/>
          <p:nvPr/>
        </p:nvSpPr>
        <p:spPr>
          <a:xfrm>
            <a:off x="743206" y="1960529"/>
            <a:ext cx="4434275" cy="954107"/>
          </a:xfrm>
          <a:prstGeom prst="rect">
            <a:avLst/>
          </a:prstGeom>
          <a:noFill/>
        </p:spPr>
        <p:txBody>
          <a:bodyPr wrap="square" rtlCol="0">
            <a:spAutoFit/>
          </a:bodyPr>
          <a:lstStyle/>
          <a:p>
            <a:r>
              <a:rPr lang="en-US" sz="1400" dirty="0"/>
              <a:t>A customer wants to know how many images are associated with the </a:t>
            </a:r>
            <a:r>
              <a:rPr lang="en-US" sz="1400" dirty="0" err="1"/>
              <a:t>JumpHigh</a:t>
            </a:r>
            <a:r>
              <a:rPr lang="en-US" sz="1400" dirty="0"/>
              <a:t> Supreme Basketballs so that they can strategize and organize proper floor displays for the product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06" y="2914636"/>
            <a:ext cx="5833085" cy="10742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05" y="4163060"/>
            <a:ext cx="5847681" cy="1822103"/>
          </a:xfrm>
          <a:prstGeom prst="rect">
            <a:avLst/>
          </a:prstGeom>
        </p:spPr>
      </p:pic>
    </p:spTree>
    <p:extLst>
      <p:ext uri="{BB962C8B-B14F-4D97-AF65-F5344CB8AC3E}">
        <p14:creationId xmlns:p14="http://schemas.microsoft.com/office/powerpoint/2010/main" val="157720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Single Table Query V</a:t>
            </a:r>
          </a:p>
        </p:txBody>
      </p:sp>
      <p:sp>
        <p:nvSpPr>
          <p:cNvPr id="5" name="TextBox 4"/>
          <p:cNvSpPr txBox="1"/>
          <p:nvPr/>
        </p:nvSpPr>
        <p:spPr>
          <a:xfrm>
            <a:off x="743205" y="1893871"/>
            <a:ext cx="4644340" cy="1169551"/>
          </a:xfrm>
          <a:prstGeom prst="rect">
            <a:avLst/>
          </a:prstGeom>
          <a:noFill/>
        </p:spPr>
        <p:txBody>
          <a:bodyPr wrap="square" rtlCol="0">
            <a:spAutoFit/>
          </a:bodyPr>
          <a:lstStyle/>
          <a:p>
            <a:r>
              <a:rPr lang="en-US" sz="1400" dirty="0"/>
              <a:t>A member of Product Acquisitions wants a list of all the products whose stock is below the reorder point so that they can order more to stock. With each product listed, they also want to know how much of each product they should order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06" y="3063423"/>
            <a:ext cx="8677886" cy="13152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05" y="4511432"/>
            <a:ext cx="7252440" cy="2000203"/>
          </a:xfrm>
          <a:prstGeom prst="rect">
            <a:avLst/>
          </a:prstGeom>
        </p:spPr>
      </p:pic>
    </p:spTree>
    <p:extLst>
      <p:ext uri="{BB962C8B-B14F-4D97-AF65-F5344CB8AC3E}">
        <p14:creationId xmlns:p14="http://schemas.microsoft.com/office/powerpoint/2010/main" val="425389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a:t>
            </a:r>
            <a:r>
              <a:rPr lang="en-US" dirty="0" err="1"/>
              <a:t>MUlti</a:t>
            </a:r>
            <a:r>
              <a:rPr lang="en-US" dirty="0"/>
              <a:t>-Table Query I</a:t>
            </a:r>
          </a:p>
        </p:txBody>
      </p:sp>
      <p:sp>
        <p:nvSpPr>
          <p:cNvPr id="5" name="TextBox 4"/>
          <p:cNvSpPr txBox="1"/>
          <p:nvPr/>
        </p:nvSpPr>
        <p:spPr>
          <a:xfrm>
            <a:off x="761120" y="1998265"/>
            <a:ext cx="3809744" cy="954107"/>
          </a:xfrm>
          <a:prstGeom prst="rect">
            <a:avLst/>
          </a:prstGeom>
          <a:noFill/>
        </p:spPr>
        <p:txBody>
          <a:bodyPr wrap="square" rtlCol="0">
            <a:spAutoFit/>
          </a:bodyPr>
          <a:lstStyle/>
          <a:p>
            <a:r>
              <a:rPr lang="en-US" sz="1400" dirty="0"/>
              <a:t>Big John's Sports Emporium just placed an order.  The order entry people need to know which warehouse to send the order to in order to be fulfilled.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20" y="2952372"/>
            <a:ext cx="10460586" cy="9987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19" y="4096472"/>
            <a:ext cx="10457959" cy="1648545"/>
          </a:xfrm>
          <a:prstGeom prst="rect">
            <a:avLst/>
          </a:prstGeom>
        </p:spPr>
      </p:pic>
    </p:spTree>
    <p:extLst>
      <p:ext uri="{BB962C8B-B14F-4D97-AF65-F5344CB8AC3E}">
        <p14:creationId xmlns:p14="http://schemas.microsoft.com/office/powerpoint/2010/main" val="96683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1094" y="619551"/>
            <a:ext cx="7729728" cy="1188720"/>
          </a:xfrm>
        </p:spPr>
        <p:txBody>
          <a:bodyPr/>
          <a:lstStyle/>
          <a:p>
            <a:r>
              <a:rPr lang="en-US" dirty="0"/>
              <a:t>    </a:t>
            </a:r>
            <a:r>
              <a:rPr lang="en-US" dirty="0" err="1"/>
              <a:t>MUlti</a:t>
            </a:r>
            <a:r>
              <a:rPr lang="en-US" dirty="0"/>
              <a:t>-Table Query II</a:t>
            </a:r>
          </a:p>
        </p:txBody>
      </p:sp>
      <p:sp>
        <p:nvSpPr>
          <p:cNvPr id="5" name="TextBox 4"/>
          <p:cNvSpPr txBox="1"/>
          <p:nvPr/>
        </p:nvSpPr>
        <p:spPr>
          <a:xfrm>
            <a:off x="838456" y="1890462"/>
            <a:ext cx="3060101" cy="738664"/>
          </a:xfrm>
          <a:prstGeom prst="rect">
            <a:avLst/>
          </a:prstGeom>
          <a:noFill/>
        </p:spPr>
        <p:txBody>
          <a:bodyPr wrap="square" rtlCol="0">
            <a:spAutoFit/>
          </a:bodyPr>
          <a:lstStyle/>
          <a:p>
            <a:r>
              <a:rPr lang="en-US" sz="1400" dirty="0"/>
              <a:t>Miao X Wants to know how much their most recent order was so that they can put it in their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56" y="2629126"/>
            <a:ext cx="10498868" cy="9738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56" y="3782360"/>
            <a:ext cx="10552416" cy="1630149"/>
          </a:xfrm>
          <a:prstGeom prst="rect">
            <a:avLst/>
          </a:prstGeom>
        </p:spPr>
      </p:pic>
    </p:spTree>
    <p:extLst>
      <p:ext uri="{BB962C8B-B14F-4D97-AF65-F5344CB8AC3E}">
        <p14:creationId xmlns:p14="http://schemas.microsoft.com/office/powerpoint/2010/main" val="91230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1094" y="619551"/>
            <a:ext cx="7729728" cy="1188720"/>
          </a:xfrm>
        </p:spPr>
        <p:txBody>
          <a:bodyPr/>
          <a:lstStyle/>
          <a:p>
            <a:r>
              <a:rPr lang="en-US" dirty="0"/>
              <a:t>    </a:t>
            </a:r>
            <a:r>
              <a:rPr lang="en-US" dirty="0" err="1"/>
              <a:t>MUlti</a:t>
            </a:r>
            <a:r>
              <a:rPr lang="en-US" dirty="0"/>
              <a:t>-Table Query III</a:t>
            </a:r>
          </a:p>
        </p:txBody>
      </p:sp>
      <p:sp>
        <p:nvSpPr>
          <p:cNvPr id="5" name="TextBox 4"/>
          <p:cNvSpPr txBox="1"/>
          <p:nvPr/>
        </p:nvSpPr>
        <p:spPr>
          <a:xfrm>
            <a:off x="838455" y="1893818"/>
            <a:ext cx="4036285" cy="954107"/>
          </a:xfrm>
          <a:prstGeom prst="rect">
            <a:avLst/>
          </a:prstGeom>
          <a:noFill/>
        </p:spPr>
        <p:txBody>
          <a:bodyPr wrap="square" rtlCol="0">
            <a:spAutoFit/>
          </a:bodyPr>
          <a:lstStyle/>
          <a:p>
            <a:r>
              <a:rPr lang="en-US" sz="1400" dirty="0"/>
              <a:t>An Order Fulfillment Employee wants a list of all the orders that are on hold, and Product that they are on hold for so that they can inquire about ordering more of the product to eventually fulfill the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55" y="2847925"/>
            <a:ext cx="10448387" cy="11043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54" y="4088589"/>
            <a:ext cx="10709897" cy="1767266"/>
          </a:xfrm>
          <a:prstGeom prst="rect">
            <a:avLst/>
          </a:prstGeom>
        </p:spPr>
      </p:pic>
    </p:spTree>
    <p:extLst>
      <p:ext uri="{BB962C8B-B14F-4D97-AF65-F5344CB8AC3E}">
        <p14:creationId xmlns:p14="http://schemas.microsoft.com/office/powerpoint/2010/main" val="142361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339" y="593217"/>
            <a:ext cx="7729728" cy="1188720"/>
          </a:xfrm>
        </p:spPr>
        <p:txBody>
          <a:bodyPr/>
          <a:lstStyle/>
          <a:p>
            <a:r>
              <a:rPr lang="en-US" dirty="0"/>
              <a:t>            Business Rules</a:t>
            </a:r>
          </a:p>
        </p:txBody>
      </p:sp>
      <p:sp>
        <p:nvSpPr>
          <p:cNvPr id="4" name="TextBox 3"/>
          <p:cNvSpPr txBox="1"/>
          <p:nvPr/>
        </p:nvSpPr>
        <p:spPr>
          <a:xfrm>
            <a:off x="5995988" y="471487"/>
            <a:ext cx="53650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Each Customer can have many Orders</a:t>
            </a:r>
          </a:p>
          <a:p>
            <a:pPr marL="285750" indent="-285750">
              <a:buFont typeface="Arial" panose="020B0604020202020204" pitchFamily="34" charset="0"/>
              <a:buChar char="•"/>
            </a:pPr>
            <a:r>
              <a:rPr lang="en-US" dirty="0"/>
              <a:t>Each Order can only have one customer</a:t>
            </a:r>
          </a:p>
        </p:txBody>
      </p:sp>
      <p:sp>
        <p:nvSpPr>
          <p:cNvPr id="5" name="TextBox 4"/>
          <p:cNvSpPr txBox="1"/>
          <p:nvPr/>
        </p:nvSpPr>
        <p:spPr>
          <a:xfrm>
            <a:off x="5995987" y="1257300"/>
            <a:ext cx="56816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An Order can have many Order Lines</a:t>
            </a:r>
          </a:p>
          <a:p>
            <a:pPr marL="285750" indent="-285750">
              <a:buFont typeface="Arial" panose="020B0604020202020204" pitchFamily="34" charset="0"/>
              <a:buChar char="•"/>
            </a:pPr>
            <a:r>
              <a:rPr lang="en-US" dirty="0"/>
              <a:t>Each Order Line can only be associated with one Order</a:t>
            </a:r>
          </a:p>
        </p:txBody>
      </p:sp>
      <p:sp>
        <p:nvSpPr>
          <p:cNvPr id="6" name="TextBox 5"/>
          <p:cNvSpPr txBox="1"/>
          <p:nvPr/>
        </p:nvSpPr>
        <p:spPr>
          <a:xfrm>
            <a:off x="5995987" y="2024064"/>
            <a:ext cx="53650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Region can have many Warehouses within.</a:t>
            </a:r>
          </a:p>
          <a:p>
            <a:pPr marL="285750" indent="-285750">
              <a:buFont typeface="Arial" panose="020B0604020202020204" pitchFamily="34" charset="0"/>
              <a:buChar char="•"/>
            </a:pPr>
            <a:r>
              <a:rPr lang="en-US" dirty="0"/>
              <a:t>A Warehouse can only be in one Region</a:t>
            </a:r>
          </a:p>
        </p:txBody>
      </p:sp>
      <p:sp>
        <p:nvSpPr>
          <p:cNvPr id="7" name="TextBox 6"/>
          <p:cNvSpPr txBox="1"/>
          <p:nvPr/>
        </p:nvSpPr>
        <p:spPr>
          <a:xfrm>
            <a:off x="5995987" y="2790828"/>
            <a:ext cx="53650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Region can have many Customers.</a:t>
            </a:r>
          </a:p>
          <a:p>
            <a:pPr marL="285750" indent="-285750">
              <a:buFont typeface="Arial" panose="020B0604020202020204" pitchFamily="34" charset="0"/>
              <a:buChar char="•"/>
            </a:pPr>
            <a:r>
              <a:rPr lang="en-US" dirty="0"/>
              <a:t>A Customer can only be in one Region</a:t>
            </a:r>
          </a:p>
        </p:txBody>
      </p:sp>
      <p:sp>
        <p:nvSpPr>
          <p:cNvPr id="9" name="TextBox 8"/>
          <p:cNvSpPr txBox="1"/>
          <p:nvPr/>
        </p:nvSpPr>
        <p:spPr>
          <a:xfrm>
            <a:off x="5995987" y="3557592"/>
            <a:ext cx="56816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An Employee can represent many Customers</a:t>
            </a:r>
          </a:p>
          <a:p>
            <a:pPr marL="285750" indent="-285750">
              <a:buFont typeface="Arial" panose="020B0604020202020204" pitchFamily="34" charset="0"/>
              <a:buChar char="•"/>
            </a:pPr>
            <a:r>
              <a:rPr lang="en-US" dirty="0"/>
              <a:t>A Customer can only be represented by one Employee</a:t>
            </a:r>
          </a:p>
        </p:txBody>
      </p:sp>
      <p:sp>
        <p:nvSpPr>
          <p:cNvPr id="10" name="TextBox 9"/>
          <p:cNvSpPr txBox="1"/>
          <p:nvPr/>
        </p:nvSpPr>
        <p:spPr>
          <a:xfrm>
            <a:off x="5995987" y="4324352"/>
            <a:ext cx="53650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Each Department contains many Employees.</a:t>
            </a:r>
          </a:p>
          <a:p>
            <a:pPr marL="285750" indent="-285750">
              <a:buFont typeface="Arial" panose="020B0604020202020204" pitchFamily="34" charset="0"/>
              <a:buChar char="•"/>
            </a:pPr>
            <a:r>
              <a:rPr lang="en-US" dirty="0"/>
              <a:t>Each Employee can only be in one Department.</a:t>
            </a:r>
          </a:p>
        </p:txBody>
      </p:sp>
      <p:sp>
        <p:nvSpPr>
          <p:cNvPr id="11" name="TextBox 10"/>
          <p:cNvSpPr txBox="1"/>
          <p:nvPr/>
        </p:nvSpPr>
        <p:spPr>
          <a:xfrm>
            <a:off x="5995987" y="5091112"/>
            <a:ext cx="60864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Product can have many Product Images.</a:t>
            </a:r>
          </a:p>
          <a:p>
            <a:pPr marL="285750" indent="-285750">
              <a:buFont typeface="Arial" panose="020B0604020202020204" pitchFamily="34" charset="0"/>
              <a:buChar char="•"/>
            </a:pPr>
            <a:r>
              <a:rPr lang="en-US" dirty="0"/>
              <a:t>A Product Image can only be associated with one Product.</a:t>
            </a:r>
          </a:p>
        </p:txBody>
      </p:sp>
      <p:sp>
        <p:nvSpPr>
          <p:cNvPr id="12" name="TextBox 11"/>
          <p:cNvSpPr txBox="1"/>
          <p:nvPr/>
        </p:nvSpPr>
        <p:spPr>
          <a:xfrm>
            <a:off x="5995987" y="5857872"/>
            <a:ext cx="53650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Product can be on many Order Lines.</a:t>
            </a:r>
          </a:p>
          <a:p>
            <a:pPr marL="285750" indent="-285750">
              <a:buFont typeface="Arial" panose="020B0604020202020204" pitchFamily="34" charset="0"/>
              <a:buChar char="•"/>
            </a:pPr>
            <a:r>
              <a:rPr lang="en-US" dirty="0"/>
              <a:t>An Order Line can only have one Product on it.</a:t>
            </a:r>
          </a:p>
        </p:txBody>
      </p:sp>
    </p:spTree>
    <p:extLst>
      <p:ext uri="{BB962C8B-B14F-4D97-AF65-F5344CB8AC3E}">
        <p14:creationId xmlns:p14="http://schemas.microsoft.com/office/powerpoint/2010/main" val="266410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067" y="646253"/>
            <a:ext cx="6975617" cy="1110638"/>
          </a:xfrm>
        </p:spPr>
        <p:txBody>
          <a:bodyPr/>
          <a:lstStyle/>
          <a:p>
            <a:r>
              <a:rPr lang="en-US" dirty="0"/>
              <a:t>         Data Dictionaries | Part 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23" y="2479022"/>
            <a:ext cx="5285478" cy="2301740"/>
          </a:xfrm>
          <a:prstGeom prst="rect">
            <a:avLst/>
          </a:prstGeom>
        </p:spPr>
      </p:pic>
      <p:sp>
        <p:nvSpPr>
          <p:cNvPr id="6" name="Rectangle 5"/>
          <p:cNvSpPr/>
          <p:nvPr/>
        </p:nvSpPr>
        <p:spPr>
          <a:xfrm>
            <a:off x="977180" y="2030504"/>
            <a:ext cx="3557858" cy="523220"/>
          </a:xfrm>
          <a:prstGeom prst="rect">
            <a:avLst/>
          </a:prstGeom>
          <a:noFill/>
        </p:spPr>
        <p:txBody>
          <a:bodyPr wrap="square" lIns="91440" tIns="45720" rIns="91440" bIns="45720">
            <a:spAutoFit/>
          </a:bodyPr>
          <a:lstStyle/>
          <a:p>
            <a:pPr algn="ctr"/>
            <a:r>
              <a:rPr lang="en-US" sz="2800" b="0" cap="none" spc="0" dirty="0">
                <a:ln w="0"/>
                <a:gradFill>
                  <a:gsLst>
                    <a:gs pos="21000">
                      <a:srgbClr val="53575C"/>
                    </a:gs>
                    <a:gs pos="88000">
                      <a:srgbClr val="C5C7CA"/>
                    </a:gs>
                  </a:gsLst>
                  <a:lin ang="5400000"/>
                </a:gradFill>
                <a:effectLst/>
              </a:rPr>
              <a:t>Customers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23" y="5462254"/>
            <a:ext cx="5285478" cy="591271"/>
          </a:xfrm>
          <a:prstGeom prst="rect">
            <a:avLst/>
          </a:prstGeom>
        </p:spPr>
      </p:pic>
      <p:sp>
        <p:nvSpPr>
          <p:cNvPr id="9" name="Rectangle 8"/>
          <p:cNvSpPr/>
          <p:nvPr/>
        </p:nvSpPr>
        <p:spPr>
          <a:xfrm>
            <a:off x="977180" y="4967670"/>
            <a:ext cx="355785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Departments</a:t>
            </a:r>
            <a:endParaRPr lang="en-US" sz="2800" b="0" cap="none" spc="0" dirty="0">
              <a:ln w="0"/>
              <a:gradFill>
                <a:gsLst>
                  <a:gs pos="21000">
                    <a:srgbClr val="53575C"/>
                  </a:gs>
                  <a:gs pos="88000">
                    <a:srgbClr val="C5C7CA"/>
                  </a:gs>
                </a:gsLst>
                <a:lin ang="5400000"/>
              </a:gradFill>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658" y="646253"/>
            <a:ext cx="5418290" cy="1832769"/>
          </a:xfrm>
          <a:prstGeom prst="rect">
            <a:avLst/>
          </a:prstGeom>
        </p:spPr>
      </p:pic>
      <p:sp>
        <p:nvSpPr>
          <p:cNvPr id="12" name="Rectangle 11"/>
          <p:cNvSpPr/>
          <p:nvPr/>
        </p:nvSpPr>
        <p:spPr>
          <a:xfrm>
            <a:off x="7192874" y="123033"/>
            <a:ext cx="3557858" cy="523220"/>
          </a:xfrm>
          <a:prstGeom prst="rect">
            <a:avLst/>
          </a:prstGeom>
          <a:noFill/>
        </p:spPr>
        <p:txBody>
          <a:bodyPr wrap="square" lIns="91440" tIns="45720" rIns="91440" bIns="45720">
            <a:spAutoFit/>
          </a:bodyPr>
          <a:lstStyle/>
          <a:p>
            <a:pPr algn="ctr"/>
            <a:r>
              <a:rPr lang="en-US" sz="2800" b="0" cap="none" spc="0" dirty="0">
                <a:ln w="0"/>
                <a:gradFill>
                  <a:gsLst>
                    <a:gs pos="21000">
                      <a:srgbClr val="53575C"/>
                    </a:gs>
                    <a:gs pos="88000">
                      <a:srgbClr val="C5C7CA"/>
                    </a:gs>
                  </a:gsLst>
                  <a:lin ang="5400000"/>
                </a:gradFill>
                <a:effectLst/>
              </a:rPr>
              <a:t>Employees</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658" y="3069788"/>
            <a:ext cx="5418290" cy="1642252"/>
          </a:xfrm>
          <a:prstGeom prst="rect">
            <a:avLst/>
          </a:prstGeom>
        </p:spPr>
      </p:pic>
      <p:sp>
        <p:nvSpPr>
          <p:cNvPr id="15" name="Rectangle 14"/>
          <p:cNvSpPr/>
          <p:nvPr/>
        </p:nvSpPr>
        <p:spPr>
          <a:xfrm>
            <a:off x="7192874" y="2614998"/>
            <a:ext cx="3557858" cy="523220"/>
          </a:xfrm>
          <a:prstGeom prst="rect">
            <a:avLst/>
          </a:prstGeom>
          <a:noFill/>
        </p:spPr>
        <p:txBody>
          <a:bodyPr wrap="square" lIns="91440" tIns="45720" rIns="91440" bIns="45720">
            <a:spAutoFit/>
          </a:bodyPr>
          <a:lstStyle/>
          <a:p>
            <a:pPr algn="ctr"/>
            <a:r>
              <a:rPr lang="en-US" sz="2800" b="0" cap="none" spc="0" dirty="0">
                <a:ln w="0"/>
                <a:gradFill>
                  <a:gsLst>
                    <a:gs pos="21000">
                      <a:srgbClr val="53575C"/>
                    </a:gs>
                    <a:gs pos="88000">
                      <a:srgbClr val="C5C7CA"/>
                    </a:gs>
                  </a:gsLst>
                  <a:lin ang="5400000"/>
                </a:gradFill>
                <a:effectLst/>
              </a:rPr>
              <a:t>Warehouses</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2658" y="5462254"/>
            <a:ext cx="5418290" cy="537257"/>
          </a:xfrm>
          <a:prstGeom prst="rect">
            <a:avLst/>
          </a:prstGeom>
        </p:spPr>
      </p:pic>
      <p:sp>
        <p:nvSpPr>
          <p:cNvPr id="18" name="Rectangle 17"/>
          <p:cNvSpPr/>
          <p:nvPr/>
        </p:nvSpPr>
        <p:spPr>
          <a:xfrm>
            <a:off x="7192874" y="4967670"/>
            <a:ext cx="3557858" cy="523220"/>
          </a:xfrm>
          <a:prstGeom prst="rect">
            <a:avLst/>
          </a:prstGeom>
          <a:noFill/>
        </p:spPr>
        <p:txBody>
          <a:bodyPr wrap="square" lIns="91440" tIns="45720" rIns="91440" bIns="45720">
            <a:spAutoFit/>
          </a:bodyPr>
          <a:lstStyle/>
          <a:p>
            <a:pPr algn="ctr"/>
            <a:r>
              <a:rPr lang="en-US" sz="2800" b="0" cap="none" spc="0" dirty="0">
                <a:ln w="0"/>
                <a:gradFill>
                  <a:gsLst>
                    <a:gs pos="21000">
                      <a:srgbClr val="53575C"/>
                    </a:gs>
                    <a:gs pos="88000">
                      <a:srgbClr val="C5C7CA"/>
                    </a:gs>
                  </a:gsLst>
                  <a:lin ang="5400000"/>
                </a:gradFill>
                <a:effectLst/>
              </a:rPr>
              <a:t>Regions</a:t>
            </a:r>
          </a:p>
        </p:txBody>
      </p:sp>
    </p:spTree>
    <p:extLst>
      <p:ext uri="{BB962C8B-B14F-4D97-AF65-F5344CB8AC3E}">
        <p14:creationId xmlns:p14="http://schemas.microsoft.com/office/powerpoint/2010/main" val="215602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6763" y="2433261"/>
            <a:ext cx="355785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Orders</a:t>
            </a:r>
            <a:endParaRPr lang="en-US" sz="2800" b="0" cap="none" spc="0" dirty="0">
              <a:ln w="0"/>
              <a:gradFill>
                <a:gsLst>
                  <a:gs pos="21000">
                    <a:srgbClr val="53575C"/>
                  </a:gs>
                  <a:gs pos="88000">
                    <a:srgbClr val="C5C7CA"/>
                  </a:gs>
                </a:gsLst>
                <a:lin ang="5400000"/>
              </a:gradFill>
              <a:effectLst/>
            </a:endParaRPr>
          </a:p>
        </p:txBody>
      </p:sp>
      <p:sp>
        <p:nvSpPr>
          <p:cNvPr id="5" name="Title 1"/>
          <p:cNvSpPr>
            <a:spLocks noGrp="1"/>
          </p:cNvSpPr>
          <p:nvPr>
            <p:ph type="title"/>
          </p:nvPr>
        </p:nvSpPr>
        <p:spPr>
          <a:xfrm>
            <a:off x="-1178067" y="646253"/>
            <a:ext cx="6975617" cy="1110638"/>
          </a:xfrm>
        </p:spPr>
        <p:txBody>
          <a:bodyPr/>
          <a:lstStyle/>
          <a:p>
            <a:r>
              <a:rPr lang="en-US" dirty="0"/>
              <a:t>         Data Dictionaries | Part II</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38" y="2924036"/>
            <a:ext cx="5646909" cy="131075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8" y="4787798"/>
            <a:ext cx="5646909" cy="750635"/>
          </a:xfrm>
          <a:prstGeom prst="rect">
            <a:avLst/>
          </a:prstGeom>
        </p:spPr>
      </p:pic>
      <p:sp>
        <p:nvSpPr>
          <p:cNvPr id="11" name="Rectangle 10"/>
          <p:cNvSpPr/>
          <p:nvPr/>
        </p:nvSpPr>
        <p:spPr>
          <a:xfrm>
            <a:off x="1366763" y="4329468"/>
            <a:ext cx="355785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Order Line</a:t>
            </a:r>
            <a:endParaRPr lang="en-US" sz="2800" b="0" cap="none" spc="0" dirty="0">
              <a:ln w="0"/>
              <a:gradFill>
                <a:gsLst>
                  <a:gs pos="21000">
                    <a:srgbClr val="53575C"/>
                  </a:gs>
                  <a:gs pos="88000">
                    <a:srgbClr val="C5C7CA"/>
                  </a:gs>
                </a:gsLst>
                <a:lin ang="5400000"/>
              </a:gradFill>
              <a:effectLst/>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136" y="1531510"/>
            <a:ext cx="5803178" cy="2190940"/>
          </a:xfrm>
          <a:prstGeom prst="rect">
            <a:avLst/>
          </a:prstGeom>
        </p:spPr>
      </p:pic>
      <p:sp>
        <p:nvSpPr>
          <p:cNvPr id="14" name="Rectangle 13"/>
          <p:cNvSpPr/>
          <p:nvPr/>
        </p:nvSpPr>
        <p:spPr>
          <a:xfrm>
            <a:off x="7220525" y="1060138"/>
            <a:ext cx="355785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Products</a:t>
            </a:r>
            <a:endParaRPr lang="en-US" sz="2800" b="0" cap="none" spc="0" dirty="0">
              <a:ln w="0"/>
              <a:gradFill>
                <a:gsLst>
                  <a:gs pos="21000">
                    <a:srgbClr val="53575C"/>
                  </a:gs>
                  <a:gs pos="88000">
                    <a:srgbClr val="C5C7CA"/>
                  </a:gs>
                </a:gsLst>
                <a:lin ang="5400000"/>
              </a:gradFill>
              <a:effectLst/>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7865" y="4397604"/>
            <a:ext cx="5803178" cy="969854"/>
          </a:xfrm>
          <a:prstGeom prst="rect">
            <a:avLst/>
          </a:prstGeom>
        </p:spPr>
      </p:pic>
      <p:sp>
        <p:nvSpPr>
          <p:cNvPr id="17" name="Rectangle 16"/>
          <p:cNvSpPr/>
          <p:nvPr/>
        </p:nvSpPr>
        <p:spPr>
          <a:xfrm>
            <a:off x="7220525" y="3874384"/>
            <a:ext cx="355785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Product Images</a:t>
            </a:r>
            <a:endParaRPr lang="en-US" sz="2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06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565" y="579210"/>
            <a:ext cx="7729728" cy="1188720"/>
          </a:xfrm>
        </p:spPr>
        <p:txBody>
          <a:bodyPr/>
          <a:lstStyle/>
          <a:p>
            <a:r>
              <a:rPr lang="en-US" dirty="0"/>
              <a:t>      </a:t>
            </a:r>
            <a:r>
              <a:rPr lang="en-US" dirty="0" err="1"/>
              <a:t>CREATe</a:t>
            </a:r>
            <a:r>
              <a:rPr lang="en-US" dirty="0"/>
              <a:t> Database script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921" y="2590358"/>
            <a:ext cx="9726402" cy="1760112"/>
          </a:xfrm>
          <a:prstGeom prst="rect">
            <a:avLst/>
          </a:prstGeom>
        </p:spPr>
      </p:pic>
    </p:spTree>
    <p:extLst>
      <p:ext uri="{BB962C8B-B14F-4D97-AF65-F5344CB8AC3E}">
        <p14:creationId xmlns:p14="http://schemas.microsoft.com/office/powerpoint/2010/main" val="18792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9" y="619551"/>
            <a:ext cx="7729728" cy="1188720"/>
          </a:xfrm>
        </p:spPr>
        <p:txBody>
          <a:bodyPr/>
          <a:lstStyle/>
          <a:p>
            <a:r>
              <a:rPr lang="en-US" dirty="0"/>
              <a:t>     Create Table Scripts | Part 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3" y="2002402"/>
            <a:ext cx="4825148" cy="18282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611" y="2002402"/>
            <a:ext cx="6671888" cy="40313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70" y="3960124"/>
            <a:ext cx="4796441" cy="2073607"/>
          </a:xfrm>
          <a:prstGeom prst="rect">
            <a:avLst/>
          </a:prstGeom>
        </p:spPr>
      </p:pic>
    </p:spTree>
    <p:extLst>
      <p:ext uri="{BB962C8B-B14F-4D97-AF65-F5344CB8AC3E}">
        <p14:creationId xmlns:p14="http://schemas.microsoft.com/office/powerpoint/2010/main" val="143817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629" y="619551"/>
            <a:ext cx="7729728" cy="1188720"/>
          </a:xfrm>
        </p:spPr>
        <p:txBody>
          <a:bodyPr/>
          <a:lstStyle/>
          <a:p>
            <a:r>
              <a:rPr lang="en-US" dirty="0"/>
              <a:t>      Create Table Scripts | Part II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45" y="2026763"/>
            <a:ext cx="8705970" cy="4587409"/>
          </a:xfrm>
          <a:prstGeom prst="rect">
            <a:avLst/>
          </a:prstGeom>
        </p:spPr>
      </p:pic>
    </p:spTree>
    <p:extLst>
      <p:ext uri="{BB962C8B-B14F-4D97-AF65-F5344CB8AC3E}">
        <p14:creationId xmlns:p14="http://schemas.microsoft.com/office/powerpoint/2010/main" val="167623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33" y="2058677"/>
            <a:ext cx="6110896" cy="4540927"/>
          </a:xfrm>
        </p:spPr>
      </p:pic>
      <p:sp>
        <p:nvSpPr>
          <p:cNvPr id="6" name="Title 1"/>
          <p:cNvSpPr>
            <a:spLocks noGrp="1"/>
          </p:cNvSpPr>
          <p:nvPr>
            <p:ph type="title"/>
          </p:nvPr>
        </p:nvSpPr>
        <p:spPr>
          <a:xfrm>
            <a:off x="-749629" y="619551"/>
            <a:ext cx="7729728" cy="1188720"/>
          </a:xfrm>
        </p:spPr>
        <p:txBody>
          <a:bodyPr/>
          <a:lstStyle/>
          <a:p>
            <a:r>
              <a:rPr lang="en-US" dirty="0"/>
              <a:t>       Create Table Scripts | Part III</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853" y="2058677"/>
            <a:ext cx="4446655" cy="4540927"/>
          </a:xfrm>
          <a:prstGeom prst="rect">
            <a:avLst/>
          </a:prstGeom>
        </p:spPr>
      </p:pic>
    </p:spTree>
    <p:extLst>
      <p:ext uri="{BB962C8B-B14F-4D97-AF65-F5344CB8AC3E}">
        <p14:creationId xmlns:p14="http://schemas.microsoft.com/office/powerpoint/2010/main" val="31858665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140</TotalTime>
  <Words>598</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Parcel</vt:lpstr>
      <vt:lpstr>Summit Sporting Goods</vt:lpstr>
      <vt:lpstr>                       E-R Diagram</vt:lpstr>
      <vt:lpstr>            Business Rules</vt:lpstr>
      <vt:lpstr>         Data Dictionaries | Part I</vt:lpstr>
      <vt:lpstr>         Data Dictionaries | Part II</vt:lpstr>
      <vt:lpstr>      CREATe Database script</vt:lpstr>
      <vt:lpstr>     Create Table Scripts | Part I</vt:lpstr>
      <vt:lpstr>      Create Table Scripts | Part II</vt:lpstr>
      <vt:lpstr>       Create Table Scripts | Part III</vt:lpstr>
      <vt:lpstr>       Create Table Scripts | Part IV</vt:lpstr>
      <vt:lpstr>       INSERT Statements | Part I</vt:lpstr>
      <vt:lpstr>        INSERT Statements | Part II</vt:lpstr>
      <vt:lpstr>         INSERT Statements | Part III</vt:lpstr>
      <vt:lpstr>         INSERT Statements | Part IV</vt:lpstr>
      <vt:lpstr>         INSERT Statements | Part V</vt:lpstr>
      <vt:lpstr>         INSERT Statements | Part VI</vt:lpstr>
      <vt:lpstr>    Single Table Query I</vt:lpstr>
      <vt:lpstr>    Single Table Query II</vt:lpstr>
      <vt:lpstr>    Single Table Query III</vt:lpstr>
      <vt:lpstr>    Single Table Query IV</vt:lpstr>
      <vt:lpstr>    Single Table Query V</vt:lpstr>
      <vt:lpstr>    MUlti-Table Query I</vt:lpstr>
      <vt:lpstr>    MUlti-Table Query II</vt:lpstr>
      <vt:lpstr>    MUlti-Table Query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Summit Sporting Goods</dc:title>
  <dc:creator>Zachary Hall</dc:creator>
  <cp:lastModifiedBy>Zachary Hall</cp:lastModifiedBy>
  <cp:revision>19</cp:revision>
  <cp:lastPrinted>2017-05-01T13:29:51Z</cp:lastPrinted>
  <dcterms:created xsi:type="dcterms:W3CDTF">2017-05-01T11:35:08Z</dcterms:created>
  <dcterms:modified xsi:type="dcterms:W3CDTF">2017-05-11T11:20:20Z</dcterms:modified>
</cp:coreProperties>
</file>