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Old Standard TT"/>
      <p:regular r:id="rId26"/>
      <p:bold r:id="rId27"/>
      <p: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ldStandardTT-regular.fntdata"/><Relationship Id="rId25" Type="http://schemas.openxmlformats.org/officeDocument/2006/relationships/slide" Target="slides/slide21.xml"/><Relationship Id="rId28" Type="http://schemas.openxmlformats.org/officeDocument/2006/relationships/font" Target="fonts/OldStandardTT-italic.fntdata"/><Relationship Id="rId27" Type="http://schemas.openxmlformats.org/officeDocument/2006/relationships/font" Target="fonts/OldStandardT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futureboy.us/pgp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436500" y="1893300"/>
            <a:ext cx="83694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Wstęp do Informatyki - Wykład 13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Bezpieczeństwo danych - GPG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/>
              <a:t>Bardzo dobrym algorytmem kryptograficznym, stosowanym powszechnie w wielu systemach informatycznych, jest RSA.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Algorytm został opracowany w 1977 roku przez: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Rona </a:t>
            </a:r>
            <a:r>
              <a:rPr b="1" lang="en"/>
              <a:t>R</a:t>
            </a:r>
            <a:r>
              <a:rPr lang="en"/>
              <a:t>ivesta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Adi </a:t>
            </a:r>
            <a:r>
              <a:rPr b="1" lang="en"/>
              <a:t>S</a:t>
            </a:r>
            <a:r>
              <a:rPr lang="en"/>
              <a:t>hamira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Leonarda </a:t>
            </a:r>
            <a:r>
              <a:rPr b="1" lang="en"/>
              <a:t>A</a:t>
            </a:r>
            <a:r>
              <a:rPr lang="en"/>
              <a:t>dlemana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Algorytm ten opiera swoje działanie na tzw. kluczu asymetrycznym.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Oznacza to, iż do szyfrowania używany jest jeden klucz, a do deszyfrowania - inny.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/>
              <a:t>Jak to możliwe?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RSA opiera się na szeregu twierdzeń z algebry i teorii liczb.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Dzięki nim, algorytmy szyfrowania i deszyfrowania są efektywne obliczeniowo, natomiast ich złamanie byłoby bardzo długotrwałe, nawet na najnowocześniejszych i najpotężniejszych komputerach.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Złamanie RSA wymaga bowiem przeprowadzenia faktoryzacji (rozkładu na czynniki pierwsze) ogromnej liczby, będącej iloczynem dwóch bardzo dużych liczb pierwszych.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Aby korzystać z RSA, musimy wygenerować sobie parę kluczy - jeden klucz służy do szyfrowania, a drugi do deszyfrowania.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Klucz służący do szyfrowania nie jest tajemnicą - jest to tzw. </a:t>
            </a:r>
            <a:r>
              <a:rPr b="1" lang="en"/>
              <a:t>klucz publiczny.</a:t>
            </a:r>
            <a:endParaRPr b="1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Podajemy go do każdemu, kto chce wysłać do nas wiadomość. Prosimy, aby wszystkie wiadomości nadawane do nas były szyfrowane tym kluczem.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zatrzymujemy w tajemnicy klucz służący do deszyfrowania - </a:t>
            </a:r>
            <a:r>
              <a:rPr b="1" lang="en"/>
              <a:t>klucz prywatny.</a:t>
            </a:r>
            <a:endParaRPr b="1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Przy użyciu klucza prywatnego deszyfrujemy wiadomości nadane do nas.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Ze względu na specyfikę RSA, nie ma możliwości obliczenia klucza prywatnego na podstawie klucza publicznego.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Można jednak, w niektórych przypadkach, odgadnąć klucz przez analizę wiadomości i klucza publicznego (“known plaintext attack”)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900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GPG</a:t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PGP (Pretty Good Privacy) - oprogramowanie rozwijane przez prywatną firmę od 1991, obsługujące wiele algorytmów szyfrowania (w tym RSA)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OpenPGP - standard opracowany przez społeczność internetową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GPG (GNU Privacy Guard) - oprogramowanie rozwijane na licencji GPL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006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006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900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GPG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Bardzo ciekawy artykuł na temat GPG i RSA: Alan Eliasen “GPG Tutorial” (</a:t>
            </a:r>
            <a:r>
              <a:rPr lang="en" u="sng">
                <a:solidFill>
                  <a:schemeClr val="accent5"/>
                </a:solidFill>
                <a:hlinkClick r:id="rId3"/>
              </a:rPr>
              <a:t>https://futureboy.us/pgp.html</a:t>
            </a:r>
            <a:r>
              <a:rPr lang="en"/>
              <a:t>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900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GPG - generowanie klucza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Aby wygenerować swój klucz publiczny i prywatny, wydajemy polecenie: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gpg --gen-key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Używamy wartości domyślnych. Podajemy swoje imię, nazwisko oraz e-mail. Klucz zabezpieczamy hasłem.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900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GPG - generowanie klucza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Klucz zostaje wygenerowany na naszym lokalnym komputerze.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Wbrew pozorom, klucz nie jest w żaden sposób powiązany z serwerem pocztowym, na którym działa nasz e-mail. E-mail jest po prostu bardzo dobrym identyfikatorem.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Klucz można wyeksportować do pliku: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gpg --armor --export your@mail.com &gt; your_public_key.gpg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900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GPG - serwery i weryfikacja kluczy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 celu ułatwienia wymieniania kluczy publicznych powstały serwery kluczy.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Podczas wymiany kluczy należy je zweryfikować! Wymiana kluczy publicznych to najsłabszy element RSA!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900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GPG - importowanie kluczy</a:t>
            </a:r>
            <a:endParaRPr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Otrzymany w pliku klucz publiczny osoby, do której chcemy wysyłać wiadomości, należy zaimportować: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gpg --import public_key.gpg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Wszystkie zaimportowane klucze możemy wylistować: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gpg --list-keys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Bezpieczeństwo danych i szyfrowanie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 morzu danych tworzonych przez ludzi wyróżnić możemy dane poufne.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Są to na przykład: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Imiona i nazwiska osób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Dane teleadresowe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Hasła dostępowe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Wyciągi bankowe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Dokumentacja finansowa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Plany strategii handlowej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Dane militarne (sprawozdawcze, wywiadowcze)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900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GPG - szyfrowanie i deszyfrowanie</a:t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Aby zaszyfrować wiadomość dla nadawcy</a:t>
            </a:r>
            <a:r>
              <a:rPr lang="en"/>
              <a:t>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gpg --encrypt --armor -r recipient@example.com list.txt</a:t>
            </a:r>
            <a:r>
              <a:rPr lang="en" sz="1000">
                <a:solidFill>
                  <a:srgbClr val="006000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Deszyfrowanie wiadomości naszym kluczem</a:t>
            </a:r>
            <a:r>
              <a:rPr lang="en"/>
              <a:t>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gpg list.txt.asc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Dziękuję za uwagę!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Bezpieczeństwo danych i szyfrowanie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/>
              <a:t>Niezwykle ważne jest zabezpieczenie danych w trakcie ich przesyłania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Kryptologia</a:t>
            </a:r>
            <a:r>
              <a:rPr lang="en"/>
              <a:t> to dziedzina wiedzy o przekazywaniu informacji w taki sposób, aby uniemożliwić osobom niepowołanym dostęp do niej.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Kryptologia to nie tylko szyfrowanie i deszyfrowanie, ale projektowanie kompletnych protokołów kryptograficznych wymiany informacji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2870000" y="1406875"/>
            <a:ext cx="2694900" cy="98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3027575" y="1507650"/>
            <a:ext cx="26232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Kryptologia</a:t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827700" y="3337550"/>
            <a:ext cx="3089100" cy="105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827700" y="3387950"/>
            <a:ext cx="37305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Kryptografia -</a:t>
            </a:r>
            <a:endParaRPr sz="3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</a:t>
            </a:r>
            <a:r>
              <a:rPr lang="en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tajnianie informacji</a:t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4604200" y="3303350"/>
            <a:ext cx="3938400" cy="105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4604200" y="3353750"/>
            <a:ext cx="41520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Kryptoanaliza -</a:t>
            </a:r>
            <a:endParaRPr sz="3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przełamywanie zabezpieczeń</a:t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83" name="Shape 83"/>
          <p:cNvCxnSpPr>
            <a:stCxn id="78" idx="2"/>
            <a:endCxn id="80" idx="0"/>
          </p:cNvCxnSpPr>
          <p:nvPr/>
        </p:nvCxnSpPr>
        <p:spPr>
          <a:xfrm rot="5400000">
            <a:off x="3017225" y="2066100"/>
            <a:ext cx="997800" cy="16461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" name="Shape 84"/>
          <p:cNvCxnSpPr>
            <a:stCxn id="78" idx="2"/>
            <a:endCxn id="82" idx="0"/>
          </p:cNvCxnSpPr>
          <p:nvPr/>
        </p:nvCxnSpPr>
        <p:spPr>
          <a:xfrm flipH="1" rot="-5400000">
            <a:off x="5027825" y="1701600"/>
            <a:ext cx="963600" cy="23409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Shape 89"/>
          <p:cNvGrpSpPr/>
          <p:nvPr/>
        </p:nvGrpSpPr>
        <p:grpSpPr>
          <a:xfrm>
            <a:off x="1260550" y="551500"/>
            <a:ext cx="787800" cy="1260525"/>
            <a:chOff x="1260550" y="1305575"/>
            <a:chExt cx="787800" cy="1260525"/>
          </a:xfrm>
        </p:grpSpPr>
        <p:sp>
          <p:nvSpPr>
            <p:cNvPr id="90" name="Shape 90"/>
            <p:cNvSpPr/>
            <p:nvPr/>
          </p:nvSpPr>
          <p:spPr>
            <a:xfrm>
              <a:off x="1260550" y="1305575"/>
              <a:ext cx="787800" cy="8217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 txBox="1"/>
            <p:nvPr/>
          </p:nvSpPr>
          <p:spPr>
            <a:xfrm>
              <a:off x="1260550" y="2194700"/>
              <a:ext cx="787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Alice</a:t>
              </a:r>
              <a:endParaRPr/>
            </a:p>
          </p:txBody>
        </p:sp>
      </p:grpSp>
      <p:sp>
        <p:nvSpPr>
          <p:cNvPr id="92" name="Shape 92"/>
          <p:cNvSpPr/>
          <p:nvPr/>
        </p:nvSpPr>
        <p:spPr>
          <a:xfrm>
            <a:off x="6770275" y="551500"/>
            <a:ext cx="787800" cy="8217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6863275" y="1440625"/>
            <a:ext cx="601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Bob</a:t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1091725" y="1986950"/>
            <a:ext cx="1305600" cy="72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1159250" y="2172225"/>
            <a:ext cx="13956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Cześć Bob!</a:t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1046700" y="2757375"/>
            <a:ext cx="13956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Wiadomość</a:t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2667400" y="2203400"/>
            <a:ext cx="1091700" cy="29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2667400" y="2495900"/>
            <a:ext cx="13956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Szyfrowanie</a:t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3821500" y="1986950"/>
            <a:ext cx="1305600" cy="72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3889025" y="2172225"/>
            <a:ext cx="13956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KnKh7syd8&amp;</a:t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3776500" y="2833525"/>
            <a:ext cx="13956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Szyfrogram</a:t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6466363" y="1986950"/>
            <a:ext cx="1305600" cy="72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6533888" y="2172225"/>
            <a:ext cx="13956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Cześć Bob! </a:t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5329650" y="2234175"/>
            <a:ext cx="1091700" cy="29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5177700" y="2495900"/>
            <a:ext cx="13956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Des</a:t>
            </a: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zyfrowanie</a:t>
            </a:r>
            <a:endParaRPr/>
          </a:p>
        </p:txBody>
      </p:sp>
      <p:grpSp>
        <p:nvGrpSpPr>
          <p:cNvPr id="106" name="Shape 106"/>
          <p:cNvGrpSpPr/>
          <p:nvPr/>
        </p:nvGrpSpPr>
        <p:grpSpPr>
          <a:xfrm>
            <a:off x="3916900" y="3416325"/>
            <a:ext cx="1114800" cy="1710825"/>
            <a:chOff x="1114450" y="1305575"/>
            <a:chExt cx="1114800" cy="1710825"/>
          </a:xfrm>
        </p:grpSpPr>
        <p:sp>
          <p:nvSpPr>
            <p:cNvPr id="107" name="Shape 107"/>
            <p:cNvSpPr/>
            <p:nvPr/>
          </p:nvSpPr>
          <p:spPr>
            <a:xfrm>
              <a:off x="1260550" y="1305575"/>
              <a:ext cx="787800" cy="821700"/>
            </a:xfrm>
            <a:prstGeom prst="smileyFace">
              <a:avLst>
                <a:gd fmla="val 4653" name="adj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 txBox="1"/>
            <p:nvPr/>
          </p:nvSpPr>
          <p:spPr>
            <a:xfrm>
              <a:off x="1114450" y="2194700"/>
              <a:ext cx="1114800" cy="82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Mallet</a:t>
              </a:r>
              <a:br>
                <a:rPr lang="en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</a:br>
              <a:r>
                <a:rPr lang="en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(Mallory)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Proste algorytmy szyfrujące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/>
              <a:t>Jednym z pierwszych algorytmów szyfrowania jest tzw. Szyfr Cezara.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Został on nazwany na cześć Juliusza Cezara, który w ten sposób szyfrował swoją korespondencję.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Szyfr zamienia litery wiadomości na znajdujące się o 3 miejsca dalej w alfabecie.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Szyfr Cezara</a:t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450" y="1570775"/>
            <a:ext cx="457200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2155800" y="4127825"/>
            <a:ext cx="30441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źródło: tydzienszyfrow.pl</a:t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Proste algorytmy szyfrujące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/>
              <a:t>Uogólnieniem tego szyfru jest tzw. szyfr przesuwający, który zamienia litery na znajdujące się </a:t>
            </a:r>
            <a:r>
              <a:rPr i="1" lang="en"/>
              <a:t>k</a:t>
            </a:r>
            <a:r>
              <a:rPr lang="en"/>
              <a:t> miejsc dalej w alfabecie.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Wówczas, do deszyfrowania szyfrogramu potrzebna jest znajomość wartości </a:t>
            </a:r>
            <a:r>
              <a:rPr i="1" lang="en"/>
              <a:t>k</a:t>
            </a:r>
            <a:r>
              <a:rPr lang="en"/>
              <a:t>. Wartość ta nazywana jest kluczem.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Dobre algorytmy szyfrujące opierają bezpieczeństwo informacji właśnie na bezpieczeństwie klucza.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Proste algorytmy szyfrujące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/>
              <a:t>Niestety, Szyfr Cezara oraz szyfr przesuwający są bardzo łatwe do złamania na nowoczesnych komputerach (jak?)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