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691812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96220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34240" y="4058640"/>
            <a:ext cx="96220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34240" y="405864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464800" y="405864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30981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787560" y="1768680"/>
            <a:ext cx="30981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7041240" y="1768680"/>
            <a:ext cx="30981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34240" y="4058640"/>
            <a:ext cx="30981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787560" y="4058640"/>
            <a:ext cx="30981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7041240" y="4058640"/>
            <a:ext cx="30981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34240" y="1768680"/>
            <a:ext cx="962208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96220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34240" y="301320"/>
            <a:ext cx="9622080" cy="585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34240" y="405864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464800" y="405864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34240" y="4058640"/>
            <a:ext cx="96220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de-DE" sz="4400" spc="-1" strike="noStrike">
                <a:latin typeface="Arial"/>
              </a:rPr>
              <a:t>Format des Titeltextes durch Klicken bearbeiten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96220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Format des Gliederungstextes durch Klicken bearbeiten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Zweite Gliederungsebene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Dritte Gliederungsebene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Vierte Gliederungsebene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Fünfte Gliederungsebene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Sechste Gliederungsebene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Siebte Gliederungsebene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5812560" y="1411560"/>
            <a:ext cx="3812400" cy="2300400"/>
          </a:xfrm>
          <a:prstGeom prst="rect">
            <a:avLst/>
          </a:prstGeom>
          <a:solidFill>
            <a:srgbClr val="eeeeee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9" name="CustomShape 2"/>
          <p:cNvSpPr/>
          <p:nvPr/>
        </p:nvSpPr>
        <p:spPr>
          <a:xfrm>
            <a:off x="412560" y="2412360"/>
            <a:ext cx="4028400" cy="2300400"/>
          </a:xfrm>
          <a:prstGeom prst="rect">
            <a:avLst/>
          </a:prstGeom>
          <a:solidFill>
            <a:srgbClr val="eeeeee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3"/>
          <p:cNvSpPr/>
          <p:nvPr/>
        </p:nvSpPr>
        <p:spPr>
          <a:xfrm>
            <a:off x="6702840" y="756360"/>
            <a:ext cx="1436400" cy="5724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Instruction Pointer</a:t>
            </a:r>
            <a:endParaRPr b="0" lang="de-DE" sz="7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(IP)</a:t>
            </a:r>
            <a:endParaRPr b="0" lang="de-DE" sz="7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de-DE" sz="700" spc="-1" strike="noStrike">
              <a:latin typeface="Arial"/>
            </a:endParaRPr>
          </a:p>
        </p:txBody>
      </p:sp>
      <p:sp>
        <p:nvSpPr>
          <p:cNvPr id="41" name="CustomShape 4"/>
          <p:cNvSpPr/>
          <p:nvPr/>
        </p:nvSpPr>
        <p:spPr>
          <a:xfrm>
            <a:off x="4686840" y="612360"/>
            <a:ext cx="284400" cy="6515280"/>
          </a:xfrm>
          <a:prstGeom prst="rect">
            <a:avLst/>
          </a:prstGeom>
          <a:solidFill>
            <a:srgbClr val="eeeeee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endParaRPr b="0" lang="de-DE" sz="700" spc="-1" strike="noStrike">
              <a:latin typeface="Arial"/>
            </a:endParaRPr>
          </a:p>
        </p:txBody>
      </p:sp>
      <p:sp>
        <p:nvSpPr>
          <p:cNvPr id="42" name="CustomShape 5"/>
          <p:cNvSpPr/>
          <p:nvPr/>
        </p:nvSpPr>
        <p:spPr>
          <a:xfrm>
            <a:off x="9870840" y="612360"/>
            <a:ext cx="284400" cy="6515280"/>
          </a:xfrm>
          <a:prstGeom prst="rect">
            <a:avLst/>
          </a:prstGeom>
          <a:solidFill>
            <a:srgbClr val="eeeeee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16</a:t>
            </a:r>
            <a:endParaRPr b="0" lang="de-DE" sz="700" spc="-1" strike="noStrike">
              <a:latin typeface="Arial"/>
            </a:endParaRPr>
          </a:p>
        </p:txBody>
      </p:sp>
      <p:sp>
        <p:nvSpPr>
          <p:cNvPr id="43" name="CustomShape 6"/>
          <p:cNvSpPr/>
          <p:nvPr/>
        </p:nvSpPr>
        <p:spPr>
          <a:xfrm>
            <a:off x="6702840" y="1548360"/>
            <a:ext cx="1436400" cy="5724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Memory Address Register</a:t>
            </a:r>
            <a:endParaRPr b="0" lang="de-DE" sz="7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(MAR)</a:t>
            </a:r>
            <a:endParaRPr b="0" lang="de-DE" sz="7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de-DE" sz="700" spc="-1" strike="noStrike">
              <a:latin typeface="Arial"/>
            </a:endParaRPr>
          </a:p>
        </p:txBody>
      </p:sp>
      <p:sp>
        <p:nvSpPr>
          <p:cNvPr id="44" name="CustomShape 7"/>
          <p:cNvSpPr/>
          <p:nvPr/>
        </p:nvSpPr>
        <p:spPr>
          <a:xfrm>
            <a:off x="6702840" y="2268360"/>
            <a:ext cx="1436400" cy="129240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ffffff"/>
                </a:solidFill>
                <a:latin typeface="Arial"/>
                <a:ea typeface="DejaVu Sans"/>
              </a:rPr>
              <a:t>64K x 8</a:t>
            </a:r>
            <a:endParaRPr b="0" lang="de-DE" sz="7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ffffff"/>
                </a:solidFill>
                <a:latin typeface="Arial"/>
                <a:ea typeface="DejaVu Sans"/>
              </a:rPr>
              <a:t>RAM</a:t>
            </a:r>
            <a:endParaRPr b="0" lang="de-DE" sz="700" spc="-1" strike="noStrike">
              <a:latin typeface="Arial"/>
            </a:endParaRPr>
          </a:p>
        </p:txBody>
      </p:sp>
      <p:sp>
        <p:nvSpPr>
          <p:cNvPr id="45" name="CustomShape 8"/>
          <p:cNvSpPr/>
          <p:nvPr/>
        </p:nvSpPr>
        <p:spPr>
          <a:xfrm>
            <a:off x="1518840" y="900360"/>
            <a:ext cx="1436400" cy="4284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Instruction Register</a:t>
            </a:r>
            <a:endParaRPr b="0" lang="de-DE" sz="7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(IR)</a:t>
            </a:r>
            <a:endParaRPr b="0" lang="de-DE" sz="700" spc="-1" strike="noStrike">
              <a:latin typeface="Arial"/>
            </a:endParaRPr>
          </a:p>
        </p:txBody>
      </p:sp>
      <p:sp>
        <p:nvSpPr>
          <p:cNvPr id="46" name="CustomShape 9"/>
          <p:cNvSpPr/>
          <p:nvPr/>
        </p:nvSpPr>
        <p:spPr>
          <a:xfrm>
            <a:off x="1518840" y="1548360"/>
            <a:ext cx="1436400" cy="4284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A Register</a:t>
            </a:r>
            <a:endParaRPr b="0" lang="de-DE" sz="700" spc="-1" strike="noStrike">
              <a:latin typeface="Arial"/>
            </a:endParaRPr>
          </a:p>
        </p:txBody>
      </p:sp>
      <p:sp>
        <p:nvSpPr>
          <p:cNvPr id="47" name="CustomShape 10"/>
          <p:cNvSpPr/>
          <p:nvPr/>
        </p:nvSpPr>
        <p:spPr>
          <a:xfrm>
            <a:off x="1518840" y="2556360"/>
            <a:ext cx="1436400" cy="42840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X Register</a:t>
            </a:r>
            <a:endParaRPr b="0" lang="de-DE" sz="700" spc="-1" strike="noStrike">
              <a:latin typeface="Arial"/>
            </a:endParaRPr>
          </a:p>
        </p:txBody>
      </p:sp>
      <p:sp>
        <p:nvSpPr>
          <p:cNvPr id="48" name="CustomShape 11"/>
          <p:cNvSpPr/>
          <p:nvPr/>
        </p:nvSpPr>
        <p:spPr>
          <a:xfrm>
            <a:off x="1512360" y="3132360"/>
            <a:ext cx="1436400" cy="86040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ffffff"/>
                </a:solidFill>
                <a:latin typeface="Arial"/>
                <a:ea typeface="DejaVu Sans"/>
              </a:rPr>
              <a:t>Adder / Substractor</a:t>
            </a:r>
            <a:endParaRPr b="0" lang="de-DE" sz="700" spc="-1" strike="noStrike">
              <a:latin typeface="Arial"/>
            </a:endParaRPr>
          </a:p>
        </p:txBody>
      </p:sp>
      <p:sp>
        <p:nvSpPr>
          <p:cNvPr id="49" name="CustomShape 12"/>
          <p:cNvSpPr/>
          <p:nvPr/>
        </p:nvSpPr>
        <p:spPr>
          <a:xfrm>
            <a:off x="1512360" y="4140360"/>
            <a:ext cx="1436400" cy="42840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Y Register</a:t>
            </a:r>
            <a:endParaRPr b="0" lang="de-DE" sz="700" spc="-1" strike="noStrike">
              <a:latin typeface="Arial"/>
            </a:endParaRPr>
          </a:p>
        </p:txBody>
      </p:sp>
      <p:sp>
        <p:nvSpPr>
          <p:cNvPr id="50" name="CustomShape 13"/>
          <p:cNvSpPr/>
          <p:nvPr/>
        </p:nvSpPr>
        <p:spPr>
          <a:xfrm>
            <a:off x="1512360" y="4824360"/>
            <a:ext cx="1436400" cy="4284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B Register</a:t>
            </a:r>
            <a:endParaRPr b="0" lang="de-DE" sz="700" spc="-1" strike="noStrike">
              <a:latin typeface="Arial"/>
            </a:endParaRPr>
          </a:p>
        </p:txBody>
      </p:sp>
      <p:sp>
        <p:nvSpPr>
          <p:cNvPr id="51" name="CustomShape 14"/>
          <p:cNvSpPr/>
          <p:nvPr/>
        </p:nvSpPr>
        <p:spPr>
          <a:xfrm>
            <a:off x="1512360" y="5472360"/>
            <a:ext cx="1436400" cy="4284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C Register</a:t>
            </a:r>
            <a:endParaRPr b="0" lang="de-DE" sz="700" spc="-1" strike="noStrike">
              <a:latin typeface="Arial"/>
            </a:endParaRPr>
          </a:p>
        </p:txBody>
      </p:sp>
      <p:sp>
        <p:nvSpPr>
          <p:cNvPr id="52" name="CustomShape 15"/>
          <p:cNvSpPr/>
          <p:nvPr/>
        </p:nvSpPr>
        <p:spPr>
          <a:xfrm>
            <a:off x="1512360" y="6113880"/>
            <a:ext cx="1436400" cy="4348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D Register</a:t>
            </a:r>
            <a:endParaRPr b="0" lang="de-DE" sz="700" spc="-1" strike="noStrike">
              <a:latin typeface="Arial"/>
            </a:endParaRPr>
          </a:p>
        </p:txBody>
      </p:sp>
      <p:sp>
        <p:nvSpPr>
          <p:cNvPr id="53" name="Line 16"/>
          <p:cNvSpPr/>
          <p:nvPr/>
        </p:nvSpPr>
        <p:spPr>
          <a:xfrm>
            <a:off x="936360" y="3564360"/>
            <a:ext cx="572760" cy="0"/>
          </a:xfrm>
          <a:prstGeom prst="line">
            <a:avLst/>
          </a:prstGeom>
          <a:ln w="1260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FLAGS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54" name="Line 17"/>
          <p:cNvSpPr/>
          <p:nvPr/>
        </p:nvSpPr>
        <p:spPr>
          <a:xfrm>
            <a:off x="2238840" y="1983600"/>
            <a:ext cx="0" cy="57276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A_TO_X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55" name="Line 18"/>
          <p:cNvSpPr/>
          <p:nvPr/>
        </p:nvSpPr>
        <p:spPr>
          <a:xfrm>
            <a:off x="8142840" y="1188360"/>
            <a:ext cx="1728000" cy="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IP_TO_ADDR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56" name="Line 19"/>
          <p:cNvSpPr/>
          <p:nvPr/>
        </p:nvSpPr>
        <p:spPr>
          <a:xfrm>
            <a:off x="8142840" y="900360"/>
            <a:ext cx="1728000" cy="0"/>
          </a:xfrm>
          <a:prstGeom prst="line">
            <a:avLst/>
          </a:prstGeom>
          <a:ln w="1260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ADDR_TO_IP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57" name="Line 20"/>
          <p:cNvSpPr/>
          <p:nvPr/>
        </p:nvSpPr>
        <p:spPr>
          <a:xfrm>
            <a:off x="2958840" y="1114200"/>
            <a:ext cx="1728000" cy="0"/>
          </a:xfrm>
          <a:prstGeom prst="line">
            <a:avLst/>
          </a:prstGeom>
          <a:ln w="1260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DATA_TO_IR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58" name="CustomShape 21"/>
          <p:cNvSpPr/>
          <p:nvPr/>
        </p:nvSpPr>
        <p:spPr>
          <a:xfrm rot="16200000">
            <a:off x="2886840" y="3351960"/>
            <a:ext cx="860400" cy="42840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Z Register</a:t>
            </a:r>
            <a:endParaRPr b="0" lang="de-DE" sz="700" spc="-1" strike="noStrike">
              <a:latin typeface="Arial"/>
            </a:endParaRPr>
          </a:p>
        </p:txBody>
      </p:sp>
      <p:sp>
        <p:nvSpPr>
          <p:cNvPr id="59" name="CustomShape 22"/>
          <p:cNvSpPr/>
          <p:nvPr/>
        </p:nvSpPr>
        <p:spPr>
          <a:xfrm rot="16200000">
            <a:off x="288360" y="3351960"/>
            <a:ext cx="860400" cy="4284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Flags</a:t>
            </a:r>
            <a:endParaRPr b="0" lang="de-DE" sz="700" spc="-1" strike="noStrike">
              <a:latin typeface="Arial"/>
            </a:endParaRPr>
          </a:p>
        </p:txBody>
      </p:sp>
      <p:sp>
        <p:nvSpPr>
          <p:cNvPr id="60" name="Line 23"/>
          <p:cNvSpPr/>
          <p:nvPr/>
        </p:nvSpPr>
        <p:spPr>
          <a:xfrm>
            <a:off x="4974840" y="3060360"/>
            <a:ext cx="1075320" cy="0"/>
          </a:xfrm>
          <a:prstGeom prst="line">
            <a:avLst/>
          </a:prstGeom>
          <a:ln w="1260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MDR_TO_DATA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61" name="Line 24"/>
          <p:cNvSpPr/>
          <p:nvPr/>
        </p:nvSpPr>
        <p:spPr>
          <a:xfrm>
            <a:off x="4974840" y="2772360"/>
            <a:ext cx="1075320" cy="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DATA_TO_MDR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62" name="Line 25"/>
          <p:cNvSpPr/>
          <p:nvPr/>
        </p:nvSpPr>
        <p:spPr>
          <a:xfrm flipV="1">
            <a:off x="2238840" y="2991600"/>
            <a:ext cx="0" cy="140760"/>
          </a:xfrm>
          <a:prstGeom prst="line">
            <a:avLst/>
          </a:prstGeom>
          <a:ln w="1260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Line 26"/>
          <p:cNvSpPr/>
          <p:nvPr/>
        </p:nvSpPr>
        <p:spPr>
          <a:xfrm flipV="1">
            <a:off x="2238840" y="3996360"/>
            <a:ext cx="0" cy="14076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Line 27"/>
          <p:cNvSpPr/>
          <p:nvPr/>
        </p:nvSpPr>
        <p:spPr>
          <a:xfrm>
            <a:off x="2962080" y="3564360"/>
            <a:ext cx="140760" cy="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CustomShape 28"/>
          <p:cNvSpPr/>
          <p:nvPr/>
        </p:nvSpPr>
        <p:spPr>
          <a:xfrm rot="16200000">
            <a:off x="5690160" y="2631960"/>
            <a:ext cx="1292400" cy="5724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Memory Data Register</a:t>
            </a:r>
            <a:endParaRPr b="0" lang="de-DE" sz="7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(MDR)</a:t>
            </a:r>
            <a:endParaRPr b="0" lang="de-DE" sz="700" spc="-1" strike="noStrike">
              <a:latin typeface="Arial"/>
            </a:endParaRPr>
          </a:p>
        </p:txBody>
      </p:sp>
      <p:sp>
        <p:nvSpPr>
          <p:cNvPr id="66" name="Line 29"/>
          <p:cNvSpPr/>
          <p:nvPr/>
        </p:nvSpPr>
        <p:spPr>
          <a:xfrm flipV="1">
            <a:off x="7422840" y="2124360"/>
            <a:ext cx="0" cy="140760"/>
          </a:xfrm>
          <a:prstGeom prst="line">
            <a:avLst/>
          </a:prstGeom>
          <a:ln w="1260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Line 30"/>
          <p:cNvSpPr/>
          <p:nvPr/>
        </p:nvSpPr>
        <p:spPr>
          <a:xfrm>
            <a:off x="3534840" y="3564360"/>
            <a:ext cx="1152000" cy="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Z_TO_DATA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68" name="Line 31"/>
          <p:cNvSpPr/>
          <p:nvPr/>
        </p:nvSpPr>
        <p:spPr>
          <a:xfrm>
            <a:off x="2952360" y="4356360"/>
            <a:ext cx="1728000" cy="0"/>
          </a:xfrm>
          <a:prstGeom prst="line">
            <a:avLst/>
          </a:prstGeom>
          <a:ln w="1260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DATA_TO_Y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69" name="Line 32"/>
          <p:cNvSpPr/>
          <p:nvPr/>
        </p:nvSpPr>
        <p:spPr>
          <a:xfrm>
            <a:off x="2958840" y="1908360"/>
            <a:ext cx="1728000" cy="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A_TO_DATA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70" name="Line 33"/>
          <p:cNvSpPr/>
          <p:nvPr/>
        </p:nvSpPr>
        <p:spPr>
          <a:xfrm>
            <a:off x="2958840" y="1620360"/>
            <a:ext cx="1728000" cy="0"/>
          </a:xfrm>
          <a:prstGeom prst="line">
            <a:avLst/>
          </a:prstGeom>
          <a:ln w="1260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DATA_TO_A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71" name="Line 34"/>
          <p:cNvSpPr/>
          <p:nvPr/>
        </p:nvSpPr>
        <p:spPr>
          <a:xfrm>
            <a:off x="2952360" y="5184360"/>
            <a:ext cx="1728000" cy="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B_TO_DATA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72" name="Line 35"/>
          <p:cNvSpPr/>
          <p:nvPr/>
        </p:nvSpPr>
        <p:spPr>
          <a:xfrm>
            <a:off x="2952360" y="4896360"/>
            <a:ext cx="1728000" cy="0"/>
          </a:xfrm>
          <a:prstGeom prst="line">
            <a:avLst/>
          </a:prstGeom>
          <a:ln w="1260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DATA_TO_B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73" name="Line 36"/>
          <p:cNvSpPr/>
          <p:nvPr/>
        </p:nvSpPr>
        <p:spPr>
          <a:xfrm>
            <a:off x="4968000" y="6516000"/>
            <a:ext cx="4902840" cy="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DATA_TO_ADDR_HI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74" name="Line 37"/>
          <p:cNvSpPr/>
          <p:nvPr/>
        </p:nvSpPr>
        <p:spPr>
          <a:xfrm>
            <a:off x="4968000" y="6300000"/>
            <a:ext cx="4896000" cy="0"/>
          </a:xfrm>
          <a:prstGeom prst="line">
            <a:avLst/>
          </a:prstGeom>
          <a:ln w="1260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ADDR_HI_TO_DATA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75" name="Line 38"/>
          <p:cNvSpPr/>
          <p:nvPr/>
        </p:nvSpPr>
        <p:spPr>
          <a:xfrm>
            <a:off x="2952360" y="6480360"/>
            <a:ext cx="1728000" cy="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D_TO_DATA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76" name="Line 39"/>
          <p:cNvSpPr/>
          <p:nvPr/>
        </p:nvSpPr>
        <p:spPr>
          <a:xfrm>
            <a:off x="2952360" y="6192360"/>
            <a:ext cx="1728000" cy="0"/>
          </a:xfrm>
          <a:prstGeom prst="line">
            <a:avLst/>
          </a:prstGeom>
          <a:ln w="1260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DATA_TO_D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77" name="Line 40"/>
          <p:cNvSpPr/>
          <p:nvPr/>
        </p:nvSpPr>
        <p:spPr>
          <a:xfrm>
            <a:off x="8142840" y="1836360"/>
            <a:ext cx="1728000" cy="0"/>
          </a:xfrm>
          <a:prstGeom prst="line">
            <a:avLst/>
          </a:prstGeom>
          <a:ln w="1260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ADDR_TO_MAR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78" name="CustomShape 41"/>
          <p:cNvSpPr/>
          <p:nvPr/>
        </p:nvSpPr>
        <p:spPr>
          <a:xfrm>
            <a:off x="1518840" y="324360"/>
            <a:ext cx="1436400" cy="42840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ffffff"/>
                </a:solidFill>
                <a:latin typeface="Arial"/>
                <a:ea typeface="DejaVu Sans"/>
              </a:rPr>
              <a:t>Control Unit /</a:t>
            </a:r>
            <a:endParaRPr b="0" lang="de-DE" sz="7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ffffff"/>
                </a:solidFill>
                <a:latin typeface="Arial"/>
                <a:ea typeface="DejaVu Sans"/>
              </a:rPr>
              <a:t>Microsequencer</a:t>
            </a:r>
            <a:endParaRPr b="0" lang="de-DE" sz="700" spc="-1" strike="noStrike">
              <a:latin typeface="Arial"/>
            </a:endParaRPr>
          </a:p>
        </p:txBody>
      </p:sp>
      <p:sp>
        <p:nvSpPr>
          <p:cNvPr id="79" name="Line 42"/>
          <p:cNvSpPr/>
          <p:nvPr/>
        </p:nvSpPr>
        <p:spPr>
          <a:xfrm flipV="1">
            <a:off x="2238840" y="759600"/>
            <a:ext cx="0" cy="14076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Line 43"/>
          <p:cNvSpPr/>
          <p:nvPr/>
        </p:nvSpPr>
        <p:spPr>
          <a:xfrm>
            <a:off x="736560" y="540360"/>
            <a:ext cx="0" cy="258876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Line 44"/>
          <p:cNvSpPr/>
          <p:nvPr/>
        </p:nvSpPr>
        <p:spPr>
          <a:xfrm>
            <a:off x="736560" y="540360"/>
            <a:ext cx="782280" cy="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45"/>
          <p:cNvSpPr/>
          <p:nvPr/>
        </p:nvSpPr>
        <p:spPr>
          <a:xfrm>
            <a:off x="4566960" y="324000"/>
            <a:ext cx="52812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Data</a:t>
            </a:r>
            <a:endParaRPr b="0" lang="de-DE" sz="7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Bus</a:t>
            </a:r>
            <a:endParaRPr b="0" lang="de-DE" sz="700" spc="-1" strike="noStrike">
              <a:latin typeface="Arial"/>
            </a:endParaRPr>
          </a:p>
        </p:txBody>
      </p:sp>
      <p:sp>
        <p:nvSpPr>
          <p:cNvPr id="83" name="CustomShape 46"/>
          <p:cNvSpPr/>
          <p:nvPr/>
        </p:nvSpPr>
        <p:spPr>
          <a:xfrm>
            <a:off x="9670680" y="324360"/>
            <a:ext cx="69660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Address</a:t>
            </a:r>
            <a:endParaRPr b="0" lang="de-DE" sz="7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Bus</a:t>
            </a:r>
            <a:endParaRPr b="0" lang="de-DE" sz="700" spc="-1" strike="noStrike">
              <a:latin typeface="Arial"/>
            </a:endParaRPr>
          </a:p>
        </p:txBody>
      </p:sp>
      <p:sp>
        <p:nvSpPr>
          <p:cNvPr id="84" name="CustomShape 47"/>
          <p:cNvSpPr/>
          <p:nvPr/>
        </p:nvSpPr>
        <p:spPr>
          <a:xfrm>
            <a:off x="3251520" y="2448360"/>
            <a:ext cx="1153440" cy="54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r">
              <a:lnSpc>
                <a:spcPct val="100000"/>
              </a:lnSpc>
            </a:pPr>
            <a:r>
              <a:rPr b="0" lang="de-DE" sz="1500" spc="-1" strike="noStrike">
                <a:solidFill>
                  <a:srgbClr val="000000"/>
                </a:solidFill>
                <a:latin typeface="Arial"/>
                <a:ea typeface="DejaVu Sans"/>
              </a:rPr>
              <a:t>Arithmetic</a:t>
            </a:r>
            <a:endParaRPr b="0" lang="de-DE" sz="15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de-DE" sz="1500" spc="-1" strike="noStrike">
                <a:solidFill>
                  <a:srgbClr val="000000"/>
                </a:solidFill>
                <a:latin typeface="Arial"/>
                <a:ea typeface="DejaVu Sans"/>
              </a:rPr>
              <a:t>Logic Unit</a:t>
            </a:r>
            <a:endParaRPr b="0" lang="de-DE" sz="1500" spc="-1" strike="noStrike">
              <a:latin typeface="Arial"/>
            </a:endParaRPr>
          </a:p>
        </p:txBody>
      </p:sp>
      <p:sp>
        <p:nvSpPr>
          <p:cNvPr id="85" name="CustomShape 48"/>
          <p:cNvSpPr/>
          <p:nvPr/>
        </p:nvSpPr>
        <p:spPr>
          <a:xfrm>
            <a:off x="8656560" y="3348000"/>
            <a:ext cx="932400" cy="31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r">
              <a:lnSpc>
                <a:spcPct val="100000"/>
              </a:lnSpc>
            </a:pPr>
            <a:r>
              <a:rPr b="0" lang="de-DE" sz="1500" spc="-1" strike="noStrike">
                <a:solidFill>
                  <a:srgbClr val="000000"/>
                </a:solidFill>
                <a:latin typeface="Arial"/>
                <a:ea typeface="DejaVu Sans"/>
              </a:rPr>
              <a:t>Memory</a:t>
            </a:r>
            <a:endParaRPr b="0" lang="de-DE" sz="1500" spc="-1" strike="noStrike">
              <a:latin typeface="Arial"/>
            </a:endParaRPr>
          </a:p>
        </p:txBody>
      </p:sp>
      <p:sp>
        <p:nvSpPr>
          <p:cNvPr id="86" name="CustomShape 49"/>
          <p:cNvSpPr/>
          <p:nvPr/>
        </p:nvSpPr>
        <p:spPr>
          <a:xfrm>
            <a:off x="1464480" y="1116360"/>
            <a:ext cx="398880" cy="2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CLK</a:t>
            </a:r>
            <a:endParaRPr b="0" lang="de-DE" sz="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RST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87" name="CustomShape 50"/>
          <p:cNvSpPr/>
          <p:nvPr/>
        </p:nvSpPr>
        <p:spPr>
          <a:xfrm>
            <a:off x="6641280" y="885960"/>
            <a:ext cx="1048320" cy="47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CLK</a:t>
            </a:r>
            <a:endParaRPr b="0" lang="de-DE" sz="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RST</a:t>
            </a:r>
            <a:endParaRPr b="0" lang="de-DE" sz="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IP_INC</a:t>
            </a:r>
            <a:endParaRPr b="0" lang="de-DE" sz="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DATA_TO_ADDR_HI</a:t>
            </a:r>
            <a:endParaRPr b="0" lang="de-DE" sz="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DATA_TO_ADDR_LO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88" name="CustomShape 51"/>
          <p:cNvSpPr/>
          <p:nvPr/>
        </p:nvSpPr>
        <p:spPr>
          <a:xfrm>
            <a:off x="1450080" y="6408360"/>
            <a:ext cx="30528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CLK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89" name="CustomShape 52"/>
          <p:cNvSpPr/>
          <p:nvPr/>
        </p:nvSpPr>
        <p:spPr>
          <a:xfrm>
            <a:off x="1450080" y="5760360"/>
            <a:ext cx="30528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CLK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90" name="CustomShape 53"/>
          <p:cNvSpPr/>
          <p:nvPr/>
        </p:nvSpPr>
        <p:spPr>
          <a:xfrm>
            <a:off x="1450080" y="5112360"/>
            <a:ext cx="30528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CLK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91" name="CustomShape 54"/>
          <p:cNvSpPr/>
          <p:nvPr/>
        </p:nvSpPr>
        <p:spPr>
          <a:xfrm>
            <a:off x="434880" y="3794760"/>
            <a:ext cx="399240" cy="2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CLK</a:t>
            </a:r>
            <a:endParaRPr b="0" lang="de-DE" sz="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RST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92" name="CustomShape 55"/>
          <p:cNvSpPr/>
          <p:nvPr/>
        </p:nvSpPr>
        <p:spPr>
          <a:xfrm>
            <a:off x="1457280" y="1836360"/>
            <a:ext cx="30528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CLK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93" name="CustomShape 56"/>
          <p:cNvSpPr/>
          <p:nvPr/>
        </p:nvSpPr>
        <p:spPr>
          <a:xfrm>
            <a:off x="1457280" y="2844360"/>
            <a:ext cx="30528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CLK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94" name="CustomShape 57"/>
          <p:cNvSpPr/>
          <p:nvPr/>
        </p:nvSpPr>
        <p:spPr>
          <a:xfrm>
            <a:off x="1450080" y="4428360"/>
            <a:ext cx="30528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CLK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95" name="CustomShape 58"/>
          <p:cNvSpPr/>
          <p:nvPr/>
        </p:nvSpPr>
        <p:spPr>
          <a:xfrm>
            <a:off x="6641280" y="1757160"/>
            <a:ext cx="1120320" cy="39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CLK</a:t>
            </a:r>
            <a:endParaRPr b="0" lang="de-DE" sz="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MAR_INC</a:t>
            </a:r>
            <a:endParaRPr b="0" lang="de-DE" sz="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DATA_TO_ADDR_HI</a:t>
            </a:r>
            <a:endParaRPr b="0" lang="de-DE" sz="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DATA_TO_ADDR_LO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96" name="CustomShape 59"/>
          <p:cNvSpPr/>
          <p:nvPr/>
        </p:nvSpPr>
        <p:spPr>
          <a:xfrm>
            <a:off x="6655680" y="3402360"/>
            <a:ext cx="30528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ffffff"/>
                </a:solidFill>
                <a:latin typeface="Arial"/>
                <a:ea typeface="DejaVu Sans"/>
              </a:rPr>
              <a:t>CLK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97" name="CustomShape 60"/>
          <p:cNvSpPr/>
          <p:nvPr/>
        </p:nvSpPr>
        <p:spPr>
          <a:xfrm>
            <a:off x="1450080" y="3852360"/>
            <a:ext cx="44928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ffffff"/>
                </a:solidFill>
                <a:latin typeface="Arial"/>
                <a:ea typeface="DejaVu Sans"/>
              </a:rPr>
              <a:t>SUB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98" name="Line 61"/>
          <p:cNvSpPr/>
          <p:nvPr/>
        </p:nvSpPr>
        <p:spPr>
          <a:xfrm>
            <a:off x="6626880" y="2916360"/>
            <a:ext cx="68760" cy="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62"/>
          <p:cNvSpPr/>
          <p:nvPr/>
        </p:nvSpPr>
        <p:spPr>
          <a:xfrm>
            <a:off x="6702840" y="5428080"/>
            <a:ext cx="1436400" cy="5724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Stack Pointer</a:t>
            </a:r>
            <a:endParaRPr b="0" lang="de-DE" sz="7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(SP)</a:t>
            </a:r>
            <a:endParaRPr b="0" lang="de-DE" sz="7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de-DE" sz="700" spc="-1" strike="noStrike">
              <a:latin typeface="Arial"/>
            </a:endParaRPr>
          </a:p>
        </p:txBody>
      </p:sp>
      <p:sp>
        <p:nvSpPr>
          <p:cNvPr id="100" name="Line 63"/>
          <p:cNvSpPr/>
          <p:nvPr/>
        </p:nvSpPr>
        <p:spPr>
          <a:xfrm>
            <a:off x="8142840" y="5860080"/>
            <a:ext cx="1728000" cy="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SP_TO_ADDR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01" name="Line 64"/>
          <p:cNvSpPr/>
          <p:nvPr/>
        </p:nvSpPr>
        <p:spPr>
          <a:xfrm>
            <a:off x="8142840" y="5572080"/>
            <a:ext cx="1728000" cy="0"/>
          </a:xfrm>
          <a:prstGeom prst="line">
            <a:avLst/>
          </a:prstGeom>
          <a:ln w="1260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ADDR_TO_SP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02" name="CustomShape 65"/>
          <p:cNvSpPr/>
          <p:nvPr/>
        </p:nvSpPr>
        <p:spPr>
          <a:xfrm>
            <a:off x="1454760" y="460440"/>
            <a:ext cx="450360" cy="31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ffffff"/>
                </a:solidFill>
                <a:latin typeface="Arial"/>
                <a:ea typeface="DejaVu Sans"/>
              </a:rPr>
              <a:t>CLK</a:t>
            </a:r>
            <a:endParaRPr b="0" lang="de-DE" sz="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ffffff"/>
                </a:solidFill>
                <a:latin typeface="Arial"/>
                <a:ea typeface="DejaVu Sans"/>
              </a:rPr>
              <a:t>NXT</a:t>
            </a:r>
            <a:endParaRPr b="0" lang="de-DE" sz="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ffffff"/>
                </a:solidFill>
                <a:latin typeface="Arial"/>
                <a:ea typeface="DejaVu Sans"/>
              </a:rPr>
              <a:t>RST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03" name="Line 66"/>
          <p:cNvSpPr/>
          <p:nvPr/>
        </p:nvSpPr>
        <p:spPr>
          <a:xfrm>
            <a:off x="1545120" y="509400"/>
            <a:ext cx="126000" cy="0"/>
          </a:xfrm>
          <a:prstGeom prst="line">
            <a:avLst/>
          </a:prstGeom>
          <a:ln w="64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CustomShape 67"/>
          <p:cNvSpPr/>
          <p:nvPr/>
        </p:nvSpPr>
        <p:spPr>
          <a:xfrm>
            <a:off x="2798640" y="887040"/>
            <a:ext cx="30528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05" name="CustomShape 68"/>
          <p:cNvSpPr/>
          <p:nvPr/>
        </p:nvSpPr>
        <p:spPr>
          <a:xfrm>
            <a:off x="2798640" y="1526400"/>
            <a:ext cx="30528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06" name="CustomShape 69"/>
          <p:cNvSpPr/>
          <p:nvPr/>
        </p:nvSpPr>
        <p:spPr>
          <a:xfrm>
            <a:off x="2798640" y="2534400"/>
            <a:ext cx="30528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07" name="CustomShape 70"/>
          <p:cNvSpPr/>
          <p:nvPr/>
        </p:nvSpPr>
        <p:spPr>
          <a:xfrm>
            <a:off x="2798640" y="4118760"/>
            <a:ext cx="30528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08" name="CustomShape 71"/>
          <p:cNvSpPr/>
          <p:nvPr/>
        </p:nvSpPr>
        <p:spPr>
          <a:xfrm>
            <a:off x="2798640" y="4802760"/>
            <a:ext cx="30528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09" name="CustomShape 72"/>
          <p:cNvSpPr/>
          <p:nvPr/>
        </p:nvSpPr>
        <p:spPr>
          <a:xfrm>
            <a:off x="2798640" y="5457240"/>
            <a:ext cx="30528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10" name="CustomShape 73"/>
          <p:cNvSpPr/>
          <p:nvPr/>
        </p:nvSpPr>
        <p:spPr>
          <a:xfrm>
            <a:off x="2798640" y="6093360"/>
            <a:ext cx="30528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11" name="CustomShape 74"/>
          <p:cNvSpPr/>
          <p:nvPr/>
        </p:nvSpPr>
        <p:spPr>
          <a:xfrm>
            <a:off x="3384000" y="3115440"/>
            <a:ext cx="30528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12" name="CustomShape 75"/>
          <p:cNvSpPr/>
          <p:nvPr/>
        </p:nvSpPr>
        <p:spPr>
          <a:xfrm>
            <a:off x="779040" y="3108960"/>
            <a:ext cx="30528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13" name="CustomShape 76"/>
          <p:cNvSpPr/>
          <p:nvPr/>
        </p:nvSpPr>
        <p:spPr>
          <a:xfrm>
            <a:off x="7949160" y="734400"/>
            <a:ext cx="30528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16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14" name="CustomShape 77"/>
          <p:cNvSpPr/>
          <p:nvPr/>
        </p:nvSpPr>
        <p:spPr>
          <a:xfrm>
            <a:off x="7949160" y="1526400"/>
            <a:ext cx="30528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16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15" name="CustomShape 78"/>
          <p:cNvSpPr/>
          <p:nvPr/>
        </p:nvSpPr>
        <p:spPr>
          <a:xfrm>
            <a:off x="7955280" y="5400000"/>
            <a:ext cx="30528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16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16" name="CustomShape 79"/>
          <p:cNvSpPr/>
          <p:nvPr/>
        </p:nvSpPr>
        <p:spPr>
          <a:xfrm>
            <a:off x="6466320" y="2245320"/>
            <a:ext cx="30528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17" name="CustomShape 80"/>
          <p:cNvSpPr/>
          <p:nvPr/>
        </p:nvSpPr>
        <p:spPr>
          <a:xfrm>
            <a:off x="3024000" y="325080"/>
            <a:ext cx="710640" cy="42840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ffffff"/>
                </a:solidFill>
                <a:latin typeface="Arial"/>
                <a:ea typeface="DejaVu Sans"/>
              </a:rPr>
              <a:t>Clock</a:t>
            </a:r>
            <a:endParaRPr b="0" lang="de-DE" sz="700" spc="-1" strike="noStrike">
              <a:latin typeface="Arial"/>
            </a:endParaRPr>
          </a:p>
        </p:txBody>
      </p:sp>
      <p:sp>
        <p:nvSpPr>
          <p:cNvPr id="118" name="Line 81"/>
          <p:cNvSpPr/>
          <p:nvPr/>
        </p:nvSpPr>
        <p:spPr>
          <a:xfrm>
            <a:off x="2957760" y="540000"/>
            <a:ext cx="68760" cy="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CustomShape 82"/>
          <p:cNvSpPr/>
          <p:nvPr/>
        </p:nvSpPr>
        <p:spPr>
          <a:xfrm>
            <a:off x="2957760" y="612000"/>
            <a:ext cx="44928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ffffff"/>
                </a:solidFill>
                <a:latin typeface="Arial"/>
                <a:ea typeface="DejaVu Sans"/>
              </a:rPr>
              <a:t>HLT</a:t>
            </a:r>
            <a:endParaRPr b="0" lang="de-DE" sz="500" spc="-1" strike="noStrike">
              <a:latin typeface="Arial"/>
            </a:endParaRPr>
          </a:p>
        </p:txBody>
      </p:sp>
      <p:graphicFrame>
        <p:nvGraphicFramePr>
          <p:cNvPr id="120" name="Table 83"/>
          <p:cNvGraphicFramePr/>
          <p:nvPr/>
        </p:nvGraphicFramePr>
        <p:xfrm>
          <a:off x="720360" y="6930000"/>
          <a:ext cx="1727640" cy="198000"/>
        </p:xfrm>
        <a:graphic>
          <a:graphicData uri="http://schemas.openxmlformats.org/drawingml/2006/table">
            <a:tbl>
              <a:tblPr/>
              <a:tblGrid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</a:tblGrid>
              <a:tr h="198360">
                <a:tc>
                  <a:tcPr marL="90000" marR="90000">
                    <a:lnL w="7200">
                      <a:solidFill>
                        <a:srgbClr val="000000"/>
                      </a:solidFill>
                    </a:lnL>
                    <a:lnR w="7200">
                      <a:solidFill>
                        <a:srgbClr val="000000"/>
                      </a:solidFill>
                    </a:lnR>
                    <a:lnT w="7200">
                      <a:solidFill>
                        <a:srgbClr val="000000"/>
                      </a:solidFill>
                    </a:lnT>
                    <a:lnB w="7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0000" marR="90000">
                    <a:lnL w="7200">
                      <a:solidFill>
                        <a:srgbClr val="000000"/>
                      </a:solidFill>
                    </a:lnL>
                    <a:lnR w="7200">
                      <a:solidFill>
                        <a:srgbClr val="000000"/>
                      </a:solidFill>
                    </a:lnR>
                    <a:lnT w="7200">
                      <a:solidFill>
                        <a:srgbClr val="000000"/>
                      </a:solidFill>
                    </a:lnT>
                    <a:lnB w="7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0000" marR="90000">
                    <a:lnL w="7200">
                      <a:solidFill>
                        <a:srgbClr val="000000"/>
                      </a:solidFill>
                    </a:lnL>
                    <a:lnR w="7200">
                      <a:solidFill>
                        <a:srgbClr val="000000"/>
                      </a:solidFill>
                    </a:lnR>
                    <a:lnT w="7200">
                      <a:solidFill>
                        <a:srgbClr val="000000"/>
                      </a:solidFill>
                    </a:lnT>
                    <a:lnB w="7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0000" marR="90000">
                    <a:lnL w="7200">
                      <a:solidFill>
                        <a:srgbClr val="000000"/>
                      </a:solidFill>
                    </a:lnL>
                    <a:lnR w="7200">
                      <a:solidFill>
                        <a:srgbClr val="000000"/>
                      </a:solidFill>
                    </a:lnR>
                    <a:lnT w="7200">
                      <a:solidFill>
                        <a:srgbClr val="000000"/>
                      </a:solidFill>
                    </a:lnT>
                    <a:lnB w="7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0000" marR="90000">
                    <a:lnL w="7200">
                      <a:solidFill>
                        <a:srgbClr val="000000"/>
                      </a:solidFill>
                    </a:lnL>
                    <a:lnR w="7200">
                      <a:solidFill>
                        <a:srgbClr val="000000"/>
                      </a:solidFill>
                    </a:lnR>
                    <a:lnT w="7200">
                      <a:solidFill>
                        <a:srgbClr val="000000"/>
                      </a:solidFill>
                    </a:lnT>
                    <a:lnB w="7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0000" marR="90000">
                    <a:lnL w="7200">
                      <a:solidFill>
                        <a:srgbClr val="000000"/>
                      </a:solidFill>
                    </a:lnL>
                    <a:lnR w="7200">
                      <a:solidFill>
                        <a:srgbClr val="000000"/>
                      </a:solidFill>
                    </a:lnR>
                    <a:lnT w="7200">
                      <a:solidFill>
                        <a:srgbClr val="000000"/>
                      </a:solidFill>
                    </a:lnT>
                    <a:lnB w="7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700" spc="-1" strike="noStrike">
                          <a:latin typeface="Arial"/>
                        </a:rPr>
                        <a:t>C</a:t>
                      </a:r>
                      <a:endParaRPr b="0" lang="de-DE" sz="700" spc="-1" strike="noStrike">
                        <a:latin typeface="Arial"/>
                      </a:endParaRPr>
                    </a:p>
                  </a:txBody>
                  <a:tcPr marL="90000" marR="90000">
                    <a:lnL w="7200">
                      <a:solidFill>
                        <a:srgbClr val="000000"/>
                      </a:solidFill>
                    </a:lnL>
                    <a:lnR w="7200">
                      <a:solidFill>
                        <a:srgbClr val="000000"/>
                      </a:solidFill>
                    </a:lnR>
                    <a:lnT w="7200">
                      <a:solidFill>
                        <a:srgbClr val="000000"/>
                      </a:solidFill>
                    </a:lnT>
                    <a:lnB w="7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700" spc="-1" strike="noStrike">
                          <a:latin typeface="Arial"/>
                        </a:rPr>
                        <a:t>Z</a:t>
                      </a:r>
                      <a:endParaRPr b="0" lang="de-DE" sz="700" spc="-1" strike="noStrike">
                        <a:latin typeface="Arial"/>
                      </a:endParaRPr>
                    </a:p>
                  </a:txBody>
                  <a:tcPr marL="90000" marR="90000">
                    <a:lnL w="7200">
                      <a:solidFill>
                        <a:srgbClr val="000000"/>
                      </a:solidFill>
                    </a:lnL>
                    <a:lnR w="7200">
                      <a:solidFill>
                        <a:srgbClr val="000000"/>
                      </a:solidFill>
                    </a:lnR>
                    <a:lnT w="7200">
                      <a:solidFill>
                        <a:srgbClr val="000000"/>
                      </a:solidFill>
                    </a:lnT>
                    <a:lnB w="72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21" name="CustomShape 84"/>
          <p:cNvSpPr/>
          <p:nvPr/>
        </p:nvSpPr>
        <p:spPr>
          <a:xfrm>
            <a:off x="294120" y="6930000"/>
            <a:ext cx="434880" cy="19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Flags</a:t>
            </a:r>
            <a:endParaRPr b="0" lang="de-DE" sz="700" spc="-1" strike="noStrike">
              <a:latin typeface="Arial"/>
            </a:endParaRPr>
          </a:p>
        </p:txBody>
      </p:sp>
      <p:sp>
        <p:nvSpPr>
          <p:cNvPr id="122" name="CustomShape 85"/>
          <p:cNvSpPr/>
          <p:nvPr/>
        </p:nvSpPr>
        <p:spPr>
          <a:xfrm>
            <a:off x="6706080" y="3844080"/>
            <a:ext cx="1436400" cy="5724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HL Register</a:t>
            </a:r>
            <a:endParaRPr b="0" lang="de-DE" sz="700" spc="-1" strike="noStrike">
              <a:latin typeface="Arial"/>
            </a:endParaRPr>
          </a:p>
        </p:txBody>
      </p:sp>
      <p:sp>
        <p:nvSpPr>
          <p:cNvPr id="123" name="Line 86"/>
          <p:cNvSpPr/>
          <p:nvPr/>
        </p:nvSpPr>
        <p:spPr>
          <a:xfrm>
            <a:off x="8146080" y="4276080"/>
            <a:ext cx="1728000" cy="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HL_TO_ADDR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24" name="Line 87"/>
          <p:cNvSpPr/>
          <p:nvPr/>
        </p:nvSpPr>
        <p:spPr>
          <a:xfrm>
            <a:off x="8146080" y="3988080"/>
            <a:ext cx="1728000" cy="0"/>
          </a:xfrm>
          <a:prstGeom prst="line">
            <a:avLst/>
          </a:prstGeom>
          <a:ln w="1260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ADDR_TO_HL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25" name="CustomShape 88"/>
          <p:cNvSpPr/>
          <p:nvPr/>
        </p:nvSpPr>
        <p:spPr>
          <a:xfrm>
            <a:off x="6658920" y="4197600"/>
            <a:ext cx="44928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CLK</a:t>
            </a:r>
            <a:endParaRPr b="0" lang="de-DE" sz="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RST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26" name="CustomShape 89"/>
          <p:cNvSpPr/>
          <p:nvPr/>
        </p:nvSpPr>
        <p:spPr>
          <a:xfrm>
            <a:off x="7958520" y="3816000"/>
            <a:ext cx="30528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16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27" name="CustomShape 90"/>
          <p:cNvSpPr/>
          <p:nvPr/>
        </p:nvSpPr>
        <p:spPr>
          <a:xfrm>
            <a:off x="6050160" y="3840840"/>
            <a:ext cx="572400" cy="262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H</a:t>
            </a:r>
            <a:endParaRPr b="0" lang="de-DE" sz="700" spc="-1" strike="noStrike">
              <a:latin typeface="Arial"/>
            </a:endParaRPr>
          </a:p>
        </p:txBody>
      </p:sp>
      <p:sp>
        <p:nvSpPr>
          <p:cNvPr id="128" name="CustomShape 91"/>
          <p:cNvSpPr/>
          <p:nvPr/>
        </p:nvSpPr>
        <p:spPr>
          <a:xfrm>
            <a:off x="6050160" y="4154400"/>
            <a:ext cx="572400" cy="262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endParaRPr b="0" lang="de-DE" sz="700" spc="-1" strike="noStrike">
              <a:latin typeface="Arial"/>
            </a:endParaRPr>
          </a:p>
        </p:txBody>
      </p:sp>
      <p:sp>
        <p:nvSpPr>
          <p:cNvPr id="129" name="Line 92"/>
          <p:cNvSpPr/>
          <p:nvPr/>
        </p:nvSpPr>
        <p:spPr>
          <a:xfrm>
            <a:off x="6627240" y="3967200"/>
            <a:ext cx="68760" cy="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Line 93"/>
          <p:cNvSpPr/>
          <p:nvPr/>
        </p:nvSpPr>
        <p:spPr>
          <a:xfrm>
            <a:off x="6627600" y="4284000"/>
            <a:ext cx="68760" cy="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94"/>
          <p:cNvSpPr/>
          <p:nvPr/>
        </p:nvSpPr>
        <p:spPr>
          <a:xfrm>
            <a:off x="6472800" y="3816000"/>
            <a:ext cx="30528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32" name="CustomShape 95"/>
          <p:cNvSpPr/>
          <p:nvPr/>
        </p:nvSpPr>
        <p:spPr>
          <a:xfrm>
            <a:off x="6472800" y="4125600"/>
            <a:ext cx="30528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33" name="CustomShape 96"/>
          <p:cNvSpPr/>
          <p:nvPr/>
        </p:nvSpPr>
        <p:spPr>
          <a:xfrm>
            <a:off x="6708960" y="4636080"/>
            <a:ext cx="1436400" cy="57240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Temporary Register</a:t>
            </a:r>
            <a:endParaRPr b="0" lang="de-DE" sz="7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(T)</a:t>
            </a:r>
            <a:endParaRPr b="0" lang="de-DE" sz="7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de-DE" sz="700" spc="-1" strike="noStrike">
              <a:latin typeface="Arial"/>
            </a:endParaRPr>
          </a:p>
        </p:txBody>
      </p:sp>
      <p:sp>
        <p:nvSpPr>
          <p:cNvPr id="134" name="Line 97"/>
          <p:cNvSpPr/>
          <p:nvPr/>
        </p:nvSpPr>
        <p:spPr>
          <a:xfrm>
            <a:off x="8148960" y="5068080"/>
            <a:ext cx="1728000" cy="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T_TO_ADDR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35" name="Line 98"/>
          <p:cNvSpPr/>
          <p:nvPr/>
        </p:nvSpPr>
        <p:spPr>
          <a:xfrm>
            <a:off x="8148960" y="4780080"/>
            <a:ext cx="1728000" cy="0"/>
          </a:xfrm>
          <a:prstGeom prst="line">
            <a:avLst/>
          </a:prstGeom>
          <a:ln w="1260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ADDR_TO_T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36" name="CustomShape 99"/>
          <p:cNvSpPr/>
          <p:nvPr/>
        </p:nvSpPr>
        <p:spPr>
          <a:xfrm>
            <a:off x="7961400" y="4608000"/>
            <a:ext cx="30528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16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37" name="CustomShape 100"/>
          <p:cNvSpPr/>
          <p:nvPr/>
        </p:nvSpPr>
        <p:spPr>
          <a:xfrm>
            <a:off x="6708960" y="3844080"/>
            <a:ext cx="1436400" cy="5724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HL Register</a:t>
            </a:r>
            <a:endParaRPr b="0" lang="de-DE" sz="700" spc="-1" strike="noStrike">
              <a:latin typeface="Arial"/>
            </a:endParaRPr>
          </a:p>
        </p:txBody>
      </p:sp>
      <p:sp>
        <p:nvSpPr>
          <p:cNvPr id="138" name="CustomShape 101"/>
          <p:cNvSpPr/>
          <p:nvPr/>
        </p:nvSpPr>
        <p:spPr>
          <a:xfrm>
            <a:off x="6647400" y="4053600"/>
            <a:ext cx="825840" cy="39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CLK</a:t>
            </a:r>
            <a:endParaRPr b="0" lang="de-DE" sz="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RST</a:t>
            </a:r>
            <a:endParaRPr b="0" lang="de-DE" sz="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DATA_TO_ADDR_HI</a:t>
            </a:r>
            <a:endParaRPr b="0" lang="de-DE" sz="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DATA_TO_ADDR_LO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39" name="CustomShape 102"/>
          <p:cNvSpPr/>
          <p:nvPr/>
        </p:nvSpPr>
        <p:spPr>
          <a:xfrm>
            <a:off x="7961400" y="3816000"/>
            <a:ext cx="30528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16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40" name="CustomShape 103"/>
          <p:cNvSpPr/>
          <p:nvPr/>
        </p:nvSpPr>
        <p:spPr>
          <a:xfrm>
            <a:off x="6053040" y="3840840"/>
            <a:ext cx="572400" cy="262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H</a:t>
            </a:r>
            <a:endParaRPr b="0" lang="de-DE" sz="700" spc="-1" strike="noStrike">
              <a:latin typeface="Arial"/>
            </a:endParaRPr>
          </a:p>
        </p:txBody>
      </p:sp>
      <p:sp>
        <p:nvSpPr>
          <p:cNvPr id="141" name="CustomShape 104"/>
          <p:cNvSpPr/>
          <p:nvPr/>
        </p:nvSpPr>
        <p:spPr>
          <a:xfrm>
            <a:off x="6053040" y="4154400"/>
            <a:ext cx="572400" cy="262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endParaRPr b="0" lang="de-DE" sz="700" spc="-1" strike="noStrike">
              <a:latin typeface="Arial"/>
            </a:endParaRPr>
          </a:p>
        </p:txBody>
      </p:sp>
      <p:sp>
        <p:nvSpPr>
          <p:cNvPr id="142" name="Line 105"/>
          <p:cNvSpPr/>
          <p:nvPr/>
        </p:nvSpPr>
        <p:spPr>
          <a:xfrm>
            <a:off x="6630120" y="3967200"/>
            <a:ext cx="68760" cy="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Line 106"/>
          <p:cNvSpPr/>
          <p:nvPr/>
        </p:nvSpPr>
        <p:spPr>
          <a:xfrm>
            <a:off x="6630480" y="4284000"/>
            <a:ext cx="68760" cy="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107"/>
          <p:cNvSpPr/>
          <p:nvPr/>
        </p:nvSpPr>
        <p:spPr>
          <a:xfrm>
            <a:off x="6475680" y="3816000"/>
            <a:ext cx="30528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45" name="CustomShape 108"/>
          <p:cNvSpPr/>
          <p:nvPr/>
        </p:nvSpPr>
        <p:spPr>
          <a:xfrm>
            <a:off x="6475680" y="4125600"/>
            <a:ext cx="30528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46" name="Line 109"/>
          <p:cNvSpPr/>
          <p:nvPr/>
        </p:nvSpPr>
        <p:spPr>
          <a:xfrm>
            <a:off x="4968000" y="6948000"/>
            <a:ext cx="4902840" cy="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DATA_TO_ADDR_LO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47" name="Line 110"/>
          <p:cNvSpPr/>
          <p:nvPr/>
        </p:nvSpPr>
        <p:spPr>
          <a:xfrm>
            <a:off x="4968000" y="6732000"/>
            <a:ext cx="4902840" cy="0"/>
          </a:xfrm>
          <a:prstGeom prst="line">
            <a:avLst/>
          </a:prstGeom>
          <a:ln w="1260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ADDR_LO_TO_DATA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48" name="CustomShape 111"/>
          <p:cNvSpPr/>
          <p:nvPr/>
        </p:nvSpPr>
        <p:spPr>
          <a:xfrm>
            <a:off x="6647400" y="4845600"/>
            <a:ext cx="825840" cy="39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CLK</a:t>
            </a:r>
            <a:endParaRPr b="0" lang="de-DE" sz="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RST</a:t>
            </a:r>
            <a:endParaRPr b="0" lang="de-DE" sz="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DATA_TO_ADDR_HI</a:t>
            </a:r>
            <a:endParaRPr b="0" lang="de-DE" sz="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DATA_TO_ADDR_LO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49" name="CustomShape 112"/>
          <p:cNvSpPr/>
          <p:nvPr/>
        </p:nvSpPr>
        <p:spPr>
          <a:xfrm>
            <a:off x="6640200" y="5479200"/>
            <a:ext cx="825840" cy="54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CLK</a:t>
            </a:r>
            <a:endParaRPr b="0" lang="de-DE" sz="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RST</a:t>
            </a:r>
            <a:endParaRPr b="0" lang="de-DE" sz="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SP_INC</a:t>
            </a:r>
            <a:endParaRPr b="0" lang="de-DE" sz="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SP_DEC</a:t>
            </a:r>
            <a:endParaRPr b="0" lang="de-DE" sz="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DATA_TO_ADDR_HI</a:t>
            </a:r>
            <a:endParaRPr b="0" lang="de-DE" sz="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DATA_TO_ADDR_LO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50" name="Line 113"/>
          <p:cNvSpPr/>
          <p:nvPr/>
        </p:nvSpPr>
        <p:spPr>
          <a:xfrm>
            <a:off x="2948760" y="5832000"/>
            <a:ext cx="1728000" cy="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C_TO_DATA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51" name="Line 114"/>
          <p:cNvSpPr/>
          <p:nvPr/>
        </p:nvSpPr>
        <p:spPr>
          <a:xfrm>
            <a:off x="2948760" y="5544000"/>
            <a:ext cx="1728000" cy="0"/>
          </a:xfrm>
          <a:prstGeom prst="line">
            <a:avLst/>
          </a:prstGeom>
          <a:ln w="1260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DATA_TO_C</a:t>
            </a:r>
            <a:endParaRPr b="0" lang="de-DE" sz="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</TotalTime>
  <Application>LibreOffice/6.2.0.3$Linux_X86_64 LibreOffice_project/20$Build-3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2019-02-15T20:43:49Z</dcterms:created>
  <dc:creator/>
  <dc:description/>
  <dc:language>de-DE</dc:language>
  <cp:lastModifiedBy/>
  <cp:lastPrinted>2019-02-17T14:51:40Z</cp:lastPrinted>
  <dcterms:modified xsi:type="dcterms:W3CDTF">2019-02-17T14:55:17Z</dcterms:modified>
  <cp:revision>138</cp:revision>
  <dc:subject/>
  <dc:title/>
</cp:coreProperties>
</file>