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1" r:id="rId35"/>
    <p:sldId id="289" r:id="rId36"/>
    <p:sldId id="292" r:id="rId37"/>
    <p:sldId id="290" r:id="rId38"/>
  </p:sldIdLst>
  <p:sldSz cx="5759450" cy="32400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2094" y="9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360045" y="633348"/>
            <a:ext cx="3959986" cy="443992"/>
          </a:xfrm>
          <a:custGeom>
            <a:avLst/>
            <a:gdLst>
              <a:gd name="connsiteX0" fmla="*/ 0 w 3959986"/>
              <a:gd name="connsiteY0" fmla="*/ 443992 h 443992"/>
              <a:gd name="connsiteX1" fmla="*/ 3959987 w 3959986"/>
              <a:gd name="connsiteY1" fmla="*/ 443992 h 443992"/>
              <a:gd name="connsiteX2" fmla="*/ 3959987 w 3959986"/>
              <a:gd name="connsiteY2" fmla="*/ 0 h 443992"/>
              <a:gd name="connsiteX3" fmla="*/ 0 w 3959986"/>
              <a:gd name="connsiteY3" fmla="*/ 0 h 443992"/>
              <a:gd name="connsiteX4" fmla="*/ 0 w 3959986"/>
              <a:gd name="connsiteY4" fmla="*/ 443992 h 443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59986" h="443992">
                <a:moveTo>
                  <a:pt x="0" y="443992"/>
                </a:moveTo>
                <a:lnTo>
                  <a:pt x="3959987" y="443992"/>
                </a:lnTo>
                <a:lnTo>
                  <a:pt x="3959987" y="0"/>
                </a:lnTo>
                <a:lnTo>
                  <a:pt x="0" y="0"/>
                </a:lnTo>
                <a:lnTo>
                  <a:pt x="0" y="443992"/>
                </a:lnTo>
              </a:path>
            </a:pathLst>
          </a:custGeom>
          <a:solidFill>
            <a:srgbClr val="D9D9D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358900" y="787400"/>
            <a:ext cx="19304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Elements</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of</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Programming</a:t>
            </a:r>
          </a:p>
        </p:txBody>
      </p:sp>
      <p:sp>
        <p:nvSpPr>
          <p:cNvPr id="5" name="TextBox 1"/>
          <p:cNvSpPr txBox="1"/>
          <p:nvPr/>
        </p:nvSpPr>
        <p:spPr>
          <a:xfrm>
            <a:off x="1752600" y="1968500"/>
            <a:ext cx="11557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September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11,</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520700"/>
            <a:ext cx="28956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Here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arithmetic</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a:t>
            </a:r>
          </a:p>
        </p:txBody>
      </p:sp>
      <p:sp>
        <p:nvSpPr>
          <p:cNvPr id="6" name="TextBox 1"/>
          <p:cNvSpPr txBox="1"/>
          <p:nvPr/>
        </p:nvSpPr>
        <p:spPr>
          <a:xfrm>
            <a:off x="355600" y="850900"/>
            <a:ext cx="10541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pi)</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
        <p:nvSpPr>
          <p:cNvPr id="7" name="TextBox 1"/>
          <p:cNvSpPr txBox="1"/>
          <p:nvPr/>
        </p:nvSpPr>
        <p:spPr>
          <a:xfrm>
            <a:off x="355600" y="1193800"/>
            <a:ext cx="13589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3.14159)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
        <p:nvSpPr>
          <p:cNvPr id="8" name="TextBox 1"/>
          <p:cNvSpPr txBox="1"/>
          <p:nvPr/>
        </p:nvSpPr>
        <p:spPr>
          <a:xfrm>
            <a:off x="355600" y="1536700"/>
            <a:ext cx="990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6.28318</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
        <p:nvSpPr>
          <p:cNvPr id="9" name="TextBox 1"/>
          <p:cNvSpPr txBox="1"/>
          <p:nvPr/>
        </p:nvSpPr>
        <p:spPr>
          <a:xfrm>
            <a:off x="355600" y="1879600"/>
            <a:ext cx="736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6.28318</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10</a:t>
            </a:r>
          </a:p>
        </p:txBody>
      </p:sp>
      <p:sp>
        <p:nvSpPr>
          <p:cNvPr id="10" name="TextBox 1"/>
          <p:cNvSpPr txBox="1"/>
          <p:nvPr/>
        </p:nvSpPr>
        <p:spPr>
          <a:xfrm>
            <a:off x="355600" y="2222500"/>
            <a:ext cx="4318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62.8318</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8255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Parameters</a:t>
            </a:r>
          </a:p>
        </p:txBody>
      </p:sp>
      <p:sp>
        <p:nvSpPr>
          <p:cNvPr id="5" name="TextBox 1"/>
          <p:cNvSpPr txBox="1"/>
          <p:nvPr/>
        </p:nvSpPr>
        <p:spPr>
          <a:xfrm>
            <a:off x="355600" y="520700"/>
            <a:ext cx="26924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Deﬁnitions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have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parameters.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instance:</a:t>
            </a:r>
          </a:p>
        </p:txBody>
      </p:sp>
      <p:sp>
        <p:nvSpPr>
          <p:cNvPr id="6" name="TextBox 1"/>
          <p:cNvSpPr txBox="1"/>
          <p:nvPr/>
        </p:nvSpPr>
        <p:spPr>
          <a:xfrm>
            <a:off x="355600" y="800100"/>
            <a:ext cx="22352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scala&gt;</a:t>
            </a:r>
            <a:r>
              <a:rPr lang="en-US" altLang="zh-CN" sz="978" dirty="0" smtClean="0">
                <a:latin typeface="Times New Roman" pitchFamily="18" charset="0"/>
                <a:cs typeface="Times New Roman" pitchFamily="18" charset="0"/>
              </a:rPr>
              <a:t>  </a:t>
            </a:r>
            <a:r>
              <a:rPr lang="en-US" altLang="zh-CN" sz="978" dirty="0" smtClean="0">
                <a:solidFill>
                  <a:srgbClr val="800054"/>
                </a:solidFill>
                <a:latin typeface="맑은 고딕" pitchFamily="18" charset="0"/>
                <a:cs typeface="맑은 고딕" pitchFamily="18" charset="0"/>
              </a:rPr>
              <a:t>def</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square(x</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Double</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x</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x</a:t>
            </a:r>
          </a:p>
          <a:p>
            <a:pPr>
              <a:lnSpc>
                <a:spcPts val="1300"/>
              </a:lnSpc>
              <a:tabLst/>
            </a:pPr>
            <a:r>
              <a:rPr lang="en-US" altLang="zh-CN" sz="978" dirty="0" smtClean="0">
                <a:solidFill>
                  <a:srgbClr val="000000"/>
                </a:solidFill>
                <a:latin typeface="맑은 고딕" pitchFamily="18" charset="0"/>
                <a:cs typeface="맑은 고딕" pitchFamily="18" charset="0"/>
              </a:rPr>
              <a:t>square</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solidFill>
                  <a:srgbClr val="000F9C"/>
                </a:solidFill>
                <a:latin typeface="맑은 고딕" pitchFamily="18" charset="0"/>
                <a:cs typeface="맑은 고딕" pitchFamily="18" charset="0"/>
              </a:rPr>
              <a:t>Double</a:t>
            </a:r>
            <a:r>
              <a:rPr lang="en-US" altLang="zh-CN" sz="978" dirty="0" smtClean="0">
                <a:solidFill>
                  <a:srgbClr val="000000"/>
                </a:solidFill>
                <a:latin typeface="맑은 고딕" pitchFamily="18" charset="0"/>
                <a:cs typeface="맑은 고딕" pitchFamily="18" charset="0"/>
              </a:rPr>
              <a:t>)</a:t>
            </a:r>
            <a:r>
              <a:rPr lang="en-US" altLang="zh-CN" sz="978" dirty="0" smtClean="0">
                <a:solidFill>
                  <a:srgbClr val="000F9C"/>
                </a:solidFill>
                <a:latin typeface="맑은 고딕" pitchFamily="18" charset="0"/>
                <a:cs typeface="맑은 고딕" pitchFamily="18" charset="0"/>
              </a:rPr>
              <a:t>Double</a:t>
            </a:r>
          </a:p>
        </p:txBody>
      </p:sp>
      <p:sp>
        <p:nvSpPr>
          <p:cNvPr id="7" name="TextBox 1"/>
          <p:cNvSpPr txBox="1"/>
          <p:nvPr/>
        </p:nvSpPr>
        <p:spPr>
          <a:xfrm>
            <a:off x="355600" y="1320800"/>
            <a:ext cx="9906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scala&gt;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a:t>
            </a:r>
          </a:p>
          <a:p>
            <a:pPr>
              <a:lnSpc>
                <a:spcPts val="1300"/>
              </a:lnSpc>
              <a:tabLst/>
            </a:pPr>
            <a:r>
              <a:rPr lang="en-US" altLang="zh-CN" sz="978" dirty="0" smtClean="0">
                <a:solidFill>
                  <a:srgbClr val="000000"/>
                </a:solidFill>
                <a:latin typeface="맑은 고딕" pitchFamily="18" charset="0"/>
                <a:cs typeface="맑은 고딕" pitchFamily="18" charset="0"/>
              </a:rPr>
              <a:t>4.0</a:t>
            </a:r>
          </a:p>
        </p:txBody>
      </p:sp>
      <p:sp>
        <p:nvSpPr>
          <p:cNvPr id="8" name="TextBox 1"/>
          <p:cNvSpPr txBox="1"/>
          <p:nvPr/>
        </p:nvSpPr>
        <p:spPr>
          <a:xfrm>
            <a:off x="355600" y="1828800"/>
            <a:ext cx="12446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scala&gt;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square(5</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a:p>
            <a:pPr>
              <a:lnSpc>
                <a:spcPts val="1300"/>
              </a:lnSpc>
              <a:tabLst/>
            </a:pPr>
            <a:r>
              <a:rPr lang="en-US" altLang="zh-CN" sz="978" dirty="0" smtClean="0">
                <a:solidFill>
                  <a:srgbClr val="000000"/>
                </a:solidFill>
                <a:latin typeface="맑은 고딕" pitchFamily="18" charset="0"/>
                <a:cs typeface="맑은 고딕" pitchFamily="18" charset="0"/>
              </a:rPr>
              <a:t>81.0</a:t>
            </a:r>
          </a:p>
        </p:txBody>
      </p:sp>
      <p:sp>
        <p:nvSpPr>
          <p:cNvPr id="9" name="TextBox 1"/>
          <p:cNvSpPr txBox="1"/>
          <p:nvPr/>
        </p:nvSpPr>
        <p:spPr>
          <a:xfrm>
            <a:off x="355600" y="2349500"/>
            <a:ext cx="14859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scala&gt;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square(square(4))</a:t>
            </a:r>
          </a:p>
          <a:p>
            <a:pPr>
              <a:lnSpc>
                <a:spcPts val="1300"/>
              </a:lnSpc>
              <a:tabLst/>
            </a:pPr>
            <a:r>
              <a:rPr lang="en-US" altLang="zh-CN" sz="978" dirty="0" smtClean="0">
                <a:solidFill>
                  <a:srgbClr val="000000"/>
                </a:solidFill>
                <a:latin typeface="맑은 고딕" pitchFamily="18" charset="0"/>
                <a:cs typeface="맑은 고딕" pitchFamily="18" charset="0"/>
              </a:rPr>
              <a:t>256.0</a:t>
            </a:r>
          </a:p>
        </p:txBody>
      </p:sp>
      <p:sp>
        <p:nvSpPr>
          <p:cNvPr id="10" name="TextBox 1"/>
          <p:cNvSpPr txBox="1"/>
          <p:nvPr/>
        </p:nvSpPr>
        <p:spPr>
          <a:xfrm>
            <a:off x="355600" y="2870200"/>
            <a:ext cx="3860800" cy="292100"/>
          </a:xfrm>
          <a:prstGeom prst="rect">
            <a:avLst/>
          </a:prstGeom>
          <a:noFill/>
        </p:spPr>
        <p:txBody>
          <a:bodyPr wrap="none" lIns="0" tIns="0" rIns="0" rtlCol="0">
            <a:spAutoFit/>
          </a:bodyPr>
          <a:lstStyle/>
          <a:p>
            <a:pPr>
              <a:lnSpc>
                <a:spcPts val="900"/>
              </a:lnSpc>
              <a:tabLst/>
            </a:pPr>
            <a:r>
              <a:rPr lang="en-US" altLang="zh-CN" sz="978" dirty="0" smtClean="0">
                <a:solidFill>
                  <a:srgbClr val="800054"/>
                </a:solidFill>
                <a:latin typeface="맑은 고딕" pitchFamily="18" charset="0"/>
                <a:cs typeface="맑은 고딕" pitchFamily="18" charset="0"/>
              </a:rPr>
              <a:t>def</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sumOfSquares(x</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Double</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y</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Double</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square(x)</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square(y)</a:t>
            </a:r>
          </a:p>
          <a:p>
            <a:pPr>
              <a:lnSpc>
                <a:spcPts val="1300"/>
              </a:lnSpc>
              <a:tabLst/>
            </a:pPr>
            <a:r>
              <a:rPr lang="en-US" altLang="zh-CN" sz="978" dirty="0" smtClean="0">
                <a:solidFill>
                  <a:srgbClr val="000000"/>
                </a:solidFill>
                <a:latin typeface="맑은 고딕" pitchFamily="18" charset="0"/>
                <a:cs typeface="맑은 고딕" pitchFamily="18" charset="0"/>
              </a:rPr>
              <a:t>sumOfSquares</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solidFill>
                  <a:srgbClr val="000F9C"/>
                </a:solidFill>
                <a:latin typeface="맑은 고딕" pitchFamily="18" charset="0"/>
                <a:cs typeface="맑은 고딕" pitchFamily="18" charset="0"/>
              </a:rPr>
              <a:t>Double</a:t>
            </a:r>
            <a:r>
              <a:rPr lang="en-US" altLang="zh-CN" sz="978" dirty="0" smtClean="0">
                <a:solidFill>
                  <a:srgbClr val="000000"/>
                </a:solidFill>
                <a:latin typeface="맑은 고딕" pitchFamily="18" charset="0"/>
                <a:cs typeface="맑은 고딕" pitchFamily="18" charset="0"/>
              </a:rPr>
              <a:t>,</a:t>
            </a:r>
            <a:r>
              <a:rPr lang="en-US" altLang="zh-CN" sz="978" dirty="0" smtClean="0">
                <a:solidFill>
                  <a:srgbClr val="000F9C"/>
                </a:solidFill>
                <a:latin typeface="맑은 고딕" pitchFamily="18" charset="0"/>
                <a:cs typeface="맑은 고딕" pitchFamily="18" charset="0"/>
              </a:rPr>
              <a:t>Double</a:t>
            </a:r>
            <a:r>
              <a:rPr lang="en-US" altLang="zh-CN" sz="978" dirty="0" smtClean="0">
                <a:solidFill>
                  <a:srgbClr val="000000"/>
                </a:solidFill>
                <a:latin typeface="맑은 고딕" pitchFamily="18" charset="0"/>
                <a:cs typeface="맑은 고딕" pitchFamily="18" charset="0"/>
              </a:rPr>
              <a:t>)Double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52400"/>
            <a:ext cx="4000500" cy="1612900"/>
          </a:xfrm>
          <a:prstGeom prst="rect">
            <a:avLst/>
          </a:prstGeom>
          <a:noFill/>
        </p:spPr>
        <p:txBody>
          <a:bodyPr wrap="none" lIns="0" tIns="0" rIns="0" rtlCol="0">
            <a:spAutoFit/>
          </a:bodyPr>
          <a:lstStyle/>
          <a:p>
            <a:pPr>
              <a:lnSpc>
                <a:spcPts val="1400"/>
              </a:lnSpc>
              <a:tabLst>
                <a:tab pos="254000" algn="l"/>
                <a:tab pos="381000" algn="l"/>
              </a:tabLst>
            </a:pPr>
            <a:r>
              <a:rPr lang="en-US" altLang="zh-CN" sz="1434" dirty="0" smtClean="0">
                <a:solidFill>
                  <a:srgbClr val="B22222"/>
                </a:solidFill>
                <a:latin typeface="맑은 고딕" pitchFamily="18" charset="0"/>
                <a:cs typeface="맑은 고딕" pitchFamily="18" charset="0"/>
              </a:rPr>
              <a:t>Parameter</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and</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Return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Types</a:t>
            </a:r>
          </a:p>
          <a:p>
            <a:pPr>
              <a:lnSpc>
                <a:spcPts val="1000"/>
              </a:lnSpc>
            </a:pPr>
            <a:endParaRPr lang="en-US" altLang="zh-CN" dirty="0" smtClean="0"/>
          </a:p>
          <a:p>
            <a:pPr>
              <a:lnSpc>
                <a:spcPts val="1800"/>
              </a:lnSpc>
              <a:tabLst>
                <a:tab pos="254000" algn="l"/>
                <a:tab pos="381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parameters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come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with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their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type,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which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given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after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a:t>
            </a:r>
          </a:p>
          <a:p>
            <a:pPr>
              <a:lnSpc>
                <a:spcPts val="1300"/>
              </a:lnSpc>
              <a:tabLst>
                <a:tab pos="254000" algn="l"/>
                <a:tab pos="381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colon</a:t>
            </a:r>
          </a:p>
          <a:p>
            <a:pPr>
              <a:lnSpc>
                <a:spcPts val="1000"/>
              </a:lnSpc>
            </a:pPr>
            <a:endParaRPr lang="en-US" altLang="zh-CN" dirty="0" smtClean="0"/>
          </a:p>
          <a:p>
            <a:pPr>
              <a:lnSpc>
                <a:spcPts val="1500"/>
              </a:lnSpc>
              <a:tabLst>
                <a:tab pos="254000" algn="l"/>
                <a:tab pos="381000" algn="l"/>
              </a:tabLst>
            </a:pPr>
            <a:r>
              <a:rPr lang="en-US" altLang="zh-CN" dirty="0" smtClean="0"/>
              <a:t>		</a:t>
            </a:r>
            <a:r>
              <a:rPr lang="en-US" altLang="zh-CN" sz="978" dirty="0" smtClean="0">
                <a:solidFill>
                  <a:srgbClr val="800054"/>
                </a:solidFill>
                <a:latin typeface="맑은 고딕" pitchFamily="18" charset="0"/>
                <a:cs typeface="맑은 고딕" pitchFamily="18" charset="0"/>
              </a:rPr>
              <a:t>def</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power(x</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Double</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y</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Int</a:t>
            </a:r>
            <a:r>
              <a:rPr lang="en-US" altLang="zh-CN" sz="978" dirty="0" smtClean="0">
                <a:solidFill>
                  <a:srgbClr val="000000"/>
                </a:solidFill>
                <a:latin typeface="맑은 고딕" pitchFamily="18" charset="0"/>
                <a:cs typeface="맑은 고딕" pitchFamily="18" charset="0"/>
              </a:rPr>
              <a:t>)</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Double</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p>
          <a:p>
            <a:pPr>
              <a:lnSpc>
                <a:spcPts val="1000"/>
              </a:lnSpc>
            </a:pPr>
            <a:endParaRPr lang="en-US" altLang="zh-CN" dirty="0" smtClean="0"/>
          </a:p>
          <a:p>
            <a:pPr>
              <a:lnSpc>
                <a:spcPts val="1500"/>
              </a:lnSpc>
              <a:tabLst>
                <a:tab pos="254000" algn="l"/>
                <a:tab pos="381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If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return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type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given,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follows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parameter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list.</a:t>
            </a:r>
          </a:p>
          <a:p>
            <a:pPr>
              <a:lnSpc>
                <a:spcPts val="1900"/>
              </a:lnSpc>
              <a:tabLst>
                <a:tab pos="254000" algn="l"/>
                <a:tab pos="381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Primitive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types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Java,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but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written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capitalized,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e.g:</a:t>
            </a:r>
          </a:p>
        </p:txBody>
      </p:sp>
      <p:sp>
        <p:nvSpPr>
          <p:cNvPr id="5" name="TextBox 1"/>
          <p:cNvSpPr txBox="1"/>
          <p:nvPr/>
        </p:nvSpPr>
        <p:spPr>
          <a:xfrm>
            <a:off x="431800" y="1841500"/>
            <a:ext cx="431800" cy="4572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Int</a:t>
            </a:r>
          </a:p>
          <a:p>
            <a:pPr>
              <a:lnSpc>
                <a:spcPts val="1300"/>
              </a:lnSpc>
              <a:tabLst/>
            </a:pPr>
            <a:r>
              <a:rPr lang="en-US" altLang="zh-CN" sz="978" dirty="0" smtClean="0">
                <a:solidFill>
                  <a:srgbClr val="000000"/>
                </a:solidFill>
                <a:latin typeface="맑은 고딕" pitchFamily="18" charset="0"/>
                <a:cs typeface="맑은 고딕" pitchFamily="18" charset="0"/>
              </a:rPr>
              <a:t>Double</a:t>
            </a:r>
          </a:p>
          <a:p>
            <a:pPr>
              <a:lnSpc>
                <a:spcPts val="1300"/>
              </a:lnSpc>
              <a:tabLst/>
            </a:pPr>
            <a:r>
              <a:rPr lang="en-US" altLang="zh-CN" sz="978" dirty="0" smtClean="0">
                <a:solidFill>
                  <a:srgbClr val="000000"/>
                </a:solidFill>
                <a:latin typeface="맑은 고딕" pitchFamily="18" charset="0"/>
                <a:cs typeface="맑은 고딕" pitchFamily="18" charset="0"/>
              </a:rPr>
              <a:t>Boolean</a:t>
            </a:r>
          </a:p>
        </p:txBody>
      </p:sp>
      <p:sp>
        <p:nvSpPr>
          <p:cNvPr id="6" name="TextBox 1"/>
          <p:cNvSpPr txBox="1"/>
          <p:nvPr/>
        </p:nvSpPr>
        <p:spPr>
          <a:xfrm>
            <a:off x="1016000" y="1828800"/>
            <a:ext cx="1752600" cy="4826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32-bit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integers</a:t>
            </a:r>
          </a:p>
          <a:p>
            <a:pPr>
              <a:lnSpc>
                <a:spcPts val="1300"/>
              </a:lnSpc>
              <a:tabLst/>
            </a:pPr>
            <a:r>
              <a:rPr lang="en-US" altLang="zh-CN" sz="1090" dirty="0" smtClean="0">
                <a:solidFill>
                  <a:srgbClr val="000000"/>
                </a:solidFill>
                <a:latin typeface="맑은 고딕" pitchFamily="18" charset="0"/>
                <a:cs typeface="맑은 고딕" pitchFamily="18" charset="0"/>
              </a:rPr>
              <a:t>64-bit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ﬂoating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point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numbers</a:t>
            </a:r>
          </a:p>
          <a:p>
            <a:pPr>
              <a:lnSpc>
                <a:spcPts val="1300"/>
              </a:lnSpc>
              <a:tabLst/>
            </a:pPr>
            <a:r>
              <a:rPr lang="en-US" altLang="zh-CN" sz="1090" dirty="0" smtClean="0">
                <a:solidFill>
                  <a:srgbClr val="000000"/>
                </a:solidFill>
                <a:latin typeface="맑은 고딕" pitchFamily="18" charset="0"/>
                <a:cs typeface="맑은 고딕" pitchFamily="18" charset="0"/>
              </a:rPr>
              <a:t>boolean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true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and</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false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26416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Evaluation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of</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Function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Applications</a:t>
            </a:r>
          </a:p>
        </p:txBody>
      </p:sp>
      <p:sp>
        <p:nvSpPr>
          <p:cNvPr id="5" name="TextBox 1"/>
          <p:cNvSpPr txBox="1"/>
          <p:nvPr/>
        </p:nvSpPr>
        <p:spPr>
          <a:xfrm>
            <a:off x="355600" y="520700"/>
            <a:ext cx="37719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Applications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parameterized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similar</a:t>
            </a:r>
          </a:p>
          <a:p>
            <a:pPr>
              <a:lnSpc>
                <a:spcPts val="1300"/>
              </a:lnSpc>
              <a:tabLst/>
            </a:pPr>
            <a:r>
              <a:rPr lang="en-US" altLang="zh-CN" sz="1090" dirty="0" smtClean="0">
                <a:solidFill>
                  <a:srgbClr val="000000"/>
                </a:solidFill>
                <a:latin typeface="맑은 고딕" pitchFamily="18" charset="0"/>
                <a:cs typeface="맑은 고딕" pitchFamily="18" charset="0"/>
              </a:rPr>
              <a:t>way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operators:</a:t>
            </a:r>
          </a:p>
        </p:txBody>
      </p:sp>
      <p:sp>
        <p:nvSpPr>
          <p:cNvPr id="6" name="TextBox 1"/>
          <p:cNvSpPr txBox="1"/>
          <p:nvPr/>
        </p:nvSpPr>
        <p:spPr>
          <a:xfrm>
            <a:off x="355600" y="1016000"/>
            <a:ext cx="3073400" cy="127000"/>
          </a:xfrm>
          <a:prstGeom prst="rect">
            <a:avLst/>
          </a:prstGeom>
          <a:noFill/>
        </p:spPr>
        <p:txBody>
          <a:bodyPr wrap="none" lIns="0" tIns="0" rIns="0" rtlCol="0">
            <a:spAutoFit/>
          </a:bodyPr>
          <a:lstStyle/>
          <a:p>
            <a:pPr>
              <a:lnSpc>
                <a:spcPts val="1000"/>
              </a:lnSpc>
              <a:tabLst/>
            </a:pPr>
            <a:r>
              <a:rPr lang="en-US" altLang="zh-CN" sz="1090" dirty="0" smtClean="0">
                <a:solidFill>
                  <a:srgbClr val="3333B2"/>
                </a:solidFill>
                <a:latin typeface="맑은 고딕" pitchFamily="18" charset="0"/>
                <a:cs typeface="맑은 고딕" pitchFamily="18" charset="0"/>
              </a:rPr>
              <a:t>1.</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from</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left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right</a:t>
            </a:r>
          </a:p>
        </p:txBody>
      </p:sp>
      <p:sp>
        <p:nvSpPr>
          <p:cNvPr id="7" name="TextBox 1"/>
          <p:cNvSpPr txBox="1"/>
          <p:nvPr/>
        </p:nvSpPr>
        <p:spPr>
          <a:xfrm>
            <a:off x="355600" y="1219200"/>
            <a:ext cx="3695700" cy="127000"/>
          </a:xfrm>
          <a:prstGeom prst="rect">
            <a:avLst/>
          </a:prstGeom>
          <a:noFill/>
        </p:spPr>
        <p:txBody>
          <a:bodyPr wrap="none" lIns="0" tIns="0" rIns="0" rtlCol="0">
            <a:spAutoFit/>
          </a:bodyPr>
          <a:lstStyle/>
          <a:p>
            <a:pPr>
              <a:lnSpc>
                <a:spcPts val="1000"/>
              </a:lnSpc>
              <a:tabLst/>
            </a:pPr>
            <a:r>
              <a:rPr lang="en-US" altLang="zh-CN" sz="1090" dirty="0" smtClean="0">
                <a:solidFill>
                  <a:srgbClr val="3333B2"/>
                </a:solidFill>
                <a:latin typeface="맑은 고딕" pitchFamily="18" charset="0"/>
                <a:cs typeface="맑은 고딕" pitchFamily="18" charset="0"/>
              </a:rPr>
              <a:t>2.</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Replace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application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right-hand</a:t>
            </a:r>
          </a:p>
        </p:txBody>
      </p:sp>
      <p:sp>
        <p:nvSpPr>
          <p:cNvPr id="8" name="TextBox 1"/>
          <p:cNvSpPr txBox="1"/>
          <p:nvPr/>
        </p:nvSpPr>
        <p:spPr>
          <a:xfrm>
            <a:off x="533400" y="1397000"/>
            <a:ext cx="15748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side,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and,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same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time</a:t>
            </a:r>
          </a:p>
        </p:txBody>
      </p:sp>
      <p:sp>
        <p:nvSpPr>
          <p:cNvPr id="9" name="TextBox 1"/>
          <p:cNvSpPr txBox="1"/>
          <p:nvPr/>
        </p:nvSpPr>
        <p:spPr>
          <a:xfrm>
            <a:off x="355600" y="1600200"/>
            <a:ext cx="3644900" cy="127000"/>
          </a:xfrm>
          <a:prstGeom prst="rect">
            <a:avLst/>
          </a:prstGeom>
          <a:noFill/>
        </p:spPr>
        <p:txBody>
          <a:bodyPr wrap="none" lIns="0" tIns="0" rIns="0" rtlCol="0">
            <a:spAutoFit/>
          </a:bodyPr>
          <a:lstStyle/>
          <a:p>
            <a:pPr>
              <a:lnSpc>
                <a:spcPts val="1000"/>
              </a:lnSpc>
              <a:tabLst/>
            </a:pPr>
            <a:r>
              <a:rPr lang="en-US" altLang="zh-CN" sz="1090" dirty="0" smtClean="0">
                <a:solidFill>
                  <a:srgbClr val="3333B2"/>
                </a:solidFill>
                <a:latin typeface="맑은 고딕" pitchFamily="18" charset="0"/>
                <a:cs typeface="맑은 고딕" pitchFamily="18" charset="0"/>
              </a:rPr>
              <a:t>3.</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Replace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formal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parameters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actual</a:t>
            </a:r>
          </a:p>
        </p:txBody>
      </p:sp>
      <p:sp>
        <p:nvSpPr>
          <p:cNvPr id="10" name="TextBox 1"/>
          <p:cNvSpPr txBox="1"/>
          <p:nvPr/>
        </p:nvSpPr>
        <p:spPr>
          <a:xfrm>
            <a:off x="533400" y="1778000"/>
            <a:ext cx="6350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arguments.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596900"/>
            <a:ext cx="1244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609600"/>
            <a:ext cx="12446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609600"/>
            <a:ext cx="12446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p:txBody>
      </p:sp>
      <p:sp>
        <p:nvSpPr>
          <p:cNvPr id="6" name="TextBox 1"/>
          <p:cNvSpPr txBox="1"/>
          <p:nvPr/>
        </p:nvSpPr>
        <p:spPr>
          <a:xfrm>
            <a:off x="355600" y="939800"/>
            <a:ext cx="13081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609600"/>
            <a:ext cx="12446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p:txBody>
      </p:sp>
      <p:sp>
        <p:nvSpPr>
          <p:cNvPr id="6" name="TextBox 1"/>
          <p:cNvSpPr txBox="1"/>
          <p:nvPr/>
        </p:nvSpPr>
        <p:spPr>
          <a:xfrm>
            <a:off x="355600" y="952500"/>
            <a:ext cx="13081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609600"/>
            <a:ext cx="12446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p:txBody>
      </p:sp>
      <p:sp>
        <p:nvSpPr>
          <p:cNvPr id="6" name="TextBox 1"/>
          <p:cNvSpPr txBox="1"/>
          <p:nvPr/>
        </p:nvSpPr>
        <p:spPr>
          <a:xfrm>
            <a:off x="355600" y="952500"/>
            <a:ext cx="1308100" cy="4572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609600"/>
            <a:ext cx="12446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p:txBody>
      </p:sp>
      <p:sp>
        <p:nvSpPr>
          <p:cNvPr id="6" name="TextBox 1"/>
          <p:cNvSpPr txBox="1"/>
          <p:nvPr/>
        </p:nvSpPr>
        <p:spPr>
          <a:xfrm>
            <a:off x="355600" y="965200"/>
            <a:ext cx="1308100" cy="6350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27000"/>
            <a:ext cx="3111500" cy="546100"/>
          </a:xfrm>
          <a:prstGeom prst="rect">
            <a:avLst/>
          </a:prstGeom>
          <a:noFill/>
        </p:spPr>
        <p:txBody>
          <a:bodyPr wrap="none" lIns="0" tIns="0" rIns="0" rtlCol="0">
            <a:spAutoFit/>
          </a:bodyPr>
          <a:lstStyle/>
          <a:p>
            <a:pPr>
              <a:lnSpc>
                <a:spcPts val="1400"/>
              </a:lnSpc>
              <a:tabLst>
                <a:tab pos="254000" algn="l"/>
              </a:tabLst>
            </a:pPr>
            <a:r>
              <a:rPr lang="en-US" altLang="zh-CN" sz="1434" dirty="0" smtClean="0">
                <a:solidFill>
                  <a:srgbClr val="B22222"/>
                </a:solidFill>
                <a:latin typeface="맑은 고딕" pitchFamily="18" charset="0"/>
                <a:cs typeface="맑은 고딕" pitchFamily="18" charset="0"/>
              </a:rPr>
              <a:t>Elements</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of</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Programming</a:t>
            </a:r>
          </a:p>
          <a:p>
            <a:pPr>
              <a:lnSpc>
                <a:spcPts val="1000"/>
              </a:lnSpc>
            </a:pPr>
            <a:endParaRPr lang="en-US" altLang="zh-CN" dirty="0" smtClean="0"/>
          </a:p>
          <a:p>
            <a:pPr>
              <a:lnSpc>
                <a:spcPts val="1800"/>
              </a:lnSpc>
              <a:tabLst>
                <a:tab pos="254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Every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non-trivial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programming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language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provides:</a:t>
            </a:r>
          </a:p>
        </p:txBody>
      </p:sp>
      <p:sp>
        <p:nvSpPr>
          <p:cNvPr id="5" name="TextBox 1"/>
          <p:cNvSpPr txBox="1"/>
          <p:nvPr/>
        </p:nvSpPr>
        <p:spPr>
          <a:xfrm>
            <a:off x="482600" y="850900"/>
            <a:ext cx="76200" cy="546100"/>
          </a:xfrm>
          <a:prstGeom prst="rect">
            <a:avLst/>
          </a:prstGeom>
          <a:noFill/>
        </p:spPr>
        <p:txBody>
          <a:bodyPr wrap="none" lIns="0" tIns="0" rIns="0" rtlCol="0">
            <a:spAutoFit/>
          </a:bodyPr>
          <a:lstStyle/>
          <a:p>
            <a:pPr>
              <a:lnSpc>
                <a:spcPts val="1000"/>
              </a:lnSpc>
              <a:tabLst/>
            </a:pPr>
            <a:r>
              <a:rPr lang="en-US" altLang="zh-CN" sz="796" dirty="0" smtClean="0">
                <a:solidFill>
                  <a:srgbClr val="3333B2"/>
                </a:solidFill>
                <a:latin typeface="맑은 고딕" pitchFamily="18" charset="0"/>
                <a:cs typeface="맑은 고딕" pitchFamily="18" charset="0"/>
              </a:rPr>
              <a:t>▶</a:t>
            </a:r>
          </a:p>
          <a:p>
            <a:pPr>
              <a:lnSpc>
                <a:spcPts val="1600"/>
              </a:lnSpc>
              <a:tabLst/>
            </a:pPr>
            <a:r>
              <a:rPr lang="en-US" altLang="zh-CN" sz="796" dirty="0" smtClean="0">
                <a:solidFill>
                  <a:srgbClr val="3333B2"/>
                </a:solidFill>
                <a:latin typeface="맑은 고딕" pitchFamily="18" charset="0"/>
                <a:cs typeface="맑은 고딕" pitchFamily="18" charset="0"/>
              </a:rPr>
              <a:t>▶</a:t>
            </a:r>
          </a:p>
          <a:p>
            <a:pPr>
              <a:lnSpc>
                <a:spcPts val="1600"/>
              </a:lnSpc>
              <a:tabLst/>
            </a:pPr>
            <a:r>
              <a:rPr lang="en-US" altLang="zh-CN" sz="796" dirty="0" smtClean="0">
                <a:solidFill>
                  <a:srgbClr val="3333B2"/>
                </a:solidFill>
                <a:latin typeface="맑은 고딕" pitchFamily="18" charset="0"/>
                <a:cs typeface="맑은 고딕" pitchFamily="18" charset="0"/>
              </a:rPr>
              <a:t>▶</a:t>
            </a:r>
          </a:p>
        </p:txBody>
      </p:sp>
      <p:sp>
        <p:nvSpPr>
          <p:cNvPr id="6" name="TextBox 1"/>
          <p:cNvSpPr txBox="1"/>
          <p:nvPr/>
        </p:nvSpPr>
        <p:spPr>
          <a:xfrm>
            <a:off x="635000" y="863600"/>
            <a:ext cx="3492500" cy="7239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primitive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representing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simplest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elements</a:t>
            </a:r>
          </a:p>
          <a:p>
            <a:pPr>
              <a:lnSpc>
                <a:spcPts val="1600"/>
              </a:lnSpc>
              <a:tabLst/>
            </a:pPr>
            <a:r>
              <a:rPr lang="en-US" altLang="zh-CN" sz="1090" dirty="0" smtClean="0">
                <a:solidFill>
                  <a:srgbClr val="000000"/>
                </a:solidFill>
                <a:latin typeface="맑은 고딕" pitchFamily="18" charset="0"/>
                <a:cs typeface="맑은 고딕" pitchFamily="18" charset="0"/>
              </a:rPr>
              <a:t>ways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combine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expressions</a:t>
            </a:r>
          </a:p>
          <a:p>
            <a:pPr>
              <a:lnSpc>
                <a:spcPts val="1600"/>
              </a:lnSpc>
              <a:tabLst/>
            </a:pPr>
            <a:r>
              <a:rPr lang="en-US" altLang="zh-CN" sz="1090" dirty="0" smtClean="0">
                <a:solidFill>
                  <a:srgbClr val="000000"/>
                </a:solidFill>
                <a:latin typeface="맑은 고딕" pitchFamily="18" charset="0"/>
                <a:cs typeface="맑은 고딕" pitchFamily="18" charset="0"/>
              </a:rPr>
              <a:t>ways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abstract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which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introduce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name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an</a:t>
            </a:r>
          </a:p>
          <a:p>
            <a:pPr>
              <a:lnSpc>
                <a:spcPts val="1300"/>
              </a:lnSpc>
              <a:tabLst/>
            </a:pPr>
            <a:r>
              <a:rPr lang="en-US" altLang="zh-CN" sz="1090" dirty="0" smtClean="0">
                <a:solidFill>
                  <a:srgbClr val="000000"/>
                </a:solidFill>
                <a:latin typeface="맑은 고딕" pitchFamily="18" charset="0"/>
                <a:cs typeface="맑은 고딕" pitchFamily="18" charset="0"/>
              </a:rPr>
              <a:t>expression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which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referred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609600"/>
            <a:ext cx="12446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p:txBody>
      </p:sp>
      <p:sp>
        <p:nvSpPr>
          <p:cNvPr id="6" name="TextBox 1"/>
          <p:cNvSpPr txBox="1"/>
          <p:nvPr/>
        </p:nvSpPr>
        <p:spPr>
          <a:xfrm>
            <a:off x="355600" y="965200"/>
            <a:ext cx="1308100" cy="800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16</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609600"/>
            <a:ext cx="12446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p:txBody>
      </p:sp>
      <p:sp>
        <p:nvSpPr>
          <p:cNvPr id="6" name="TextBox 1"/>
          <p:cNvSpPr txBox="1"/>
          <p:nvPr/>
        </p:nvSpPr>
        <p:spPr>
          <a:xfrm>
            <a:off x="355600" y="977900"/>
            <a:ext cx="1308100" cy="9779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square(4)</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16</a:t>
            </a:r>
          </a:p>
          <a:p>
            <a:pPr>
              <a:lnSpc>
                <a:spcPts val="1300"/>
              </a:lnSpc>
              <a:tabLst/>
            </a:pPr>
            <a:r>
              <a:rPr lang="en-US" altLang="zh-CN" sz="978" dirty="0" smtClean="0">
                <a:solidFill>
                  <a:srgbClr val="000000"/>
                </a:solidFill>
                <a:latin typeface="맑은 고딕" pitchFamily="18" charset="0"/>
                <a:cs typeface="맑은 고딕" pitchFamily="18" charset="0"/>
              </a:rPr>
              <a:t>25</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17272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The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substitution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model</a:t>
            </a:r>
          </a:p>
        </p:txBody>
      </p:sp>
      <p:sp>
        <p:nvSpPr>
          <p:cNvPr id="5" name="TextBox 1"/>
          <p:cNvSpPr txBox="1"/>
          <p:nvPr/>
        </p:nvSpPr>
        <p:spPr>
          <a:xfrm>
            <a:off x="355600" y="520700"/>
            <a:ext cx="35941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scheme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called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substitution</a:t>
            </a:r>
          </a:p>
          <a:p>
            <a:pPr>
              <a:lnSpc>
                <a:spcPts val="1300"/>
              </a:lnSpc>
              <a:tabLst/>
            </a:pPr>
            <a:r>
              <a:rPr lang="en-US" altLang="zh-CN" sz="1090" i="1" dirty="0" smtClean="0">
                <a:solidFill>
                  <a:srgbClr val="000000"/>
                </a:solidFill>
                <a:latin typeface="맑은 고딕" pitchFamily="18" charset="0"/>
                <a:cs typeface="맑은 고딕" pitchFamily="18" charset="0"/>
              </a:rPr>
              <a:t>model</a:t>
            </a:r>
            <a:r>
              <a:rPr lang="en-US" altLang="zh-CN" sz="1090" dirty="0" smtClean="0">
                <a:solidFill>
                  <a:srgbClr val="000000"/>
                </a:solidFill>
                <a:latin typeface="맑은 고딕" pitchFamily="18" charset="0"/>
                <a:cs typeface="맑은 고딕" pitchFamily="18" charset="0"/>
              </a:rPr>
              <a:t>.</a:t>
            </a:r>
          </a:p>
        </p:txBody>
      </p:sp>
      <p:sp>
        <p:nvSpPr>
          <p:cNvPr id="6" name="TextBox 1"/>
          <p:cNvSpPr txBox="1"/>
          <p:nvPr/>
        </p:nvSpPr>
        <p:spPr>
          <a:xfrm>
            <a:off x="355600" y="939800"/>
            <a:ext cx="38735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idea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underlying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model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that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does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reduce</a:t>
            </a:r>
          </a:p>
          <a:p>
            <a:pPr>
              <a:lnSpc>
                <a:spcPts val="1300"/>
              </a:lnSpc>
              <a:tabLst/>
            </a:pPr>
            <a:r>
              <a:rPr lang="en-US" altLang="zh-CN" sz="1090" i="1" dirty="0" smtClean="0">
                <a:solidFill>
                  <a:srgbClr val="000000"/>
                </a:solidFill>
                <a:latin typeface="맑은 고딕" pitchFamily="18" charset="0"/>
                <a:cs typeface="맑은 고딕" pitchFamily="18" charset="0"/>
              </a:rPr>
              <a:t>an</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expression</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value</a:t>
            </a:r>
            <a:r>
              <a:rPr lang="en-US" altLang="zh-CN" sz="1090" dirty="0" smtClean="0">
                <a:solidFill>
                  <a:srgbClr val="000000"/>
                </a:solidFill>
                <a:latin typeface="맑은 고딕" pitchFamily="18" charset="0"/>
                <a:cs typeface="맑은 고딕" pitchFamily="18" charset="0"/>
              </a:rPr>
              <a:t>.</a:t>
            </a:r>
          </a:p>
        </p:txBody>
      </p:sp>
      <p:sp>
        <p:nvSpPr>
          <p:cNvPr id="7" name="TextBox 1"/>
          <p:cNvSpPr txBox="1"/>
          <p:nvPr/>
        </p:nvSpPr>
        <p:spPr>
          <a:xfrm>
            <a:off x="355600" y="1358900"/>
            <a:ext cx="37084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It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long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have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no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side</a:t>
            </a:r>
          </a:p>
          <a:p>
            <a:pPr>
              <a:lnSpc>
                <a:spcPts val="1300"/>
              </a:lnSpc>
              <a:tabLst/>
            </a:pPr>
            <a:r>
              <a:rPr lang="en-US" altLang="zh-CN" sz="1090" dirty="0" smtClean="0">
                <a:solidFill>
                  <a:srgbClr val="000000"/>
                </a:solidFill>
                <a:latin typeface="맑은 고딕" pitchFamily="18" charset="0"/>
                <a:cs typeface="맑은 고딕" pitchFamily="18" charset="0"/>
              </a:rPr>
              <a:t>eﬀects.</a:t>
            </a:r>
          </a:p>
        </p:txBody>
      </p:sp>
      <p:sp>
        <p:nvSpPr>
          <p:cNvPr id="8" name="TextBox 1"/>
          <p:cNvSpPr txBox="1"/>
          <p:nvPr/>
        </p:nvSpPr>
        <p:spPr>
          <a:xfrm>
            <a:off x="355600" y="1778000"/>
            <a:ext cx="39497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substitution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model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formalized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i="1" dirty="0" smtClean="0">
                <a:solidFill>
                  <a:srgbClr val="B22222"/>
                </a:solidFill>
                <a:latin typeface="맑은 고딕" pitchFamily="18" charset="0"/>
                <a:cs typeface="맑은 고딕" pitchFamily="18" charset="0"/>
              </a:rPr>
              <a:t>λ-calculus</a:t>
            </a:r>
            <a:r>
              <a:rPr lang="en-US" altLang="zh-CN" sz="1090" dirty="0" smtClean="0">
                <a:solidFill>
                  <a:srgbClr val="000000"/>
                </a:solidFill>
                <a:latin typeface="맑은 고딕" pitchFamily="18" charset="0"/>
                <a:cs typeface="맑은 고딕" pitchFamily="18" charset="0"/>
              </a:rPr>
              <a: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which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gives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a:t>
            </a:r>
          </a:p>
          <a:p>
            <a:pPr>
              <a:lnSpc>
                <a:spcPts val="1300"/>
              </a:lnSpc>
              <a:tabLst/>
            </a:pPr>
            <a:r>
              <a:rPr lang="en-US" altLang="zh-CN" sz="1090" dirty="0" smtClean="0">
                <a:solidFill>
                  <a:srgbClr val="000000"/>
                </a:solidFill>
                <a:latin typeface="맑은 고딕" pitchFamily="18" charset="0"/>
                <a:cs typeface="맑은 고딕" pitchFamily="18" charset="0"/>
              </a:rPr>
              <a:t>foundation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programming.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8890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Termination</a:t>
            </a:r>
          </a:p>
        </p:txBody>
      </p:sp>
      <p:sp>
        <p:nvSpPr>
          <p:cNvPr id="5" name="TextBox 1"/>
          <p:cNvSpPr txBox="1"/>
          <p:nvPr/>
        </p:nvSpPr>
        <p:spPr>
          <a:xfrm>
            <a:off x="762000" y="469900"/>
            <a:ext cx="76200" cy="127000"/>
          </a:xfrm>
          <a:prstGeom prst="rect">
            <a:avLst/>
          </a:prstGeom>
          <a:noFill/>
        </p:spPr>
        <p:txBody>
          <a:bodyPr wrap="none" lIns="0" tIns="0" rIns="0" rtlCol="0">
            <a:spAutoFit/>
          </a:bodyPr>
          <a:lstStyle/>
          <a:p>
            <a:pPr>
              <a:lnSpc>
                <a:spcPts val="1000"/>
              </a:lnSpc>
              <a:tabLst/>
            </a:pPr>
            <a:r>
              <a:rPr lang="en-US" altLang="zh-CN" sz="796" dirty="0" smtClean="0">
                <a:solidFill>
                  <a:srgbClr val="3333B2"/>
                </a:solidFill>
                <a:latin typeface="맑은 고딕" pitchFamily="18" charset="0"/>
                <a:cs typeface="맑은 고딕" pitchFamily="18" charset="0"/>
              </a:rPr>
              <a:t>▶</a:t>
            </a:r>
          </a:p>
        </p:txBody>
      </p:sp>
      <p:sp>
        <p:nvSpPr>
          <p:cNvPr id="6" name="TextBox 1"/>
          <p:cNvSpPr txBox="1"/>
          <p:nvPr/>
        </p:nvSpPr>
        <p:spPr>
          <a:xfrm>
            <a:off x="901700" y="482600"/>
            <a:ext cx="2946400" cy="304800"/>
          </a:xfrm>
          <a:prstGeom prst="rect">
            <a:avLst/>
          </a:prstGeom>
          <a:noFill/>
        </p:spPr>
        <p:txBody>
          <a:bodyPr wrap="none" lIns="0" tIns="0" rIns="0" rtlCol="0">
            <a:spAutoFit/>
          </a:bodyPr>
          <a:lstStyle/>
          <a:p>
            <a:pPr>
              <a:lnSpc>
                <a:spcPts val="1000"/>
              </a:lnSpc>
              <a:tabLst/>
            </a:pPr>
            <a:r>
              <a:rPr lang="en-US" altLang="zh-CN" sz="1090" i="1" dirty="0" smtClean="0">
                <a:solidFill>
                  <a:srgbClr val="000000"/>
                </a:solidFill>
                <a:latin typeface="맑은 고딕" pitchFamily="18" charset="0"/>
                <a:cs typeface="맑은 고딕" pitchFamily="18" charset="0"/>
              </a:rPr>
              <a:t>Does</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every</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expression</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reduce</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value</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(in</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ﬁnite</a:t>
            </a:r>
          </a:p>
          <a:p>
            <a:pPr>
              <a:lnSpc>
                <a:spcPts val="1300"/>
              </a:lnSpc>
              <a:tabLst/>
            </a:pPr>
            <a:r>
              <a:rPr lang="en-US" altLang="zh-CN" sz="1090" i="1" dirty="0" smtClean="0">
                <a:solidFill>
                  <a:srgbClr val="000000"/>
                </a:solidFill>
                <a:latin typeface="맑은 고딕" pitchFamily="18" charset="0"/>
                <a:cs typeface="맑은 고딕" pitchFamily="18" charset="0"/>
              </a:rPr>
              <a:t>number</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steps)?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1278590" y="1665124"/>
            <a:ext cx="187243" cy="23532"/>
          </a:xfrm>
          <a:custGeom>
            <a:avLst/>
            <a:gdLst>
              <a:gd name="connsiteX0" fmla="*/ 6350 w 187243"/>
              <a:gd name="connsiteY0" fmla="*/ 13468 h 23532"/>
              <a:gd name="connsiteX1" fmla="*/ 136329 w 187243"/>
              <a:gd name="connsiteY1" fmla="*/ 13468 h 23532"/>
              <a:gd name="connsiteX2" fmla="*/ 180893 w 187243"/>
              <a:gd name="connsiteY2" fmla="*/ 17182 h 23532"/>
            </a:gdLst>
            <a:ahLst/>
            <a:cxnLst>
              <a:cxn ang="0">
                <a:pos x="connsiteX0" y="connsiteY0"/>
              </a:cxn>
              <a:cxn ang="1">
                <a:pos x="connsiteX1" y="connsiteY1"/>
              </a:cxn>
              <a:cxn ang="2">
                <a:pos x="connsiteX2" y="connsiteY2"/>
              </a:cxn>
            </a:cxnLst>
            <a:rect l="l" t="t" r="r" b="b"/>
            <a:pathLst>
              <a:path w="187243" h="23532">
                <a:moveTo>
                  <a:pt x="6350" y="13468"/>
                </a:moveTo>
                <a:cubicBezTo>
                  <a:pt x="40097" y="-3405"/>
                  <a:pt x="100008" y="13468"/>
                  <a:pt x="136329" y="13468"/>
                </a:cubicBezTo>
                <a:cubicBezTo>
                  <a:pt x="142675" y="13468"/>
                  <a:pt x="180893" y="9572"/>
                  <a:pt x="180893" y="17182"/>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1438280" y="1649961"/>
            <a:ext cx="55480" cy="72118"/>
          </a:xfrm>
          <a:custGeom>
            <a:avLst/>
            <a:gdLst>
              <a:gd name="connsiteX0" fmla="*/ 6350 w 55480"/>
              <a:gd name="connsiteY0" fmla="*/ 6350 h 72118"/>
              <a:gd name="connsiteX1" fmla="*/ 28632 w 55480"/>
              <a:gd name="connsiteY1" fmla="*/ 13777 h 72118"/>
              <a:gd name="connsiteX2" fmla="*/ 17490 w 55480"/>
              <a:gd name="connsiteY2" fmla="*/ 65768 h 72118"/>
            </a:gdLst>
            <a:ahLst/>
            <a:cxnLst>
              <a:cxn ang="0">
                <a:pos x="connsiteX0" y="connsiteY0"/>
              </a:cxn>
              <a:cxn ang="1">
                <a:pos x="connsiteX1" y="connsiteY1"/>
              </a:cxn>
              <a:cxn ang="2">
                <a:pos x="connsiteX2" y="connsiteY2"/>
              </a:cxn>
            </a:cxnLst>
            <a:rect l="l" t="t" r="r" b="b"/>
            <a:pathLst>
              <a:path w="55480" h="72118">
                <a:moveTo>
                  <a:pt x="6350" y="6350"/>
                </a:moveTo>
                <a:cubicBezTo>
                  <a:pt x="15513" y="6350"/>
                  <a:pt x="20515" y="9718"/>
                  <a:pt x="28632" y="13777"/>
                </a:cubicBezTo>
                <a:cubicBezTo>
                  <a:pt x="81347" y="40134"/>
                  <a:pt x="17490" y="35025"/>
                  <a:pt x="17490" y="65768"/>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1604458" y="1580377"/>
            <a:ext cx="77245" cy="145416"/>
          </a:xfrm>
          <a:custGeom>
            <a:avLst/>
            <a:gdLst>
              <a:gd name="connsiteX0" fmla="*/ 14715 w 77245"/>
              <a:gd name="connsiteY0" fmla="*/ 120498 h 145416"/>
              <a:gd name="connsiteX1" fmla="*/ 66706 w 77245"/>
              <a:gd name="connsiteY1" fmla="*/ 9086 h 145416"/>
              <a:gd name="connsiteX2" fmla="*/ 14715 w 77245"/>
              <a:gd name="connsiteY2" fmla="*/ 42510 h 145416"/>
              <a:gd name="connsiteX3" fmla="*/ 70420 w 77245"/>
              <a:gd name="connsiteY3" fmla="*/ 139066 h 145416"/>
            </a:gdLst>
            <a:ahLst/>
            <a:cxnLst>
              <a:cxn ang="0">
                <a:pos x="connsiteX0" y="connsiteY0"/>
              </a:cxn>
              <a:cxn ang="1">
                <a:pos x="connsiteX1" y="connsiteY1"/>
              </a:cxn>
              <a:cxn ang="2">
                <a:pos x="connsiteX2" y="connsiteY2"/>
              </a:cxn>
              <a:cxn ang="3">
                <a:pos x="connsiteX3" y="connsiteY3"/>
              </a:cxn>
            </a:cxnLst>
            <a:rect l="l" t="t" r="r" b="b"/>
            <a:pathLst>
              <a:path w="77245" h="145416">
                <a:moveTo>
                  <a:pt x="14715" y="120498"/>
                </a:moveTo>
                <a:cubicBezTo>
                  <a:pt x="-21553" y="132587"/>
                  <a:pt x="107981" y="50362"/>
                  <a:pt x="66706" y="9086"/>
                </a:cubicBezTo>
                <a:cubicBezTo>
                  <a:pt x="50760" y="-6859"/>
                  <a:pt x="19093" y="33753"/>
                  <a:pt x="14715" y="42510"/>
                </a:cubicBezTo>
                <a:cubicBezTo>
                  <a:pt x="-9502" y="90945"/>
                  <a:pt x="21691" y="139066"/>
                  <a:pt x="70420" y="139066"/>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1671487" y="1649827"/>
            <a:ext cx="68791" cy="68363"/>
          </a:xfrm>
          <a:custGeom>
            <a:avLst/>
            <a:gdLst>
              <a:gd name="connsiteX0" fmla="*/ 40527 w 68791"/>
              <a:gd name="connsiteY0" fmla="*/ 28766 h 68363"/>
              <a:gd name="connsiteX1" fmla="*/ 10818 w 68791"/>
              <a:gd name="connsiteY1" fmla="*/ 54761 h 68363"/>
              <a:gd name="connsiteX2" fmla="*/ 51669 w 68791"/>
              <a:gd name="connsiteY2" fmla="*/ 25051 h 68363"/>
            </a:gdLst>
            <a:ahLst/>
            <a:cxnLst>
              <a:cxn ang="0">
                <a:pos x="connsiteX0" y="connsiteY0"/>
              </a:cxn>
              <a:cxn ang="1">
                <a:pos x="connsiteX1" y="connsiteY1"/>
              </a:cxn>
              <a:cxn ang="2">
                <a:pos x="connsiteX2" y="connsiteY2"/>
              </a:cxn>
            </a:cxnLst>
            <a:rect l="l" t="t" r="r" b="b"/>
            <a:pathLst>
              <a:path w="68791" h="68363">
                <a:moveTo>
                  <a:pt x="40527" y="28766"/>
                </a:moveTo>
                <a:cubicBezTo>
                  <a:pt x="40527" y="-26797"/>
                  <a:pt x="-10777" y="33165"/>
                  <a:pt x="10818" y="54761"/>
                </a:cubicBezTo>
                <a:cubicBezTo>
                  <a:pt x="48391" y="92334"/>
                  <a:pt x="79809" y="-3087"/>
                  <a:pt x="51669" y="25051"/>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1746516" y="1654754"/>
            <a:ext cx="79546" cy="57513"/>
          </a:xfrm>
          <a:custGeom>
            <a:avLst/>
            <a:gdLst>
              <a:gd name="connsiteX0" fmla="*/ 73196 w 79546"/>
              <a:gd name="connsiteY0" fmla="*/ 16411 h 57513"/>
              <a:gd name="connsiteX1" fmla="*/ 6350 w 79546"/>
              <a:gd name="connsiteY1" fmla="*/ 38693 h 57513"/>
              <a:gd name="connsiteX2" fmla="*/ 50914 w 79546"/>
              <a:gd name="connsiteY2" fmla="*/ 16411 h 57513"/>
            </a:gdLst>
            <a:ahLst/>
            <a:cxnLst>
              <a:cxn ang="0">
                <a:pos x="connsiteX0" y="connsiteY0"/>
              </a:cxn>
              <a:cxn ang="1">
                <a:pos x="connsiteX1" y="connsiteY1"/>
              </a:cxn>
              <a:cxn ang="2">
                <a:pos x="connsiteX2" y="connsiteY2"/>
              </a:cxn>
            </a:cxnLst>
            <a:rect l="l" t="t" r="r" b="b"/>
            <a:pathLst>
              <a:path w="79546" h="57513">
                <a:moveTo>
                  <a:pt x="73196" y="16411"/>
                </a:moveTo>
                <a:cubicBezTo>
                  <a:pt x="57887" y="16411"/>
                  <a:pt x="-3073" y="-17846"/>
                  <a:pt x="6350" y="38693"/>
                </a:cubicBezTo>
                <a:cubicBezTo>
                  <a:pt x="12651" y="76506"/>
                  <a:pt x="87530" y="16411"/>
                  <a:pt x="50914" y="16411"/>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1813363" y="1631392"/>
            <a:ext cx="94401" cy="146393"/>
          </a:xfrm>
          <a:custGeom>
            <a:avLst/>
            <a:gdLst>
              <a:gd name="connsiteX0" fmla="*/ 47200 w 94401"/>
              <a:gd name="connsiteY0" fmla="*/ 36059 h 146393"/>
              <a:gd name="connsiteX1" fmla="*/ 54627 w 94401"/>
              <a:gd name="connsiteY1" fmla="*/ 140042 h 146393"/>
              <a:gd name="connsiteX2" fmla="*/ 32345 w 94401"/>
              <a:gd name="connsiteY2" fmla="*/ 114047 h 146393"/>
              <a:gd name="connsiteX3" fmla="*/ 6350 w 94401"/>
              <a:gd name="connsiteY3" fmla="*/ 65768 h 146393"/>
              <a:gd name="connsiteX4" fmla="*/ 50914 w 94401"/>
              <a:gd name="connsiteY4" fmla="*/ 6350 h 146393"/>
              <a:gd name="connsiteX5" fmla="*/ 88051 w 94401"/>
              <a:gd name="connsiteY5" fmla="*/ 50914 h 146393"/>
              <a:gd name="connsiteX6" fmla="*/ 36060 w 94401"/>
              <a:gd name="connsiteY6" fmla="*/ 65768 h 14639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4401" h="146393">
                <a:moveTo>
                  <a:pt x="47200" y="36059"/>
                </a:moveTo>
                <a:cubicBezTo>
                  <a:pt x="43432" y="39828"/>
                  <a:pt x="31159" y="140042"/>
                  <a:pt x="54627" y="140042"/>
                </a:cubicBezTo>
                <a:cubicBezTo>
                  <a:pt x="66041" y="140042"/>
                  <a:pt x="39352" y="123055"/>
                  <a:pt x="32345" y="114047"/>
                </a:cubicBezTo>
                <a:cubicBezTo>
                  <a:pt x="23384" y="102525"/>
                  <a:pt x="9260" y="80319"/>
                  <a:pt x="6350" y="65768"/>
                </a:cubicBezTo>
                <a:cubicBezTo>
                  <a:pt x="-1107" y="28478"/>
                  <a:pt x="20655" y="18453"/>
                  <a:pt x="50914" y="6350"/>
                </a:cubicBezTo>
                <a:cubicBezTo>
                  <a:pt x="80129" y="-5336"/>
                  <a:pt x="100394" y="26228"/>
                  <a:pt x="88051" y="50914"/>
                </a:cubicBezTo>
                <a:cubicBezTo>
                  <a:pt x="78896" y="69223"/>
                  <a:pt x="52015" y="65768"/>
                  <a:pt x="36060" y="65768"/>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1976295" y="1638819"/>
            <a:ext cx="135723" cy="20127"/>
          </a:xfrm>
          <a:custGeom>
            <a:avLst/>
            <a:gdLst>
              <a:gd name="connsiteX0" fmla="*/ 29102 w 135723"/>
              <a:gd name="connsiteY0" fmla="*/ 6350 h 20127"/>
              <a:gd name="connsiteX1" fmla="*/ 47671 w 135723"/>
              <a:gd name="connsiteY1" fmla="*/ 13777 h 20127"/>
              <a:gd name="connsiteX2" fmla="*/ 129373 w 135723"/>
              <a:gd name="connsiteY2" fmla="*/ 13777 h 20127"/>
            </a:gdLst>
            <a:ahLst/>
            <a:cxnLst>
              <a:cxn ang="0">
                <a:pos x="connsiteX0" y="connsiteY0"/>
              </a:cxn>
              <a:cxn ang="1">
                <a:pos x="connsiteX1" y="connsiteY1"/>
              </a:cxn>
              <a:cxn ang="2">
                <a:pos x="connsiteX2" y="connsiteY2"/>
              </a:cxn>
            </a:cxnLst>
            <a:rect l="l" t="t" r="r" b="b"/>
            <a:pathLst>
              <a:path w="135723" h="20127">
                <a:moveTo>
                  <a:pt x="29102" y="6350"/>
                </a:moveTo>
                <a:cubicBezTo>
                  <a:pt x="-19675" y="6350"/>
                  <a:pt x="11575" y="13777"/>
                  <a:pt x="47671" y="13777"/>
                </a:cubicBezTo>
                <a:cubicBezTo>
                  <a:pt x="76555" y="13777"/>
                  <a:pt x="145631" y="-2481"/>
                  <a:pt x="129373" y="13777"/>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2088177" y="1605396"/>
            <a:ext cx="68406" cy="98113"/>
          </a:xfrm>
          <a:custGeom>
            <a:avLst/>
            <a:gdLst>
              <a:gd name="connsiteX0" fmla="*/ 6350 w 68406"/>
              <a:gd name="connsiteY0" fmla="*/ 6350 h 98113"/>
              <a:gd name="connsiteX1" fmla="*/ 62055 w 68406"/>
              <a:gd name="connsiteY1" fmla="*/ 32345 h 98113"/>
              <a:gd name="connsiteX2" fmla="*/ 32345 w 68406"/>
              <a:gd name="connsiteY2" fmla="*/ 91763 h 98113"/>
            </a:gdLst>
            <a:ahLst/>
            <a:cxnLst>
              <a:cxn ang="0">
                <a:pos x="connsiteX0" y="connsiteY0"/>
              </a:cxn>
              <a:cxn ang="1">
                <a:pos x="connsiteX1" y="connsiteY1"/>
              </a:cxn>
              <a:cxn ang="2">
                <a:pos x="connsiteX2" y="connsiteY2"/>
              </a:cxn>
            </a:cxnLst>
            <a:rect l="l" t="t" r="r" b="b"/>
            <a:pathLst>
              <a:path w="68406" h="98113">
                <a:moveTo>
                  <a:pt x="6350" y="6350"/>
                </a:moveTo>
                <a:cubicBezTo>
                  <a:pt x="24787" y="6350"/>
                  <a:pt x="55660" y="9963"/>
                  <a:pt x="62055" y="32345"/>
                </a:cubicBezTo>
                <a:cubicBezTo>
                  <a:pt x="68021" y="53225"/>
                  <a:pt x="30951" y="93159"/>
                  <a:pt x="32345" y="91763"/>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2218156" y="1683383"/>
            <a:ext cx="23841" cy="12700"/>
          </a:xfrm>
          <a:custGeom>
            <a:avLst/>
            <a:gdLst>
              <a:gd name="connsiteX0" fmla="*/ 6350 w 23841"/>
              <a:gd name="connsiteY0" fmla="*/ 6350 h 12700"/>
              <a:gd name="connsiteX1" fmla="*/ 17491 w 23841"/>
              <a:gd name="connsiteY1" fmla="*/ 6350 h 12700"/>
            </a:gdLst>
            <a:ahLst/>
            <a:cxnLst>
              <a:cxn ang="0">
                <a:pos x="connsiteX0" y="connsiteY0"/>
              </a:cxn>
              <a:cxn ang="1">
                <a:pos x="connsiteX1" y="connsiteY1"/>
              </a:cxn>
            </a:cxnLst>
            <a:rect l="l" t="t" r="r" b="b"/>
            <a:pathLst>
              <a:path w="23841" h="12700">
                <a:moveTo>
                  <a:pt x="6350" y="6350"/>
                </a:moveTo>
                <a:cubicBezTo>
                  <a:pt x="6350" y="-1262"/>
                  <a:pt x="14088" y="2947"/>
                  <a:pt x="17491" y="6350"/>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2296144" y="1672243"/>
            <a:ext cx="23840" cy="16413"/>
          </a:xfrm>
          <a:custGeom>
            <a:avLst/>
            <a:gdLst>
              <a:gd name="connsiteX0" fmla="*/ 6350 w 23840"/>
              <a:gd name="connsiteY0" fmla="*/ 6350 h 16413"/>
              <a:gd name="connsiteX1" fmla="*/ 17490 w 23840"/>
              <a:gd name="connsiteY1" fmla="*/ 10063 h 16413"/>
            </a:gdLst>
            <a:ahLst/>
            <a:cxnLst>
              <a:cxn ang="0">
                <a:pos x="connsiteX0" y="connsiteY0"/>
              </a:cxn>
              <a:cxn ang="1">
                <a:pos x="connsiteX1" y="connsiteY1"/>
              </a:cxn>
            </a:cxnLst>
            <a:rect l="l" t="t" r="r" b="b"/>
            <a:pathLst>
              <a:path w="23840" h="16413">
                <a:moveTo>
                  <a:pt x="6350" y="6350"/>
                </a:moveTo>
                <a:cubicBezTo>
                  <a:pt x="12284" y="6350"/>
                  <a:pt x="13003" y="5576"/>
                  <a:pt x="17490" y="10063"/>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2340709" y="1675956"/>
            <a:ext cx="16413" cy="20126"/>
          </a:xfrm>
          <a:custGeom>
            <a:avLst/>
            <a:gdLst>
              <a:gd name="connsiteX0" fmla="*/ 6350 w 16413"/>
              <a:gd name="connsiteY0" fmla="*/ 6350 h 20126"/>
              <a:gd name="connsiteX1" fmla="*/ 10063 w 16413"/>
              <a:gd name="connsiteY1" fmla="*/ 13776 h 20126"/>
            </a:gdLst>
            <a:ahLst/>
            <a:cxnLst>
              <a:cxn ang="0">
                <a:pos x="connsiteX0" y="connsiteY0"/>
              </a:cxn>
              <a:cxn ang="1">
                <a:pos x="connsiteX1" y="connsiteY1"/>
              </a:cxn>
            </a:cxnLst>
            <a:rect l="l" t="t" r="r" b="b"/>
            <a:pathLst>
              <a:path w="16413" h="20126">
                <a:moveTo>
                  <a:pt x="6350" y="6350"/>
                </a:moveTo>
                <a:cubicBezTo>
                  <a:pt x="10938" y="10938"/>
                  <a:pt x="10063" y="8312"/>
                  <a:pt x="10063" y="13776"/>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2370418" y="1687097"/>
            <a:ext cx="16413" cy="16413"/>
          </a:xfrm>
          <a:custGeom>
            <a:avLst/>
            <a:gdLst>
              <a:gd name="connsiteX0" fmla="*/ 6350 w 16413"/>
              <a:gd name="connsiteY0" fmla="*/ 6350 h 16413"/>
              <a:gd name="connsiteX1" fmla="*/ 10063 w 16413"/>
              <a:gd name="connsiteY1" fmla="*/ 10063 h 16413"/>
            </a:gdLst>
            <a:ahLst/>
            <a:cxnLst>
              <a:cxn ang="0">
                <a:pos x="connsiteX0" y="connsiteY0"/>
              </a:cxn>
              <a:cxn ang="1">
                <a:pos x="connsiteX1" y="connsiteY1"/>
              </a:cxn>
            </a:cxnLst>
            <a:rect l="l" t="t" r="r" b="b"/>
            <a:pathLst>
              <a:path w="16413" h="16413">
                <a:moveTo>
                  <a:pt x="6350" y="6350"/>
                </a:moveTo>
                <a:cubicBezTo>
                  <a:pt x="11301" y="6350"/>
                  <a:pt x="10063" y="5113"/>
                  <a:pt x="10063" y="10063"/>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988922" y="1936739"/>
            <a:ext cx="107126" cy="171564"/>
          </a:xfrm>
          <a:custGeom>
            <a:avLst/>
            <a:gdLst>
              <a:gd name="connsiteX0" fmla="*/ 6350 w 107126"/>
              <a:gd name="connsiteY0" fmla="*/ 146645 h 171564"/>
              <a:gd name="connsiteX1" fmla="*/ 95478 w 107126"/>
              <a:gd name="connsiteY1" fmla="*/ 53803 h 171564"/>
              <a:gd name="connsiteX2" fmla="*/ 95478 w 107126"/>
              <a:gd name="connsiteY2" fmla="*/ 9239 h 171564"/>
              <a:gd name="connsiteX3" fmla="*/ 84336 w 107126"/>
              <a:gd name="connsiteY3" fmla="*/ 165214 h 171564"/>
            </a:gdLst>
            <a:ahLst/>
            <a:cxnLst>
              <a:cxn ang="0">
                <a:pos x="connsiteX0" y="connsiteY0"/>
              </a:cxn>
              <a:cxn ang="1">
                <a:pos x="connsiteX1" y="connsiteY1"/>
              </a:cxn>
              <a:cxn ang="2">
                <a:pos x="connsiteX2" y="connsiteY2"/>
              </a:cxn>
              <a:cxn ang="3">
                <a:pos x="connsiteX3" y="connsiteY3"/>
              </a:cxn>
            </a:cxnLst>
            <a:rect l="l" t="t" r="r" b="b"/>
            <a:pathLst>
              <a:path w="107126" h="171564">
                <a:moveTo>
                  <a:pt x="6350" y="146645"/>
                </a:moveTo>
                <a:cubicBezTo>
                  <a:pt x="6350" y="170999"/>
                  <a:pt x="87363" y="73279"/>
                  <a:pt x="95478" y="53803"/>
                </a:cubicBezTo>
                <a:cubicBezTo>
                  <a:pt x="98637" y="46221"/>
                  <a:pt x="106448" y="13627"/>
                  <a:pt x="95478" y="9239"/>
                </a:cubicBezTo>
                <a:cubicBezTo>
                  <a:pt x="11957" y="-24167"/>
                  <a:pt x="19502" y="165214"/>
                  <a:pt x="84336" y="165214"/>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1100333" y="2019330"/>
            <a:ext cx="60977" cy="67124"/>
          </a:xfrm>
          <a:custGeom>
            <a:avLst/>
            <a:gdLst>
              <a:gd name="connsiteX0" fmla="*/ 54627 w 60977"/>
              <a:gd name="connsiteY0" fmla="*/ 15776 h 67124"/>
              <a:gd name="connsiteX1" fmla="*/ 6350 w 60977"/>
              <a:gd name="connsiteY1" fmla="*/ 49200 h 67124"/>
              <a:gd name="connsiteX2" fmla="*/ 39772 w 60977"/>
              <a:gd name="connsiteY2" fmla="*/ 26918 h 67124"/>
            </a:gdLst>
            <a:ahLst/>
            <a:cxnLst>
              <a:cxn ang="0">
                <a:pos x="connsiteX0" y="connsiteY0"/>
              </a:cxn>
              <a:cxn ang="1">
                <a:pos x="connsiteX1" y="connsiteY1"/>
              </a:cxn>
              <a:cxn ang="2">
                <a:pos x="connsiteX2" y="connsiteY2"/>
              </a:cxn>
            </a:cxnLst>
            <a:rect l="l" t="t" r="r" b="b"/>
            <a:pathLst>
              <a:path w="60977" h="67124">
                <a:moveTo>
                  <a:pt x="54627" y="15776"/>
                </a:moveTo>
                <a:cubicBezTo>
                  <a:pt x="54627" y="-9061"/>
                  <a:pt x="-5513" y="19543"/>
                  <a:pt x="6350" y="49200"/>
                </a:cubicBezTo>
                <a:cubicBezTo>
                  <a:pt x="20624" y="84887"/>
                  <a:pt x="81777" y="26918"/>
                  <a:pt x="39772" y="26918"/>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1177793" y="2030036"/>
            <a:ext cx="59873" cy="50357"/>
          </a:xfrm>
          <a:custGeom>
            <a:avLst/>
            <a:gdLst>
              <a:gd name="connsiteX0" fmla="*/ 47727 w 59873"/>
              <a:gd name="connsiteY0" fmla="*/ 16212 h 50357"/>
              <a:gd name="connsiteX1" fmla="*/ 10590 w 59873"/>
              <a:gd name="connsiteY1" fmla="*/ 42208 h 50357"/>
              <a:gd name="connsiteX2" fmla="*/ 47727 w 59873"/>
              <a:gd name="connsiteY2" fmla="*/ 16212 h 50357"/>
            </a:gdLst>
            <a:ahLst/>
            <a:cxnLst>
              <a:cxn ang="0">
                <a:pos x="connsiteX0" y="connsiteY0"/>
              </a:cxn>
              <a:cxn ang="1">
                <a:pos x="connsiteX1" y="connsiteY1"/>
              </a:cxn>
              <a:cxn ang="2">
                <a:pos x="connsiteX2" y="connsiteY2"/>
              </a:cxn>
            </a:cxnLst>
            <a:rect l="l" t="t" r="r" b="b"/>
            <a:pathLst>
              <a:path w="59873" h="50357">
                <a:moveTo>
                  <a:pt x="47727" y="16212"/>
                </a:moveTo>
                <a:cubicBezTo>
                  <a:pt x="67259" y="-3319"/>
                  <a:pt x="-19726" y="1785"/>
                  <a:pt x="10590" y="42208"/>
                </a:cubicBezTo>
                <a:cubicBezTo>
                  <a:pt x="22553" y="58159"/>
                  <a:pt x="71234" y="39720"/>
                  <a:pt x="47727" y="16212"/>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1261109" y="2019042"/>
            <a:ext cx="82624" cy="133826"/>
          </a:xfrm>
          <a:custGeom>
            <a:avLst/>
            <a:gdLst>
              <a:gd name="connsiteX0" fmla="*/ 31257 w 82624"/>
              <a:gd name="connsiteY0" fmla="*/ 16065 h 133826"/>
              <a:gd name="connsiteX1" fmla="*/ 38685 w 82624"/>
              <a:gd name="connsiteY1" fmla="*/ 127476 h 133826"/>
              <a:gd name="connsiteX2" fmla="*/ 27544 w 82624"/>
              <a:gd name="connsiteY2" fmla="*/ 101480 h 133826"/>
              <a:gd name="connsiteX3" fmla="*/ 20117 w 82624"/>
              <a:gd name="connsiteY3" fmla="*/ 8638 h 133826"/>
              <a:gd name="connsiteX4" fmla="*/ 75823 w 82624"/>
              <a:gd name="connsiteY4" fmla="*/ 45776 h 133826"/>
              <a:gd name="connsiteX5" fmla="*/ 20117 w 82624"/>
              <a:gd name="connsiteY5" fmla="*/ 64343 h 1338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2624" h="133826">
                <a:moveTo>
                  <a:pt x="31257" y="16065"/>
                </a:moveTo>
                <a:cubicBezTo>
                  <a:pt x="18298" y="16065"/>
                  <a:pt x="19946" y="108737"/>
                  <a:pt x="38685" y="127476"/>
                </a:cubicBezTo>
                <a:cubicBezTo>
                  <a:pt x="45352" y="134142"/>
                  <a:pt x="31373" y="110096"/>
                  <a:pt x="27544" y="101480"/>
                </a:cubicBezTo>
                <a:cubicBezTo>
                  <a:pt x="17975" y="79951"/>
                  <a:pt x="-12077" y="27955"/>
                  <a:pt x="20117" y="8638"/>
                </a:cubicBezTo>
                <a:cubicBezTo>
                  <a:pt x="39338" y="-2894"/>
                  <a:pt x="91116" y="22836"/>
                  <a:pt x="75823" y="45776"/>
                </a:cubicBezTo>
                <a:cubicBezTo>
                  <a:pt x="64965" y="62061"/>
                  <a:pt x="20117" y="44771"/>
                  <a:pt x="20117" y="64343"/>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925356" y="2075584"/>
            <a:ext cx="637034" cy="439195"/>
          </a:xfrm>
          <a:custGeom>
            <a:avLst/>
            <a:gdLst>
              <a:gd name="connsiteX0" fmla="*/ 496991 w 637034"/>
              <a:gd name="connsiteY0" fmla="*/ 7801 h 439195"/>
              <a:gd name="connsiteX1" fmla="*/ 548983 w 637034"/>
              <a:gd name="connsiteY1" fmla="*/ 48652 h 439195"/>
              <a:gd name="connsiteX2" fmla="*/ 630684 w 637034"/>
              <a:gd name="connsiteY2" fmla="*/ 186059 h 439195"/>
              <a:gd name="connsiteX3" fmla="*/ 378152 w 637034"/>
              <a:gd name="connsiteY3" fmla="*/ 416309 h 439195"/>
              <a:gd name="connsiteX4" fmla="*/ 14210 w 637034"/>
              <a:gd name="connsiteY4" fmla="*/ 252906 h 439195"/>
              <a:gd name="connsiteX5" fmla="*/ 40205 w 637034"/>
              <a:gd name="connsiteY5" fmla="*/ 130353 h 439195"/>
              <a:gd name="connsiteX6" fmla="*/ 84770 w 637034"/>
              <a:gd name="connsiteY6" fmla="*/ 93216 h 43919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637034" h="439195">
                <a:moveTo>
                  <a:pt x="496991" y="7801"/>
                </a:moveTo>
                <a:cubicBezTo>
                  <a:pt x="496991" y="-4091"/>
                  <a:pt x="520936" y="28619"/>
                  <a:pt x="548983" y="48652"/>
                </a:cubicBezTo>
                <a:cubicBezTo>
                  <a:pt x="590132" y="78045"/>
                  <a:pt x="643596" y="127957"/>
                  <a:pt x="630684" y="186059"/>
                </a:cubicBezTo>
                <a:cubicBezTo>
                  <a:pt x="604266" y="304944"/>
                  <a:pt x="482462" y="374584"/>
                  <a:pt x="378152" y="416309"/>
                </a:cubicBezTo>
                <a:cubicBezTo>
                  <a:pt x="239471" y="471781"/>
                  <a:pt x="71094" y="385636"/>
                  <a:pt x="14210" y="252906"/>
                </a:cubicBezTo>
                <a:cubicBezTo>
                  <a:pt x="-5043" y="207982"/>
                  <a:pt x="13186" y="166381"/>
                  <a:pt x="40205" y="130353"/>
                </a:cubicBezTo>
                <a:cubicBezTo>
                  <a:pt x="48440" y="119375"/>
                  <a:pt x="84770" y="105438"/>
                  <a:pt x="84770" y="93216"/>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950068" y="2129027"/>
            <a:ext cx="92847" cy="105542"/>
          </a:xfrm>
          <a:custGeom>
            <a:avLst/>
            <a:gdLst>
              <a:gd name="connsiteX0" fmla="*/ 8066 w 92847"/>
              <a:gd name="connsiteY0" fmla="*/ 6350 h 105542"/>
              <a:gd name="connsiteX1" fmla="*/ 74913 w 92847"/>
              <a:gd name="connsiteY1" fmla="*/ 21205 h 105542"/>
              <a:gd name="connsiteX2" fmla="*/ 86055 w 92847"/>
              <a:gd name="connsiteY2" fmla="*/ 99192 h 105542"/>
            </a:gdLst>
            <a:ahLst/>
            <a:cxnLst>
              <a:cxn ang="0">
                <a:pos x="connsiteX0" y="connsiteY0"/>
              </a:cxn>
              <a:cxn ang="1">
                <a:pos x="connsiteX1" y="connsiteY1"/>
              </a:cxn>
              <a:cxn ang="2">
                <a:pos x="connsiteX2" y="connsiteY2"/>
              </a:cxn>
            </a:cxnLst>
            <a:rect l="l" t="t" r="r" b="b"/>
            <a:pathLst>
              <a:path w="92847" h="105542">
                <a:moveTo>
                  <a:pt x="8066" y="6350"/>
                </a:moveTo>
                <a:cubicBezTo>
                  <a:pt x="-15062" y="52610"/>
                  <a:pt x="57817" y="4109"/>
                  <a:pt x="74913" y="21205"/>
                </a:cubicBezTo>
                <a:cubicBezTo>
                  <a:pt x="85882" y="32172"/>
                  <a:pt x="87574" y="99192"/>
                  <a:pt x="86055" y="99192"/>
                </a:cubicBezTo>
              </a:path>
            </a:pathLst>
          </a:custGeom>
          <a:ln w="12700">
            <a:solidFill>
              <a:srgbClr val="0000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101600" y="114300"/>
            <a:ext cx="8890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Termination</a:t>
            </a:r>
          </a:p>
        </p:txBody>
      </p:sp>
      <p:sp>
        <p:nvSpPr>
          <p:cNvPr id="23" name="TextBox 1"/>
          <p:cNvSpPr txBox="1"/>
          <p:nvPr/>
        </p:nvSpPr>
        <p:spPr>
          <a:xfrm>
            <a:off x="762000" y="482600"/>
            <a:ext cx="76200" cy="469900"/>
          </a:xfrm>
          <a:prstGeom prst="rect">
            <a:avLst/>
          </a:prstGeom>
          <a:noFill/>
        </p:spPr>
        <p:txBody>
          <a:bodyPr wrap="none" lIns="0" tIns="0" rIns="0" rtlCol="0">
            <a:spAutoFit/>
          </a:bodyPr>
          <a:lstStyle/>
          <a:p>
            <a:pPr>
              <a:lnSpc>
                <a:spcPts val="1000"/>
              </a:lnSpc>
              <a:tabLst/>
            </a:pPr>
            <a:r>
              <a:rPr lang="en-US" altLang="zh-CN" sz="796" dirty="0" smtClean="0">
                <a:solidFill>
                  <a:srgbClr val="3333B2"/>
                </a:solidFill>
                <a:latin typeface="맑은 고딕" pitchFamily="18" charset="0"/>
                <a:cs typeface="맑은 고딕" pitchFamily="18" charset="0"/>
              </a:rPr>
              <a:t>▶</a:t>
            </a:r>
          </a:p>
          <a:p>
            <a:pPr>
              <a:lnSpc>
                <a:spcPts val="1000"/>
              </a:lnSpc>
            </a:pPr>
            <a:endParaRPr lang="en-US" altLang="zh-CN" dirty="0" smtClean="0"/>
          </a:p>
          <a:p>
            <a:pPr>
              <a:lnSpc>
                <a:spcPts val="1700"/>
              </a:lnSpc>
              <a:tabLst/>
            </a:pPr>
            <a:r>
              <a:rPr lang="en-US" altLang="zh-CN" sz="796" dirty="0" smtClean="0">
                <a:solidFill>
                  <a:srgbClr val="3333B2"/>
                </a:solidFill>
                <a:latin typeface="맑은 고딕" pitchFamily="18" charset="0"/>
                <a:cs typeface="맑은 고딕" pitchFamily="18" charset="0"/>
              </a:rPr>
              <a:t>▶</a:t>
            </a:r>
          </a:p>
        </p:txBody>
      </p:sp>
      <p:sp>
        <p:nvSpPr>
          <p:cNvPr id="24" name="TextBox 1"/>
          <p:cNvSpPr txBox="1"/>
          <p:nvPr/>
        </p:nvSpPr>
        <p:spPr>
          <a:xfrm>
            <a:off x="901700" y="508000"/>
            <a:ext cx="2946400" cy="1244600"/>
          </a:xfrm>
          <a:prstGeom prst="rect">
            <a:avLst/>
          </a:prstGeom>
          <a:noFill/>
        </p:spPr>
        <p:txBody>
          <a:bodyPr wrap="none" lIns="0" tIns="0" rIns="0" rtlCol="0">
            <a:spAutoFit/>
          </a:bodyPr>
          <a:lstStyle/>
          <a:p>
            <a:pPr>
              <a:lnSpc>
                <a:spcPts val="1000"/>
              </a:lnSpc>
              <a:tabLst>
                <a:tab pos="76200" algn="l"/>
              </a:tabLst>
            </a:pPr>
            <a:r>
              <a:rPr lang="en-US" altLang="zh-CN" sz="1090" i="1" dirty="0" smtClean="0">
                <a:solidFill>
                  <a:srgbClr val="000000"/>
                </a:solidFill>
                <a:latin typeface="맑은 고딕" pitchFamily="18" charset="0"/>
                <a:cs typeface="맑은 고딕" pitchFamily="18" charset="0"/>
              </a:rPr>
              <a:t>Does</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every</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expression</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reduce</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value</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(in</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ﬁnite</a:t>
            </a:r>
          </a:p>
          <a:p>
            <a:pPr>
              <a:lnSpc>
                <a:spcPts val="1300"/>
              </a:lnSpc>
              <a:tabLst>
                <a:tab pos="76200" algn="l"/>
              </a:tabLst>
            </a:pPr>
            <a:r>
              <a:rPr lang="en-US" altLang="zh-CN" sz="1090" i="1" dirty="0" smtClean="0">
                <a:solidFill>
                  <a:srgbClr val="000000"/>
                </a:solidFill>
                <a:latin typeface="맑은 고딕" pitchFamily="18" charset="0"/>
                <a:cs typeface="맑은 고딕" pitchFamily="18" charset="0"/>
              </a:rPr>
              <a:t>number</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steps)?</a:t>
            </a:r>
          </a:p>
          <a:p>
            <a:pPr>
              <a:lnSpc>
                <a:spcPts val="1300"/>
              </a:lnSpc>
              <a:tabLst>
                <a:tab pos="76200" algn="l"/>
              </a:tabLst>
            </a:pPr>
            <a:r>
              <a:rPr lang="en-US" altLang="zh-CN" sz="1090" i="1" dirty="0" smtClean="0">
                <a:solidFill>
                  <a:srgbClr val="000000"/>
                </a:solidFill>
                <a:latin typeface="맑은 고딕" pitchFamily="18" charset="0"/>
                <a:cs typeface="맑은 고딕" pitchFamily="18" charset="0"/>
              </a:rPr>
              <a:t>No.</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Here</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counter-example</a:t>
            </a:r>
          </a:p>
          <a:p>
            <a:pPr>
              <a:lnSpc>
                <a:spcPts val="1000"/>
              </a:lnSpc>
            </a:pPr>
            <a:endParaRPr lang="en-US" altLang="zh-CN" dirty="0" smtClean="0"/>
          </a:p>
          <a:p>
            <a:pPr>
              <a:lnSpc>
                <a:spcPts val="1000"/>
              </a:lnSpc>
            </a:pPr>
            <a:endParaRPr lang="en-US" altLang="zh-CN" dirty="0" smtClean="0"/>
          </a:p>
          <a:p>
            <a:pPr>
              <a:lnSpc>
                <a:spcPts val="1300"/>
              </a:lnSpc>
              <a:tabLst>
                <a:tab pos="76200" algn="l"/>
              </a:tabLst>
            </a:pPr>
            <a:r>
              <a:rPr lang="en-US" altLang="zh-CN" dirty="0" smtClean="0"/>
              <a:t>	</a:t>
            </a:r>
            <a:r>
              <a:rPr lang="en-US" altLang="zh-CN" sz="978" dirty="0" smtClean="0">
                <a:solidFill>
                  <a:srgbClr val="800054"/>
                </a:solidFill>
                <a:latin typeface="맑은 고딕" pitchFamily="18" charset="0"/>
                <a:cs typeface="맑은 고딕" pitchFamily="18" charset="0"/>
              </a:rPr>
              <a:t>def</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loop</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Int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loop</a:t>
            </a:r>
          </a:p>
          <a:p>
            <a:pPr>
              <a:lnSpc>
                <a:spcPts val="1000"/>
              </a:lnSpc>
            </a:pPr>
            <a:endParaRPr lang="en-US" altLang="zh-CN" dirty="0" smtClean="0"/>
          </a:p>
          <a:p>
            <a:pPr>
              <a:lnSpc>
                <a:spcPts val="1700"/>
              </a:lnSpc>
              <a:tabLst>
                <a:tab pos="76200" algn="l"/>
              </a:tabLst>
            </a:pPr>
            <a:r>
              <a:rPr lang="en-US" altLang="zh-CN" dirty="0" smtClean="0"/>
              <a:t>	</a:t>
            </a:r>
            <a:r>
              <a:rPr lang="en-US" altLang="zh-CN" sz="978" dirty="0" smtClean="0">
                <a:solidFill>
                  <a:srgbClr val="000000"/>
                </a:solidFill>
                <a:latin typeface="맑은 고딕" pitchFamily="18" charset="0"/>
                <a:cs typeface="맑은 고딕" pitchFamily="18" charset="0"/>
              </a:rPr>
              <a:t>loop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24511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Changing</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the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evaluation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strategy</a:t>
            </a:r>
          </a:p>
        </p:txBody>
      </p:sp>
      <p:sp>
        <p:nvSpPr>
          <p:cNvPr id="5" name="TextBox 1"/>
          <p:cNvSpPr txBox="1"/>
          <p:nvPr/>
        </p:nvSpPr>
        <p:spPr>
          <a:xfrm>
            <a:off x="355600" y="520700"/>
            <a:ext cx="34671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interpreter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before</a:t>
            </a:r>
          </a:p>
          <a:p>
            <a:pPr>
              <a:lnSpc>
                <a:spcPts val="1300"/>
              </a:lnSpc>
              <a:tabLst/>
            </a:pPr>
            <a:r>
              <a:rPr lang="en-US" altLang="zh-CN" sz="1090" dirty="0" smtClean="0">
                <a:solidFill>
                  <a:srgbClr val="000000"/>
                </a:solidFill>
                <a:latin typeface="맑은 고딕" pitchFamily="18" charset="0"/>
                <a:cs typeface="맑은 고딕" pitchFamily="18" charset="0"/>
              </a:rPr>
              <a:t>rewriting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application.</a:t>
            </a:r>
          </a:p>
        </p:txBody>
      </p:sp>
      <p:sp>
        <p:nvSpPr>
          <p:cNvPr id="6" name="TextBox 1"/>
          <p:cNvSpPr txBox="1"/>
          <p:nvPr/>
        </p:nvSpPr>
        <p:spPr>
          <a:xfrm>
            <a:off x="355600" y="939800"/>
            <a:ext cx="3911600" cy="381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One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could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alternatively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unreduced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p>
          <a:p>
            <a:pPr>
              <a:lnSpc>
                <a:spcPts val="1900"/>
              </a:lnSpc>
              <a:tabLst/>
            </a:pP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instance:</a:t>
            </a:r>
          </a:p>
        </p:txBody>
      </p:sp>
      <p:sp>
        <p:nvSpPr>
          <p:cNvPr id="7" name="TextBox 1"/>
          <p:cNvSpPr txBox="1"/>
          <p:nvPr/>
        </p:nvSpPr>
        <p:spPr>
          <a:xfrm>
            <a:off x="546100" y="1511300"/>
            <a:ext cx="1244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24511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Changing</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the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evaluation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strategy</a:t>
            </a:r>
          </a:p>
        </p:txBody>
      </p:sp>
      <p:sp>
        <p:nvSpPr>
          <p:cNvPr id="5" name="TextBox 1"/>
          <p:cNvSpPr txBox="1"/>
          <p:nvPr/>
        </p:nvSpPr>
        <p:spPr>
          <a:xfrm>
            <a:off x="355600" y="520700"/>
            <a:ext cx="34671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interpreter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before</a:t>
            </a:r>
          </a:p>
          <a:p>
            <a:pPr>
              <a:lnSpc>
                <a:spcPts val="1300"/>
              </a:lnSpc>
              <a:tabLst/>
            </a:pPr>
            <a:r>
              <a:rPr lang="en-US" altLang="zh-CN" sz="1090" dirty="0" smtClean="0">
                <a:solidFill>
                  <a:srgbClr val="000000"/>
                </a:solidFill>
                <a:latin typeface="맑은 고딕" pitchFamily="18" charset="0"/>
                <a:cs typeface="맑은 고딕" pitchFamily="18" charset="0"/>
              </a:rPr>
              <a:t>rewriting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application.</a:t>
            </a:r>
          </a:p>
        </p:txBody>
      </p:sp>
      <p:sp>
        <p:nvSpPr>
          <p:cNvPr id="6" name="TextBox 1"/>
          <p:cNvSpPr txBox="1"/>
          <p:nvPr/>
        </p:nvSpPr>
        <p:spPr>
          <a:xfrm>
            <a:off x="355600" y="939800"/>
            <a:ext cx="3911600" cy="381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One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could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alternatively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unreduced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p>
          <a:p>
            <a:pPr>
              <a:lnSpc>
                <a:spcPts val="1900"/>
              </a:lnSpc>
              <a:tabLst/>
            </a:pP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instance:</a:t>
            </a:r>
          </a:p>
        </p:txBody>
      </p:sp>
      <p:sp>
        <p:nvSpPr>
          <p:cNvPr id="7" name="TextBox 1"/>
          <p:cNvSpPr txBox="1"/>
          <p:nvPr/>
        </p:nvSpPr>
        <p:spPr>
          <a:xfrm>
            <a:off x="546100" y="1511300"/>
            <a:ext cx="1244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p:txBody>
      </p:sp>
      <p:sp>
        <p:nvSpPr>
          <p:cNvPr id="8" name="TextBox 1"/>
          <p:cNvSpPr txBox="1"/>
          <p:nvPr/>
        </p:nvSpPr>
        <p:spPr>
          <a:xfrm>
            <a:off x="546100" y="1689100"/>
            <a:ext cx="14224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24511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Changing</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the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evaluation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strategy</a:t>
            </a:r>
          </a:p>
        </p:txBody>
      </p:sp>
      <p:sp>
        <p:nvSpPr>
          <p:cNvPr id="5" name="TextBox 1"/>
          <p:cNvSpPr txBox="1"/>
          <p:nvPr/>
        </p:nvSpPr>
        <p:spPr>
          <a:xfrm>
            <a:off x="355600" y="520700"/>
            <a:ext cx="34671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interpreter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before</a:t>
            </a:r>
          </a:p>
          <a:p>
            <a:pPr>
              <a:lnSpc>
                <a:spcPts val="1300"/>
              </a:lnSpc>
              <a:tabLst/>
            </a:pPr>
            <a:r>
              <a:rPr lang="en-US" altLang="zh-CN" sz="1090" dirty="0" smtClean="0">
                <a:solidFill>
                  <a:srgbClr val="000000"/>
                </a:solidFill>
                <a:latin typeface="맑은 고딕" pitchFamily="18" charset="0"/>
                <a:cs typeface="맑은 고딕" pitchFamily="18" charset="0"/>
              </a:rPr>
              <a:t>rewriting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application.</a:t>
            </a:r>
          </a:p>
        </p:txBody>
      </p:sp>
      <p:sp>
        <p:nvSpPr>
          <p:cNvPr id="6" name="TextBox 1"/>
          <p:cNvSpPr txBox="1"/>
          <p:nvPr/>
        </p:nvSpPr>
        <p:spPr>
          <a:xfrm>
            <a:off x="355600" y="939800"/>
            <a:ext cx="3911600" cy="381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One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could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alternatively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unreduced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p>
          <a:p>
            <a:pPr>
              <a:lnSpc>
                <a:spcPts val="1900"/>
              </a:lnSpc>
              <a:tabLst/>
            </a:pP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instance:</a:t>
            </a:r>
          </a:p>
        </p:txBody>
      </p:sp>
      <p:sp>
        <p:nvSpPr>
          <p:cNvPr id="7" name="TextBox 1"/>
          <p:cNvSpPr txBox="1"/>
          <p:nvPr/>
        </p:nvSpPr>
        <p:spPr>
          <a:xfrm>
            <a:off x="546100" y="1511300"/>
            <a:ext cx="1244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p:txBody>
      </p:sp>
      <p:sp>
        <p:nvSpPr>
          <p:cNvPr id="8" name="TextBox 1"/>
          <p:cNvSpPr txBox="1"/>
          <p:nvPr/>
        </p:nvSpPr>
        <p:spPr>
          <a:xfrm>
            <a:off x="546100" y="1689100"/>
            <a:ext cx="14224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a:p>
            <a:pPr>
              <a:lnSpc>
                <a:spcPts val="1300"/>
              </a:lnSpc>
              <a:tabLst/>
            </a:pP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24511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Changing</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the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evaluation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strategy</a:t>
            </a:r>
          </a:p>
        </p:txBody>
      </p:sp>
      <p:sp>
        <p:nvSpPr>
          <p:cNvPr id="5" name="TextBox 1"/>
          <p:cNvSpPr txBox="1"/>
          <p:nvPr/>
        </p:nvSpPr>
        <p:spPr>
          <a:xfrm>
            <a:off x="355600" y="520700"/>
            <a:ext cx="34671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interpreter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before</a:t>
            </a:r>
          </a:p>
          <a:p>
            <a:pPr>
              <a:lnSpc>
                <a:spcPts val="1300"/>
              </a:lnSpc>
              <a:tabLst/>
            </a:pPr>
            <a:r>
              <a:rPr lang="en-US" altLang="zh-CN" sz="1090" dirty="0" smtClean="0">
                <a:solidFill>
                  <a:srgbClr val="000000"/>
                </a:solidFill>
                <a:latin typeface="맑은 고딕" pitchFamily="18" charset="0"/>
                <a:cs typeface="맑은 고딕" pitchFamily="18" charset="0"/>
              </a:rPr>
              <a:t>rewriting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application.</a:t>
            </a:r>
          </a:p>
        </p:txBody>
      </p:sp>
      <p:sp>
        <p:nvSpPr>
          <p:cNvPr id="6" name="TextBox 1"/>
          <p:cNvSpPr txBox="1"/>
          <p:nvPr/>
        </p:nvSpPr>
        <p:spPr>
          <a:xfrm>
            <a:off x="355600" y="939800"/>
            <a:ext cx="3911600" cy="381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One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could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alternatively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unreduced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p>
          <a:p>
            <a:pPr>
              <a:lnSpc>
                <a:spcPts val="1900"/>
              </a:lnSpc>
              <a:tabLst/>
            </a:pP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instance:</a:t>
            </a:r>
          </a:p>
        </p:txBody>
      </p:sp>
      <p:sp>
        <p:nvSpPr>
          <p:cNvPr id="7" name="TextBox 1"/>
          <p:cNvSpPr txBox="1"/>
          <p:nvPr/>
        </p:nvSpPr>
        <p:spPr>
          <a:xfrm>
            <a:off x="546100" y="1511300"/>
            <a:ext cx="1244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p:txBody>
      </p:sp>
      <p:sp>
        <p:nvSpPr>
          <p:cNvPr id="8" name="TextBox 1"/>
          <p:cNvSpPr txBox="1"/>
          <p:nvPr/>
        </p:nvSpPr>
        <p:spPr>
          <a:xfrm>
            <a:off x="546100" y="1701800"/>
            <a:ext cx="1422400" cy="4572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a:p>
            <a:pPr>
              <a:lnSpc>
                <a:spcPts val="1300"/>
              </a:lnSpc>
              <a:tabLst/>
            </a:pP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24511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Changing</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the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evaluation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strategy</a:t>
            </a:r>
          </a:p>
        </p:txBody>
      </p:sp>
      <p:sp>
        <p:nvSpPr>
          <p:cNvPr id="5" name="TextBox 1"/>
          <p:cNvSpPr txBox="1"/>
          <p:nvPr/>
        </p:nvSpPr>
        <p:spPr>
          <a:xfrm>
            <a:off x="355600" y="520700"/>
            <a:ext cx="34671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interpreter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before</a:t>
            </a:r>
          </a:p>
          <a:p>
            <a:pPr>
              <a:lnSpc>
                <a:spcPts val="1300"/>
              </a:lnSpc>
              <a:tabLst/>
            </a:pPr>
            <a:r>
              <a:rPr lang="en-US" altLang="zh-CN" sz="1090" dirty="0" smtClean="0">
                <a:solidFill>
                  <a:srgbClr val="000000"/>
                </a:solidFill>
                <a:latin typeface="맑은 고딕" pitchFamily="18" charset="0"/>
                <a:cs typeface="맑은 고딕" pitchFamily="18" charset="0"/>
              </a:rPr>
              <a:t>rewriting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application.</a:t>
            </a:r>
          </a:p>
        </p:txBody>
      </p:sp>
      <p:sp>
        <p:nvSpPr>
          <p:cNvPr id="6" name="TextBox 1"/>
          <p:cNvSpPr txBox="1"/>
          <p:nvPr/>
        </p:nvSpPr>
        <p:spPr>
          <a:xfrm>
            <a:off x="355600" y="939800"/>
            <a:ext cx="3911600" cy="381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One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could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alternatively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unreduced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p>
          <a:p>
            <a:pPr>
              <a:lnSpc>
                <a:spcPts val="1900"/>
              </a:lnSpc>
              <a:tabLst/>
            </a:pP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instance:</a:t>
            </a:r>
          </a:p>
        </p:txBody>
      </p:sp>
      <p:sp>
        <p:nvSpPr>
          <p:cNvPr id="7" name="TextBox 1"/>
          <p:cNvSpPr txBox="1"/>
          <p:nvPr/>
        </p:nvSpPr>
        <p:spPr>
          <a:xfrm>
            <a:off x="546100" y="1511300"/>
            <a:ext cx="1244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p:txBody>
      </p:sp>
      <p:sp>
        <p:nvSpPr>
          <p:cNvPr id="8" name="TextBox 1"/>
          <p:cNvSpPr txBox="1"/>
          <p:nvPr/>
        </p:nvSpPr>
        <p:spPr>
          <a:xfrm>
            <a:off x="546100" y="1701800"/>
            <a:ext cx="1422400" cy="4572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a:p>
            <a:pPr>
              <a:lnSpc>
                <a:spcPts val="1300"/>
              </a:lnSpc>
              <a:tabLst/>
            </a:pP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p:txBody>
      </p:sp>
      <p:sp>
        <p:nvSpPr>
          <p:cNvPr id="9" name="TextBox 1"/>
          <p:cNvSpPr txBox="1"/>
          <p:nvPr/>
        </p:nvSpPr>
        <p:spPr>
          <a:xfrm>
            <a:off x="546100" y="2209800"/>
            <a:ext cx="10541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19558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The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Read-Eval-Print</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Loop</a:t>
            </a:r>
          </a:p>
        </p:txBody>
      </p:sp>
      <p:sp>
        <p:nvSpPr>
          <p:cNvPr id="5" name="TextBox 1"/>
          <p:cNvSpPr txBox="1"/>
          <p:nvPr/>
        </p:nvSpPr>
        <p:spPr>
          <a:xfrm>
            <a:off x="355600" y="520700"/>
            <a:ext cx="31496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Functional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programming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bit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like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using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calculator</a:t>
            </a:r>
          </a:p>
        </p:txBody>
      </p:sp>
      <p:sp>
        <p:nvSpPr>
          <p:cNvPr id="6" name="TextBox 1"/>
          <p:cNvSpPr txBox="1"/>
          <p:nvPr/>
        </p:nvSpPr>
        <p:spPr>
          <a:xfrm>
            <a:off x="355600" y="774700"/>
            <a:ext cx="3784600" cy="5461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interactive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shell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REPL,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Read-Eval-Print-Loop)</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lets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one</a:t>
            </a:r>
          </a:p>
          <a:p>
            <a:pPr>
              <a:lnSpc>
                <a:spcPts val="1300"/>
              </a:lnSpc>
              <a:tabLst/>
            </a:pPr>
            <a:r>
              <a:rPr lang="en-US" altLang="zh-CN" sz="1090" dirty="0" smtClean="0">
                <a:solidFill>
                  <a:srgbClr val="000000"/>
                </a:solidFill>
                <a:latin typeface="맑은 고딕" pitchFamily="18" charset="0"/>
                <a:cs typeface="맑은 고딕" pitchFamily="18" charset="0"/>
              </a:rPr>
              <a:t>write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and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responds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with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their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a:t>
            </a:r>
          </a:p>
          <a:p>
            <a:pPr>
              <a:lnSpc>
                <a:spcPts val="19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Scala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REPL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started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simply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typing</a:t>
            </a:r>
          </a:p>
        </p:txBody>
      </p:sp>
      <p:sp>
        <p:nvSpPr>
          <p:cNvPr id="7" name="TextBox 1"/>
          <p:cNvSpPr txBox="1"/>
          <p:nvPr/>
        </p:nvSpPr>
        <p:spPr>
          <a:xfrm>
            <a:off x="368300" y="1435100"/>
            <a:ext cx="4953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&gt;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scala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24511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Changing</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the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evaluation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strategy</a:t>
            </a:r>
          </a:p>
        </p:txBody>
      </p:sp>
      <p:sp>
        <p:nvSpPr>
          <p:cNvPr id="5" name="TextBox 1"/>
          <p:cNvSpPr txBox="1"/>
          <p:nvPr/>
        </p:nvSpPr>
        <p:spPr>
          <a:xfrm>
            <a:off x="355600" y="520700"/>
            <a:ext cx="34671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interpreter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before</a:t>
            </a:r>
          </a:p>
          <a:p>
            <a:pPr>
              <a:lnSpc>
                <a:spcPts val="1300"/>
              </a:lnSpc>
              <a:tabLst/>
            </a:pPr>
            <a:r>
              <a:rPr lang="en-US" altLang="zh-CN" sz="1090" dirty="0" smtClean="0">
                <a:solidFill>
                  <a:srgbClr val="000000"/>
                </a:solidFill>
                <a:latin typeface="맑은 고딕" pitchFamily="18" charset="0"/>
                <a:cs typeface="맑은 고딕" pitchFamily="18" charset="0"/>
              </a:rPr>
              <a:t>rewriting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application.</a:t>
            </a:r>
          </a:p>
        </p:txBody>
      </p:sp>
      <p:sp>
        <p:nvSpPr>
          <p:cNvPr id="6" name="TextBox 1"/>
          <p:cNvSpPr txBox="1"/>
          <p:nvPr/>
        </p:nvSpPr>
        <p:spPr>
          <a:xfrm>
            <a:off x="355600" y="939800"/>
            <a:ext cx="3911600" cy="381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One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could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alternatively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unreduced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p>
          <a:p>
            <a:pPr>
              <a:lnSpc>
                <a:spcPts val="1900"/>
              </a:lnSpc>
              <a:tabLst/>
            </a:pP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instance:</a:t>
            </a:r>
          </a:p>
        </p:txBody>
      </p:sp>
      <p:sp>
        <p:nvSpPr>
          <p:cNvPr id="7" name="TextBox 1"/>
          <p:cNvSpPr txBox="1"/>
          <p:nvPr/>
        </p:nvSpPr>
        <p:spPr>
          <a:xfrm>
            <a:off x="546100" y="1511300"/>
            <a:ext cx="1244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p:txBody>
      </p:sp>
      <p:sp>
        <p:nvSpPr>
          <p:cNvPr id="8" name="TextBox 1"/>
          <p:cNvSpPr txBox="1"/>
          <p:nvPr/>
        </p:nvSpPr>
        <p:spPr>
          <a:xfrm>
            <a:off x="546100" y="1701800"/>
            <a:ext cx="1422400" cy="4572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a:p>
            <a:pPr>
              <a:lnSpc>
                <a:spcPts val="1300"/>
              </a:lnSpc>
              <a:tabLst/>
            </a:pP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p:txBody>
      </p:sp>
      <p:sp>
        <p:nvSpPr>
          <p:cNvPr id="9" name="TextBox 1"/>
          <p:cNvSpPr txBox="1"/>
          <p:nvPr/>
        </p:nvSpPr>
        <p:spPr>
          <a:xfrm>
            <a:off x="546100" y="2209800"/>
            <a:ext cx="10541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24511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Changing</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the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evaluation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strategy</a:t>
            </a:r>
          </a:p>
        </p:txBody>
      </p:sp>
      <p:sp>
        <p:nvSpPr>
          <p:cNvPr id="5" name="TextBox 1"/>
          <p:cNvSpPr txBox="1"/>
          <p:nvPr/>
        </p:nvSpPr>
        <p:spPr>
          <a:xfrm>
            <a:off x="355600" y="520700"/>
            <a:ext cx="34671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interpreter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before</a:t>
            </a:r>
          </a:p>
          <a:p>
            <a:pPr>
              <a:lnSpc>
                <a:spcPts val="1300"/>
              </a:lnSpc>
              <a:tabLst/>
            </a:pPr>
            <a:r>
              <a:rPr lang="en-US" altLang="zh-CN" sz="1090" dirty="0" smtClean="0">
                <a:solidFill>
                  <a:srgbClr val="000000"/>
                </a:solidFill>
                <a:latin typeface="맑은 고딕" pitchFamily="18" charset="0"/>
                <a:cs typeface="맑은 고딕" pitchFamily="18" charset="0"/>
              </a:rPr>
              <a:t>rewriting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application.</a:t>
            </a:r>
          </a:p>
        </p:txBody>
      </p:sp>
      <p:sp>
        <p:nvSpPr>
          <p:cNvPr id="6" name="TextBox 1"/>
          <p:cNvSpPr txBox="1"/>
          <p:nvPr/>
        </p:nvSpPr>
        <p:spPr>
          <a:xfrm>
            <a:off x="355600" y="939800"/>
            <a:ext cx="3911600" cy="381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One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could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alternatively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unreduced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p>
          <a:p>
            <a:pPr>
              <a:lnSpc>
                <a:spcPts val="1900"/>
              </a:lnSpc>
              <a:tabLst/>
            </a:pP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instance:</a:t>
            </a:r>
          </a:p>
        </p:txBody>
      </p:sp>
      <p:sp>
        <p:nvSpPr>
          <p:cNvPr id="7" name="TextBox 1"/>
          <p:cNvSpPr txBox="1"/>
          <p:nvPr/>
        </p:nvSpPr>
        <p:spPr>
          <a:xfrm>
            <a:off x="546100" y="1511300"/>
            <a:ext cx="1244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p:txBody>
      </p:sp>
      <p:sp>
        <p:nvSpPr>
          <p:cNvPr id="8" name="TextBox 1"/>
          <p:cNvSpPr txBox="1"/>
          <p:nvPr/>
        </p:nvSpPr>
        <p:spPr>
          <a:xfrm>
            <a:off x="546100" y="1701800"/>
            <a:ext cx="1422400" cy="4572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a:p>
            <a:pPr>
              <a:lnSpc>
                <a:spcPts val="1300"/>
              </a:lnSpc>
              <a:tabLst/>
            </a:pP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p:txBody>
      </p:sp>
      <p:sp>
        <p:nvSpPr>
          <p:cNvPr id="9" name="TextBox 1"/>
          <p:cNvSpPr txBox="1"/>
          <p:nvPr/>
        </p:nvSpPr>
        <p:spPr>
          <a:xfrm>
            <a:off x="546100" y="2222500"/>
            <a:ext cx="1054100" cy="4572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24511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Changing</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the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evaluation</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strategy</a:t>
            </a:r>
          </a:p>
        </p:txBody>
      </p:sp>
      <p:sp>
        <p:nvSpPr>
          <p:cNvPr id="5" name="TextBox 1"/>
          <p:cNvSpPr txBox="1"/>
          <p:nvPr/>
        </p:nvSpPr>
        <p:spPr>
          <a:xfrm>
            <a:off x="355600" y="520700"/>
            <a:ext cx="34671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interpreter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before</a:t>
            </a:r>
          </a:p>
          <a:p>
            <a:pPr>
              <a:lnSpc>
                <a:spcPts val="1300"/>
              </a:lnSpc>
              <a:tabLst/>
            </a:pPr>
            <a:r>
              <a:rPr lang="en-US" altLang="zh-CN" sz="1090" dirty="0" smtClean="0">
                <a:solidFill>
                  <a:srgbClr val="000000"/>
                </a:solidFill>
                <a:latin typeface="맑은 고딕" pitchFamily="18" charset="0"/>
                <a:cs typeface="맑은 고딕" pitchFamily="18" charset="0"/>
              </a:rPr>
              <a:t>rewriting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application.</a:t>
            </a:r>
          </a:p>
        </p:txBody>
      </p:sp>
      <p:sp>
        <p:nvSpPr>
          <p:cNvPr id="6" name="TextBox 1"/>
          <p:cNvSpPr txBox="1"/>
          <p:nvPr/>
        </p:nvSpPr>
        <p:spPr>
          <a:xfrm>
            <a:off x="355600" y="939800"/>
            <a:ext cx="3911600" cy="381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One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could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alternatively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unreduced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arguments.</a:t>
            </a:r>
          </a:p>
          <a:p>
            <a:pPr>
              <a:lnSpc>
                <a:spcPts val="1900"/>
              </a:lnSpc>
              <a:tabLst/>
            </a:pP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instance:</a:t>
            </a:r>
          </a:p>
        </p:txBody>
      </p:sp>
      <p:sp>
        <p:nvSpPr>
          <p:cNvPr id="7" name="TextBox 1"/>
          <p:cNvSpPr txBox="1"/>
          <p:nvPr/>
        </p:nvSpPr>
        <p:spPr>
          <a:xfrm>
            <a:off x="546100" y="1511300"/>
            <a:ext cx="1244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sumOfSquares(3,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p:txBody>
      </p:sp>
      <p:sp>
        <p:nvSpPr>
          <p:cNvPr id="8" name="TextBox 1"/>
          <p:cNvSpPr txBox="1"/>
          <p:nvPr/>
        </p:nvSpPr>
        <p:spPr>
          <a:xfrm>
            <a:off x="546100" y="1701800"/>
            <a:ext cx="1422400" cy="4572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square(3)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a:p>
            <a:pPr>
              <a:lnSpc>
                <a:spcPts val="1300"/>
              </a:lnSpc>
              <a:tabLst/>
            </a:pP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square(2+2)</a:t>
            </a:r>
          </a:p>
        </p:txBody>
      </p:sp>
      <p:sp>
        <p:nvSpPr>
          <p:cNvPr id="9" name="TextBox 1"/>
          <p:cNvSpPr txBox="1"/>
          <p:nvPr/>
        </p:nvSpPr>
        <p:spPr>
          <a:xfrm>
            <a:off x="546100" y="2222500"/>
            <a:ext cx="1054100" cy="6350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(2+2)</a:t>
            </a:r>
          </a:p>
          <a:p>
            <a:pPr>
              <a:lnSpc>
                <a:spcPts val="1300"/>
              </a:lnSpc>
              <a:tabLst/>
            </a:pPr>
            <a:r>
              <a:rPr lang="en-US" altLang="zh-CN" sz="978" dirty="0" smtClean="0">
                <a:solidFill>
                  <a:srgbClr val="000000"/>
                </a:solidFill>
                <a:latin typeface="맑은 고딕" pitchFamily="18" charset="0"/>
                <a:cs typeface="맑은 고딕" pitchFamily="18" charset="0"/>
              </a:rPr>
              <a:t>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4</a:t>
            </a:r>
          </a:p>
          <a:p>
            <a:pPr>
              <a:lnSpc>
                <a:spcPts val="1300"/>
              </a:lnSpc>
              <a:tabLst/>
            </a:pPr>
            <a:r>
              <a:rPr lang="en-US" altLang="zh-CN" sz="978" dirty="0" smtClean="0">
                <a:solidFill>
                  <a:srgbClr val="000000"/>
                </a:solidFill>
                <a:latin typeface="맑은 고딕" pitchFamily="18" charset="0"/>
                <a:cs typeface="맑은 고딕" pitchFamily="18" charset="0"/>
              </a:rPr>
              <a:t>25</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39700"/>
            <a:ext cx="4191000" cy="965200"/>
          </a:xfrm>
          <a:prstGeom prst="rect">
            <a:avLst/>
          </a:prstGeom>
          <a:noFill/>
        </p:spPr>
        <p:txBody>
          <a:bodyPr wrap="none" lIns="0" tIns="0" rIns="0" rtlCol="0">
            <a:spAutoFit/>
          </a:bodyPr>
          <a:lstStyle/>
          <a:p>
            <a:pPr>
              <a:lnSpc>
                <a:spcPts val="1400"/>
              </a:lnSpc>
              <a:tabLst>
                <a:tab pos="254000" algn="l"/>
              </a:tabLst>
            </a:pPr>
            <a:r>
              <a:rPr lang="en-US" altLang="zh-CN" sz="1434" dirty="0" smtClean="0">
                <a:solidFill>
                  <a:srgbClr val="B22222"/>
                </a:solidFill>
                <a:latin typeface="맑은 고딕" pitchFamily="18" charset="0"/>
                <a:cs typeface="맑은 고딕" pitchFamily="18" charset="0"/>
              </a:rPr>
              <a:t>Call-by-name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and</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call-by-value</a:t>
            </a:r>
          </a:p>
          <a:p>
            <a:pPr>
              <a:lnSpc>
                <a:spcPts val="1000"/>
              </a:lnSpc>
            </a:pPr>
            <a:endParaRPr lang="en-US" altLang="zh-CN" dirty="0" smtClean="0"/>
          </a:p>
          <a:p>
            <a:pPr>
              <a:lnSpc>
                <a:spcPts val="1800"/>
              </a:lnSpc>
              <a:tabLst>
                <a:tab pos="254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ﬁrst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strategy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known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as</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call-by-value</a:t>
            </a:r>
            <a:r>
              <a:rPr lang="en-US" altLang="zh-CN" sz="1090" dirty="0" smtClean="0">
                <a:solidFill>
                  <a:srgbClr val="000000"/>
                </a:solidFill>
                <a:latin typeface="맑은 고딕" pitchFamily="18" charset="0"/>
                <a:cs typeface="맑은 고딕" pitchFamily="18" charset="0"/>
              </a:rPr>
              <a: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second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p>
          <a:p>
            <a:pPr>
              <a:lnSpc>
                <a:spcPts val="1300"/>
              </a:lnSpc>
              <a:tabLst>
                <a:tab pos="254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known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as</a:t>
            </a:r>
            <a:r>
              <a:rPr lang="en-US" altLang="zh-CN" sz="1090" dirty="0" smtClean="0">
                <a:latin typeface="Times New Roman" pitchFamily="18" charset="0"/>
                <a:cs typeface="Times New Roman" pitchFamily="18" charset="0"/>
              </a:rPr>
              <a:t> </a:t>
            </a:r>
            <a:r>
              <a:rPr lang="en-US" altLang="zh-CN" sz="1090" i="1" dirty="0" smtClean="0">
                <a:solidFill>
                  <a:srgbClr val="000000"/>
                </a:solidFill>
                <a:latin typeface="맑은 고딕" pitchFamily="18" charset="0"/>
                <a:cs typeface="맑은 고딕" pitchFamily="18" charset="0"/>
              </a:rPr>
              <a:t>call-by-name</a:t>
            </a:r>
            <a:r>
              <a:rPr lang="en-US" altLang="zh-CN" sz="1090" dirty="0" smtClean="0">
                <a:solidFill>
                  <a:srgbClr val="000000"/>
                </a:solidFill>
                <a:latin typeface="맑은 고딕" pitchFamily="18" charset="0"/>
                <a:cs typeface="맑은 고딕" pitchFamily="18" charset="0"/>
              </a:rPr>
              <a:t>.</a:t>
            </a:r>
          </a:p>
          <a:p>
            <a:pPr>
              <a:lnSpc>
                <a:spcPts val="1900"/>
              </a:lnSpc>
              <a:tabLst>
                <a:tab pos="254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Both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strategies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same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ﬁnal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long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as</a:t>
            </a:r>
          </a:p>
        </p:txBody>
      </p:sp>
      <p:sp>
        <p:nvSpPr>
          <p:cNvPr id="5" name="TextBox 1"/>
          <p:cNvSpPr txBox="1"/>
          <p:nvPr/>
        </p:nvSpPr>
        <p:spPr>
          <a:xfrm>
            <a:off x="482600" y="1270000"/>
            <a:ext cx="76200" cy="330200"/>
          </a:xfrm>
          <a:prstGeom prst="rect">
            <a:avLst/>
          </a:prstGeom>
          <a:noFill/>
        </p:spPr>
        <p:txBody>
          <a:bodyPr wrap="none" lIns="0" tIns="0" rIns="0" rtlCol="0">
            <a:spAutoFit/>
          </a:bodyPr>
          <a:lstStyle/>
          <a:p>
            <a:pPr>
              <a:lnSpc>
                <a:spcPts val="1000"/>
              </a:lnSpc>
              <a:tabLst/>
            </a:pPr>
            <a:r>
              <a:rPr lang="en-US" altLang="zh-CN" sz="796" dirty="0" smtClean="0">
                <a:solidFill>
                  <a:srgbClr val="3333B2"/>
                </a:solidFill>
                <a:latin typeface="맑은 고딕" pitchFamily="18" charset="0"/>
                <a:cs typeface="맑은 고딕" pitchFamily="18" charset="0"/>
              </a:rPr>
              <a:t>▶</a:t>
            </a:r>
          </a:p>
          <a:p>
            <a:pPr>
              <a:lnSpc>
                <a:spcPts val="1600"/>
              </a:lnSpc>
              <a:tabLst/>
            </a:pPr>
            <a:r>
              <a:rPr lang="en-US" altLang="zh-CN" sz="796" dirty="0" smtClean="0">
                <a:solidFill>
                  <a:srgbClr val="3333B2"/>
                </a:solidFill>
                <a:latin typeface="맑은 고딕" pitchFamily="18" charset="0"/>
                <a:cs typeface="맑은 고딕" pitchFamily="18" charset="0"/>
              </a:rPr>
              <a:t>▶</a:t>
            </a:r>
          </a:p>
        </p:txBody>
      </p:sp>
      <p:sp>
        <p:nvSpPr>
          <p:cNvPr id="6" name="TextBox 1"/>
          <p:cNvSpPr txBox="1"/>
          <p:nvPr/>
        </p:nvSpPr>
        <p:spPr>
          <a:xfrm>
            <a:off x="635000" y="1270000"/>
            <a:ext cx="3111500" cy="3429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consists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pure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and</a:t>
            </a:r>
          </a:p>
          <a:p>
            <a:pPr>
              <a:lnSpc>
                <a:spcPts val="1600"/>
              </a:lnSpc>
              <a:tabLst/>
            </a:pPr>
            <a:r>
              <a:rPr lang="en-US" altLang="zh-CN" sz="1090" dirty="0" smtClean="0">
                <a:solidFill>
                  <a:srgbClr val="000000"/>
                </a:solidFill>
                <a:latin typeface="맑은 고딕" pitchFamily="18" charset="0"/>
                <a:cs typeface="맑은 고딕" pitchFamily="18" charset="0"/>
              </a:rPr>
              <a:t>both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terminate.</a:t>
            </a:r>
          </a:p>
        </p:txBody>
      </p:sp>
      <p:sp>
        <p:nvSpPr>
          <p:cNvPr id="7" name="TextBox 1"/>
          <p:cNvSpPr txBox="1"/>
          <p:nvPr/>
        </p:nvSpPr>
        <p:spPr>
          <a:xfrm>
            <a:off x="355600" y="1816100"/>
            <a:ext cx="3949700" cy="9017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Call-by-value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has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advantage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that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every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p>
          <a:p>
            <a:pPr>
              <a:lnSpc>
                <a:spcPts val="1300"/>
              </a:lnSpc>
              <a:tabLst/>
            </a:pPr>
            <a:r>
              <a:rPr lang="en-US" altLang="zh-CN" sz="1090" dirty="0" smtClean="0">
                <a:solidFill>
                  <a:srgbClr val="000000"/>
                </a:solidFill>
                <a:latin typeface="맑은 고딕" pitchFamily="18" charset="0"/>
                <a:cs typeface="맑은 고딕" pitchFamily="18" charset="0"/>
              </a:rPr>
              <a:t>argument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only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once.</a:t>
            </a:r>
          </a:p>
          <a:p>
            <a:pPr>
              <a:lnSpc>
                <a:spcPts val="1900"/>
              </a:lnSpc>
              <a:tabLst/>
            </a:pPr>
            <a:r>
              <a:rPr lang="en-US" altLang="zh-CN" sz="1090" dirty="0" smtClean="0">
                <a:solidFill>
                  <a:srgbClr val="000000"/>
                </a:solidFill>
                <a:latin typeface="맑은 고딕" pitchFamily="18" charset="0"/>
                <a:cs typeface="맑은 고딕" pitchFamily="18" charset="0"/>
              </a:rPr>
              <a:t>Call-by-name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has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advantage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that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argument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not</a:t>
            </a:r>
          </a:p>
          <a:p>
            <a:pPr>
              <a:lnSpc>
                <a:spcPts val="1300"/>
              </a:lnSpc>
              <a:tabLst/>
            </a:pPr>
            <a:r>
              <a:rPr lang="en-US" altLang="zh-CN" sz="1090" dirty="0" smtClean="0">
                <a:solidFill>
                  <a:srgbClr val="000000"/>
                </a:solidFill>
                <a:latin typeface="맑은 고딕" pitchFamily="18" charset="0"/>
                <a:cs typeface="맑은 고딕" pitchFamily="18" charset="0"/>
              </a:rPr>
              <a:t>evaluated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corresponding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parameter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unused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evaluation</a:t>
            </a:r>
          </a:p>
          <a:p>
            <a:pPr>
              <a:lnSpc>
                <a:spcPts val="1300"/>
              </a:lnSpc>
              <a:tabLst/>
            </a:pP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body.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39700"/>
            <a:ext cx="1149930" cy="225703"/>
          </a:xfrm>
          <a:prstGeom prst="rect">
            <a:avLst/>
          </a:prstGeom>
          <a:noFill/>
        </p:spPr>
        <p:txBody>
          <a:bodyPr wrap="none" lIns="0" tIns="0" rIns="0" rtlCol="0">
            <a:spAutoFit/>
          </a:bodyPr>
          <a:lstStyle/>
          <a:p>
            <a:pPr>
              <a:lnSpc>
                <a:spcPts val="1400"/>
              </a:lnSpc>
              <a:tabLst>
                <a:tab pos="254000" algn="l"/>
              </a:tabLst>
            </a:pPr>
            <a:r>
              <a:rPr lang="en-US" altLang="zh-CN" sz="1434" dirty="0" smtClean="0">
                <a:solidFill>
                  <a:srgbClr val="B22222"/>
                </a:solidFill>
                <a:latin typeface="맑은 고딕" pitchFamily="18" charset="0"/>
                <a:cs typeface="맑은 고딕" pitchFamily="18" charset="0"/>
              </a:rPr>
              <a:t>Pure Function</a:t>
            </a:r>
            <a:endParaRPr lang="en-US" altLang="zh-CN" sz="1090" dirty="0" smtClean="0">
              <a:solidFill>
                <a:srgbClr val="000000"/>
              </a:solidFill>
              <a:latin typeface="맑은 고딕" pitchFamily="18" charset="0"/>
              <a:cs typeface="맑은 고딕" pitchFamily="18" charset="0"/>
            </a:endParaRPr>
          </a:p>
        </p:txBody>
      </p:sp>
      <p:sp>
        <p:nvSpPr>
          <p:cNvPr id="5" name="TextBox 1"/>
          <p:cNvSpPr txBox="1"/>
          <p:nvPr/>
        </p:nvSpPr>
        <p:spPr>
          <a:xfrm>
            <a:off x="403479" y="522509"/>
            <a:ext cx="4953000" cy="2014398"/>
          </a:xfrm>
          <a:prstGeom prst="rect">
            <a:avLst/>
          </a:prstGeom>
          <a:noFill/>
        </p:spPr>
        <p:txBody>
          <a:bodyPr wrap="square" lIns="0" tIns="0" rIns="0" rtlCol="0">
            <a:spAutoFit/>
          </a:bodyPr>
          <a:lstStyle/>
          <a:p>
            <a:r>
              <a:rPr lang="en-US" altLang="zh-CN" sz="796" dirty="0" smtClean="0">
                <a:solidFill>
                  <a:srgbClr val="3333B2"/>
                </a:solidFill>
                <a:latin typeface="맑은 고딕" pitchFamily="18" charset="0"/>
                <a:cs typeface="맑은 고딕" pitchFamily="18" charset="0"/>
              </a:rPr>
              <a:t>▶ </a:t>
            </a:r>
            <a:r>
              <a:rPr lang="en-US" altLang="zh-CN" sz="1090" dirty="0" smtClean="0">
                <a:solidFill>
                  <a:srgbClr val="000000"/>
                </a:solidFill>
                <a:latin typeface="맑은 고딕" pitchFamily="18" charset="0"/>
                <a:cs typeface="맑은 고딕" pitchFamily="18" charset="0"/>
              </a:rPr>
              <a:t>The </a:t>
            </a:r>
            <a:r>
              <a:rPr lang="en-US" altLang="zh-CN" sz="1090" dirty="0">
                <a:solidFill>
                  <a:srgbClr val="000000"/>
                </a:solidFill>
                <a:latin typeface="맑은 고딕" pitchFamily="18" charset="0"/>
                <a:cs typeface="맑은 고딕" pitchFamily="18" charset="0"/>
              </a:rPr>
              <a:t>function always evaluates the same result value given the same argument value(s). The function result value cannot depend on any hidden information or state that may change while program execution proceeds or between different executions of the program, nor can it depend on any external input from I/O devices </a:t>
            </a:r>
            <a:endParaRPr lang="en-US" altLang="zh-CN" sz="1090" dirty="0">
              <a:solidFill>
                <a:srgbClr val="000000"/>
              </a:solidFill>
              <a:latin typeface="맑은 고딕" pitchFamily="18" charset="0"/>
              <a:cs typeface="맑은 고딕" pitchFamily="18" charset="0"/>
            </a:endParaRPr>
          </a:p>
          <a:p>
            <a:endParaRPr lang="en-US" altLang="zh-CN" sz="800" dirty="0" smtClean="0">
              <a:solidFill>
                <a:srgbClr val="3333B2"/>
              </a:solidFill>
              <a:latin typeface="맑은 고딕" pitchFamily="18" charset="0"/>
              <a:cs typeface="맑은 고딕" pitchFamily="18" charset="0"/>
            </a:endParaRPr>
          </a:p>
          <a:p>
            <a:r>
              <a:rPr lang="en-US" altLang="zh-CN" sz="800" dirty="0" smtClean="0">
                <a:solidFill>
                  <a:srgbClr val="3333B2"/>
                </a:solidFill>
                <a:latin typeface="맑은 고딕" pitchFamily="18" charset="0"/>
                <a:cs typeface="맑은 고딕" pitchFamily="18" charset="0"/>
              </a:rPr>
              <a:t>▶  </a:t>
            </a:r>
            <a:r>
              <a:rPr lang="en-US" altLang="zh-CN" sz="1090" dirty="0" smtClean="0">
                <a:solidFill>
                  <a:srgbClr val="000000"/>
                </a:solidFill>
                <a:latin typeface="맑은 고딕" pitchFamily="18" charset="0"/>
                <a:cs typeface="맑은 고딕" pitchFamily="18" charset="0"/>
              </a:rPr>
              <a:t>Evaluation </a:t>
            </a:r>
            <a:r>
              <a:rPr lang="en-US" altLang="zh-CN" sz="1090" dirty="0">
                <a:solidFill>
                  <a:srgbClr val="000000"/>
                </a:solidFill>
                <a:latin typeface="맑은 고딕" pitchFamily="18" charset="0"/>
                <a:cs typeface="맑은 고딕" pitchFamily="18" charset="0"/>
              </a:rPr>
              <a:t>of the result does not cause any semantically observable side effect or output, such as mutation of mutable objects or output to I/O </a:t>
            </a:r>
            <a:r>
              <a:rPr lang="en-US" altLang="zh-CN" sz="1090" dirty="0" smtClean="0">
                <a:solidFill>
                  <a:srgbClr val="000000"/>
                </a:solidFill>
                <a:latin typeface="맑은 고딕" pitchFamily="18" charset="0"/>
                <a:cs typeface="맑은 고딕" pitchFamily="18" charset="0"/>
              </a:rPr>
              <a:t>devices</a:t>
            </a:r>
          </a:p>
          <a:p>
            <a:endParaRPr lang="en-US" altLang="zh-CN" sz="1090" dirty="0">
              <a:solidFill>
                <a:srgbClr val="000000"/>
              </a:solidFill>
              <a:latin typeface="맑은 고딕" pitchFamily="18" charset="0"/>
              <a:cs typeface="맑은 고딕" pitchFamily="18" charset="0"/>
            </a:endParaRPr>
          </a:p>
          <a:p>
            <a:r>
              <a:rPr lang="en-US" altLang="zh-CN" sz="800" dirty="0">
                <a:solidFill>
                  <a:srgbClr val="3333B2"/>
                </a:solidFill>
                <a:latin typeface="맑은 고딕" pitchFamily="18" charset="0"/>
                <a:cs typeface="맑은 고딕" pitchFamily="18" charset="0"/>
              </a:rPr>
              <a:t>▶  </a:t>
            </a:r>
            <a:r>
              <a:rPr lang="en-US" altLang="zh-CN" sz="1090" dirty="0" smtClean="0">
                <a:solidFill>
                  <a:srgbClr val="000000"/>
                </a:solidFill>
                <a:latin typeface="맑은 고딕" pitchFamily="18" charset="0"/>
                <a:cs typeface="맑은 고딕" pitchFamily="18" charset="0"/>
              </a:rPr>
              <a:t>Pure: sin(x), length(s)</a:t>
            </a:r>
          </a:p>
          <a:p>
            <a:r>
              <a:rPr lang="en-US" altLang="zh-CN" sz="800" dirty="0">
                <a:solidFill>
                  <a:srgbClr val="3333B2"/>
                </a:solidFill>
                <a:latin typeface="맑은 고딕" pitchFamily="18" charset="0"/>
                <a:cs typeface="맑은 고딕" pitchFamily="18" charset="0"/>
              </a:rPr>
              <a:t>▶  </a:t>
            </a:r>
            <a:r>
              <a:rPr lang="en-US" altLang="zh-CN" sz="1090" dirty="0" smtClean="0">
                <a:solidFill>
                  <a:srgbClr val="000000"/>
                </a:solidFill>
                <a:latin typeface="맑은 고딕" pitchFamily="18" charset="0"/>
                <a:cs typeface="맑은 고딕" pitchFamily="18" charset="0"/>
              </a:rPr>
              <a:t>Impure: </a:t>
            </a:r>
            <a:r>
              <a:rPr lang="en-US" altLang="zh-CN" sz="1090" dirty="0" err="1" smtClean="0">
                <a:solidFill>
                  <a:srgbClr val="000000"/>
                </a:solidFill>
                <a:latin typeface="맑은 고딕" pitchFamily="18" charset="0"/>
                <a:cs typeface="맑은 고딕" pitchFamily="18" charset="0"/>
              </a:rPr>
              <a:t>inc</a:t>
            </a:r>
            <a:r>
              <a:rPr lang="en-US" altLang="zh-CN" sz="1090" dirty="0" smtClean="0">
                <a:solidFill>
                  <a:srgbClr val="000000"/>
                </a:solidFill>
                <a:latin typeface="맑은 고딕" pitchFamily="18" charset="0"/>
                <a:cs typeface="맑은 고딕" pitchFamily="18" charset="0"/>
              </a:rPr>
              <a:t>(x) : x+ a, random(), </a:t>
            </a:r>
            <a:r>
              <a:rPr lang="en-US" altLang="zh-CN" sz="1090" dirty="0" err="1" smtClean="0">
                <a:solidFill>
                  <a:srgbClr val="000000"/>
                </a:solidFill>
                <a:latin typeface="맑은 고딕" pitchFamily="18" charset="0"/>
                <a:cs typeface="맑은 고딕" pitchFamily="18" charset="0"/>
              </a:rPr>
              <a:t>printf</a:t>
            </a:r>
            <a:r>
              <a:rPr lang="en-US" altLang="zh-CN" sz="1090" dirty="0" smtClean="0">
                <a:solidFill>
                  <a:srgbClr val="000000"/>
                </a:solidFill>
                <a:latin typeface="맑은 고딕" pitchFamily="18" charset="0"/>
                <a:cs typeface="맑은 고딕" pitchFamily="18" charset="0"/>
              </a:rPr>
              <a:t>()</a:t>
            </a:r>
            <a:endParaRPr lang="zh-CN" altLang="en-US" sz="1090" dirty="0">
              <a:solidFill>
                <a:srgbClr val="000000"/>
              </a:solidFill>
              <a:latin typeface="맑은 고딕" pitchFamily="18" charset="0"/>
              <a:cs typeface="맑은 고딕" pitchFamily="18" charset="0"/>
            </a:endParaRPr>
          </a:p>
        </p:txBody>
      </p:sp>
    </p:spTree>
    <p:extLst>
      <p:ext uri="{BB962C8B-B14F-4D97-AF65-F5344CB8AC3E}">
        <p14:creationId xmlns:p14="http://schemas.microsoft.com/office/powerpoint/2010/main" val="3304546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52400"/>
            <a:ext cx="3848100" cy="1358900"/>
          </a:xfrm>
          <a:prstGeom prst="rect">
            <a:avLst/>
          </a:prstGeom>
          <a:noFill/>
        </p:spPr>
        <p:txBody>
          <a:bodyPr wrap="none" lIns="0" tIns="0" rIns="0" rtlCol="0">
            <a:spAutoFit/>
          </a:bodyPr>
          <a:lstStyle/>
          <a:p>
            <a:pPr>
              <a:lnSpc>
                <a:spcPts val="1400"/>
              </a:lnSpc>
              <a:tabLst>
                <a:tab pos="254000" algn="l"/>
                <a:tab pos="381000" algn="l"/>
              </a:tabLst>
            </a:pPr>
            <a:r>
              <a:rPr lang="en-US" altLang="zh-CN" sz="1434" dirty="0" smtClean="0">
                <a:solidFill>
                  <a:srgbClr val="B22222"/>
                </a:solidFill>
                <a:latin typeface="맑은 고딕" pitchFamily="18" charset="0"/>
                <a:cs typeface="맑은 고딕" pitchFamily="18" charset="0"/>
              </a:rPr>
              <a:t>Call-by-name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vs</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call-by-value</a:t>
            </a:r>
          </a:p>
          <a:p>
            <a:pPr>
              <a:lnSpc>
                <a:spcPts val="1000"/>
              </a:lnSpc>
            </a:pPr>
            <a:endParaRPr lang="en-US" altLang="zh-CN" dirty="0" smtClean="0"/>
          </a:p>
          <a:p>
            <a:pPr>
              <a:lnSpc>
                <a:spcPts val="1800"/>
              </a:lnSpc>
              <a:tabLst>
                <a:tab pos="254000" algn="l"/>
                <a:tab pos="381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Question: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Say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you</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given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following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deﬁnition:</a:t>
            </a:r>
          </a:p>
          <a:p>
            <a:pPr>
              <a:lnSpc>
                <a:spcPts val="1000"/>
              </a:lnSpc>
            </a:pPr>
            <a:endParaRPr lang="en-US" altLang="zh-CN" dirty="0" smtClean="0"/>
          </a:p>
          <a:p>
            <a:pPr>
              <a:lnSpc>
                <a:spcPts val="1500"/>
              </a:lnSpc>
              <a:tabLst>
                <a:tab pos="254000" algn="l"/>
                <a:tab pos="381000" algn="l"/>
              </a:tabLst>
            </a:pPr>
            <a:r>
              <a:rPr lang="en-US" altLang="zh-CN" dirty="0" smtClean="0"/>
              <a:t>		</a:t>
            </a:r>
            <a:r>
              <a:rPr lang="en-US" altLang="zh-CN" sz="978" dirty="0" smtClean="0">
                <a:solidFill>
                  <a:srgbClr val="800054"/>
                </a:solidFill>
                <a:latin typeface="맑은 고딕" pitchFamily="18" charset="0"/>
                <a:cs typeface="맑은 고딕" pitchFamily="18" charset="0"/>
              </a:rPr>
              <a:t>def</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test(x</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Int</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y</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Int</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x</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x</a:t>
            </a:r>
          </a:p>
          <a:p>
            <a:pPr>
              <a:lnSpc>
                <a:spcPts val="1000"/>
              </a:lnSpc>
            </a:pPr>
            <a:endParaRPr lang="en-US" altLang="zh-CN" dirty="0" smtClean="0"/>
          </a:p>
          <a:p>
            <a:pPr>
              <a:lnSpc>
                <a:spcPts val="1500"/>
              </a:lnSpc>
              <a:tabLst>
                <a:tab pos="254000" algn="l"/>
                <a:tab pos="381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each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following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applications,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indicate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which</a:t>
            </a:r>
          </a:p>
          <a:p>
            <a:pPr>
              <a:lnSpc>
                <a:spcPts val="1300"/>
              </a:lnSpc>
              <a:tabLst>
                <a:tab pos="254000" algn="l"/>
                <a:tab pos="381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evaluation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strategy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fastest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(has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fewest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steps)</a:t>
            </a:r>
          </a:p>
        </p:txBody>
      </p:sp>
      <p:sp>
        <p:nvSpPr>
          <p:cNvPr id="5" name="TextBox 1"/>
          <p:cNvSpPr txBox="1"/>
          <p:nvPr/>
        </p:nvSpPr>
        <p:spPr>
          <a:xfrm>
            <a:off x="355600" y="1701800"/>
            <a:ext cx="431800" cy="1155700"/>
          </a:xfrm>
          <a:prstGeom prst="rect">
            <a:avLst/>
          </a:prstGeom>
          <a:noFill/>
        </p:spPr>
        <p:txBody>
          <a:bodyPr wrap="none" lIns="0" tIns="0" rIns="0" rtlCol="0">
            <a:spAutoFit/>
          </a:bodyPr>
          <a:lstStyle/>
          <a:p>
            <a:pPr>
              <a:lnSpc>
                <a:spcPts val="900"/>
              </a:lnSpc>
              <a:tabLst>
                <a:tab pos="127000" algn="l"/>
                <a:tab pos="190500" algn="l"/>
              </a:tabLst>
            </a:pPr>
            <a:r>
              <a:rPr lang="en-US" altLang="zh-CN" dirty="0" smtClean="0"/>
              <a:t>	</a:t>
            </a:r>
            <a:r>
              <a:rPr lang="en-US" altLang="zh-CN" sz="978" dirty="0" smtClean="0">
                <a:solidFill>
                  <a:srgbClr val="000000"/>
                </a:solidFill>
                <a:latin typeface="맑은 고딕" pitchFamily="18" charset="0"/>
                <a:cs typeface="맑은 고딕" pitchFamily="18" charset="0"/>
              </a:rPr>
              <a:t>CBV</a:t>
            </a:r>
          </a:p>
          <a:p>
            <a:pPr>
              <a:lnSpc>
                <a:spcPts val="1300"/>
              </a:lnSpc>
              <a:tabLst>
                <a:tab pos="127000" algn="l"/>
                <a:tab pos="190500" algn="l"/>
              </a:tabLst>
            </a:pPr>
            <a:r>
              <a:rPr lang="en-US" altLang="zh-CN" sz="978" dirty="0" smtClean="0">
                <a:solidFill>
                  <a:srgbClr val="000000"/>
                </a:solidFill>
                <a:latin typeface="맑은 고딕" pitchFamily="18" charset="0"/>
                <a:cs typeface="맑은 고딕" pitchFamily="18" charset="0"/>
              </a:rPr>
              <a:t>fastest</a:t>
            </a:r>
          </a:p>
          <a:p>
            <a:pPr>
              <a:lnSpc>
                <a:spcPts val="1000"/>
              </a:lnSpc>
            </a:pPr>
            <a:endParaRPr lang="en-US" altLang="zh-CN" dirty="0" smtClean="0"/>
          </a:p>
          <a:p>
            <a:pPr>
              <a:lnSpc>
                <a:spcPts val="1700"/>
              </a:lnSpc>
              <a:tabLst>
                <a:tab pos="127000" algn="l"/>
                <a:tab pos="1905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127000" algn="l"/>
                <a:tab pos="1905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127000" algn="l"/>
                <a:tab pos="1905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127000" algn="l"/>
                <a:tab pos="1905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p:txBody>
      </p:sp>
      <p:sp>
        <p:nvSpPr>
          <p:cNvPr id="6" name="TextBox 1"/>
          <p:cNvSpPr txBox="1"/>
          <p:nvPr/>
        </p:nvSpPr>
        <p:spPr>
          <a:xfrm>
            <a:off x="914400" y="1701800"/>
            <a:ext cx="431800" cy="1155700"/>
          </a:xfrm>
          <a:prstGeom prst="rect">
            <a:avLst/>
          </a:prstGeom>
          <a:noFill/>
        </p:spPr>
        <p:txBody>
          <a:bodyPr wrap="none" lIns="0" tIns="0" rIns="0" rtlCol="0">
            <a:spAutoFit/>
          </a:bodyPr>
          <a:lstStyle/>
          <a:p>
            <a:pPr>
              <a:lnSpc>
                <a:spcPts val="9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CBN</a:t>
            </a:r>
          </a:p>
          <a:p>
            <a:pPr>
              <a:lnSpc>
                <a:spcPts val="1300"/>
              </a:lnSpc>
              <a:tabLst>
                <a:tab pos="63500" algn="l"/>
                <a:tab pos="127000" algn="l"/>
              </a:tabLst>
            </a:pPr>
            <a:r>
              <a:rPr lang="en-US" altLang="zh-CN" sz="978" dirty="0" smtClean="0">
                <a:solidFill>
                  <a:srgbClr val="000000"/>
                </a:solidFill>
                <a:latin typeface="맑은 고딕" pitchFamily="18" charset="0"/>
                <a:cs typeface="맑은 고딕" pitchFamily="18" charset="0"/>
              </a:rPr>
              <a:t>fastest</a:t>
            </a:r>
          </a:p>
          <a:p>
            <a:pPr>
              <a:lnSpc>
                <a:spcPts val="1000"/>
              </a:lnSpc>
            </a:pPr>
            <a:endParaRPr lang="en-US" altLang="zh-CN" dirty="0" smtClean="0"/>
          </a:p>
          <a:p>
            <a:pPr>
              <a:lnSpc>
                <a:spcPts val="17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p:txBody>
      </p:sp>
      <p:sp>
        <p:nvSpPr>
          <p:cNvPr id="7" name="TextBox 1"/>
          <p:cNvSpPr txBox="1"/>
          <p:nvPr/>
        </p:nvSpPr>
        <p:spPr>
          <a:xfrm>
            <a:off x="1473200" y="1701800"/>
            <a:ext cx="368300" cy="1155700"/>
          </a:xfrm>
          <a:prstGeom prst="rect">
            <a:avLst/>
          </a:prstGeom>
          <a:noFill/>
        </p:spPr>
        <p:txBody>
          <a:bodyPr wrap="none" lIns="0" tIns="0" rIns="0" rtlCol="0">
            <a:spAutoFit/>
          </a:bodyPr>
          <a:lstStyle/>
          <a:p>
            <a:pPr>
              <a:lnSpc>
                <a:spcPts val="9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same</a:t>
            </a:r>
          </a:p>
          <a:p>
            <a:pPr>
              <a:lnSpc>
                <a:spcPts val="1300"/>
              </a:lnSpc>
              <a:tabLst>
                <a:tab pos="63500" algn="l"/>
                <a:tab pos="127000" algn="l"/>
              </a:tabLst>
            </a:pPr>
            <a:r>
              <a:rPr lang="en-US" altLang="zh-CN" sz="978" dirty="0" smtClean="0">
                <a:solidFill>
                  <a:srgbClr val="800054"/>
                </a:solidFill>
                <a:latin typeface="맑은 고딕" pitchFamily="18" charset="0"/>
                <a:cs typeface="맑은 고딕" pitchFamily="18" charset="0"/>
              </a:rPr>
              <a:t>#</a:t>
            </a:r>
            <a:r>
              <a:rPr lang="en-US" altLang="zh-CN" sz="978" dirty="0" smtClean="0">
                <a:solidFill>
                  <a:srgbClr val="000000"/>
                </a:solidFill>
                <a:latin typeface="맑은 고딕" pitchFamily="18" charset="0"/>
                <a:cs typeface="맑은 고딕" pitchFamily="18" charset="0"/>
              </a:rPr>
              <a:t>steps</a:t>
            </a:r>
          </a:p>
          <a:p>
            <a:pPr>
              <a:lnSpc>
                <a:spcPts val="1000"/>
              </a:lnSpc>
            </a:pPr>
            <a:endParaRPr lang="en-US" altLang="zh-CN" dirty="0" smtClean="0"/>
          </a:p>
          <a:p>
            <a:pPr>
              <a:lnSpc>
                <a:spcPts val="17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p:txBody>
      </p:sp>
      <p:sp>
        <p:nvSpPr>
          <p:cNvPr id="8" name="TextBox 1"/>
          <p:cNvSpPr txBox="1"/>
          <p:nvPr/>
        </p:nvSpPr>
        <p:spPr>
          <a:xfrm>
            <a:off x="2286000" y="2197100"/>
            <a:ext cx="863600" cy="6350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test(2,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p>
          <a:p>
            <a:pPr>
              <a:lnSpc>
                <a:spcPts val="1300"/>
              </a:lnSpc>
              <a:tabLst/>
            </a:pPr>
            <a:r>
              <a:rPr lang="en-US" altLang="zh-CN" sz="978" dirty="0" smtClean="0">
                <a:solidFill>
                  <a:srgbClr val="000000"/>
                </a:solidFill>
                <a:latin typeface="맑은 고딕" pitchFamily="18" charset="0"/>
                <a:cs typeface="맑은 고딕" pitchFamily="18" charset="0"/>
              </a:rPr>
              <a:t>test(3+4,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8)</a:t>
            </a:r>
          </a:p>
          <a:p>
            <a:pPr>
              <a:lnSpc>
                <a:spcPts val="1300"/>
              </a:lnSpc>
              <a:tabLst/>
            </a:pPr>
            <a:r>
              <a:rPr lang="en-US" altLang="zh-CN" sz="978" dirty="0" smtClean="0">
                <a:solidFill>
                  <a:srgbClr val="000000"/>
                </a:solidFill>
                <a:latin typeface="맑은 고딕" pitchFamily="18" charset="0"/>
                <a:cs typeface="맑은 고딕" pitchFamily="18" charset="0"/>
              </a:rPr>
              <a:t>test(7,</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2*4)</a:t>
            </a:r>
          </a:p>
          <a:p>
            <a:pPr>
              <a:lnSpc>
                <a:spcPts val="1300"/>
              </a:lnSpc>
              <a:tabLst/>
            </a:pPr>
            <a:r>
              <a:rPr lang="en-US" altLang="zh-CN" sz="978" dirty="0" smtClean="0">
                <a:solidFill>
                  <a:srgbClr val="000000"/>
                </a:solidFill>
                <a:latin typeface="맑은 고딕" pitchFamily="18" charset="0"/>
                <a:cs typeface="맑은 고딕" pitchFamily="18" charset="0"/>
              </a:rPr>
              <a:t>test(3+4,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2*4)</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52400"/>
            <a:ext cx="3848100" cy="1358900"/>
          </a:xfrm>
          <a:prstGeom prst="rect">
            <a:avLst/>
          </a:prstGeom>
          <a:noFill/>
        </p:spPr>
        <p:txBody>
          <a:bodyPr wrap="none" lIns="0" tIns="0" rIns="0" rtlCol="0">
            <a:spAutoFit/>
          </a:bodyPr>
          <a:lstStyle/>
          <a:p>
            <a:pPr>
              <a:lnSpc>
                <a:spcPts val="1400"/>
              </a:lnSpc>
              <a:tabLst>
                <a:tab pos="254000" algn="l"/>
                <a:tab pos="381000" algn="l"/>
              </a:tabLst>
            </a:pPr>
            <a:r>
              <a:rPr lang="en-US" altLang="zh-CN" sz="1434" dirty="0" smtClean="0">
                <a:solidFill>
                  <a:srgbClr val="B22222"/>
                </a:solidFill>
                <a:latin typeface="맑은 고딕" pitchFamily="18" charset="0"/>
                <a:cs typeface="맑은 고딕" pitchFamily="18" charset="0"/>
              </a:rPr>
              <a:t>Call-by-name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vs</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call-by-value</a:t>
            </a:r>
          </a:p>
          <a:p>
            <a:pPr>
              <a:lnSpc>
                <a:spcPts val="1000"/>
              </a:lnSpc>
            </a:pPr>
            <a:endParaRPr lang="en-US" altLang="zh-CN" dirty="0" smtClean="0"/>
          </a:p>
          <a:p>
            <a:pPr>
              <a:lnSpc>
                <a:spcPts val="1800"/>
              </a:lnSpc>
              <a:tabLst>
                <a:tab pos="254000" algn="l"/>
                <a:tab pos="381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Question: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Say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you</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given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following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deﬁnition:</a:t>
            </a:r>
          </a:p>
          <a:p>
            <a:pPr>
              <a:lnSpc>
                <a:spcPts val="1000"/>
              </a:lnSpc>
            </a:pPr>
            <a:endParaRPr lang="en-US" altLang="zh-CN" dirty="0" smtClean="0"/>
          </a:p>
          <a:p>
            <a:pPr>
              <a:lnSpc>
                <a:spcPts val="1500"/>
              </a:lnSpc>
              <a:tabLst>
                <a:tab pos="254000" algn="l"/>
                <a:tab pos="381000" algn="l"/>
              </a:tabLst>
            </a:pPr>
            <a:r>
              <a:rPr lang="en-US" altLang="zh-CN" dirty="0" smtClean="0"/>
              <a:t>		</a:t>
            </a:r>
            <a:r>
              <a:rPr lang="en-US" altLang="zh-CN" sz="978" dirty="0" smtClean="0">
                <a:solidFill>
                  <a:srgbClr val="800054"/>
                </a:solidFill>
                <a:latin typeface="맑은 고딕" pitchFamily="18" charset="0"/>
                <a:cs typeface="맑은 고딕" pitchFamily="18" charset="0"/>
              </a:rPr>
              <a:t>def</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test(x</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Int</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y</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Int</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x</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x</a:t>
            </a:r>
          </a:p>
          <a:p>
            <a:pPr>
              <a:lnSpc>
                <a:spcPts val="1000"/>
              </a:lnSpc>
            </a:pPr>
            <a:endParaRPr lang="en-US" altLang="zh-CN" dirty="0" smtClean="0"/>
          </a:p>
          <a:p>
            <a:pPr>
              <a:lnSpc>
                <a:spcPts val="1500"/>
              </a:lnSpc>
              <a:tabLst>
                <a:tab pos="254000" algn="l"/>
                <a:tab pos="381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each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following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applications,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indicate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which</a:t>
            </a:r>
          </a:p>
          <a:p>
            <a:pPr>
              <a:lnSpc>
                <a:spcPts val="1300"/>
              </a:lnSpc>
              <a:tabLst>
                <a:tab pos="254000" algn="l"/>
                <a:tab pos="381000" algn="l"/>
              </a:tabLst>
            </a:pPr>
            <a:r>
              <a:rPr lang="en-US" altLang="zh-CN" dirty="0" smtClean="0"/>
              <a:t>	</a:t>
            </a:r>
            <a:r>
              <a:rPr lang="en-US" altLang="zh-CN" sz="1090" dirty="0" smtClean="0">
                <a:solidFill>
                  <a:srgbClr val="000000"/>
                </a:solidFill>
                <a:latin typeface="맑은 고딕" pitchFamily="18" charset="0"/>
                <a:cs typeface="맑은 고딕" pitchFamily="18" charset="0"/>
              </a:rPr>
              <a:t>evaluation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strategy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fastest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(has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fewest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reduction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steps)</a:t>
            </a:r>
          </a:p>
        </p:txBody>
      </p:sp>
      <p:sp>
        <p:nvSpPr>
          <p:cNvPr id="5" name="TextBox 1"/>
          <p:cNvSpPr txBox="1"/>
          <p:nvPr/>
        </p:nvSpPr>
        <p:spPr>
          <a:xfrm>
            <a:off x="355600" y="1701800"/>
            <a:ext cx="431800" cy="1155700"/>
          </a:xfrm>
          <a:prstGeom prst="rect">
            <a:avLst/>
          </a:prstGeom>
          <a:noFill/>
        </p:spPr>
        <p:txBody>
          <a:bodyPr wrap="none" lIns="0" tIns="0" rIns="0" rtlCol="0">
            <a:spAutoFit/>
          </a:bodyPr>
          <a:lstStyle/>
          <a:p>
            <a:pPr>
              <a:lnSpc>
                <a:spcPts val="900"/>
              </a:lnSpc>
              <a:tabLst>
                <a:tab pos="127000" algn="l"/>
                <a:tab pos="190500" algn="l"/>
              </a:tabLst>
            </a:pPr>
            <a:r>
              <a:rPr lang="en-US" altLang="zh-CN" dirty="0" smtClean="0"/>
              <a:t>	</a:t>
            </a:r>
            <a:r>
              <a:rPr lang="en-US" altLang="zh-CN" sz="978" dirty="0" smtClean="0">
                <a:solidFill>
                  <a:srgbClr val="000000"/>
                </a:solidFill>
                <a:latin typeface="맑은 고딕" pitchFamily="18" charset="0"/>
                <a:cs typeface="맑은 고딕" pitchFamily="18" charset="0"/>
              </a:rPr>
              <a:t>CBV</a:t>
            </a:r>
          </a:p>
          <a:p>
            <a:pPr>
              <a:lnSpc>
                <a:spcPts val="1300"/>
              </a:lnSpc>
              <a:tabLst>
                <a:tab pos="127000" algn="l"/>
                <a:tab pos="190500" algn="l"/>
              </a:tabLst>
            </a:pPr>
            <a:r>
              <a:rPr lang="en-US" altLang="zh-CN" sz="978" dirty="0" smtClean="0">
                <a:solidFill>
                  <a:srgbClr val="000000"/>
                </a:solidFill>
                <a:latin typeface="맑은 고딕" pitchFamily="18" charset="0"/>
                <a:cs typeface="맑은 고딕" pitchFamily="18" charset="0"/>
              </a:rPr>
              <a:t>fastest</a:t>
            </a:r>
          </a:p>
          <a:p>
            <a:pPr>
              <a:lnSpc>
                <a:spcPts val="1000"/>
              </a:lnSpc>
            </a:pPr>
            <a:endParaRPr lang="en-US" altLang="zh-CN" dirty="0" smtClean="0"/>
          </a:p>
          <a:p>
            <a:pPr>
              <a:lnSpc>
                <a:spcPts val="1700"/>
              </a:lnSpc>
              <a:tabLst>
                <a:tab pos="127000" algn="l"/>
                <a:tab pos="1905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127000" algn="l"/>
                <a:tab pos="190500" algn="l"/>
              </a:tabLst>
            </a:pPr>
            <a:r>
              <a:rPr lang="en-US" altLang="zh-CN" dirty="0" smtClean="0"/>
              <a:t>	</a:t>
            </a: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127000" algn="l"/>
                <a:tab pos="1905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127000" algn="l"/>
                <a:tab pos="1905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p:txBody>
      </p:sp>
      <p:sp>
        <p:nvSpPr>
          <p:cNvPr id="6" name="TextBox 1"/>
          <p:cNvSpPr txBox="1"/>
          <p:nvPr/>
        </p:nvSpPr>
        <p:spPr>
          <a:xfrm>
            <a:off x="914400" y="1701800"/>
            <a:ext cx="431800" cy="1155700"/>
          </a:xfrm>
          <a:prstGeom prst="rect">
            <a:avLst/>
          </a:prstGeom>
          <a:noFill/>
        </p:spPr>
        <p:txBody>
          <a:bodyPr wrap="none" lIns="0" tIns="0" rIns="0" rtlCol="0">
            <a:spAutoFit/>
          </a:bodyPr>
          <a:lstStyle/>
          <a:p>
            <a:pPr>
              <a:lnSpc>
                <a:spcPts val="9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CBN</a:t>
            </a:r>
          </a:p>
          <a:p>
            <a:pPr>
              <a:lnSpc>
                <a:spcPts val="1300"/>
              </a:lnSpc>
              <a:tabLst>
                <a:tab pos="63500" algn="l"/>
                <a:tab pos="127000" algn="l"/>
              </a:tabLst>
            </a:pPr>
            <a:r>
              <a:rPr lang="en-US" altLang="zh-CN" sz="978" dirty="0" smtClean="0">
                <a:solidFill>
                  <a:srgbClr val="000000"/>
                </a:solidFill>
                <a:latin typeface="맑은 고딕" pitchFamily="18" charset="0"/>
                <a:cs typeface="맑은 고딕" pitchFamily="18" charset="0"/>
              </a:rPr>
              <a:t>fastest</a:t>
            </a:r>
          </a:p>
          <a:p>
            <a:pPr>
              <a:lnSpc>
                <a:spcPts val="1000"/>
              </a:lnSpc>
            </a:pPr>
            <a:endParaRPr lang="en-US" altLang="zh-CN" dirty="0" smtClean="0"/>
          </a:p>
          <a:p>
            <a:pPr>
              <a:lnSpc>
                <a:spcPts val="17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p:txBody>
      </p:sp>
      <p:sp>
        <p:nvSpPr>
          <p:cNvPr id="7" name="TextBox 1"/>
          <p:cNvSpPr txBox="1"/>
          <p:nvPr/>
        </p:nvSpPr>
        <p:spPr>
          <a:xfrm>
            <a:off x="1473200" y="1701800"/>
            <a:ext cx="368300" cy="1155700"/>
          </a:xfrm>
          <a:prstGeom prst="rect">
            <a:avLst/>
          </a:prstGeom>
          <a:noFill/>
        </p:spPr>
        <p:txBody>
          <a:bodyPr wrap="none" lIns="0" tIns="0" rIns="0" rtlCol="0">
            <a:spAutoFit/>
          </a:bodyPr>
          <a:lstStyle/>
          <a:p>
            <a:pPr>
              <a:lnSpc>
                <a:spcPts val="9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same</a:t>
            </a:r>
          </a:p>
          <a:p>
            <a:pPr>
              <a:lnSpc>
                <a:spcPts val="1300"/>
              </a:lnSpc>
              <a:tabLst>
                <a:tab pos="63500" algn="l"/>
                <a:tab pos="127000" algn="l"/>
              </a:tabLst>
            </a:pPr>
            <a:r>
              <a:rPr lang="en-US" altLang="zh-CN" sz="978" dirty="0" smtClean="0">
                <a:solidFill>
                  <a:srgbClr val="800054"/>
                </a:solidFill>
                <a:latin typeface="맑은 고딕" pitchFamily="18" charset="0"/>
                <a:cs typeface="맑은 고딕" pitchFamily="18" charset="0"/>
              </a:rPr>
              <a:t>#</a:t>
            </a:r>
            <a:r>
              <a:rPr lang="en-US" altLang="zh-CN" sz="978" dirty="0" smtClean="0">
                <a:solidFill>
                  <a:srgbClr val="000000"/>
                </a:solidFill>
                <a:latin typeface="맑은 고딕" pitchFamily="18" charset="0"/>
                <a:cs typeface="맑은 고딕" pitchFamily="18" charset="0"/>
              </a:rPr>
              <a:t>steps</a:t>
            </a:r>
          </a:p>
          <a:p>
            <a:pPr>
              <a:lnSpc>
                <a:spcPts val="1000"/>
              </a:lnSpc>
            </a:pPr>
            <a:endParaRPr lang="en-US" altLang="zh-CN" dirty="0" smtClean="0"/>
          </a:p>
          <a:p>
            <a:pPr>
              <a:lnSpc>
                <a:spcPts val="17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endParaRPr lang="en-US" altLang="zh-CN" sz="978" dirty="0" smtClean="0">
              <a:solidFill>
                <a:srgbClr val="000000"/>
              </a:solidFill>
              <a:latin typeface="맑은 고딕" pitchFamily="18" charset="0"/>
              <a:cs typeface="맑은 고딕" pitchFamily="18" charset="0"/>
            </a:endParaRP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a:p>
            <a:pPr>
              <a:lnSpc>
                <a:spcPts val="1300"/>
              </a:lnSpc>
              <a:tabLst>
                <a:tab pos="63500" algn="l"/>
                <a:tab pos="127000" algn="l"/>
              </a:tabLst>
            </a:pPr>
            <a:r>
              <a:rPr lang="en-US" altLang="zh-CN" dirty="0" smtClean="0"/>
              <a:t>		</a:t>
            </a:r>
            <a:r>
              <a:rPr lang="en-US" altLang="zh-CN" sz="978" dirty="0" smtClean="0">
                <a:solidFill>
                  <a:srgbClr val="000000"/>
                </a:solidFill>
                <a:latin typeface="맑은 고딕" pitchFamily="18" charset="0"/>
                <a:cs typeface="맑은 고딕" pitchFamily="18" charset="0"/>
              </a:rPr>
              <a:t>O</a:t>
            </a:r>
          </a:p>
        </p:txBody>
      </p:sp>
      <p:sp>
        <p:nvSpPr>
          <p:cNvPr id="8" name="TextBox 1"/>
          <p:cNvSpPr txBox="1"/>
          <p:nvPr/>
        </p:nvSpPr>
        <p:spPr>
          <a:xfrm>
            <a:off x="2286000" y="2197100"/>
            <a:ext cx="863600" cy="6350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test(2,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p>
          <a:p>
            <a:pPr>
              <a:lnSpc>
                <a:spcPts val="1300"/>
              </a:lnSpc>
              <a:tabLst/>
            </a:pPr>
            <a:r>
              <a:rPr lang="en-US" altLang="zh-CN" sz="978" dirty="0" smtClean="0">
                <a:solidFill>
                  <a:srgbClr val="000000"/>
                </a:solidFill>
                <a:latin typeface="맑은 고딕" pitchFamily="18" charset="0"/>
                <a:cs typeface="맑은 고딕" pitchFamily="18" charset="0"/>
              </a:rPr>
              <a:t>test(3+4,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8)</a:t>
            </a:r>
          </a:p>
          <a:p>
            <a:pPr>
              <a:lnSpc>
                <a:spcPts val="1300"/>
              </a:lnSpc>
              <a:tabLst/>
            </a:pPr>
            <a:r>
              <a:rPr lang="en-US" altLang="zh-CN" sz="978" dirty="0" smtClean="0">
                <a:solidFill>
                  <a:srgbClr val="000000"/>
                </a:solidFill>
                <a:latin typeface="맑은 고딕" pitchFamily="18" charset="0"/>
                <a:cs typeface="맑은 고딕" pitchFamily="18" charset="0"/>
              </a:rPr>
              <a:t>test(7,</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2*4)</a:t>
            </a:r>
          </a:p>
          <a:p>
            <a:pPr>
              <a:lnSpc>
                <a:spcPts val="1300"/>
              </a:lnSpc>
              <a:tabLst/>
            </a:pPr>
            <a:r>
              <a:rPr lang="en-US" altLang="zh-CN" sz="978" dirty="0" smtClean="0">
                <a:solidFill>
                  <a:srgbClr val="000000"/>
                </a:solidFill>
                <a:latin typeface="맑은 고딕" pitchFamily="18" charset="0"/>
                <a:cs typeface="맑은 고딕" pitchFamily="18" charset="0"/>
              </a:rPr>
              <a:t>test(3+4,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2*4)</a:t>
            </a:r>
          </a:p>
        </p:txBody>
      </p:sp>
      <p:sp>
        <p:nvSpPr>
          <p:cNvPr id="9" name="자유형 8"/>
          <p:cNvSpPr/>
          <p:nvPr/>
        </p:nvSpPr>
        <p:spPr>
          <a:xfrm>
            <a:off x="1620837" y="2064544"/>
            <a:ext cx="117475" cy="166471"/>
          </a:xfrm>
          <a:custGeom>
            <a:avLst/>
            <a:gdLst>
              <a:gd name="connsiteX0" fmla="*/ 0 w 117475"/>
              <a:gd name="connsiteY0" fmla="*/ 174625 h 259131"/>
              <a:gd name="connsiteX1" fmla="*/ 41275 w 117475"/>
              <a:gd name="connsiteY1" fmla="*/ 250825 h 259131"/>
              <a:gd name="connsiteX2" fmla="*/ 117475 w 117475"/>
              <a:gd name="connsiteY2" fmla="*/ 0 h 259131"/>
            </a:gdLst>
            <a:ahLst/>
            <a:cxnLst>
              <a:cxn ang="0">
                <a:pos x="connsiteX0" y="connsiteY0"/>
              </a:cxn>
              <a:cxn ang="0">
                <a:pos x="connsiteX1" y="connsiteY1"/>
              </a:cxn>
              <a:cxn ang="0">
                <a:pos x="connsiteX2" y="connsiteY2"/>
              </a:cxn>
            </a:cxnLst>
            <a:rect l="l" t="t" r="r" b="b"/>
            <a:pathLst>
              <a:path w="117475" h="259131">
                <a:moveTo>
                  <a:pt x="0" y="174625"/>
                </a:moveTo>
                <a:cubicBezTo>
                  <a:pt x="10848" y="227277"/>
                  <a:pt x="21696" y="279929"/>
                  <a:pt x="41275" y="250825"/>
                </a:cubicBezTo>
                <a:cubicBezTo>
                  <a:pt x="60854" y="221721"/>
                  <a:pt x="89164" y="110860"/>
                  <a:pt x="117475"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자유형 10"/>
          <p:cNvSpPr/>
          <p:nvPr/>
        </p:nvSpPr>
        <p:spPr>
          <a:xfrm>
            <a:off x="563562" y="2226469"/>
            <a:ext cx="117475" cy="166471"/>
          </a:xfrm>
          <a:custGeom>
            <a:avLst/>
            <a:gdLst>
              <a:gd name="connsiteX0" fmla="*/ 0 w 117475"/>
              <a:gd name="connsiteY0" fmla="*/ 174625 h 259131"/>
              <a:gd name="connsiteX1" fmla="*/ 41275 w 117475"/>
              <a:gd name="connsiteY1" fmla="*/ 250825 h 259131"/>
              <a:gd name="connsiteX2" fmla="*/ 117475 w 117475"/>
              <a:gd name="connsiteY2" fmla="*/ 0 h 259131"/>
            </a:gdLst>
            <a:ahLst/>
            <a:cxnLst>
              <a:cxn ang="0">
                <a:pos x="connsiteX0" y="connsiteY0"/>
              </a:cxn>
              <a:cxn ang="0">
                <a:pos x="connsiteX1" y="connsiteY1"/>
              </a:cxn>
              <a:cxn ang="0">
                <a:pos x="connsiteX2" y="connsiteY2"/>
              </a:cxn>
            </a:cxnLst>
            <a:rect l="l" t="t" r="r" b="b"/>
            <a:pathLst>
              <a:path w="117475" h="259131">
                <a:moveTo>
                  <a:pt x="0" y="174625"/>
                </a:moveTo>
                <a:cubicBezTo>
                  <a:pt x="10848" y="227277"/>
                  <a:pt x="21696" y="279929"/>
                  <a:pt x="41275" y="250825"/>
                </a:cubicBezTo>
                <a:cubicBezTo>
                  <a:pt x="60854" y="221721"/>
                  <a:pt x="89164" y="110860"/>
                  <a:pt x="117475"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자유형 11"/>
          <p:cNvSpPr/>
          <p:nvPr/>
        </p:nvSpPr>
        <p:spPr>
          <a:xfrm>
            <a:off x="1049337" y="2404269"/>
            <a:ext cx="117475" cy="166471"/>
          </a:xfrm>
          <a:custGeom>
            <a:avLst/>
            <a:gdLst>
              <a:gd name="connsiteX0" fmla="*/ 0 w 117475"/>
              <a:gd name="connsiteY0" fmla="*/ 174625 h 259131"/>
              <a:gd name="connsiteX1" fmla="*/ 41275 w 117475"/>
              <a:gd name="connsiteY1" fmla="*/ 250825 h 259131"/>
              <a:gd name="connsiteX2" fmla="*/ 117475 w 117475"/>
              <a:gd name="connsiteY2" fmla="*/ 0 h 259131"/>
            </a:gdLst>
            <a:ahLst/>
            <a:cxnLst>
              <a:cxn ang="0">
                <a:pos x="connsiteX0" y="connsiteY0"/>
              </a:cxn>
              <a:cxn ang="0">
                <a:pos x="connsiteX1" y="connsiteY1"/>
              </a:cxn>
              <a:cxn ang="0">
                <a:pos x="connsiteX2" y="connsiteY2"/>
              </a:cxn>
            </a:cxnLst>
            <a:rect l="l" t="t" r="r" b="b"/>
            <a:pathLst>
              <a:path w="117475" h="259131">
                <a:moveTo>
                  <a:pt x="0" y="174625"/>
                </a:moveTo>
                <a:cubicBezTo>
                  <a:pt x="10848" y="227277"/>
                  <a:pt x="21696" y="279929"/>
                  <a:pt x="41275" y="250825"/>
                </a:cubicBezTo>
                <a:cubicBezTo>
                  <a:pt x="60854" y="221721"/>
                  <a:pt x="89164" y="110860"/>
                  <a:pt x="117475"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자유형 12"/>
          <p:cNvSpPr/>
          <p:nvPr/>
        </p:nvSpPr>
        <p:spPr>
          <a:xfrm>
            <a:off x="1620837" y="2563019"/>
            <a:ext cx="117475" cy="166471"/>
          </a:xfrm>
          <a:custGeom>
            <a:avLst/>
            <a:gdLst>
              <a:gd name="connsiteX0" fmla="*/ 0 w 117475"/>
              <a:gd name="connsiteY0" fmla="*/ 174625 h 259131"/>
              <a:gd name="connsiteX1" fmla="*/ 41275 w 117475"/>
              <a:gd name="connsiteY1" fmla="*/ 250825 h 259131"/>
              <a:gd name="connsiteX2" fmla="*/ 117475 w 117475"/>
              <a:gd name="connsiteY2" fmla="*/ 0 h 259131"/>
            </a:gdLst>
            <a:ahLst/>
            <a:cxnLst>
              <a:cxn ang="0">
                <a:pos x="connsiteX0" y="connsiteY0"/>
              </a:cxn>
              <a:cxn ang="0">
                <a:pos x="connsiteX1" y="connsiteY1"/>
              </a:cxn>
              <a:cxn ang="0">
                <a:pos x="connsiteX2" y="connsiteY2"/>
              </a:cxn>
            </a:cxnLst>
            <a:rect l="l" t="t" r="r" b="b"/>
            <a:pathLst>
              <a:path w="117475" h="259131">
                <a:moveTo>
                  <a:pt x="0" y="174625"/>
                </a:moveTo>
                <a:cubicBezTo>
                  <a:pt x="10848" y="227277"/>
                  <a:pt x="21696" y="279929"/>
                  <a:pt x="41275" y="250825"/>
                </a:cubicBezTo>
                <a:cubicBezTo>
                  <a:pt x="60854" y="221721"/>
                  <a:pt x="89164" y="110860"/>
                  <a:pt x="117475"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10039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pic>
        <p:nvPicPr>
          <p:cNvPr id="3" name="Picture 3"/>
          <p:cNvPicPr>
            <a:picLocks noChangeAspect="1" noChangeArrowheads="1"/>
          </p:cNvPicPr>
          <p:nvPr/>
        </p:nvPicPr>
        <p:blipFill>
          <a:blip r:embed="rId3"/>
          <a:srcRect/>
          <a:stretch>
            <a:fillRect/>
          </a:stretch>
        </p:blipFill>
        <p:spPr bwMode="auto">
          <a:xfrm>
            <a:off x="0" y="0"/>
            <a:ext cx="5759958" cy="3240023"/>
          </a:xfrm>
          <a:prstGeom prst="rect">
            <a:avLst/>
          </a:prstGeom>
          <a:noFill/>
        </p:spPr>
      </p:pic>
      <p:sp>
        <p:nvSpPr>
          <p:cNvPr id="2" name="TextBox 1"/>
          <p:cNvSpPr txBox="1"/>
          <p:nvPr/>
        </p:nvSpPr>
        <p:spPr>
          <a:xfrm>
            <a:off x="101600" y="114300"/>
            <a:ext cx="2146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Call-by-name</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vs</a:t>
            </a:r>
            <a:r>
              <a:rPr lang="en-US" altLang="zh-CN" sz="1434" dirty="0" smtClean="0">
                <a:latin typeface="Times New Roman" pitchFamily="18" charset="0"/>
                <a:cs typeface="Times New Roman" pitchFamily="18" charset="0"/>
              </a:rPr>
              <a:t> </a:t>
            </a:r>
            <a:r>
              <a:rPr lang="en-US" altLang="zh-CN" sz="1434" dirty="0" smtClean="0">
                <a:solidFill>
                  <a:srgbClr val="B22222"/>
                </a:solidFill>
                <a:latin typeface="맑은 고딕" pitchFamily="18" charset="0"/>
                <a:cs typeface="맑은 고딕" pitchFamily="18" charset="0"/>
              </a:rPr>
              <a:t>call-by-value</a:t>
            </a:r>
          </a:p>
        </p:txBody>
      </p:sp>
      <p:sp>
        <p:nvSpPr>
          <p:cNvPr id="4" name="TextBox 1"/>
          <p:cNvSpPr txBox="1"/>
          <p:nvPr/>
        </p:nvSpPr>
        <p:spPr>
          <a:xfrm>
            <a:off x="482600" y="596900"/>
            <a:ext cx="1993900" cy="114300"/>
          </a:xfrm>
          <a:prstGeom prst="rect">
            <a:avLst/>
          </a:prstGeom>
          <a:noFill/>
        </p:spPr>
        <p:txBody>
          <a:bodyPr wrap="none" lIns="0" tIns="0" rIns="0" rtlCol="0">
            <a:spAutoFit/>
          </a:bodyPr>
          <a:lstStyle/>
          <a:p>
            <a:pPr>
              <a:lnSpc>
                <a:spcPts val="900"/>
              </a:lnSpc>
              <a:tabLst/>
            </a:pPr>
            <a:r>
              <a:rPr lang="en-US" altLang="zh-CN" sz="978" dirty="0" smtClean="0">
                <a:solidFill>
                  <a:srgbClr val="800054"/>
                </a:solidFill>
                <a:latin typeface="맑은 고딕" pitchFamily="18" charset="0"/>
                <a:cs typeface="맑은 고딕" pitchFamily="18" charset="0"/>
              </a:rPr>
              <a:t>def</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test(x</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Int</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y</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F9C"/>
                </a:solidFill>
                <a:latin typeface="맑은 고딕" pitchFamily="18" charset="0"/>
                <a:cs typeface="맑은 고딕" pitchFamily="18" charset="0"/>
              </a:rPr>
              <a:t>Int</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x</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x</a:t>
            </a:r>
          </a:p>
        </p:txBody>
      </p:sp>
      <p:sp>
        <p:nvSpPr>
          <p:cNvPr id="5" name="TextBox 1"/>
          <p:cNvSpPr txBox="1"/>
          <p:nvPr/>
        </p:nvSpPr>
        <p:spPr>
          <a:xfrm>
            <a:off x="482600" y="939800"/>
            <a:ext cx="6223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test(2,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a:t>
            </a:r>
          </a:p>
        </p:txBody>
      </p:sp>
      <p:sp>
        <p:nvSpPr>
          <p:cNvPr id="6" name="TextBox 1"/>
          <p:cNvSpPr txBox="1"/>
          <p:nvPr/>
        </p:nvSpPr>
        <p:spPr>
          <a:xfrm>
            <a:off x="482600" y="1117600"/>
            <a:ext cx="7366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test(3+4,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8)</a:t>
            </a:r>
          </a:p>
          <a:p>
            <a:pPr>
              <a:lnSpc>
                <a:spcPts val="1300"/>
              </a:lnSpc>
              <a:tabLst/>
            </a:pPr>
            <a:r>
              <a:rPr lang="en-US" altLang="zh-CN" sz="978" dirty="0" smtClean="0">
                <a:solidFill>
                  <a:srgbClr val="000000"/>
                </a:solidFill>
                <a:latin typeface="맑은 고딕" pitchFamily="18" charset="0"/>
                <a:cs typeface="맑은 고딕" pitchFamily="18" charset="0"/>
              </a:rPr>
              <a:t>test(7,</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2*4)</a:t>
            </a:r>
          </a:p>
        </p:txBody>
      </p:sp>
      <p:sp>
        <p:nvSpPr>
          <p:cNvPr id="7" name="TextBox 1"/>
          <p:cNvSpPr txBox="1"/>
          <p:nvPr/>
        </p:nvSpPr>
        <p:spPr>
          <a:xfrm>
            <a:off x="482600" y="1460500"/>
            <a:ext cx="863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test(3+4,</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8382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Expressions</a:t>
            </a:r>
          </a:p>
        </p:txBody>
      </p:sp>
      <p:sp>
        <p:nvSpPr>
          <p:cNvPr id="5" name="TextBox 1"/>
          <p:cNvSpPr txBox="1"/>
          <p:nvPr/>
        </p:nvSpPr>
        <p:spPr>
          <a:xfrm>
            <a:off x="355600" y="520700"/>
            <a:ext cx="28448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Here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some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simple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interactions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with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REPL</a:t>
            </a:r>
          </a:p>
        </p:txBody>
      </p:sp>
      <p:sp>
        <p:nvSpPr>
          <p:cNvPr id="6" name="TextBox 1"/>
          <p:cNvSpPr txBox="1"/>
          <p:nvPr/>
        </p:nvSpPr>
        <p:spPr>
          <a:xfrm>
            <a:off x="355600" y="850900"/>
            <a:ext cx="9271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scala&gt;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87</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145</a:t>
            </a:r>
          </a:p>
          <a:p>
            <a:pPr>
              <a:lnSpc>
                <a:spcPts val="1300"/>
              </a:lnSpc>
              <a:tabLst/>
            </a:pPr>
            <a:r>
              <a:rPr lang="en-US" altLang="zh-CN" sz="978" dirty="0" smtClean="0">
                <a:solidFill>
                  <a:srgbClr val="000000"/>
                </a:solidFill>
                <a:latin typeface="맑은 고딕" pitchFamily="18" charset="0"/>
                <a:cs typeface="맑은 고딕" pitchFamily="18" charset="0"/>
              </a:rPr>
              <a:t>232</a:t>
            </a:r>
          </a:p>
        </p:txBody>
      </p:sp>
      <p:sp>
        <p:nvSpPr>
          <p:cNvPr id="7" name="TextBox 1"/>
          <p:cNvSpPr txBox="1"/>
          <p:nvPr/>
        </p:nvSpPr>
        <p:spPr>
          <a:xfrm>
            <a:off x="355600" y="1346200"/>
            <a:ext cx="35814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Functional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programming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languages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more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simple</a:t>
            </a:r>
          </a:p>
          <a:p>
            <a:pPr>
              <a:lnSpc>
                <a:spcPts val="1300"/>
              </a:lnSpc>
              <a:tabLst/>
            </a:pPr>
            <a:r>
              <a:rPr lang="en-US" altLang="zh-CN" sz="1090" dirty="0" smtClean="0">
                <a:solidFill>
                  <a:srgbClr val="000000"/>
                </a:solidFill>
                <a:latin typeface="맑은 고딕" pitchFamily="18" charset="0"/>
                <a:cs typeface="맑은 고딕" pitchFamily="18" charset="0"/>
              </a:rPr>
              <a:t>calcululators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because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let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one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deﬁne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and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functions:</a:t>
            </a:r>
          </a:p>
        </p:txBody>
      </p:sp>
      <p:sp>
        <p:nvSpPr>
          <p:cNvPr id="8" name="TextBox 1"/>
          <p:cNvSpPr txBox="1"/>
          <p:nvPr/>
        </p:nvSpPr>
        <p:spPr>
          <a:xfrm>
            <a:off x="355600" y="1841500"/>
            <a:ext cx="11811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scala&gt;</a:t>
            </a:r>
            <a:r>
              <a:rPr lang="en-US" altLang="zh-CN" sz="978" dirty="0" smtClean="0">
                <a:latin typeface="Times New Roman" pitchFamily="18" charset="0"/>
                <a:cs typeface="Times New Roman" pitchFamily="18" charset="0"/>
              </a:rPr>
              <a:t>  </a:t>
            </a:r>
            <a:r>
              <a:rPr lang="en-US" altLang="zh-CN" sz="978" dirty="0" smtClean="0">
                <a:solidFill>
                  <a:srgbClr val="800054"/>
                </a:solidFill>
                <a:latin typeface="맑은 고딕" pitchFamily="18" charset="0"/>
                <a:cs typeface="맑은 고딕" pitchFamily="18" charset="0"/>
              </a:rPr>
              <a:t>def</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size</a:t>
            </a:r>
            <a:r>
              <a:rPr lang="en-US" altLang="zh-CN" sz="978" dirty="0" smtClean="0">
                <a:latin typeface="Times New Roman" pitchFamily="18" charset="0"/>
                <a:cs typeface="Times New Roman" pitchFamily="18" charset="0"/>
              </a:rPr>
              <a:t>  </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2</a:t>
            </a:r>
          </a:p>
          <a:p>
            <a:pPr>
              <a:lnSpc>
                <a:spcPts val="1300"/>
              </a:lnSpc>
              <a:tabLst/>
            </a:pPr>
            <a:r>
              <a:rPr lang="en-US" altLang="zh-CN" sz="978" dirty="0" smtClean="0">
                <a:solidFill>
                  <a:srgbClr val="000000"/>
                </a:solidFill>
                <a:latin typeface="맑은 고딕" pitchFamily="18" charset="0"/>
                <a:cs typeface="맑은 고딕" pitchFamily="18" charset="0"/>
              </a:rPr>
              <a:t>size</a:t>
            </a:r>
            <a:r>
              <a:rPr lang="en-US" altLang="zh-CN" sz="978" dirty="0" smtClean="0">
                <a:solidFill>
                  <a:srgbClr val="800054"/>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=&gt;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Int</a:t>
            </a:r>
          </a:p>
        </p:txBody>
      </p:sp>
      <p:sp>
        <p:nvSpPr>
          <p:cNvPr id="9" name="TextBox 1"/>
          <p:cNvSpPr txBox="1"/>
          <p:nvPr/>
        </p:nvSpPr>
        <p:spPr>
          <a:xfrm>
            <a:off x="355600" y="2362200"/>
            <a:ext cx="927100" cy="2921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scala&gt;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5</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size</a:t>
            </a:r>
          </a:p>
          <a:p>
            <a:pPr>
              <a:lnSpc>
                <a:spcPts val="1300"/>
              </a:lnSpc>
              <a:tabLst/>
            </a:pPr>
            <a:r>
              <a:rPr lang="en-US" altLang="zh-CN" sz="978" dirty="0" smtClean="0">
                <a:solidFill>
                  <a:srgbClr val="000000"/>
                </a:solidFill>
                <a:latin typeface="맑은 고딕" pitchFamily="18" charset="0"/>
                <a:cs typeface="맑은 고딕" pitchFamily="18" charset="0"/>
              </a:rPr>
              <a:t>10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7747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Evaluation</a:t>
            </a:r>
          </a:p>
        </p:txBody>
      </p:sp>
      <p:sp>
        <p:nvSpPr>
          <p:cNvPr id="5" name="TextBox 1"/>
          <p:cNvSpPr txBox="1"/>
          <p:nvPr/>
        </p:nvSpPr>
        <p:spPr>
          <a:xfrm>
            <a:off x="355600" y="520700"/>
            <a:ext cx="28829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non-primitive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follows.</a:t>
            </a:r>
          </a:p>
        </p:txBody>
      </p:sp>
      <p:sp>
        <p:nvSpPr>
          <p:cNvPr id="6" name="TextBox 1"/>
          <p:cNvSpPr txBox="1"/>
          <p:nvPr/>
        </p:nvSpPr>
        <p:spPr>
          <a:xfrm>
            <a:off x="355600" y="838200"/>
            <a:ext cx="1714500" cy="127000"/>
          </a:xfrm>
          <a:prstGeom prst="rect">
            <a:avLst/>
          </a:prstGeom>
          <a:noFill/>
        </p:spPr>
        <p:txBody>
          <a:bodyPr wrap="none" lIns="0" tIns="0" rIns="0" rtlCol="0">
            <a:spAutoFit/>
          </a:bodyPr>
          <a:lstStyle/>
          <a:p>
            <a:pPr>
              <a:lnSpc>
                <a:spcPts val="1000"/>
              </a:lnSpc>
              <a:tabLst/>
            </a:pPr>
            <a:r>
              <a:rPr lang="en-US" altLang="zh-CN" sz="1090" dirty="0" smtClean="0">
                <a:solidFill>
                  <a:srgbClr val="3333B2"/>
                </a:solidFill>
                <a:latin typeface="맑은 고딕" pitchFamily="18" charset="0"/>
                <a:cs typeface="맑은 고딕" pitchFamily="18" charset="0"/>
              </a:rPr>
              <a:t>1.</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Take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leftmost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operator</a:t>
            </a:r>
          </a:p>
        </p:txBody>
      </p:sp>
      <p:sp>
        <p:nvSpPr>
          <p:cNvPr id="7" name="TextBox 1"/>
          <p:cNvSpPr txBox="1"/>
          <p:nvPr/>
        </p:nvSpPr>
        <p:spPr>
          <a:xfrm>
            <a:off x="355600" y="1054100"/>
            <a:ext cx="2463800" cy="342900"/>
          </a:xfrm>
          <a:prstGeom prst="rect">
            <a:avLst/>
          </a:prstGeom>
          <a:noFill/>
        </p:spPr>
        <p:txBody>
          <a:bodyPr wrap="none" lIns="0" tIns="0" rIns="0" rtlCol="0">
            <a:spAutoFit/>
          </a:bodyPr>
          <a:lstStyle/>
          <a:p>
            <a:pPr>
              <a:lnSpc>
                <a:spcPts val="1000"/>
              </a:lnSpc>
              <a:tabLst/>
            </a:pPr>
            <a:r>
              <a:rPr lang="en-US" altLang="zh-CN" sz="1090" dirty="0" smtClean="0">
                <a:solidFill>
                  <a:srgbClr val="3333B2"/>
                </a:solidFill>
                <a:latin typeface="맑은 고딕" pitchFamily="18" charset="0"/>
                <a:cs typeface="맑은 고딕" pitchFamily="18" charset="0"/>
              </a:rPr>
              <a:t>2.</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operands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(left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before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right)</a:t>
            </a:r>
          </a:p>
          <a:p>
            <a:pPr>
              <a:lnSpc>
                <a:spcPts val="1600"/>
              </a:lnSpc>
              <a:tabLst/>
            </a:pPr>
            <a:r>
              <a:rPr lang="en-US" altLang="zh-CN" sz="1090" dirty="0" smtClean="0">
                <a:solidFill>
                  <a:srgbClr val="3333B2"/>
                </a:solidFill>
                <a:latin typeface="맑은 고딕" pitchFamily="18" charset="0"/>
                <a:cs typeface="맑은 고딕" pitchFamily="18" charset="0"/>
              </a:rPr>
              <a:t>3.</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Apply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operator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operands</a:t>
            </a:r>
          </a:p>
        </p:txBody>
      </p:sp>
      <p:sp>
        <p:nvSpPr>
          <p:cNvPr id="8" name="TextBox 1"/>
          <p:cNvSpPr txBox="1"/>
          <p:nvPr/>
        </p:nvSpPr>
        <p:spPr>
          <a:xfrm>
            <a:off x="355600" y="1587500"/>
            <a:ext cx="3810000" cy="3048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name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evaluated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by</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replacing</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with</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right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hand</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side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its</a:t>
            </a:r>
          </a:p>
          <a:p>
            <a:pPr>
              <a:lnSpc>
                <a:spcPts val="1300"/>
              </a:lnSpc>
              <a:tabLst/>
            </a:pPr>
            <a:r>
              <a:rPr lang="en-US" altLang="zh-CN" sz="1090" dirty="0" smtClean="0">
                <a:solidFill>
                  <a:srgbClr val="000000"/>
                </a:solidFill>
                <a:latin typeface="맑은 고딕" pitchFamily="18" charset="0"/>
                <a:cs typeface="맑은 고딕" pitchFamily="18" charset="0"/>
              </a:rPr>
              <a:t>deﬁnition</a:t>
            </a:r>
          </a:p>
        </p:txBody>
      </p:sp>
      <p:sp>
        <p:nvSpPr>
          <p:cNvPr id="9" name="TextBox 1"/>
          <p:cNvSpPr txBox="1"/>
          <p:nvPr/>
        </p:nvSpPr>
        <p:spPr>
          <a:xfrm>
            <a:off x="355600" y="2006600"/>
            <a:ext cx="3124200" cy="381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process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stops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once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it</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results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a:t>
            </a:r>
          </a:p>
          <a:p>
            <a:pPr>
              <a:lnSpc>
                <a:spcPts val="1900"/>
              </a:lnSpc>
              <a:tabLst/>
            </a:pPr>
            <a:r>
              <a:rPr lang="en-US" altLang="zh-CN" sz="1090"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number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(for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moment)</a:t>
            </a:r>
          </a:p>
        </p:txBody>
      </p:sp>
      <p:sp>
        <p:nvSpPr>
          <p:cNvPr id="10" name="TextBox 1"/>
          <p:cNvSpPr txBox="1"/>
          <p:nvPr/>
        </p:nvSpPr>
        <p:spPr>
          <a:xfrm>
            <a:off x="355600" y="2501900"/>
            <a:ext cx="29464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Later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will</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consider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also</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other</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kinds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values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520700"/>
            <a:ext cx="28956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Here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arithmetic</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a:t>
            </a:r>
          </a:p>
        </p:txBody>
      </p:sp>
      <p:sp>
        <p:nvSpPr>
          <p:cNvPr id="6" name="TextBox 1"/>
          <p:cNvSpPr txBox="1"/>
          <p:nvPr/>
        </p:nvSpPr>
        <p:spPr>
          <a:xfrm>
            <a:off x="355600" y="850900"/>
            <a:ext cx="10541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pi)</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520700"/>
            <a:ext cx="28956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Here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arithmetic</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a:t>
            </a:r>
          </a:p>
        </p:txBody>
      </p:sp>
      <p:sp>
        <p:nvSpPr>
          <p:cNvPr id="6" name="TextBox 1"/>
          <p:cNvSpPr txBox="1"/>
          <p:nvPr/>
        </p:nvSpPr>
        <p:spPr>
          <a:xfrm>
            <a:off x="355600" y="850900"/>
            <a:ext cx="10541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pi)</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
        <p:nvSpPr>
          <p:cNvPr id="7" name="TextBox 1"/>
          <p:cNvSpPr txBox="1"/>
          <p:nvPr/>
        </p:nvSpPr>
        <p:spPr>
          <a:xfrm>
            <a:off x="355600" y="1193800"/>
            <a:ext cx="13589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3.14159)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520700"/>
            <a:ext cx="28956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Here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arithmetic</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a:t>
            </a:r>
          </a:p>
        </p:txBody>
      </p:sp>
      <p:sp>
        <p:nvSpPr>
          <p:cNvPr id="6" name="TextBox 1"/>
          <p:cNvSpPr txBox="1"/>
          <p:nvPr/>
        </p:nvSpPr>
        <p:spPr>
          <a:xfrm>
            <a:off x="355600" y="850900"/>
            <a:ext cx="10541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pi)</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
        <p:nvSpPr>
          <p:cNvPr id="7" name="TextBox 1"/>
          <p:cNvSpPr txBox="1"/>
          <p:nvPr/>
        </p:nvSpPr>
        <p:spPr>
          <a:xfrm>
            <a:off x="355600" y="1193800"/>
            <a:ext cx="13589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3.14159)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
        <p:nvSpPr>
          <p:cNvPr id="8" name="TextBox 1"/>
          <p:cNvSpPr txBox="1"/>
          <p:nvPr/>
        </p:nvSpPr>
        <p:spPr>
          <a:xfrm>
            <a:off x="355600" y="1536700"/>
            <a:ext cx="990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6.28318</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5759958" cy="3240023"/>
          </a:xfrm>
          <a:prstGeom prst="rect">
            <a:avLst/>
          </a:prstGeom>
          <a:noFill/>
        </p:spPr>
      </p:pic>
      <p:sp>
        <p:nvSpPr>
          <p:cNvPr id="4" name="Freeform 3"/>
          <p:cNvSpPr/>
          <p:nvPr/>
        </p:nvSpPr>
        <p:spPr>
          <a:xfrm>
            <a:off x="0" y="0"/>
            <a:ext cx="5759958" cy="3240023"/>
          </a:xfrm>
          <a:custGeom>
            <a:avLst/>
            <a:gdLst>
              <a:gd name="connsiteX0" fmla="*/ 0 w 5759958"/>
              <a:gd name="connsiteY0" fmla="*/ 3240023 h 3240023"/>
              <a:gd name="connsiteX1" fmla="*/ 5759958 w 5759958"/>
              <a:gd name="connsiteY1" fmla="*/ 3240023 h 3240023"/>
              <a:gd name="connsiteX2" fmla="*/ 5759958 w 5759958"/>
              <a:gd name="connsiteY2" fmla="*/ 0 h 3240023"/>
              <a:gd name="connsiteX3" fmla="*/ 0 w 5759958"/>
              <a:gd name="connsiteY3" fmla="*/ 0 h 3240023"/>
              <a:gd name="connsiteX4" fmla="*/ 0 w 5759958"/>
              <a:gd name="connsiteY4" fmla="*/ 3240023 h 32400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240023">
                <a:moveTo>
                  <a:pt x="0" y="3240023"/>
                </a:moveTo>
                <a:lnTo>
                  <a:pt x="5759958" y="3240023"/>
                </a:lnTo>
                <a:lnTo>
                  <a:pt x="5759958" y="0"/>
                </a:lnTo>
                <a:lnTo>
                  <a:pt x="0" y="0"/>
                </a:lnTo>
                <a:lnTo>
                  <a:pt x="0" y="324002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5759958" cy="350265"/>
          </a:xfrm>
          <a:custGeom>
            <a:avLst/>
            <a:gdLst>
              <a:gd name="connsiteX0" fmla="*/ 0 w 5759958"/>
              <a:gd name="connsiteY0" fmla="*/ 350265 h 350265"/>
              <a:gd name="connsiteX1" fmla="*/ 5759958 w 5759958"/>
              <a:gd name="connsiteY1" fmla="*/ 350265 h 350265"/>
              <a:gd name="connsiteX2" fmla="*/ 5759958 w 5759958"/>
              <a:gd name="connsiteY2" fmla="*/ 0 h 350265"/>
              <a:gd name="connsiteX3" fmla="*/ 0 w 5759958"/>
              <a:gd name="connsiteY3" fmla="*/ 0 h 350265"/>
              <a:gd name="connsiteX4" fmla="*/ 0 w 5759958"/>
              <a:gd name="connsiteY4" fmla="*/ 350265 h 35026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59958" h="350265">
                <a:moveTo>
                  <a:pt x="0" y="350265"/>
                </a:moveTo>
                <a:lnTo>
                  <a:pt x="5759958" y="350265"/>
                </a:lnTo>
                <a:lnTo>
                  <a:pt x="5759958" y="0"/>
                </a:lnTo>
                <a:lnTo>
                  <a:pt x="0" y="0"/>
                </a:lnTo>
                <a:lnTo>
                  <a:pt x="0" y="350265"/>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1600" y="114300"/>
            <a:ext cx="622300" cy="177800"/>
          </a:xfrm>
          <a:prstGeom prst="rect">
            <a:avLst/>
          </a:prstGeom>
          <a:noFill/>
        </p:spPr>
        <p:txBody>
          <a:bodyPr wrap="none" lIns="0" tIns="0" rIns="0" rtlCol="0">
            <a:spAutoFit/>
          </a:bodyPr>
          <a:lstStyle/>
          <a:p>
            <a:pPr>
              <a:lnSpc>
                <a:spcPts val="1400"/>
              </a:lnSpc>
              <a:tabLst/>
            </a:pPr>
            <a:r>
              <a:rPr lang="en-US" altLang="zh-CN" sz="1434" dirty="0" smtClean="0">
                <a:solidFill>
                  <a:srgbClr val="B22222"/>
                </a:solidFill>
                <a:latin typeface="맑은 고딕" pitchFamily="18" charset="0"/>
                <a:cs typeface="맑은 고딕" pitchFamily="18" charset="0"/>
              </a:rPr>
              <a:t>Example</a:t>
            </a:r>
          </a:p>
        </p:txBody>
      </p:sp>
      <p:sp>
        <p:nvSpPr>
          <p:cNvPr id="5" name="TextBox 1"/>
          <p:cNvSpPr txBox="1"/>
          <p:nvPr/>
        </p:nvSpPr>
        <p:spPr>
          <a:xfrm>
            <a:off x="355600" y="520700"/>
            <a:ext cx="2895600" cy="127000"/>
          </a:xfrm>
          <a:prstGeom prst="rect">
            <a:avLst/>
          </a:prstGeom>
          <a:noFill/>
        </p:spPr>
        <p:txBody>
          <a:bodyPr wrap="none" lIns="0" tIns="0" rIns="0" rtlCol="0">
            <a:spAutoFit/>
          </a:bodyPr>
          <a:lstStyle/>
          <a:p>
            <a:pPr>
              <a:lnSpc>
                <a:spcPts val="1000"/>
              </a:lnSpc>
              <a:tabLst/>
            </a:pPr>
            <a:r>
              <a:rPr lang="en-US" altLang="zh-CN" sz="1090" dirty="0" smtClean="0">
                <a:solidFill>
                  <a:srgbClr val="000000"/>
                </a:solidFill>
                <a:latin typeface="맑은 고딕" pitchFamily="18" charset="0"/>
                <a:cs typeface="맑은 고딕" pitchFamily="18" charset="0"/>
              </a:rPr>
              <a:t>Here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is</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the</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evaluation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of</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an</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arithmetic</a:t>
            </a:r>
            <a:r>
              <a:rPr lang="en-US" altLang="zh-CN" sz="1090" dirty="0" smtClean="0">
                <a:latin typeface="Times New Roman" pitchFamily="18" charset="0"/>
                <a:cs typeface="Times New Roman" pitchFamily="18" charset="0"/>
              </a:rPr>
              <a:t> </a:t>
            </a:r>
            <a:r>
              <a:rPr lang="en-US" altLang="zh-CN" sz="1090" dirty="0" smtClean="0">
                <a:solidFill>
                  <a:srgbClr val="000000"/>
                </a:solidFill>
                <a:latin typeface="맑은 고딕" pitchFamily="18" charset="0"/>
                <a:cs typeface="맑은 고딕" pitchFamily="18" charset="0"/>
              </a:rPr>
              <a:t>expression:</a:t>
            </a:r>
          </a:p>
        </p:txBody>
      </p:sp>
      <p:sp>
        <p:nvSpPr>
          <p:cNvPr id="6" name="TextBox 1"/>
          <p:cNvSpPr txBox="1"/>
          <p:nvPr/>
        </p:nvSpPr>
        <p:spPr>
          <a:xfrm>
            <a:off x="355600" y="850900"/>
            <a:ext cx="10541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pi)</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
        <p:nvSpPr>
          <p:cNvPr id="7" name="TextBox 1"/>
          <p:cNvSpPr txBox="1"/>
          <p:nvPr/>
        </p:nvSpPr>
        <p:spPr>
          <a:xfrm>
            <a:off x="355600" y="1193800"/>
            <a:ext cx="13589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(2</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3.14159)</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
        <p:nvSpPr>
          <p:cNvPr id="8" name="TextBox 1"/>
          <p:cNvSpPr txBox="1"/>
          <p:nvPr/>
        </p:nvSpPr>
        <p:spPr>
          <a:xfrm>
            <a:off x="355600" y="1536700"/>
            <a:ext cx="990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6.28318</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radius</a:t>
            </a:r>
          </a:p>
        </p:txBody>
      </p:sp>
      <p:sp>
        <p:nvSpPr>
          <p:cNvPr id="9" name="TextBox 1"/>
          <p:cNvSpPr txBox="1"/>
          <p:nvPr/>
        </p:nvSpPr>
        <p:spPr>
          <a:xfrm>
            <a:off x="355600" y="1879600"/>
            <a:ext cx="736600" cy="114300"/>
          </a:xfrm>
          <a:prstGeom prst="rect">
            <a:avLst/>
          </a:prstGeom>
          <a:noFill/>
        </p:spPr>
        <p:txBody>
          <a:bodyPr wrap="none" lIns="0" tIns="0" rIns="0" rtlCol="0">
            <a:spAutoFit/>
          </a:bodyPr>
          <a:lstStyle/>
          <a:p>
            <a:pPr>
              <a:lnSpc>
                <a:spcPts val="900"/>
              </a:lnSpc>
              <a:tabLst/>
            </a:pPr>
            <a:r>
              <a:rPr lang="en-US" altLang="zh-CN" sz="978" dirty="0" smtClean="0">
                <a:solidFill>
                  <a:srgbClr val="000000"/>
                </a:solidFill>
                <a:latin typeface="맑은 고딕" pitchFamily="18" charset="0"/>
                <a:cs typeface="맑은 고딕" pitchFamily="18" charset="0"/>
              </a:rPr>
              <a:t>6.28318</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a:t>
            </a:r>
            <a:r>
              <a:rPr lang="en-US" altLang="zh-CN" sz="978" dirty="0" smtClean="0">
                <a:latin typeface="Times New Roman" pitchFamily="18" charset="0"/>
                <a:cs typeface="Times New Roman" pitchFamily="18" charset="0"/>
              </a:rPr>
              <a:t>  </a:t>
            </a:r>
            <a:r>
              <a:rPr lang="en-US" altLang="zh-CN" sz="978" dirty="0" smtClean="0">
                <a:solidFill>
                  <a:srgbClr val="000000"/>
                </a:solidFill>
                <a:latin typeface="맑은 고딕" pitchFamily="18" charset="0"/>
                <a:cs typeface="맑은 고딕" pitchFamily="18" charset="0"/>
              </a:rPr>
              <a:t>10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1413</Words>
  <Application>Microsoft Office PowerPoint</Application>
  <PresentationFormat>사용자 지정</PresentationFormat>
  <Paragraphs>336</Paragraphs>
  <Slides>37</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37</vt:i4>
      </vt:variant>
    </vt:vector>
  </HeadingPairs>
  <TitlesOfParts>
    <vt:vector size="43" baseType="lpstr">
      <vt:lpstr>宋体</vt:lpstr>
      <vt:lpstr>맑은 고딕</vt:lpstr>
      <vt:lpstr>Arial</vt:lpstr>
      <vt:lpstr>Calibri</vt:lpstr>
      <vt:lpstr>Times New Roman</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Woosung Choi</cp:lastModifiedBy>
  <cp:revision>4</cp:revision>
  <dcterms:created xsi:type="dcterms:W3CDTF">2006-08-16T00:00:00Z</dcterms:created>
  <dcterms:modified xsi:type="dcterms:W3CDTF">2016-06-14T08:22:07Z</dcterms:modified>
</cp:coreProperties>
</file>