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</p:sldIdLst>
  <p:sldSz cx="5759958" cy="3240023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45" y="633094"/>
            <a:ext cx="3959986" cy="446024"/>
          </a:xfrm>
          <a:custGeom>
            <a:avLst/>
            <a:gdLst>
              <a:gd name="connsiteX0" fmla="*/ 0 w 3959986"/>
              <a:gd name="connsiteY0" fmla="*/ 446024 h 446024"/>
              <a:gd name="connsiteX1" fmla="*/ 3959987 w 3959986"/>
              <a:gd name="connsiteY1" fmla="*/ 446024 h 446024"/>
              <a:gd name="connsiteX2" fmla="*/ 3959987 w 3959986"/>
              <a:gd name="connsiteY2" fmla="*/ 0 h 446024"/>
              <a:gd name="connsiteX3" fmla="*/ 0 w 3959986"/>
              <a:gd name="connsiteY3" fmla="*/ 0 h 446024"/>
              <a:gd name="connsiteX4" fmla="*/ 0 w 3959986"/>
              <a:gd name="connsiteY4" fmla="*/ 446024 h 4460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59986" h="446024">
                <a:moveTo>
                  <a:pt x="0" y="446024"/>
                </a:moveTo>
                <a:lnTo>
                  <a:pt x="3959987" y="446024"/>
                </a:lnTo>
                <a:lnTo>
                  <a:pt x="3959987" y="0"/>
                </a:lnTo>
                <a:lnTo>
                  <a:pt x="0" y="0"/>
                </a:lnTo>
                <a:lnTo>
                  <a:pt x="0" y="446024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901700" y="787400"/>
            <a:ext cx="2844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Evaluation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Strategies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and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Termination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54200" y="1968500"/>
            <a:ext cx="9398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August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31,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2012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5759958" cy="350265"/>
          </a:xfrm>
          <a:custGeom>
            <a:avLst/>
            <a:gdLst>
              <a:gd name="connsiteX0" fmla="*/ 0 w 5759958"/>
              <a:gd name="connsiteY0" fmla="*/ 350265 h 350265"/>
              <a:gd name="connsiteX1" fmla="*/ 5759958 w 5759958"/>
              <a:gd name="connsiteY1" fmla="*/ 350265 h 350265"/>
              <a:gd name="connsiteX2" fmla="*/ 5759958 w 5759958"/>
              <a:gd name="connsiteY2" fmla="*/ 0 h 350265"/>
              <a:gd name="connsiteX3" fmla="*/ 0 w 5759958"/>
              <a:gd name="connsiteY3" fmla="*/ 0 h 350265"/>
              <a:gd name="connsiteX4" fmla="*/ 0 w 5759958"/>
              <a:gd name="connsiteY4" fmla="*/ 350265 h 350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50265">
                <a:moveTo>
                  <a:pt x="0" y="350265"/>
                </a:moveTo>
                <a:lnTo>
                  <a:pt x="5759958" y="350265"/>
                </a:lnTo>
                <a:lnTo>
                  <a:pt x="5759958" y="0"/>
                </a:lnTo>
                <a:lnTo>
                  <a:pt x="0" y="0"/>
                </a:lnTo>
                <a:lnTo>
                  <a:pt x="0" y="350265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152400"/>
            <a:ext cx="4152900" cy="138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254000" algn="l"/>
              </a:tabLst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Call-by-name,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Call-by-value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and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termination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You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know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from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last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module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that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call-by-name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and</a:t>
            </a:r>
          </a:p>
          <a:p>
            <a:pPr>
              <a:lnSpc>
                <a:spcPts val="1300"/>
              </a:lnSpc>
              <a:tabLst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call-by-value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evaluation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strategies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reduce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expression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same</a:t>
            </a:r>
          </a:p>
          <a:p>
            <a:pPr>
              <a:lnSpc>
                <a:spcPts val="1300"/>
              </a:lnSpc>
              <a:tabLst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value,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long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both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evaluations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terminate.</a:t>
            </a:r>
          </a:p>
          <a:p>
            <a:pPr>
              <a:lnSpc>
                <a:spcPts val="1900"/>
              </a:lnSpc>
              <a:tabLst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But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what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termination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not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guaranteed?</a:t>
            </a:r>
          </a:p>
          <a:p>
            <a:pPr>
              <a:lnSpc>
                <a:spcPts val="1900"/>
              </a:lnSpc>
              <a:tabLst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We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have: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1689100"/>
            <a:ext cx="762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796" dirty="0" smtClean="0">
                <a:solidFill>
                  <a:srgbClr val="3333b2"/>
                </a:solidFill>
                <a:latin typeface="맑은 고딕" pitchFamily="18" charset="0"/>
                <a:cs typeface="맑은 고딕" pitchFamily="18" charset="0"/>
              </a:rPr>
              <a:t>▶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796" dirty="0" smtClean="0">
                <a:solidFill>
                  <a:srgbClr val="3333b2"/>
                </a:solidFill>
                <a:latin typeface="맑은 고딕" pitchFamily="18" charset="0"/>
                <a:cs typeface="맑은 고딕" pitchFamily="18" charset="0"/>
              </a:rPr>
              <a:t>▶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1689100"/>
            <a:ext cx="34163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CBV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evaluation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expression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terminates,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CBN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evaluation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terminates,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too.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other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direction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not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true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5759958" cy="350265"/>
          </a:xfrm>
          <a:custGeom>
            <a:avLst/>
            <a:gdLst>
              <a:gd name="connsiteX0" fmla="*/ 0 w 5759958"/>
              <a:gd name="connsiteY0" fmla="*/ 350265 h 350265"/>
              <a:gd name="connsiteX1" fmla="*/ 5759958 w 5759958"/>
              <a:gd name="connsiteY1" fmla="*/ 350265 h 350265"/>
              <a:gd name="connsiteX2" fmla="*/ 5759958 w 5759958"/>
              <a:gd name="connsiteY2" fmla="*/ 0 h 350265"/>
              <a:gd name="connsiteX3" fmla="*/ 0 w 5759958"/>
              <a:gd name="connsiteY3" fmla="*/ 0 h 350265"/>
              <a:gd name="connsiteX4" fmla="*/ 0 w 5759958"/>
              <a:gd name="connsiteY4" fmla="*/ 350265 h 350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50265">
                <a:moveTo>
                  <a:pt x="0" y="350265"/>
                </a:moveTo>
                <a:lnTo>
                  <a:pt x="5759958" y="350265"/>
                </a:lnTo>
                <a:lnTo>
                  <a:pt x="5759958" y="0"/>
                </a:lnTo>
                <a:lnTo>
                  <a:pt x="0" y="0"/>
                </a:lnTo>
                <a:lnTo>
                  <a:pt x="0" y="350265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114300"/>
            <a:ext cx="1866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Non-termination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example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520700"/>
            <a:ext cx="3784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Question: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Find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expression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that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terminates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under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CBN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but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not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under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CBV.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5759958" cy="350265"/>
          </a:xfrm>
          <a:custGeom>
            <a:avLst/>
            <a:gdLst>
              <a:gd name="connsiteX0" fmla="*/ 0 w 5759958"/>
              <a:gd name="connsiteY0" fmla="*/ 350265 h 350265"/>
              <a:gd name="connsiteX1" fmla="*/ 5759958 w 5759958"/>
              <a:gd name="connsiteY1" fmla="*/ 350265 h 350265"/>
              <a:gd name="connsiteX2" fmla="*/ 5759958 w 5759958"/>
              <a:gd name="connsiteY2" fmla="*/ 0 h 350265"/>
              <a:gd name="connsiteX3" fmla="*/ 0 w 5759958"/>
              <a:gd name="connsiteY3" fmla="*/ 0 h 350265"/>
              <a:gd name="connsiteX4" fmla="*/ 0 w 5759958"/>
              <a:gd name="connsiteY4" fmla="*/ 350265 h 350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50265">
                <a:moveTo>
                  <a:pt x="0" y="350265"/>
                </a:moveTo>
                <a:lnTo>
                  <a:pt x="5759958" y="350265"/>
                </a:lnTo>
                <a:lnTo>
                  <a:pt x="5759958" y="0"/>
                </a:lnTo>
                <a:lnTo>
                  <a:pt x="0" y="0"/>
                </a:lnTo>
                <a:lnTo>
                  <a:pt x="0" y="350265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139700"/>
            <a:ext cx="27813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254000" algn="l"/>
                <a:tab pos="381000" algn="l"/>
              </a:tabLst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Non-termination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example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54000" algn="l"/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Let’s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deﬁne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254000" algn="l"/>
                <a:tab pos="381000" algn="l"/>
              </a:tabLst>
            </a:pPr>
            <a:r>
              <a:rPr lang="en-US" altLang="zh-CN" dirty="0" smtClean="0"/>
              <a:t>		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def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first(x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f9c"/>
                </a:solidFill>
                <a:latin typeface="맑은 고딕" pitchFamily="18" charset="0"/>
                <a:cs typeface="맑은 고딕" pitchFamily="18" charset="0"/>
              </a:rPr>
              <a:t>Int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y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f9c"/>
                </a:solidFill>
                <a:latin typeface="맑은 고딕" pitchFamily="18" charset="0"/>
                <a:cs typeface="맑은 고딕" pitchFamily="18" charset="0"/>
              </a:rPr>
              <a:t>Int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254000" algn="l"/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consider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expression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first(1,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loop)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1574800"/>
            <a:ext cx="9906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127000" algn="l"/>
              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Under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CBN: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first(1,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loop)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22500" y="1574800"/>
            <a:ext cx="9906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127000" algn="l"/>
              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Under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CBV: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first(1,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loop)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5759958" cy="350265"/>
          </a:xfrm>
          <a:custGeom>
            <a:avLst/>
            <a:gdLst>
              <a:gd name="connsiteX0" fmla="*/ 0 w 5759958"/>
              <a:gd name="connsiteY0" fmla="*/ 350265 h 350265"/>
              <a:gd name="connsiteX1" fmla="*/ 5759958 w 5759958"/>
              <a:gd name="connsiteY1" fmla="*/ 350265 h 350265"/>
              <a:gd name="connsiteX2" fmla="*/ 5759958 w 5759958"/>
              <a:gd name="connsiteY2" fmla="*/ 0 h 350265"/>
              <a:gd name="connsiteX3" fmla="*/ 0 w 5759958"/>
              <a:gd name="connsiteY3" fmla="*/ 0 h 350265"/>
              <a:gd name="connsiteX4" fmla="*/ 0 w 5759958"/>
              <a:gd name="connsiteY4" fmla="*/ 350265 h 350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50265">
                <a:moveTo>
                  <a:pt x="0" y="350265"/>
                </a:moveTo>
                <a:lnTo>
                  <a:pt x="5759958" y="350265"/>
                </a:lnTo>
                <a:lnTo>
                  <a:pt x="5759958" y="0"/>
                </a:lnTo>
                <a:lnTo>
                  <a:pt x="0" y="0"/>
                </a:lnTo>
                <a:lnTo>
                  <a:pt x="0" y="350265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114300"/>
            <a:ext cx="1968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Scala’s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evaluation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strategy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520700"/>
            <a:ext cx="19177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Scala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normally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uses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call-by-value.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774700"/>
            <a:ext cx="35052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But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type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function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parameter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starts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with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=&gt;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uses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call-by-name.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Example: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1511300"/>
            <a:ext cx="2171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def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constOne(x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f9c"/>
                </a:solidFill>
                <a:latin typeface="맑은 고딕" pitchFamily="18" charset="0"/>
                <a:cs typeface="맑은 고딕" pitchFamily="18" charset="0"/>
              </a:rPr>
              <a:t>Int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y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=&gt;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Int)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1828800"/>
            <a:ext cx="1676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Let’s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trace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evaluations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of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2159000"/>
            <a:ext cx="1181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constOne(1+2,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loop)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2476500"/>
            <a:ext cx="203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and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2806700"/>
            <a:ext cx="1181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constOne(loop,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1+2)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5759958" cy="350265"/>
          </a:xfrm>
          <a:custGeom>
            <a:avLst/>
            <a:gdLst>
              <a:gd name="connsiteX0" fmla="*/ 0 w 5759958"/>
              <a:gd name="connsiteY0" fmla="*/ 350265 h 350265"/>
              <a:gd name="connsiteX1" fmla="*/ 5759958 w 5759958"/>
              <a:gd name="connsiteY1" fmla="*/ 350265 h 350265"/>
              <a:gd name="connsiteX2" fmla="*/ 5759958 w 5759958"/>
              <a:gd name="connsiteY2" fmla="*/ 0 h 350265"/>
              <a:gd name="connsiteX3" fmla="*/ 0 w 5759958"/>
              <a:gd name="connsiteY3" fmla="*/ 0 h 350265"/>
              <a:gd name="connsiteX4" fmla="*/ 0 w 5759958"/>
              <a:gd name="connsiteY4" fmla="*/ 350265 h 350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50265">
                <a:moveTo>
                  <a:pt x="0" y="350265"/>
                </a:moveTo>
                <a:lnTo>
                  <a:pt x="5759958" y="350265"/>
                </a:lnTo>
                <a:lnTo>
                  <a:pt x="5759958" y="0"/>
                </a:lnTo>
                <a:lnTo>
                  <a:pt x="0" y="0"/>
                </a:lnTo>
                <a:lnTo>
                  <a:pt x="0" y="350265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114300"/>
            <a:ext cx="24003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Trace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of</a:t>
            </a:r>
            <a:r>
              <a:rPr lang="en-US" altLang="zh-CN" sz="128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86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constOne(1</a:t>
            </a:r>
            <a:r>
              <a:rPr lang="en-US" altLang="zh-CN" sz="128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86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+</a:t>
            </a:r>
            <a:r>
              <a:rPr lang="en-US" altLang="zh-CN" sz="128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86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2,</a:t>
            </a:r>
            <a:r>
              <a:rPr lang="en-US" altLang="zh-CN" sz="128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86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loop)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6900" y="596900"/>
            <a:ext cx="1308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constOne(1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+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loop)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5759958" cy="350265"/>
          </a:xfrm>
          <a:custGeom>
            <a:avLst/>
            <a:gdLst>
              <a:gd name="connsiteX0" fmla="*/ 0 w 5759958"/>
              <a:gd name="connsiteY0" fmla="*/ 350265 h 350265"/>
              <a:gd name="connsiteX1" fmla="*/ 5759958 w 5759958"/>
              <a:gd name="connsiteY1" fmla="*/ 350265 h 350265"/>
              <a:gd name="connsiteX2" fmla="*/ 5759958 w 5759958"/>
              <a:gd name="connsiteY2" fmla="*/ 0 h 350265"/>
              <a:gd name="connsiteX3" fmla="*/ 0 w 5759958"/>
              <a:gd name="connsiteY3" fmla="*/ 0 h 350265"/>
              <a:gd name="connsiteX4" fmla="*/ 0 w 5759958"/>
              <a:gd name="connsiteY4" fmla="*/ 350265 h 350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50265">
                <a:moveTo>
                  <a:pt x="0" y="350265"/>
                </a:moveTo>
                <a:lnTo>
                  <a:pt x="5759958" y="350265"/>
                </a:lnTo>
                <a:lnTo>
                  <a:pt x="5759958" y="0"/>
                </a:lnTo>
                <a:lnTo>
                  <a:pt x="0" y="0"/>
                </a:lnTo>
                <a:lnTo>
                  <a:pt x="0" y="350265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114300"/>
            <a:ext cx="24003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Trace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of</a:t>
            </a:r>
            <a:r>
              <a:rPr lang="en-US" altLang="zh-CN" sz="128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86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constOne(loop,</a:t>
            </a:r>
            <a:r>
              <a:rPr lang="en-US" altLang="zh-CN" sz="128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86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1</a:t>
            </a:r>
            <a:r>
              <a:rPr lang="en-US" altLang="zh-CN" sz="128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86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+</a:t>
            </a:r>
            <a:r>
              <a:rPr lang="en-US" altLang="zh-CN" sz="128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86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2)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6900" y="596900"/>
            <a:ext cx="1308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constOne(loop,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+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