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5759958" cy="3240023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	<Relationship Id="rId3" Type="http://schemas.openxmlformats.org/officeDocument/2006/relationships/image" Target="../media/image6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045" y="645541"/>
            <a:ext cx="3959986" cy="408813"/>
          </a:xfrm>
          <a:custGeom>
            <a:avLst/>
            <a:gdLst>
              <a:gd name="connsiteX0" fmla="*/ 0 w 3959986"/>
              <a:gd name="connsiteY0" fmla="*/ 408812 h 408813"/>
              <a:gd name="connsiteX1" fmla="*/ 3959987 w 3959986"/>
              <a:gd name="connsiteY1" fmla="*/ 408812 h 408813"/>
              <a:gd name="connsiteX2" fmla="*/ 3959987 w 3959986"/>
              <a:gd name="connsiteY2" fmla="*/ 0 h 408813"/>
              <a:gd name="connsiteX3" fmla="*/ 0 w 3959986"/>
              <a:gd name="connsiteY3" fmla="*/ 0 h 408813"/>
              <a:gd name="connsiteX4" fmla="*/ 0 w 3959986"/>
              <a:gd name="connsiteY4" fmla="*/ 408812 h 4088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59986" h="408813">
                <a:moveTo>
                  <a:pt x="0" y="408812"/>
                </a:moveTo>
                <a:lnTo>
                  <a:pt x="3959987" y="408812"/>
                </a:lnTo>
                <a:lnTo>
                  <a:pt x="3959987" y="0"/>
                </a:lnTo>
                <a:lnTo>
                  <a:pt x="0" y="0"/>
                </a:lnTo>
                <a:lnTo>
                  <a:pt x="0" y="40881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800100"/>
            <a:ext cx="2552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Conditionals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and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Value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Deﬁnitions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54200" y="1943100"/>
            <a:ext cx="939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August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31,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2012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114300"/>
            <a:ext cx="1739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Conditional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Expressions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520700"/>
            <a:ext cx="3365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express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choosing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between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two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alternatives,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Scala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has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conditional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expression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if-else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952500"/>
            <a:ext cx="35941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looks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like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if-else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Java,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but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used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for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expressions,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not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statements.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Example: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1689100"/>
            <a:ext cx="2425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def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abs(x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Int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if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(x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&gt;=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0)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else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-x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2006600"/>
            <a:ext cx="2184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&gt;=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0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i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predicate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type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Boolean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127000"/>
            <a:ext cx="27051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54000" algn="l"/>
              </a:tabLst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Boolean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Expressions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Boolean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expressions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can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composed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850900"/>
            <a:ext cx="304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false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863600"/>
            <a:ext cx="3683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true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!b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&amp;&amp;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||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36700" y="863600"/>
            <a:ext cx="1143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40805e"/>
                </a:solidFill>
                <a:latin typeface="맑은 고딕" pitchFamily="18" charset="0"/>
                <a:cs typeface="맑은 고딕" pitchFamily="18" charset="0"/>
              </a:rPr>
              <a:t>//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40805e"/>
                </a:solidFill>
                <a:latin typeface="맑은 고딕" pitchFamily="18" charset="0"/>
                <a:cs typeface="맑은 고딕" pitchFamily="18" charset="0"/>
              </a:rPr>
              <a:t>//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40805e"/>
                </a:solidFill>
                <a:latin typeface="맑은 고딕" pitchFamily="18" charset="0"/>
                <a:cs typeface="맑은 고딕" pitchFamily="18" charset="0"/>
              </a:rPr>
              <a:t>//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40805e"/>
                </a:solidFill>
                <a:latin typeface="맑은 고딕" pitchFamily="18" charset="0"/>
                <a:cs typeface="맑은 고딕" pitchFamily="18" charset="0"/>
              </a:rPr>
              <a:t>//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27200" y="863600"/>
            <a:ext cx="6731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40805e"/>
                </a:solidFill>
                <a:latin typeface="맑은 고딕" pitchFamily="18" charset="0"/>
                <a:cs typeface="맑은 고딕" pitchFamily="18" charset="0"/>
              </a:rPr>
              <a:t>Constants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40805e"/>
                </a:solidFill>
                <a:latin typeface="맑은 고딕" pitchFamily="18" charset="0"/>
                <a:cs typeface="맑은 고딕" pitchFamily="18" charset="0"/>
              </a:rPr>
              <a:t>Negation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40805e"/>
                </a:solidFill>
                <a:latin typeface="맑은 고딕" pitchFamily="18" charset="0"/>
                <a:cs typeface="맑은 고딕" pitchFamily="18" charset="0"/>
              </a:rPr>
              <a:t>Conjunction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40805e"/>
                </a:solidFill>
                <a:latin typeface="맑은 고딕" pitchFamily="18" charset="0"/>
                <a:cs typeface="맑은 고딕" pitchFamily="18" charset="0"/>
              </a:rPr>
              <a:t>Disjunction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1689100"/>
            <a:ext cx="2857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127000" algn="l"/>
              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usual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comparison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operations: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&lt;=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&gt;=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&lt;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&gt;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!=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127000"/>
            <a:ext cx="40386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54000" algn="l"/>
              </a:tabLst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Rewrite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rules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for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Booleans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Here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are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reduction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rules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for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Boolean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expressions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arbitrary</a:t>
            </a:r>
          </a:p>
          <a:p>
            <a:pPr>
              <a:lnSpc>
                <a:spcPts val="1300"/>
              </a:lnSpc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expression):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1054100"/>
            <a:ext cx="6223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!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true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!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false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true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&amp;&amp;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false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&amp;&amp;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true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||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false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||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1054100"/>
            <a:ext cx="1778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--&gt;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--&gt;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--&gt;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--&gt;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--&gt;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--&gt;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00200" y="1054100"/>
            <a:ext cx="3048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false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true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false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true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2209800"/>
            <a:ext cx="37973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Note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that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&amp;&amp;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and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||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not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always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need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their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right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operand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evaluated.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say,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these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expressions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use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“short-circuit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evaluation”.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1600" y="114300"/>
            <a:ext cx="3175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Exercise: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Formulate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rewrite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rules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for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if-else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96042" y="1424415"/>
            <a:ext cx="127346" cy="178639"/>
          </a:xfrm>
          <a:custGeom>
            <a:avLst/>
            <a:gdLst>
              <a:gd name="connsiteX0" fmla="*/ 58308 w 127346"/>
              <a:gd name="connsiteY0" fmla="*/ 120663 h 178639"/>
              <a:gd name="connsiteX1" fmla="*/ 39870 w 127346"/>
              <a:gd name="connsiteY1" fmla="*/ 91163 h 178639"/>
              <a:gd name="connsiteX2" fmla="*/ 17745 w 127346"/>
              <a:gd name="connsiteY2" fmla="*/ 168601 h 178639"/>
              <a:gd name="connsiteX3" fmla="*/ 113622 w 127346"/>
              <a:gd name="connsiteY3" fmla="*/ 50600 h 178639"/>
              <a:gd name="connsiteX4" fmla="*/ 120996 w 127346"/>
              <a:gd name="connsiteY4" fmla="*/ 6350 h 178639"/>
              <a:gd name="connsiteX5" fmla="*/ 102558 w 127346"/>
              <a:gd name="connsiteY5" fmla="*/ 28475 h 178639"/>
              <a:gd name="connsiteX6" fmla="*/ 84121 w 127346"/>
              <a:gd name="connsiteY6" fmla="*/ 146476 h 178639"/>
              <a:gd name="connsiteX7" fmla="*/ 102558 w 127346"/>
              <a:gd name="connsiteY7" fmla="*/ 172289 h 1786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346" h="178639">
                <a:moveTo>
                  <a:pt x="58308" y="120663"/>
                </a:moveTo>
                <a:cubicBezTo>
                  <a:pt x="71873" y="120663"/>
                  <a:pt x="68231" y="86436"/>
                  <a:pt x="39870" y="91163"/>
                </a:cubicBezTo>
                <a:cubicBezTo>
                  <a:pt x="15666" y="95197"/>
                  <a:pt x="-9392" y="161817"/>
                  <a:pt x="17745" y="168601"/>
                </a:cubicBezTo>
                <a:cubicBezTo>
                  <a:pt x="56088" y="178187"/>
                  <a:pt x="103176" y="72796"/>
                  <a:pt x="113622" y="50600"/>
                </a:cubicBezTo>
                <a:cubicBezTo>
                  <a:pt x="115861" y="45841"/>
                  <a:pt x="128036" y="13390"/>
                  <a:pt x="120996" y="6350"/>
                </a:cubicBezTo>
                <a:cubicBezTo>
                  <a:pt x="114208" y="-438"/>
                  <a:pt x="105595" y="19367"/>
                  <a:pt x="102558" y="28475"/>
                </a:cubicBezTo>
                <a:cubicBezTo>
                  <a:pt x="90361" y="65068"/>
                  <a:pt x="81362" y="107857"/>
                  <a:pt x="84121" y="146476"/>
                </a:cubicBezTo>
                <a:cubicBezTo>
                  <a:pt x="84389" y="150218"/>
                  <a:pt x="87556" y="187290"/>
                  <a:pt x="102558" y="172289"/>
                </a:cubicBezTo>
              </a:path>
            </a:pathLst>
          </a:custGeom>
          <a:ln w="12700">
            <a:solidFill>
              <a:srgbClr val="000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17388" y="1504888"/>
            <a:ext cx="77454" cy="79728"/>
          </a:xfrm>
          <a:custGeom>
            <a:avLst/>
            <a:gdLst>
              <a:gd name="connsiteX0" fmla="*/ 18088 w 77454"/>
              <a:gd name="connsiteY0" fmla="*/ 29128 h 79728"/>
              <a:gd name="connsiteX1" fmla="*/ 69714 w 77454"/>
              <a:gd name="connsiteY1" fmla="*/ 7003 h 79728"/>
              <a:gd name="connsiteX2" fmla="*/ 54964 w 77454"/>
              <a:gd name="connsiteY2" fmla="*/ 73378 h 7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7454" h="79728">
                <a:moveTo>
                  <a:pt x="18088" y="29128"/>
                </a:moveTo>
                <a:cubicBezTo>
                  <a:pt x="-43131" y="59738"/>
                  <a:pt x="112538" y="25356"/>
                  <a:pt x="69714" y="7003"/>
                </a:cubicBezTo>
                <a:cubicBezTo>
                  <a:pt x="20472" y="-14100"/>
                  <a:pt x="-5378" y="58292"/>
                  <a:pt x="54964" y="73378"/>
                </a:cubicBezTo>
              </a:path>
            </a:pathLst>
          </a:custGeom>
          <a:ln w="12700">
            <a:solidFill>
              <a:srgbClr val="000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99190" y="1450647"/>
            <a:ext cx="81582" cy="196657"/>
          </a:xfrm>
          <a:custGeom>
            <a:avLst/>
            <a:gdLst>
              <a:gd name="connsiteX0" fmla="*/ 13725 w 81582"/>
              <a:gd name="connsiteY0" fmla="*/ 116556 h 196657"/>
              <a:gd name="connsiteX1" fmla="*/ 69038 w 81582"/>
              <a:gd name="connsiteY1" fmla="*/ 9618 h 196657"/>
              <a:gd name="connsiteX2" fmla="*/ 32162 w 81582"/>
              <a:gd name="connsiteY2" fmla="*/ 57555 h 196657"/>
              <a:gd name="connsiteX3" fmla="*/ 57975 w 81582"/>
              <a:gd name="connsiteY3" fmla="*/ 190307 h 196657"/>
              <a:gd name="connsiteX4" fmla="*/ 35849 w 81582"/>
              <a:gd name="connsiteY4" fmla="*/ 179244 h 196657"/>
              <a:gd name="connsiteX5" fmla="*/ 6350 w 81582"/>
              <a:gd name="connsiteY5" fmla="*/ 160806 h 196657"/>
              <a:gd name="connsiteX6" fmla="*/ 57975 w 81582"/>
              <a:gd name="connsiteY6" fmla="*/ 149743 h 1966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1582" h="196657">
                <a:moveTo>
                  <a:pt x="13725" y="116556"/>
                </a:moveTo>
                <a:cubicBezTo>
                  <a:pt x="-17705" y="147989"/>
                  <a:pt x="103380" y="23354"/>
                  <a:pt x="69038" y="9618"/>
                </a:cubicBezTo>
                <a:cubicBezTo>
                  <a:pt x="31836" y="-5262"/>
                  <a:pt x="29711" y="25691"/>
                  <a:pt x="32162" y="57555"/>
                </a:cubicBezTo>
                <a:cubicBezTo>
                  <a:pt x="36017" y="107662"/>
                  <a:pt x="43039" y="145495"/>
                  <a:pt x="57975" y="190307"/>
                </a:cubicBezTo>
                <a:cubicBezTo>
                  <a:pt x="60582" y="198129"/>
                  <a:pt x="42842" y="183614"/>
                  <a:pt x="35849" y="179244"/>
                </a:cubicBezTo>
                <a:cubicBezTo>
                  <a:pt x="26015" y="173099"/>
                  <a:pt x="2682" y="171807"/>
                  <a:pt x="6350" y="160806"/>
                </a:cubicBezTo>
                <a:cubicBezTo>
                  <a:pt x="10843" y="147325"/>
                  <a:pt x="45679" y="149743"/>
                  <a:pt x="57975" y="149743"/>
                </a:cubicBezTo>
              </a:path>
            </a:pathLst>
          </a:custGeom>
          <a:ln w="12700">
            <a:solidFill>
              <a:srgbClr val="000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94630" y="1485531"/>
            <a:ext cx="97513" cy="95397"/>
          </a:xfrm>
          <a:custGeom>
            <a:avLst/>
            <a:gdLst>
              <a:gd name="connsiteX0" fmla="*/ 6350 w 97513"/>
              <a:gd name="connsiteY0" fmla="*/ 18985 h 95397"/>
              <a:gd name="connsiteX1" fmla="*/ 80101 w 97513"/>
              <a:gd name="connsiteY1" fmla="*/ 11609 h 95397"/>
              <a:gd name="connsiteX2" fmla="*/ 69038 w 97513"/>
              <a:gd name="connsiteY2" fmla="*/ 22672 h 95397"/>
              <a:gd name="connsiteX3" fmla="*/ 24787 w 97513"/>
              <a:gd name="connsiteY3" fmla="*/ 59547 h 95397"/>
              <a:gd name="connsiteX4" fmla="*/ 6350 w 97513"/>
              <a:gd name="connsiteY4" fmla="*/ 89047 h 95397"/>
              <a:gd name="connsiteX5" fmla="*/ 57975 w 97513"/>
              <a:gd name="connsiteY5" fmla="*/ 85360 h 95397"/>
              <a:gd name="connsiteX6" fmla="*/ 91163 w 97513"/>
              <a:gd name="connsiteY6" fmla="*/ 85360 h 95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513" h="95397">
                <a:moveTo>
                  <a:pt x="6350" y="18985"/>
                </a:moveTo>
                <a:cubicBezTo>
                  <a:pt x="-11242" y="1392"/>
                  <a:pt x="67568" y="5343"/>
                  <a:pt x="80101" y="11609"/>
                </a:cubicBezTo>
                <a:cubicBezTo>
                  <a:pt x="84764" y="13942"/>
                  <a:pt x="72998" y="19278"/>
                  <a:pt x="69038" y="22672"/>
                </a:cubicBezTo>
                <a:cubicBezTo>
                  <a:pt x="54440" y="35184"/>
                  <a:pt x="39213" y="46925"/>
                  <a:pt x="24787" y="59547"/>
                </a:cubicBezTo>
                <a:cubicBezTo>
                  <a:pt x="16061" y="67184"/>
                  <a:pt x="-5246" y="89047"/>
                  <a:pt x="6350" y="89047"/>
                </a:cubicBezTo>
                <a:cubicBezTo>
                  <a:pt x="22429" y="89047"/>
                  <a:pt x="38456" y="82921"/>
                  <a:pt x="57975" y="85360"/>
                </a:cubicBezTo>
                <a:cubicBezTo>
                  <a:pt x="59302" y="85527"/>
                  <a:pt x="100063" y="85360"/>
                  <a:pt x="91163" y="85360"/>
                </a:cubicBezTo>
              </a:path>
            </a:pathLst>
          </a:custGeom>
          <a:ln w="12700">
            <a:solidFill>
              <a:srgbClr val="000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97911" y="1498166"/>
            <a:ext cx="74921" cy="19020"/>
          </a:xfrm>
          <a:custGeom>
            <a:avLst/>
            <a:gdLst>
              <a:gd name="connsiteX0" fmla="*/ 13258 w 74921"/>
              <a:gd name="connsiteY0" fmla="*/ 6350 h 19020"/>
              <a:gd name="connsiteX1" fmla="*/ 68571 w 74921"/>
              <a:gd name="connsiteY1" fmla="*/ 6350 h 19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4921" h="19020">
                <a:moveTo>
                  <a:pt x="13258" y="6350"/>
                </a:moveTo>
                <a:cubicBezTo>
                  <a:pt x="-16704" y="21330"/>
                  <a:pt x="47875" y="6350"/>
                  <a:pt x="68571" y="6350"/>
                </a:cubicBezTo>
              </a:path>
            </a:pathLst>
          </a:custGeom>
          <a:ln w="12700">
            <a:solidFill>
              <a:srgbClr val="000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93757" y="1521934"/>
            <a:ext cx="64325" cy="18431"/>
          </a:xfrm>
          <a:custGeom>
            <a:avLst/>
            <a:gdLst>
              <a:gd name="connsiteX0" fmla="*/ 6350 w 64325"/>
              <a:gd name="connsiteY0" fmla="*/ 12081 h 18431"/>
              <a:gd name="connsiteX1" fmla="*/ 57975 w 64325"/>
              <a:gd name="connsiteY1" fmla="*/ 12081 h 184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325" h="18431">
                <a:moveTo>
                  <a:pt x="6350" y="12081"/>
                </a:moveTo>
                <a:cubicBezTo>
                  <a:pt x="14098" y="4333"/>
                  <a:pt x="50439" y="4545"/>
                  <a:pt x="57975" y="12081"/>
                </a:cubicBezTo>
              </a:path>
            </a:pathLst>
          </a:custGeom>
          <a:ln w="12700">
            <a:solidFill>
              <a:srgbClr val="000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00259" y="1440448"/>
            <a:ext cx="97514" cy="127973"/>
          </a:xfrm>
          <a:custGeom>
            <a:avLst/>
            <a:gdLst>
              <a:gd name="connsiteX0" fmla="*/ 13725 w 97514"/>
              <a:gd name="connsiteY0" fmla="*/ 19817 h 127973"/>
              <a:gd name="connsiteX1" fmla="*/ 72726 w 97514"/>
              <a:gd name="connsiteY1" fmla="*/ 23504 h 127973"/>
              <a:gd name="connsiteX2" fmla="*/ 21101 w 97514"/>
              <a:gd name="connsiteY2" fmla="*/ 60380 h 127973"/>
              <a:gd name="connsiteX3" fmla="*/ 57975 w 97514"/>
              <a:gd name="connsiteY3" fmla="*/ 67755 h 127973"/>
              <a:gd name="connsiteX4" fmla="*/ 91164 w 97514"/>
              <a:gd name="connsiteY4" fmla="*/ 93567 h 127973"/>
              <a:gd name="connsiteX5" fmla="*/ 6350 w 97514"/>
              <a:gd name="connsiteY5" fmla="*/ 108317 h 127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7514" h="127973">
                <a:moveTo>
                  <a:pt x="13725" y="19817"/>
                </a:moveTo>
                <a:cubicBezTo>
                  <a:pt x="6037" y="27504"/>
                  <a:pt x="44819" y="-18354"/>
                  <a:pt x="72726" y="23504"/>
                </a:cubicBezTo>
                <a:cubicBezTo>
                  <a:pt x="86193" y="43705"/>
                  <a:pt x="21101" y="53880"/>
                  <a:pt x="21101" y="60380"/>
                </a:cubicBezTo>
                <a:cubicBezTo>
                  <a:pt x="21101" y="72915"/>
                  <a:pt x="46337" y="63100"/>
                  <a:pt x="57975" y="67755"/>
                </a:cubicBezTo>
                <a:cubicBezTo>
                  <a:pt x="71098" y="73003"/>
                  <a:pt x="84678" y="80598"/>
                  <a:pt x="91164" y="93567"/>
                </a:cubicBezTo>
                <a:cubicBezTo>
                  <a:pt x="110538" y="132315"/>
                  <a:pt x="22749" y="124718"/>
                  <a:pt x="6350" y="108317"/>
                </a:cubicBezTo>
              </a:path>
            </a:pathLst>
          </a:custGeom>
          <a:ln w="12700">
            <a:solidFill>
              <a:srgbClr val="000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58823" y="1468666"/>
            <a:ext cx="20833" cy="90138"/>
          </a:xfrm>
          <a:custGeom>
            <a:avLst/>
            <a:gdLst>
              <a:gd name="connsiteX0" fmla="*/ 6350 w 20833"/>
              <a:gd name="connsiteY0" fmla="*/ 6350 h 90138"/>
              <a:gd name="connsiteX1" fmla="*/ 10038 w 20833"/>
              <a:gd name="connsiteY1" fmla="*/ 83788 h 901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833" h="90138">
                <a:moveTo>
                  <a:pt x="6350" y="6350"/>
                </a:moveTo>
                <a:cubicBezTo>
                  <a:pt x="23121" y="-10421"/>
                  <a:pt x="10038" y="66894"/>
                  <a:pt x="10038" y="83788"/>
                </a:cubicBezTo>
              </a:path>
            </a:pathLst>
          </a:custGeom>
          <a:ln w="12700">
            <a:solidFill>
              <a:srgbClr val="000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35953" y="1501853"/>
            <a:ext cx="68757" cy="16388"/>
          </a:xfrm>
          <a:custGeom>
            <a:avLst/>
            <a:gdLst>
              <a:gd name="connsiteX0" fmla="*/ 7095 w 68757"/>
              <a:gd name="connsiteY0" fmla="*/ 10038 h 16388"/>
              <a:gd name="connsiteX1" fmla="*/ 62408 w 68757"/>
              <a:gd name="connsiteY1" fmla="*/ 6350 h 163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757" h="16388">
                <a:moveTo>
                  <a:pt x="7095" y="10038"/>
                </a:moveTo>
                <a:cubicBezTo>
                  <a:pt x="-11679" y="10038"/>
                  <a:pt x="51975" y="6350"/>
                  <a:pt x="62408" y="6350"/>
                </a:cubicBezTo>
              </a:path>
            </a:pathLst>
          </a:custGeom>
          <a:ln w="12700">
            <a:solidFill>
              <a:srgbClr val="000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98950" y="1435478"/>
            <a:ext cx="79075" cy="88334"/>
          </a:xfrm>
          <a:custGeom>
            <a:avLst/>
            <a:gdLst>
              <a:gd name="connsiteX0" fmla="*/ 39537 w 79075"/>
              <a:gd name="connsiteY0" fmla="*/ 6350 h 88334"/>
              <a:gd name="connsiteX1" fmla="*/ 6350 w 79075"/>
              <a:gd name="connsiteY1" fmla="*/ 76413 h 88334"/>
              <a:gd name="connsiteX2" fmla="*/ 72725 w 79075"/>
              <a:gd name="connsiteY2" fmla="*/ 76413 h 883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075" h="88334">
                <a:moveTo>
                  <a:pt x="39537" y="6350"/>
                </a:moveTo>
                <a:cubicBezTo>
                  <a:pt x="25213" y="6350"/>
                  <a:pt x="2573" y="61304"/>
                  <a:pt x="6350" y="76413"/>
                </a:cubicBezTo>
                <a:cubicBezTo>
                  <a:pt x="9650" y="89618"/>
                  <a:pt x="63341" y="76413"/>
                  <a:pt x="72725" y="76413"/>
                </a:cubicBezTo>
              </a:path>
            </a:pathLst>
          </a:custGeom>
          <a:ln w="12700">
            <a:solidFill>
              <a:srgbClr val="000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72702" y="1464978"/>
            <a:ext cx="20074" cy="112264"/>
          </a:xfrm>
          <a:custGeom>
            <a:avLst/>
            <a:gdLst>
              <a:gd name="connsiteX0" fmla="*/ 10036 w 20074"/>
              <a:gd name="connsiteY0" fmla="*/ 6350 h 112264"/>
              <a:gd name="connsiteX1" fmla="*/ 13724 w 20074"/>
              <a:gd name="connsiteY1" fmla="*/ 35850 h 112264"/>
              <a:gd name="connsiteX2" fmla="*/ 6350 w 20074"/>
              <a:gd name="connsiteY2" fmla="*/ 105914 h 1122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20074" h="112264">
                <a:moveTo>
                  <a:pt x="10036" y="6350"/>
                </a:moveTo>
                <a:cubicBezTo>
                  <a:pt x="10036" y="-130"/>
                  <a:pt x="14761" y="26525"/>
                  <a:pt x="13724" y="35850"/>
                </a:cubicBezTo>
                <a:cubicBezTo>
                  <a:pt x="11014" y="60238"/>
                  <a:pt x="6350" y="81316"/>
                  <a:pt x="6350" y="105914"/>
                </a:cubicBezTo>
              </a:path>
            </a:pathLst>
          </a:custGeom>
          <a:ln w="12700">
            <a:solidFill>
              <a:srgbClr val="000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55377" y="1704961"/>
            <a:ext cx="112262" cy="94649"/>
          </a:xfrm>
          <a:custGeom>
            <a:avLst/>
            <a:gdLst>
              <a:gd name="connsiteX0" fmla="*/ 6350 w 112262"/>
              <a:gd name="connsiteY0" fmla="*/ 13431 h 94649"/>
              <a:gd name="connsiteX1" fmla="*/ 87474 w 112262"/>
              <a:gd name="connsiteY1" fmla="*/ 13431 h 94649"/>
              <a:gd name="connsiteX2" fmla="*/ 69036 w 112262"/>
              <a:gd name="connsiteY2" fmla="*/ 28181 h 94649"/>
              <a:gd name="connsiteX3" fmla="*/ 13723 w 112262"/>
              <a:gd name="connsiteY3" fmla="*/ 83495 h 94649"/>
              <a:gd name="connsiteX4" fmla="*/ 105912 w 112262"/>
              <a:gd name="connsiteY4" fmla="*/ 83495 h 94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262" h="94649">
                <a:moveTo>
                  <a:pt x="6350" y="13431"/>
                </a:moveTo>
                <a:cubicBezTo>
                  <a:pt x="-5623" y="25403"/>
                  <a:pt x="66696" y="-7345"/>
                  <a:pt x="87474" y="13431"/>
                </a:cubicBezTo>
                <a:cubicBezTo>
                  <a:pt x="93040" y="18997"/>
                  <a:pt x="75182" y="23265"/>
                  <a:pt x="69036" y="28181"/>
                </a:cubicBezTo>
                <a:cubicBezTo>
                  <a:pt x="63252" y="32809"/>
                  <a:pt x="1479" y="71251"/>
                  <a:pt x="13723" y="83495"/>
                </a:cubicBezTo>
                <a:cubicBezTo>
                  <a:pt x="29145" y="98915"/>
                  <a:pt x="118009" y="71398"/>
                  <a:pt x="105912" y="83495"/>
                </a:cubicBezTo>
              </a:path>
            </a:pathLst>
          </a:custGeom>
          <a:ln w="12700">
            <a:solidFill>
              <a:srgbClr val="000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114300"/>
            <a:ext cx="1257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Value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Deﬁnitions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520700"/>
            <a:ext cx="3949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have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seen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that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function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parameters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can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passed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value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passed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name.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927100"/>
            <a:ext cx="2476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same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distinction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applies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deﬁnitions.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1181100"/>
            <a:ext cx="3911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def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form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“by-name”,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its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right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hand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side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evaluated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each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use.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1600200"/>
            <a:ext cx="3086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There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also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val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for,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which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“by-value”.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Example: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1917700"/>
            <a:ext cx="558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val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2095500"/>
            <a:ext cx="1054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val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y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square(x)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2400300"/>
            <a:ext cx="3835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right-hand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side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val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deﬁnition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evaluated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point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of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deﬁnition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itself.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2806700"/>
            <a:ext cx="2374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Afterwards,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name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refers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value.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3060700"/>
            <a:ext cx="27813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For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instance,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y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above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refers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to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4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not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square(2)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114300"/>
            <a:ext cx="2540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Value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Deﬁnitions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and</a:t>
            </a:r>
            <a:r>
              <a:rPr lang="en-US" altLang="zh-CN" sz="143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Termination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520700"/>
            <a:ext cx="3721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diﬀerence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between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val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and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def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becomes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apparent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when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right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hand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side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does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not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terminate.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Given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1016000"/>
            <a:ext cx="1485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def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loop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: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f9c"/>
                </a:solidFill>
                <a:latin typeface="맑은 고딕" pitchFamily="18" charset="0"/>
                <a:cs typeface="맑은 고딕" pitchFamily="18" charset="0"/>
              </a:rPr>
              <a:t>Boolean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loop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1333500"/>
            <a:ext cx="673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deﬁnition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1663700"/>
            <a:ext cx="736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def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loop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1981200"/>
            <a:ext cx="1295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OK,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but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deﬁnition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2311400"/>
            <a:ext cx="736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val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800054"/>
                </a:solidFill>
                <a:latin typeface="맑은 고딕" pitchFamily="18" charset="0"/>
                <a:cs typeface="맑은 고딕" pitchFamily="18" charset="0"/>
              </a:rPr>
              <a:t>=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loop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2628900"/>
            <a:ext cx="1587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will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lead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inﬁnite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loop.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59958" cy="3240023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5759958" cy="3240023"/>
          </a:xfrm>
          <a:custGeom>
            <a:avLst/>
            <a:gdLst>
              <a:gd name="connsiteX0" fmla="*/ 0 w 5759958"/>
              <a:gd name="connsiteY0" fmla="*/ 3240023 h 3240023"/>
              <a:gd name="connsiteX1" fmla="*/ 5759958 w 5759958"/>
              <a:gd name="connsiteY1" fmla="*/ 3240023 h 3240023"/>
              <a:gd name="connsiteX2" fmla="*/ 5759958 w 5759958"/>
              <a:gd name="connsiteY2" fmla="*/ 0 h 3240023"/>
              <a:gd name="connsiteX3" fmla="*/ 0 w 5759958"/>
              <a:gd name="connsiteY3" fmla="*/ 0 h 3240023"/>
              <a:gd name="connsiteX4" fmla="*/ 0 w 5759958"/>
              <a:gd name="connsiteY4" fmla="*/ 3240023 h 3240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240023">
                <a:moveTo>
                  <a:pt x="0" y="3240023"/>
                </a:moveTo>
                <a:lnTo>
                  <a:pt x="5759958" y="3240023"/>
                </a:lnTo>
                <a:lnTo>
                  <a:pt x="5759958" y="0"/>
                </a:lnTo>
                <a:lnTo>
                  <a:pt x="0" y="0"/>
                </a:lnTo>
                <a:lnTo>
                  <a:pt x="0" y="324002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5759958" cy="350265"/>
          </a:xfrm>
          <a:custGeom>
            <a:avLst/>
            <a:gdLst>
              <a:gd name="connsiteX0" fmla="*/ 0 w 5759958"/>
              <a:gd name="connsiteY0" fmla="*/ 350265 h 350265"/>
              <a:gd name="connsiteX1" fmla="*/ 5759958 w 5759958"/>
              <a:gd name="connsiteY1" fmla="*/ 350265 h 350265"/>
              <a:gd name="connsiteX2" fmla="*/ 5759958 w 5759958"/>
              <a:gd name="connsiteY2" fmla="*/ 0 h 350265"/>
              <a:gd name="connsiteX3" fmla="*/ 0 w 5759958"/>
              <a:gd name="connsiteY3" fmla="*/ 0 h 350265"/>
              <a:gd name="connsiteX4" fmla="*/ 0 w 5759958"/>
              <a:gd name="connsiteY4" fmla="*/ 350265 h 3502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9958" h="350265">
                <a:moveTo>
                  <a:pt x="0" y="350265"/>
                </a:moveTo>
                <a:lnTo>
                  <a:pt x="5759958" y="350265"/>
                </a:lnTo>
                <a:lnTo>
                  <a:pt x="5759958" y="0"/>
                </a:lnTo>
                <a:lnTo>
                  <a:pt x="0" y="0"/>
                </a:lnTo>
                <a:lnTo>
                  <a:pt x="0" y="350265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01600" y="127000"/>
            <a:ext cx="41402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54000" algn="l"/>
              </a:tabLst>
            </a:pPr>
            <a:r>
              <a:rPr lang="en-US" altLang="zh-CN" sz="1434" dirty="0" smtClean="0">
                <a:solidFill>
                  <a:srgbClr val="b22222"/>
                </a:solidFill>
                <a:latin typeface="맑은 고딕" pitchFamily="18" charset="0"/>
                <a:cs typeface="맑은 고딕" pitchFamily="18" charset="0"/>
              </a:rPr>
              <a:t>Exercise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Write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functions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and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and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such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that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for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all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argument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expressions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</a:t>
            </a:r>
          </a:p>
          <a:p>
            <a:pPr>
              <a:lnSpc>
                <a:spcPts val="1300"/>
              </a:lnSpc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and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y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9100" y="1028700"/>
            <a:ext cx="558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and(x,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y)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or(x,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y)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1028700"/>
            <a:ext cx="114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==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==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00200" y="1028700"/>
            <a:ext cx="368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&amp;&amp;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y</a:t>
            </a:r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||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1511300"/>
            <a:ext cx="33020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(do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not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use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||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and</a:t>
            </a:r>
            <a:r>
              <a:rPr lang="en-US" altLang="zh-CN" sz="97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8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&amp;&amp;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in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your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implementation)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What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are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good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operands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to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test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that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the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equalities</a:t>
            </a:r>
            <a:r>
              <a:rPr lang="en-US" altLang="zh-CN" sz="10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9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hold?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