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5759958" cy="324002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45" y="633856"/>
            <a:ext cx="3959986" cy="443992"/>
          </a:xfrm>
          <a:custGeom>
            <a:avLst/>
            <a:gdLst>
              <a:gd name="connsiteX0" fmla="*/ 0 w 3959986"/>
              <a:gd name="connsiteY0" fmla="*/ 443992 h 443992"/>
              <a:gd name="connsiteX1" fmla="*/ 3959987 w 3959986"/>
              <a:gd name="connsiteY1" fmla="*/ 443992 h 443992"/>
              <a:gd name="connsiteX2" fmla="*/ 3959987 w 3959986"/>
              <a:gd name="connsiteY2" fmla="*/ 0 h 443992"/>
              <a:gd name="connsiteX3" fmla="*/ 0 w 3959986"/>
              <a:gd name="connsiteY3" fmla="*/ 0 h 443992"/>
              <a:gd name="connsiteX4" fmla="*/ 0 w 3959986"/>
              <a:gd name="connsiteY4" fmla="*/ 443992 h 443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59986" h="443992">
                <a:moveTo>
                  <a:pt x="0" y="443992"/>
                </a:moveTo>
                <a:lnTo>
                  <a:pt x="3959987" y="443992"/>
                </a:lnTo>
                <a:lnTo>
                  <a:pt x="3959987" y="0"/>
                </a:lnTo>
                <a:lnTo>
                  <a:pt x="0" y="0"/>
                </a:lnTo>
                <a:lnTo>
                  <a:pt x="0" y="44399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800100"/>
            <a:ext cx="3441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Square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roots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with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Newton’s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method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1968500"/>
            <a:ext cx="939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August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31,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342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Task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2286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will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session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850900"/>
            <a:ext cx="2984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405ebf"/>
                </a:solidFill>
                <a:latin typeface="맑은 고딕" pitchFamily="18" charset="0"/>
                <a:cs typeface="맑은 고딕" pitchFamily="18" charset="0"/>
              </a:rPr>
              <a:t>/**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405ebf"/>
                </a:solidFill>
                <a:latin typeface="맑은 고딕" pitchFamily="18" charset="0"/>
                <a:cs typeface="맑은 고딕" pitchFamily="18" charset="0"/>
              </a:rPr>
              <a:t>Calculates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405ebf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405ebf"/>
                </a:solidFill>
                <a:latin typeface="맑은 고딕" pitchFamily="18" charset="0"/>
                <a:cs typeface="맑은 고딕" pitchFamily="18" charset="0"/>
              </a:rPr>
              <a:t>square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405ebf"/>
                </a:solidFill>
                <a:latin typeface="맑은 고딕" pitchFamily="18" charset="0"/>
                <a:cs typeface="맑은 고딕" pitchFamily="18" charset="0"/>
              </a:rPr>
              <a:t>root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405ebf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405ebf"/>
                </a:solidFill>
                <a:latin typeface="맑은 고딕" pitchFamily="18" charset="0"/>
                <a:cs typeface="맑은 고딕" pitchFamily="18" charset="0"/>
              </a:rPr>
              <a:t>parameter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405ebf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405ebf"/>
                </a:solidFill>
                <a:latin typeface="맑은 고딕" pitchFamily="18" charset="0"/>
                <a:cs typeface="맑은 고딕" pitchFamily="18" charset="0"/>
              </a:rPr>
              <a:t>*/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sqrt(x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346200"/>
            <a:ext cx="3721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classical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way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achieve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successive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approximations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Newton’s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method.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8590" y="1574670"/>
            <a:ext cx="120327" cy="94349"/>
          </a:xfrm>
          <a:custGeom>
            <a:avLst/>
            <a:gdLst>
              <a:gd name="connsiteX0" fmla="*/ 6350 w 120327"/>
              <a:gd name="connsiteY0" fmla="*/ 87999 h 94349"/>
              <a:gd name="connsiteX1" fmla="*/ 84287 w 120327"/>
              <a:gd name="connsiteY1" fmla="*/ 21195 h 94349"/>
              <a:gd name="connsiteX2" fmla="*/ 113977 w 120327"/>
              <a:gd name="connsiteY2" fmla="*/ 6350 h 94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0327" h="94349">
                <a:moveTo>
                  <a:pt x="6350" y="87999"/>
                </a:moveTo>
                <a:cubicBezTo>
                  <a:pt x="21907" y="87999"/>
                  <a:pt x="73624" y="30081"/>
                  <a:pt x="84287" y="21195"/>
                </a:cubicBezTo>
                <a:cubicBezTo>
                  <a:pt x="88367" y="17795"/>
                  <a:pt x="113977" y="-3714"/>
                  <a:pt x="113977" y="6350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4879" y="1567248"/>
            <a:ext cx="124038" cy="120327"/>
          </a:xfrm>
          <a:custGeom>
            <a:avLst/>
            <a:gdLst>
              <a:gd name="connsiteX0" fmla="*/ 6350 w 124038"/>
              <a:gd name="connsiteY0" fmla="*/ 6350 h 120327"/>
              <a:gd name="connsiteX1" fmla="*/ 117688 w 124038"/>
              <a:gd name="connsiteY1" fmla="*/ 113977 h 120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4038" h="120327">
                <a:moveTo>
                  <a:pt x="6350" y="6350"/>
                </a:moveTo>
                <a:cubicBezTo>
                  <a:pt x="-5576" y="30201"/>
                  <a:pt x="117688" y="85316"/>
                  <a:pt x="117688" y="113977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44980" y="1593227"/>
            <a:ext cx="79503" cy="20121"/>
          </a:xfrm>
          <a:custGeom>
            <a:avLst/>
            <a:gdLst>
              <a:gd name="connsiteX0" fmla="*/ 6350 w 79503"/>
              <a:gd name="connsiteY0" fmla="*/ 6350 h 20121"/>
              <a:gd name="connsiteX1" fmla="*/ 73153 w 79503"/>
              <a:gd name="connsiteY1" fmla="*/ 13771 h 20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03" h="20121">
                <a:moveTo>
                  <a:pt x="6350" y="6350"/>
                </a:moveTo>
                <a:cubicBezTo>
                  <a:pt x="-6178" y="12613"/>
                  <a:pt x="54679" y="13771"/>
                  <a:pt x="73153" y="13771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52403" y="1628611"/>
            <a:ext cx="64658" cy="18140"/>
          </a:xfrm>
          <a:custGeom>
            <a:avLst/>
            <a:gdLst>
              <a:gd name="connsiteX0" fmla="*/ 6350 w 64658"/>
              <a:gd name="connsiteY0" fmla="*/ 11790 h 18140"/>
              <a:gd name="connsiteX1" fmla="*/ 58308 w 64658"/>
              <a:gd name="connsiteY1" fmla="*/ 8079 h 181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658" h="18140">
                <a:moveTo>
                  <a:pt x="6350" y="11790"/>
                </a:moveTo>
                <a:cubicBezTo>
                  <a:pt x="15907" y="2230"/>
                  <a:pt x="44537" y="8079"/>
                  <a:pt x="58308" y="8079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08278" y="1547824"/>
            <a:ext cx="153729" cy="139751"/>
          </a:xfrm>
          <a:custGeom>
            <a:avLst/>
            <a:gdLst>
              <a:gd name="connsiteX0" fmla="*/ 17484 w 153729"/>
              <a:gd name="connsiteY0" fmla="*/ 29485 h 139751"/>
              <a:gd name="connsiteX1" fmla="*/ 84287 w 153729"/>
              <a:gd name="connsiteY1" fmla="*/ 51753 h 139751"/>
              <a:gd name="connsiteX2" fmla="*/ 65731 w 153729"/>
              <a:gd name="connsiteY2" fmla="*/ 88866 h 139751"/>
              <a:gd name="connsiteX3" fmla="*/ 6350 w 153729"/>
              <a:gd name="connsiteY3" fmla="*/ 133401 h 139751"/>
              <a:gd name="connsiteX4" fmla="*/ 50885 w 153729"/>
              <a:gd name="connsiteY4" fmla="*/ 129690 h 139751"/>
              <a:gd name="connsiteX5" fmla="*/ 125111 w 153729"/>
              <a:gd name="connsiteY5" fmla="*/ 129690 h 139751"/>
              <a:gd name="connsiteX6" fmla="*/ 147379 w 153729"/>
              <a:gd name="connsiteY6" fmla="*/ 133401 h 1397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53729" h="139751">
                <a:moveTo>
                  <a:pt x="17484" y="29485"/>
                </a:moveTo>
                <a:cubicBezTo>
                  <a:pt x="-13608" y="29485"/>
                  <a:pt x="84287" y="-39631"/>
                  <a:pt x="84287" y="51753"/>
                </a:cubicBezTo>
                <a:cubicBezTo>
                  <a:pt x="84287" y="63358"/>
                  <a:pt x="72842" y="80332"/>
                  <a:pt x="65731" y="88866"/>
                </a:cubicBezTo>
                <a:cubicBezTo>
                  <a:pt x="65731" y="88866"/>
                  <a:pt x="6350" y="133401"/>
                  <a:pt x="6350" y="133401"/>
                </a:cubicBezTo>
                <a:cubicBezTo>
                  <a:pt x="6350" y="133401"/>
                  <a:pt x="50885" y="129690"/>
                  <a:pt x="50885" y="129690"/>
                </a:cubicBezTo>
                <a:cubicBezTo>
                  <a:pt x="74789" y="129690"/>
                  <a:pt x="101425" y="126306"/>
                  <a:pt x="125111" y="129690"/>
                </a:cubicBezTo>
                <a:cubicBezTo>
                  <a:pt x="135621" y="131191"/>
                  <a:pt x="147379" y="137312"/>
                  <a:pt x="147379" y="133401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27000"/>
            <a:ext cx="1460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compute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sqrt(x)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850900"/>
            <a:ext cx="7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850900"/>
            <a:ext cx="3581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Start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with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initial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estimate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(let’s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pick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Repeatedly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improve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estimate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taking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mean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270000"/>
            <a:ext cx="6223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x/y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794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79400" algn="l"/>
              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Estimation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79400" algn="l"/>
              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</a:p>
          <a:p>
            <a:pPr>
              <a:lnSpc>
                <a:spcPts val="1300"/>
              </a:lnSpc>
              <a:tabLst>
                <a:tab pos="279400" algn="l"/>
              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1.5</a:t>
            </a:r>
          </a:p>
          <a:p>
            <a:pPr>
              <a:lnSpc>
                <a:spcPts val="1300"/>
              </a:lnSpc>
              <a:tabLst>
                <a:tab pos="279400" algn="l"/>
              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1.4167</a:t>
            </a:r>
          </a:p>
          <a:p>
            <a:pPr>
              <a:lnSpc>
                <a:spcPts val="1300"/>
              </a:lnSpc>
              <a:tabLst>
                <a:tab pos="279400" algn="l"/>
              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1.4142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1905000"/>
            <a:ext cx="11811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Quotient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1.5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1.333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1.4167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1.4118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71800" y="1905000"/>
            <a:ext cx="3683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Mean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1.5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1.4167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1.4142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8372" y="1615495"/>
            <a:ext cx="20123" cy="16410"/>
          </a:xfrm>
          <a:custGeom>
            <a:avLst/>
            <a:gdLst>
              <a:gd name="connsiteX0" fmla="*/ 6350 w 20123"/>
              <a:gd name="connsiteY0" fmla="*/ 10060 h 16410"/>
              <a:gd name="connsiteX1" fmla="*/ 13773 w 20123"/>
              <a:gd name="connsiteY1" fmla="*/ 6350 h 164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23" h="16410">
                <a:moveTo>
                  <a:pt x="6350" y="10060"/>
                </a:moveTo>
                <a:cubicBezTo>
                  <a:pt x="8825" y="8823"/>
                  <a:pt x="11299" y="7585"/>
                  <a:pt x="13773" y="6350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2070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Implementation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Scala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(1)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3340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First,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which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computes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iteration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step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850900"/>
            <a:ext cx="2984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sqrtIter(guess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1028700"/>
            <a:ext cx="217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(isGoodEnough(guess,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x))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guess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sqrtIter(improve(guess,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x),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524000"/>
            <a:ext cx="35687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sqrtIter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recursive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right-hand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side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itself.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Recursive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need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explicit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return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type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Scala.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non-recursive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functions,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return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type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optional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2070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Implementation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Scala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(2)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3949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Second,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improve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improve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estimate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test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check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terminatation: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016000"/>
            <a:ext cx="242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improve(guess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1193800"/>
            <a:ext cx="1422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(guess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guess)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536700"/>
            <a:ext cx="273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isGoodEnough(guess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1714500"/>
            <a:ext cx="1866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abs(guess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guess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0.001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2070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Implementation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Scala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(3)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1816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Third,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850900"/>
            <a:ext cx="2362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sqrt(x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srqtIter(1.0,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584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Exercise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33400"/>
            <a:ext cx="3949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77800" algn="l"/>
              </a:tabLst>
            </a:pPr>
            <a:r>
              <a:rPr lang="en-US" altLang="zh-CN" sz="1090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1.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isGoodEnough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very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precise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small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numbers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</a:p>
          <a:p>
            <a:pPr>
              <a:lnSpc>
                <a:spcPts val="1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lead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non-termination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very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large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numbers.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Explain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why.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sz="1090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2.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Design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diﬀerent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version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isGoodEnough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does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have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1066800"/>
            <a:ext cx="889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problems.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282700"/>
            <a:ext cx="3848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3.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your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version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with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some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very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very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small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large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numbers,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14478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e.g.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866900"/>
            <a:ext cx="304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0.001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2044700"/>
            <a:ext cx="431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0.1e-20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1.0e20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1.0e50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