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5759958" cy="3240023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5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 ?>
<Relationships xmlns="http://schemas.openxmlformats.org/package/2006/relationships">
	<Relationship Id="rId3" Type="http://schemas.openxmlformats.org/officeDocument/2006/relationships/presProps" Target="presProps.xml" />
	<Relationship Id="rId2" Type="http://schemas.openxmlformats.org/officeDocument/2006/relationships/slide" Target="slides/slide1.xml" />
	<Relationship Id="rId1" Type="http://schemas.openxmlformats.org/officeDocument/2006/relationships/slideMaster" Target="slideMasters/slideMaster1.xml" />
	<Relationship Id="rId6" Type="http://schemas.openxmlformats.org/officeDocument/2006/relationships/tableStyles" Target="tableStyles.xml" />
	<Relationship Id="rId5" Type="http://schemas.openxmlformats.org/officeDocument/2006/relationships/theme" Target="theme/theme1.xml" />
	<Relationship Id="rId4" Type="http://schemas.openxmlformats.org/officeDocument/2006/relationships/viewProps" Target="viewProps.xml" />
	<Relationship Id="rId7" Type="http://schemas.openxmlformats.org/officeDocument/2006/relationships/slide" Target="slides/slide2.xml" />
	<Relationship Id="rId8" Type="http://schemas.openxmlformats.org/officeDocument/2006/relationships/slide" Target="slides/slide3.xml" />
	<Relationship Id="rId9" Type="http://schemas.openxmlformats.org/officeDocument/2006/relationships/slide" Target="slides/slide4.xml" />
	<Relationship Id="rId10" Type="http://schemas.openxmlformats.org/officeDocument/2006/relationships/slide" Target="slides/slide5.xml" />
	<Relationship Id="rId11" Type="http://schemas.openxmlformats.org/officeDocument/2006/relationships/slide" Target="slides/slide6.xml" />
	<Relationship Id="rId12" Type="http://schemas.openxmlformats.org/officeDocument/2006/relationships/slide" Target="slides/slide7.xml" />
	<Relationship Id="rId13" Type="http://schemas.openxmlformats.org/officeDocument/2006/relationships/slide" Target="slides/slide8.xml" />
	<Relationship Id="rId14" Type="http://schemas.openxmlformats.org/officeDocument/2006/relationships/slide" Target="slides/slide9.xml" />
	<Relationship Id="rId15" Type="http://schemas.openxmlformats.org/officeDocument/2006/relationships/slide" Target="slides/slide10.xml" />
	<Relationship Id="rId16" Type="http://schemas.openxmlformats.org/officeDocument/2006/relationships/slide" Target="slides/slide11.xml" />
	<Relationship Id="rId17" Type="http://schemas.openxmlformats.org/officeDocument/2006/relationships/slide" Target="slides/slide12.xml" />
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.jpeg" />
</Relationships>
</file>

<file path=ppt/slides/_rels/slide10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0.jpeg" />
</Relationships>
</file>

<file path=ppt/slides/_rels/slide11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1.jpeg" />
</Relationships>
</file>

<file path=ppt/slides/_rels/slide12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2.jpeg" />
</Relationships>
</file>

<file path=ppt/slides/_rels/slide2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2.jpeg" />
</Relationships>
</file>

<file path=ppt/slides/_rels/slide3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3.jpeg" />
</Relationships>
</file>

<file path=ppt/slides/_rels/slide4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4.jpeg" />
</Relationships>
</file>

<file path=ppt/slides/_rels/slide5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5.jpeg" />
</Relationships>
</file>

<file path=ppt/slides/_rels/slide6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6.jpeg" />
</Relationships>
</file>

<file path=ppt/slides/_rels/slide7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7.jpeg" />
</Relationships>
</file>

<file path=ppt/slides/_rels/slide8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8.jpeg" />
</Relationships>
</file>

<file path=ppt/slides/_rels/slide9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9.jpeg" />
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5759958" cy="3240023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5759958" cy="3240023"/>
          </a:xfrm>
          <a:custGeom>
            <a:avLst/>
            <a:gdLst>
              <a:gd name="connsiteX0" fmla="*/ 0 w 5759958"/>
              <a:gd name="connsiteY0" fmla="*/ 3240023 h 3240023"/>
              <a:gd name="connsiteX1" fmla="*/ 5759958 w 5759958"/>
              <a:gd name="connsiteY1" fmla="*/ 3240023 h 3240023"/>
              <a:gd name="connsiteX2" fmla="*/ 5759958 w 5759958"/>
              <a:gd name="connsiteY2" fmla="*/ 0 h 3240023"/>
              <a:gd name="connsiteX3" fmla="*/ 0 w 5759958"/>
              <a:gd name="connsiteY3" fmla="*/ 0 h 3240023"/>
              <a:gd name="connsiteX4" fmla="*/ 0 w 5759958"/>
              <a:gd name="connsiteY4" fmla="*/ 3240023 h 32400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759958" h="3240023">
                <a:moveTo>
                  <a:pt x="0" y="3240023"/>
                </a:moveTo>
                <a:lnTo>
                  <a:pt x="5759958" y="3240023"/>
                </a:lnTo>
                <a:lnTo>
                  <a:pt x="5759958" y="0"/>
                </a:lnTo>
                <a:lnTo>
                  <a:pt x="0" y="0"/>
                </a:lnTo>
                <a:lnTo>
                  <a:pt x="0" y="3240023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60045" y="633856"/>
            <a:ext cx="3959986" cy="443992"/>
          </a:xfrm>
          <a:custGeom>
            <a:avLst/>
            <a:gdLst>
              <a:gd name="connsiteX0" fmla="*/ 0 w 3959986"/>
              <a:gd name="connsiteY0" fmla="*/ 443992 h 443992"/>
              <a:gd name="connsiteX1" fmla="*/ 3959987 w 3959986"/>
              <a:gd name="connsiteY1" fmla="*/ 443992 h 443992"/>
              <a:gd name="connsiteX2" fmla="*/ 3959987 w 3959986"/>
              <a:gd name="connsiteY2" fmla="*/ 0 h 443992"/>
              <a:gd name="connsiteX3" fmla="*/ 0 w 3959986"/>
              <a:gd name="connsiteY3" fmla="*/ 0 h 443992"/>
              <a:gd name="connsiteX4" fmla="*/ 0 w 3959986"/>
              <a:gd name="connsiteY4" fmla="*/ 443992 h 4439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959986" h="443992">
                <a:moveTo>
                  <a:pt x="0" y="443992"/>
                </a:moveTo>
                <a:lnTo>
                  <a:pt x="3959987" y="443992"/>
                </a:lnTo>
                <a:lnTo>
                  <a:pt x="3959987" y="0"/>
                </a:lnTo>
                <a:lnTo>
                  <a:pt x="0" y="0"/>
                </a:lnTo>
                <a:lnTo>
                  <a:pt x="0" y="443992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 rot="0">
            <a:off x="1397000" y="800100"/>
            <a:ext cx="18796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434" dirty="0" smtClean="0">
                <a:solidFill>
                  <a:srgbClr val="b22222"/>
                </a:solidFill>
                <a:latin typeface="맑은 고딕" pitchFamily="18" charset="0"/>
                <a:cs typeface="맑은 고딕" pitchFamily="18" charset="0"/>
              </a:rPr>
              <a:t>Blocks</a:t>
            </a:r>
            <a:r>
              <a:rPr lang="en-US" altLang="zh-CN" sz="143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34" dirty="0" smtClean="0">
                <a:solidFill>
                  <a:srgbClr val="b22222"/>
                </a:solidFill>
                <a:latin typeface="맑은 고딕" pitchFamily="18" charset="0"/>
                <a:cs typeface="맑은 고딕" pitchFamily="18" charset="0"/>
              </a:rPr>
              <a:t>and</a:t>
            </a:r>
            <a:r>
              <a:rPr lang="en-US" altLang="zh-CN" sz="143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34" dirty="0" smtClean="0">
                <a:solidFill>
                  <a:srgbClr val="b22222"/>
                </a:solidFill>
                <a:latin typeface="맑은 고딕" pitchFamily="18" charset="0"/>
                <a:cs typeface="맑은 고딕" pitchFamily="18" charset="0"/>
              </a:rPr>
              <a:t>Lexical</a:t>
            </a:r>
            <a:r>
              <a:rPr lang="en-US" altLang="zh-CN" sz="143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34" dirty="0" smtClean="0">
                <a:solidFill>
                  <a:srgbClr val="b22222"/>
                </a:solidFill>
                <a:latin typeface="맑은 고딕" pitchFamily="18" charset="0"/>
                <a:cs typeface="맑은 고딕" pitchFamily="18" charset="0"/>
              </a:rPr>
              <a:t>Scope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854200" y="1968500"/>
            <a:ext cx="9398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							</a:tabLst>
            </a:pP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August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31,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2012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5759958" cy="3240023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5759958" cy="3240023"/>
          </a:xfrm>
          <a:custGeom>
            <a:avLst/>
            <a:gdLst>
              <a:gd name="connsiteX0" fmla="*/ 0 w 5759958"/>
              <a:gd name="connsiteY0" fmla="*/ 3240023 h 3240023"/>
              <a:gd name="connsiteX1" fmla="*/ 5759958 w 5759958"/>
              <a:gd name="connsiteY1" fmla="*/ 3240023 h 3240023"/>
              <a:gd name="connsiteX2" fmla="*/ 5759958 w 5759958"/>
              <a:gd name="connsiteY2" fmla="*/ 0 h 3240023"/>
              <a:gd name="connsiteX3" fmla="*/ 0 w 5759958"/>
              <a:gd name="connsiteY3" fmla="*/ 0 h 3240023"/>
              <a:gd name="connsiteX4" fmla="*/ 0 w 5759958"/>
              <a:gd name="connsiteY4" fmla="*/ 3240023 h 32400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759958" h="3240023">
                <a:moveTo>
                  <a:pt x="0" y="3240023"/>
                </a:moveTo>
                <a:lnTo>
                  <a:pt x="5759958" y="3240023"/>
                </a:lnTo>
                <a:lnTo>
                  <a:pt x="5759958" y="0"/>
                </a:lnTo>
                <a:lnTo>
                  <a:pt x="0" y="0"/>
                </a:lnTo>
                <a:lnTo>
                  <a:pt x="0" y="3240023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5759958" cy="350265"/>
          </a:xfrm>
          <a:custGeom>
            <a:avLst/>
            <a:gdLst>
              <a:gd name="connsiteX0" fmla="*/ 0 w 5759958"/>
              <a:gd name="connsiteY0" fmla="*/ 350265 h 350265"/>
              <a:gd name="connsiteX1" fmla="*/ 5759958 w 5759958"/>
              <a:gd name="connsiteY1" fmla="*/ 350265 h 350265"/>
              <a:gd name="connsiteX2" fmla="*/ 5759958 w 5759958"/>
              <a:gd name="connsiteY2" fmla="*/ 0 h 350265"/>
              <a:gd name="connsiteX3" fmla="*/ 0 w 5759958"/>
              <a:gd name="connsiteY3" fmla="*/ 0 h 350265"/>
              <a:gd name="connsiteX4" fmla="*/ 0 w 5759958"/>
              <a:gd name="connsiteY4" fmla="*/ 350265 h 35026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759958" h="350265">
                <a:moveTo>
                  <a:pt x="0" y="350265"/>
                </a:moveTo>
                <a:lnTo>
                  <a:pt x="5759958" y="350265"/>
                </a:lnTo>
                <a:lnTo>
                  <a:pt x="5759958" y="0"/>
                </a:lnTo>
                <a:lnTo>
                  <a:pt x="0" y="0"/>
                </a:lnTo>
                <a:lnTo>
                  <a:pt x="0" y="350265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 rot="0">
            <a:off x="101600" y="114300"/>
            <a:ext cx="22606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434" dirty="0" smtClean="0">
                <a:solidFill>
                  <a:srgbClr val="b22222"/>
                </a:solidFill>
                <a:latin typeface="맑은 고딕" pitchFamily="18" charset="0"/>
                <a:cs typeface="맑은 고딕" pitchFamily="18" charset="0"/>
              </a:rPr>
              <a:t>Semicolons</a:t>
            </a:r>
            <a:r>
              <a:rPr lang="en-US" altLang="zh-CN" sz="143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34" dirty="0" smtClean="0">
                <a:solidFill>
                  <a:srgbClr val="b22222"/>
                </a:solidFill>
                <a:latin typeface="맑은 고딕" pitchFamily="18" charset="0"/>
                <a:cs typeface="맑은 고딕" pitchFamily="18" charset="0"/>
              </a:rPr>
              <a:t>and</a:t>
            </a:r>
            <a:r>
              <a:rPr lang="en-US" altLang="zh-CN" sz="143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34" dirty="0" smtClean="0">
                <a:solidFill>
                  <a:srgbClr val="b22222"/>
                </a:solidFill>
                <a:latin typeface="맑은 고딕" pitchFamily="18" charset="0"/>
                <a:cs typeface="맑은 고딕" pitchFamily="18" charset="0"/>
              </a:rPr>
              <a:t>inﬁx</a:t>
            </a:r>
            <a:r>
              <a:rPr lang="en-US" altLang="zh-CN" sz="143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34" dirty="0" smtClean="0">
                <a:solidFill>
                  <a:srgbClr val="b22222"/>
                </a:solidFill>
                <a:latin typeface="맑은 고딕" pitchFamily="18" charset="0"/>
                <a:cs typeface="맑은 고딕" pitchFamily="18" charset="0"/>
              </a:rPr>
              <a:t>operators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55600" y="520700"/>
            <a:ext cx="34671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							</a:tabLst>
            </a:pP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One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issue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with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Scala’s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semicolon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convention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is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how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to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write</a:t>
            </a:r>
          </a:p>
          <a:p>
            <a:pPr>
              <a:lnSpc>
                <a:spcPts val="1300"/>
              </a:lnSpc>
              <a:tabLst>
							</a:tabLst>
            </a:pP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expressions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that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span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several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lines.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For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instance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82600" y="1016000"/>
            <a:ext cx="11176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							</a:tabLst>
            </a:pP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someLongExpression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82600" y="1193800"/>
            <a:ext cx="13081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							</a:tabLst>
            </a:pP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+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someOtherExpression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55600" y="1511300"/>
            <a:ext cx="23241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							</a:tabLst>
            </a:pP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would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be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interpreted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as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i="1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two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expressions: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82600" y="1841500"/>
            <a:ext cx="13081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							</a:tabLst>
            </a:pP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someLongExpression;</a:t>
            </a:r>
          </a:p>
          <a:p>
            <a:pPr>
              <a:lnSpc>
                <a:spcPts val="1300"/>
              </a:lnSpc>
              <a:tabLst>
							</a:tabLst>
            </a:pP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+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someOtherExpression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5759958" cy="3240023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5759958" cy="3240023"/>
          </a:xfrm>
          <a:custGeom>
            <a:avLst/>
            <a:gdLst>
              <a:gd name="connsiteX0" fmla="*/ 0 w 5759958"/>
              <a:gd name="connsiteY0" fmla="*/ 3240023 h 3240023"/>
              <a:gd name="connsiteX1" fmla="*/ 5759958 w 5759958"/>
              <a:gd name="connsiteY1" fmla="*/ 3240023 h 3240023"/>
              <a:gd name="connsiteX2" fmla="*/ 5759958 w 5759958"/>
              <a:gd name="connsiteY2" fmla="*/ 0 h 3240023"/>
              <a:gd name="connsiteX3" fmla="*/ 0 w 5759958"/>
              <a:gd name="connsiteY3" fmla="*/ 0 h 3240023"/>
              <a:gd name="connsiteX4" fmla="*/ 0 w 5759958"/>
              <a:gd name="connsiteY4" fmla="*/ 3240023 h 32400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759958" h="3240023">
                <a:moveTo>
                  <a:pt x="0" y="3240023"/>
                </a:moveTo>
                <a:lnTo>
                  <a:pt x="5759958" y="3240023"/>
                </a:lnTo>
                <a:lnTo>
                  <a:pt x="5759958" y="0"/>
                </a:lnTo>
                <a:lnTo>
                  <a:pt x="0" y="0"/>
                </a:lnTo>
                <a:lnTo>
                  <a:pt x="0" y="3240023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5759958" cy="350265"/>
          </a:xfrm>
          <a:custGeom>
            <a:avLst/>
            <a:gdLst>
              <a:gd name="connsiteX0" fmla="*/ 0 w 5759958"/>
              <a:gd name="connsiteY0" fmla="*/ 350265 h 350265"/>
              <a:gd name="connsiteX1" fmla="*/ 5759958 w 5759958"/>
              <a:gd name="connsiteY1" fmla="*/ 350265 h 350265"/>
              <a:gd name="connsiteX2" fmla="*/ 5759958 w 5759958"/>
              <a:gd name="connsiteY2" fmla="*/ 0 h 350265"/>
              <a:gd name="connsiteX3" fmla="*/ 0 w 5759958"/>
              <a:gd name="connsiteY3" fmla="*/ 0 h 350265"/>
              <a:gd name="connsiteX4" fmla="*/ 0 w 5759958"/>
              <a:gd name="connsiteY4" fmla="*/ 350265 h 35026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759958" h="350265">
                <a:moveTo>
                  <a:pt x="0" y="350265"/>
                </a:moveTo>
                <a:lnTo>
                  <a:pt x="5759958" y="350265"/>
                </a:lnTo>
                <a:lnTo>
                  <a:pt x="5759958" y="0"/>
                </a:lnTo>
                <a:lnTo>
                  <a:pt x="0" y="0"/>
                </a:lnTo>
                <a:lnTo>
                  <a:pt x="0" y="350265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 rot="0">
            <a:off x="101600" y="114300"/>
            <a:ext cx="22606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434" dirty="0" smtClean="0">
                <a:solidFill>
                  <a:srgbClr val="b22222"/>
                </a:solidFill>
                <a:latin typeface="맑은 고딕" pitchFamily="18" charset="0"/>
                <a:cs typeface="맑은 고딕" pitchFamily="18" charset="0"/>
              </a:rPr>
              <a:t>Semicolons</a:t>
            </a:r>
            <a:r>
              <a:rPr lang="en-US" altLang="zh-CN" sz="143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34" dirty="0" smtClean="0">
                <a:solidFill>
                  <a:srgbClr val="b22222"/>
                </a:solidFill>
                <a:latin typeface="맑은 고딕" pitchFamily="18" charset="0"/>
                <a:cs typeface="맑은 고딕" pitchFamily="18" charset="0"/>
              </a:rPr>
              <a:t>and</a:t>
            </a:r>
            <a:r>
              <a:rPr lang="en-US" altLang="zh-CN" sz="143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34" dirty="0" smtClean="0">
                <a:solidFill>
                  <a:srgbClr val="b22222"/>
                </a:solidFill>
                <a:latin typeface="맑은 고딕" pitchFamily="18" charset="0"/>
                <a:cs typeface="맑은 고딕" pitchFamily="18" charset="0"/>
              </a:rPr>
              <a:t>inﬁx</a:t>
            </a:r>
            <a:r>
              <a:rPr lang="en-US" altLang="zh-CN" sz="143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34" dirty="0" smtClean="0">
                <a:solidFill>
                  <a:srgbClr val="b22222"/>
                </a:solidFill>
                <a:latin typeface="맑은 고딕" pitchFamily="18" charset="0"/>
                <a:cs typeface="맑은 고딕" pitchFamily="18" charset="0"/>
              </a:rPr>
              <a:t>operators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55600" y="520700"/>
            <a:ext cx="26670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							</a:tabLst>
            </a:pP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There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are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two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ways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to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overcome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this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problem.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55600" y="774700"/>
            <a:ext cx="37465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							</a:tabLst>
            </a:pP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You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could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write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the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multi-line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expression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in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parentheses,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because</a:t>
            </a:r>
          </a:p>
          <a:p>
            <a:pPr>
              <a:lnSpc>
                <a:spcPts val="1300"/>
              </a:lnSpc>
              <a:tabLst>
							</a:tabLst>
            </a:pP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semicolons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are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never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inserted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inside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(...)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: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1270000"/>
            <a:ext cx="11811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							</a:tabLst>
            </a:pP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(someLongExpression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96900" y="1435100"/>
            <a:ext cx="13589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							</a:tabLst>
            </a:pP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+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someOtherExpression)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55600" y="1765300"/>
            <a:ext cx="38354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							</a:tabLst>
            </a:pP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Or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you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could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write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the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operator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on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the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ﬁrst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line,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because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this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tells</a:t>
            </a:r>
          </a:p>
          <a:p>
            <a:pPr>
              <a:lnSpc>
                <a:spcPts val="1300"/>
              </a:lnSpc>
              <a:tabLst>
							</a:tabLst>
            </a:pP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the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Scala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compiler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that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the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expression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is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not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yet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ﬁnished: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2273300"/>
            <a:ext cx="12446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							</a:tabLst>
            </a:pP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someLongExpression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+</a:t>
            </a:r>
          </a:p>
          <a:p>
            <a:pPr>
              <a:lnSpc>
                <a:spcPts val="1300"/>
              </a:lnSpc>
              <a:tabLst>
							</a:tabLst>
            </a:pP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someOtherExpression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5759958" cy="3240023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5759958" cy="3240023"/>
          </a:xfrm>
          <a:custGeom>
            <a:avLst/>
            <a:gdLst>
              <a:gd name="connsiteX0" fmla="*/ 0 w 5759958"/>
              <a:gd name="connsiteY0" fmla="*/ 3240023 h 3240023"/>
              <a:gd name="connsiteX1" fmla="*/ 5759958 w 5759958"/>
              <a:gd name="connsiteY1" fmla="*/ 3240023 h 3240023"/>
              <a:gd name="connsiteX2" fmla="*/ 5759958 w 5759958"/>
              <a:gd name="connsiteY2" fmla="*/ 0 h 3240023"/>
              <a:gd name="connsiteX3" fmla="*/ 0 w 5759958"/>
              <a:gd name="connsiteY3" fmla="*/ 0 h 3240023"/>
              <a:gd name="connsiteX4" fmla="*/ 0 w 5759958"/>
              <a:gd name="connsiteY4" fmla="*/ 3240023 h 32400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759958" h="3240023">
                <a:moveTo>
                  <a:pt x="0" y="3240023"/>
                </a:moveTo>
                <a:lnTo>
                  <a:pt x="5759958" y="3240023"/>
                </a:lnTo>
                <a:lnTo>
                  <a:pt x="5759958" y="0"/>
                </a:lnTo>
                <a:lnTo>
                  <a:pt x="0" y="0"/>
                </a:lnTo>
                <a:lnTo>
                  <a:pt x="0" y="3240023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5759958" cy="350265"/>
          </a:xfrm>
          <a:custGeom>
            <a:avLst/>
            <a:gdLst>
              <a:gd name="connsiteX0" fmla="*/ 0 w 5759958"/>
              <a:gd name="connsiteY0" fmla="*/ 350265 h 350265"/>
              <a:gd name="connsiteX1" fmla="*/ 5759958 w 5759958"/>
              <a:gd name="connsiteY1" fmla="*/ 350265 h 350265"/>
              <a:gd name="connsiteX2" fmla="*/ 5759958 w 5759958"/>
              <a:gd name="connsiteY2" fmla="*/ 0 h 350265"/>
              <a:gd name="connsiteX3" fmla="*/ 0 w 5759958"/>
              <a:gd name="connsiteY3" fmla="*/ 0 h 350265"/>
              <a:gd name="connsiteX4" fmla="*/ 0 w 5759958"/>
              <a:gd name="connsiteY4" fmla="*/ 350265 h 35026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759958" h="350265">
                <a:moveTo>
                  <a:pt x="0" y="350265"/>
                </a:moveTo>
                <a:lnTo>
                  <a:pt x="5759958" y="350265"/>
                </a:lnTo>
                <a:lnTo>
                  <a:pt x="5759958" y="0"/>
                </a:lnTo>
                <a:lnTo>
                  <a:pt x="0" y="0"/>
                </a:lnTo>
                <a:lnTo>
                  <a:pt x="0" y="350265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 rot="0">
            <a:off x="101600" y="127000"/>
            <a:ext cx="4038600" cy="546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                <a:tab pos="254000" algn="l"/>
              </a:tabLst>
            </a:pPr>
            <a:r>
              <a:rPr lang="en-US" altLang="zh-CN" sz="1434" dirty="0" smtClean="0">
                <a:solidFill>
                  <a:srgbClr val="b22222"/>
                </a:solidFill>
                <a:latin typeface="맑은 고딕" pitchFamily="18" charset="0"/>
                <a:cs typeface="맑은 고딕" pitchFamily="18" charset="0"/>
              </a:rPr>
              <a:t>Summary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254000" algn="l"/>
              </a:tabLst>
            </a:pPr>
            <a:r>
              <a:rPr lang="en-US" altLang="zh-CN" dirty="0" smtClean="0"/>
              <a:t>	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You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have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seen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simple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elements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of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functional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programing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in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Scala.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82600" y="863600"/>
            <a:ext cx="76200" cy="749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							</a:tabLst>
            </a:pPr>
            <a:r>
              <a:rPr lang="en-US" altLang="zh-CN" sz="796" dirty="0" smtClean="0">
                <a:solidFill>
                  <a:srgbClr val="3333b2"/>
                </a:solidFill>
                <a:latin typeface="맑은 고딕" pitchFamily="18" charset="0"/>
                <a:cs typeface="맑은 고딕" pitchFamily="18" charset="0"/>
              </a:rPr>
              <a:t>▶</a:t>
            </a:r>
          </a:p>
          <a:p>
            <a:pPr>
              <a:lnSpc>
                <a:spcPts val="1600"/>
              </a:lnSpc>
              <a:tabLst>
							</a:tabLst>
            </a:pPr>
            <a:r>
              <a:rPr lang="en-US" altLang="zh-CN" sz="796" dirty="0" smtClean="0">
                <a:solidFill>
                  <a:srgbClr val="3333b2"/>
                </a:solidFill>
                <a:latin typeface="맑은 고딕" pitchFamily="18" charset="0"/>
                <a:cs typeface="맑은 고딕" pitchFamily="18" charset="0"/>
              </a:rPr>
              <a:t>▶</a:t>
            </a:r>
          </a:p>
          <a:p>
            <a:pPr>
              <a:lnSpc>
                <a:spcPts val="1600"/>
              </a:lnSpc>
              <a:tabLst>
							</a:tabLst>
            </a:pPr>
            <a:r>
              <a:rPr lang="en-US" altLang="zh-CN" sz="796" dirty="0" smtClean="0">
                <a:solidFill>
                  <a:srgbClr val="3333b2"/>
                </a:solidFill>
                <a:latin typeface="맑은 고딕" pitchFamily="18" charset="0"/>
                <a:cs typeface="맑은 고딕" pitchFamily="18" charset="0"/>
              </a:rPr>
              <a:t>▶</a:t>
            </a:r>
          </a:p>
          <a:p>
            <a:pPr>
              <a:lnSpc>
                <a:spcPts val="1600"/>
              </a:lnSpc>
              <a:tabLst>
							</a:tabLst>
            </a:pPr>
            <a:r>
              <a:rPr lang="en-US" altLang="zh-CN" sz="796" dirty="0" smtClean="0">
                <a:solidFill>
                  <a:srgbClr val="3333b2"/>
                </a:solidFill>
                <a:latin typeface="맑은 고딕" pitchFamily="18" charset="0"/>
                <a:cs typeface="맑은 고딕" pitchFamily="18" charset="0"/>
              </a:rPr>
              <a:t>▶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35000" y="863600"/>
            <a:ext cx="2006600" cy="762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							</a:tabLst>
            </a:pP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arithmetic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and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boolean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expressions</a:t>
            </a:r>
          </a:p>
          <a:p>
            <a:pPr>
              <a:lnSpc>
                <a:spcPts val="1600"/>
              </a:lnSpc>
              <a:tabLst>
							</a:tabLst>
            </a:pP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conditional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expressions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if-else</a:t>
            </a:r>
          </a:p>
          <a:p>
            <a:pPr>
              <a:lnSpc>
                <a:spcPts val="1600"/>
              </a:lnSpc>
              <a:tabLst>
							</a:tabLst>
            </a:pP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functions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with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recursion</a:t>
            </a:r>
          </a:p>
          <a:p>
            <a:pPr>
              <a:lnSpc>
                <a:spcPts val="1600"/>
              </a:lnSpc>
              <a:tabLst>
							</a:tabLst>
            </a:pP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nesting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and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lexical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scope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55600" y="1828800"/>
            <a:ext cx="3911600" cy="977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							</a:tabLst>
            </a:pP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You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have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learned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the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diﬀerence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between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the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call-by-name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and</a:t>
            </a:r>
          </a:p>
          <a:p>
            <a:pPr>
              <a:lnSpc>
                <a:spcPts val="1300"/>
              </a:lnSpc>
              <a:tabLst>
							</a:tabLst>
            </a:pP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call-by-value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evaluation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strategies.</a:t>
            </a:r>
          </a:p>
          <a:p>
            <a:pPr>
              <a:lnSpc>
                <a:spcPts val="1900"/>
              </a:lnSpc>
              <a:tabLst>
							</a:tabLst>
            </a:pP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You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have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learned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a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way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to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reason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about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program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execution: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reduce</a:t>
            </a:r>
          </a:p>
          <a:p>
            <a:pPr>
              <a:lnSpc>
                <a:spcPts val="1300"/>
              </a:lnSpc>
              <a:tabLst>
							</a:tabLst>
            </a:pP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expressions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using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the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substitution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model.</a:t>
            </a:r>
          </a:p>
          <a:p>
            <a:pPr>
              <a:lnSpc>
                <a:spcPts val="1900"/>
              </a:lnSpc>
              <a:tabLst>
							</a:tabLst>
            </a:pP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This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model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will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be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an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important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tool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for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the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coming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sessions.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5759958" cy="3240023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5759958" cy="3240023"/>
          </a:xfrm>
          <a:custGeom>
            <a:avLst/>
            <a:gdLst>
              <a:gd name="connsiteX0" fmla="*/ 0 w 5759958"/>
              <a:gd name="connsiteY0" fmla="*/ 3240023 h 3240023"/>
              <a:gd name="connsiteX1" fmla="*/ 5759958 w 5759958"/>
              <a:gd name="connsiteY1" fmla="*/ 3240023 h 3240023"/>
              <a:gd name="connsiteX2" fmla="*/ 5759958 w 5759958"/>
              <a:gd name="connsiteY2" fmla="*/ 0 h 3240023"/>
              <a:gd name="connsiteX3" fmla="*/ 0 w 5759958"/>
              <a:gd name="connsiteY3" fmla="*/ 0 h 3240023"/>
              <a:gd name="connsiteX4" fmla="*/ 0 w 5759958"/>
              <a:gd name="connsiteY4" fmla="*/ 3240023 h 32400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759958" h="3240023">
                <a:moveTo>
                  <a:pt x="0" y="3240023"/>
                </a:moveTo>
                <a:lnTo>
                  <a:pt x="5759958" y="3240023"/>
                </a:lnTo>
                <a:lnTo>
                  <a:pt x="5759958" y="0"/>
                </a:lnTo>
                <a:lnTo>
                  <a:pt x="0" y="0"/>
                </a:lnTo>
                <a:lnTo>
                  <a:pt x="0" y="3240023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5759958" cy="350265"/>
          </a:xfrm>
          <a:custGeom>
            <a:avLst/>
            <a:gdLst>
              <a:gd name="connsiteX0" fmla="*/ 0 w 5759958"/>
              <a:gd name="connsiteY0" fmla="*/ 350265 h 350265"/>
              <a:gd name="connsiteX1" fmla="*/ 5759958 w 5759958"/>
              <a:gd name="connsiteY1" fmla="*/ 350265 h 350265"/>
              <a:gd name="connsiteX2" fmla="*/ 5759958 w 5759958"/>
              <a:gd name="connsiteY2" fmla="*/ 0 h 350265"/>
              <a:gd name="connsiteX3" fmla="*/ 0 w 5759958"/>
              <a:gd name="connsiteY3" fmla="*/ 0 h 350265"/>
              <a:gd name="connsiteX4" fmla="*/ 0 w 5759958"/>
              <a:gd name="connsiteY4" fmla="*/ 350265 h 35026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759958" h="350265">
                <a:moveTo>
                  <a:pt x="0" y="350265"/>
                </a:moveTo>
                <a:lnTo>
                  <a:pt x="5759958" y="350265"/>
                </a:lnTo>
                <a:lnTo>
                  <a:pt x="5759958" y="0"/>
                </a:lnTo>
                <a:lnTo>
                  <a:pt x="0" y="0"/>
                </a:lnTo>
                <a:lnTo>
                  <a:pt x="0" y="350265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 rot="0">
            <a:off x="101600" y="114300"/>
            <a:ext cx="12319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434" dirty="0" smtClean="0">
                <a:solidFill>
                  <a:srgbClr val="b22222"/>
                </a:solidFill>
                <a:latin typeface="맑은 고딕" pitchFamily="18" charset="0"/>
                <a:cs typeface="맑은 고딕" pitchFamily="18" charset="0"/>
              </a:rPr>
              <a:t>Nested</a:t>
            </a:r>
            <a:r>
              <a:rPr lang="en-US" altLang="zh-CN" sz="143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34" dirty="0" smtClean="0">
                <a:solidFill>
                  <a:srgbClr val="b22222"/>
                </a:solidFill>
                <a:latin typeface="맑은 고딕" pitchFamily="18" charset="0"/>
                <a:cs typeface="맑은 고딕" pitchFamily="18" charset="0"/>
              </a:rPr>
              <a:t>functions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55600" y="520700"/>
            <a:ext cx="38989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							</a:tabLst>
            </a:pP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It’s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good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functional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programming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style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to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split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up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a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task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into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many</a:t>
            </a:r>
          </a:p>
          <a:p>
            <a:pPr>
              <a:lnSpc>
                <a:spcPts val="1300"/>
              </a:lnSpc>
              <a:tabLst>
							</a:tabLst>
            </a:pP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small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functions.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55600" y="965200"/>
            <a:ext cx="3949700" cy="977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							</a:tabLst>
            </a:pP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But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the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names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of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functions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like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sqrtIter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,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improve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,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and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isGoodEnough</a:t>
            </a:r>
          </a:p>
          <a:p>
            <a:pPr>
              <a:lnSpc>
                <a:spcPts val="1300"/>
              </a:lnSpc>
              <a:tabLst>
							</a:tabLst>
            </a:pP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matter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only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for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the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i="1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implementation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of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sqrt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,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not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for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its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i="1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usage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.</a:t>
            </a:r>
          </a:p>
          <a:p>
            <a:pPr>
              <a:lnSpc>
                <a:spcPts val="1900"/>
              </a:lnSpc>
              <a:tabLst>
							</a:tabLst>
            </a:pP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Normally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we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would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not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like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users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to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access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these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functions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directly.</a:t>
            </a:r>
          </a:p>
          <a:p>
            <a:pPr>
              <a:lnSpc>
                <a:spcPts val="1900"/>
              </a:lnSpc>
              <a:tabLst>
							</a:tabLst>
            </a:pP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We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can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achieve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this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and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at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the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same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time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avoid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“name-space</a:t>
            </a:r>
          </a:p>
          <a:p>
            <a:pPr>
              <a:lnSpc>
                <a:spcPts val="1300"/>
              </a:lnSpc>
              <a:tabLst>
							</a:tabLst>
            </a:pP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pollution”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by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putting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the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auxciliary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functions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inside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sqrt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5759958" cy="3240023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5759958" cy="3240023"/>
          </a:xfrm>
          <a:custGeom>
            <a:avLst/>
            <a:gdLst>
              <a:gd name="connsiteX0" fmla="*/ 0 w 5759958"/>
              <a:gd name="connsiteY0" fmla="*/ 3240023 h 3240023"/>
              <a:gd name="connsiteX1" fmla="*/ 5759958 w 5759958"/>
              <a:gd name="connsiteY1" fmla="*/ 3240023 h 3240023"/>
              <a:gd name="connsiteX2" fmla="*/ 5759958 w 5759958"/>
              <a:gd name="connsiteY2" fmla="*/ 0 h 3240023"/>
              <a:gd name="connsiteX3" fmla="*/ 0 w 5759958"/>
              <a:gd name="connsiteY3" fmla="*/ 0 h 3240023"/>
              <a:gd name="connsiteX4" fmla="*/ 0 w 5759958"/>
              <a:gd name="connsiteY4" fmla="*/ 3240023 h 32400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759958" h="3240023">
                <a:moveTo>
                  <a:pt x="0" y="3240023"/>
                </a:moveTo>
                <a:lnTo>
                  <a:pt x="5759958" y="3240023"/>
                </a:lnTo>
                <a:lnTo>
                  <a:pt x="5759958" y="0"/>
                </a:lnTo>
                <a:lnTo>
                  <a:pt x="0" y="0"/>
                </a:lnTo>
                <a:lnTo>
                  <a:pt x="0" y="3240023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5759958" cy="350265"/>
          </a:xfrm>
          <a:custGeom>
            <a:avLst/>
            <a:gdLst>
              <a:gd name="connsiteX0" fmla="*/ 0 w 5759958"/>
              <a:gd name="connsiteY0" fmla="*/ 350265 h 350265"/>
              <a:gd name="connsiteX1" fmla="*/ 5759958 w 5759958"/>
              <a:gd name="connsiteY1" fmla="*/ 350265 h 350265"/>
              <a:gd name="connsiteX2" fmla="*/ 5759958 w 5759958"/>
              <a:gd name="connsiteY2" fmla="*/ 0 h 350265"/>
              <a:gd name="connsiteX3" fmla="*/ 0 w 5759958"/>
              <a:gd name="connsiteY3" fmla="*/ 0 h 350265"/>
              <a:gd name="connsiteX4" fmla="*/ 0 w 5759958"/>
              <a:gd name="connsiteY4" fmla="*/ 350265 h 35026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759958" h="350265">
                <a:moveTo>
                  <a:pt x="0" y="350265"/>
                </a:moveTo>
                <a:lnTo>
                  <a:pt x="5759958" y="350265"/>
                </a:lnTo>
                <a:lnTo>
                  <a:pt x="5759958" y="0"/>
                </a:lnTo>
                <a:lnTo>
                  <a:pt x="0" y="0"/>
                </a:lnTo>
                <a:lnTo>
                  <a:pt x="0" y="350265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 rot="0">
            <a:off x="101600" y="114300"/>
            <a:ext cx="19939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434" dirty="0" smtClean="0">
                <a:solidFill>
                  <a:srgbClr val="b22222"/>
                </a:solidFill>
                <a:latin typeface="맑은 고딕" pitchFamily="18" charset="0"/>
                <a:cs typeface="맑은 고딕" pitchFamily="18" charset="0"/>
              </a:rPr>
              <a:t>The</a:t>
            </a:r>
            <a:r>
              <a:rPr lang="en-US" altLang="zh-CN" sz="128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86" dirty="0" smtClean="0">
                <a:solidFill>
                  <a:srgbClr val="b22222"/>
                </a:solidFill>
                <a:latin typeface="맑은 고딕" pitchFamily="18" charset="0"/>
                <a:cs typeface="맑은 고딕" pitchFamily="18" charset="0"/>
              </a:rPr>
              <a:t>sqrt</a:t>
            </a:r>
            <a:r>
              <a:rPr lang="en-US" altLang="zh-CN" sz="143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34" dirty="0" smtClean="0">
                <a:solidFill>
                  <a:srgbClr val="b22222"/>
                </a:solidFill>
                <a:latin typeface="맑은 고딕" pitchFamily="18" charset="0"/>
                <a:cs typeface="맑은 고딕" pitchFamily="18" charset="0"/>
              </a:rPr>
              <a:t>Function,</a:t>
            </a:r>
            <a:r>
              <a:rPr lang="en-US" altLang="zh-CN" sz="143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34" dirty="0" smtClean="0">
                <a:solidFill>
                  <a:srgbClr val="b22222"/>
                </a:solidFill>
                <a:latin typeface="맑은 고딕" pitchFamily="18" charset="0"/>
                <a:cs typeface="맑은 고딕" pitchFamily="18" charset="0"/>
              </a:rPr>
              <a:t>Take</a:t>
            </a:r>
            <a:r>
              <a:rPr lang="en-US" altLang="zh-CN" sz="143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34" dirty="0" smtClean="0">
                <a:solidFill>
                  <a:srgbClr val="b22222"/>
                </a:solidFill>
                <a:latin typeface="맑은 고딕" pitchFamily="18" charset="0"/>
                <a:cs typeface="맑은 고딕" pitchFamily="18" charset="0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82600" y="596900"/>
            <a:ext cx="14224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							</a:tabLst>
            </a:pPr>
            <a:r>
              <a:rPr lang="en-US" altLang="zh-CN" sz="978" dirty="0" smtClean="0">
                <a:solidFill>
                  <a:srgbClr val="800054"/>
                </a:solidFill>
                <a:latin typeface="맑은 고딕" pitchFamily="18" charset="0"/>
                <a:cs typeface="맑은 고딕" pitchFamily="18" charset="0"/>
              </a:rPr>
              <a:t>def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sqrt(x</a:t>
            </a:r>
            <a:r>
              <a:rPr lang="en-US" altLang="zh-CN" sz="978" dirty="0" smtClean="0">
                <a:solidFill>
                  <a:srgbClr val="800054"/>
                </a:solidFill>
                <a:latin typeface="맑은 고딕" pitchFamily="18" charset="0"/>
                <a:cs typeface="맑은 고딕" pitchFamily="18" charset="0"/>
              </a:rPr>
              <a:t>: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f9c"/>
                </a:solidFill>
                <a:latin typeface="맑은 고딕" pitchFamily="18" charset="0"/>
                <a:cs typeface="맑은 고딕" pitchFamily="18" charset="0"/>
              </a:rPr>
              <a:t>Double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)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800054"/>
                </a:solidFill>
                <a:latin typeface="맑은 고딕" pitchFamily="18" charset="0"/>
                <a:cs typeface="맑은 고딕" pitchFamily="18" charset="0"/>
              </a:rPr>
              <a:t>=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{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96900" y="774700"/>
            <a:ext cx="29845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							</a:tabLst>
            </a:pPr>
            <a:r>
              <a:rPr lang="en-US" altLang="zh-CN" sz="978" dirty="0" smtClean="0">
                <a:solidFill>
                  <a:srgbClr val="800054"/>
                </a:solidFill>
                <a:latin typeface="맑은 고딕" pitchFamily="18" charset="0"/>
                <a:cs typeface="맑은 고딕" pitchFamily="18" charset="0"/>
              </a:rPr>
              <a:t>def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sqrtIter(guess</a:t>
            </a:r>
            <a:r>
              <a:rPr lang="en-US" altLang="zh-CN" sz="978" dirty="0" smtClean="0">
                <a:solidFill>
                  <a:srgbClr val="800054"/>
                </a:solidFill>
                <a:latin typeface="맑은 고딕" pitchFamily="18" charset="0"/>
                <a:cs typeface="맑은 고딕" pitchFamily="18" charset="0"/>
              </a:rPr>
              <a:t>: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f9c"/>
                </a:solidFill>
                <a:latin typeface="맑은 고딕" pitchFamily="18" charset="0"/>
                <a:cs typeface="맑은 고딕" pitchFamily="18" charset="0"/>
              </a:rPr>
              <a:t>Double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,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x</a:t>
            </a:r>
            <a:r>
              <a:rPr lang="en-US" altLang="zh-CN" sz="978" dirty="0" smtClean="0">
                <a:solidFill>
                  <a:srgbClr val="800054"/>
                </a:solidFill>
                <a:latin typeface="맑은 고딕" pitchFamily="18" charset="0"/>
                <a:cs typeface="맑은 고딕" pitchFamily="18" charset="0"/>
              </a:rPr>
              <a:t>: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f9c"/>
                </a:solidFill>
                <a:latin typeface="맑은 고딕" pitchFamily="18" charset="0"/>
                <a:cs typeface="맑은 고딕" pitchFamily="18" charset="0"/>
              </a:rPr>
              <a:t>Double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)</a:t>
            </a:r>
            <a:r>
              <a:rPr lang="en-US" altLang="zh-CN" sz="978" dirty="0" smtClean="0">
                <a:solidFill>
                  <a:srgbClr val="800054"/>
                </a:solidFill>
                <a:latin typeface="맑은 고딕" pitchFamily="18" charset="0"/>
                <a:cs typeface="맑은 고딕" pitchFamily="18" charset="0"/>
              </a:rPr>
              <a:t>: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f9c"/>
                </a:solidFill>
                <a:latin typeface="맑은 고딕" pitchFamily="18" charset="0"/>
                <a:cs typeface="맑은 고딕" pitchFamily="18" charset="0"/>
              </a:rPr>
              <a:t>Double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=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23900" y="952500"/>
            <a:ext cx="21717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							</a:tabLst>
            </a:pPr>
            <a:r>
              <a:rPr lang="en-US" altLang="zh-CN" sz="978" dirty="0" smtClean="0">
                <a:solidFill>
                  <a:srgbClr val="800054"/>
                </a:solidFill>
                <a:latin typeface="맑은 고딕" pitchFamily="18" charset="0"/>
                <a:cs typeface="맑은 고딕" pitchFamily="18" charset="0"/>
              </a:rPr>
              <a:t>if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(isGoodEnough(guess,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x))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guess</a:t>
            </a:r>
          </a:p>
          <a:p>
            <a:pPr>
              <a:lnSpc>
                <a:spcPts val="1300"/>
              </a:lnSpc>
              <a:tabLst>
							</a:tabLst>
            </a:pPr>
            <a:r>
              <a:rPr lang="en-US" altLang="zh-CN" sz="978" dirty="0" smtClean="0">
                <a:solidFill>
                  <a:srgbClr val="800054"/>
                </a:solidFill>
                <a:latin typeface="맑은 고딕" pitchFamily="18" charset="0"/>
                <a:cs typeface="맑은 고딕" pitchFamily="18" charset="0"/>
              </a:rPr>
              <a:t>else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sqrtIter(improve(guess,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x),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x)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96900" y="1460500"/>
            <a:ext cx="24257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							</a:tabLst>
            </a:pPr>
            <a:r>
              <a:rPr lang="en-US" altLang="zh-CN" sz="978" dirty="0" smtClean="0">
                <a:solidFill>
                  <a:srgbClr val="800054"/>
                </a:solidFill>
                <a:latin typeface="맑은 고딕" pitchFamily="18" charset="0"/>
                <a:cs typeface="맑은 고딕" pitchFamily="18" charset="0"/>
              </a:rPr>
              <a:t>def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improve(guess</a:t>
            </a:r>
            <a:r>
              <a:rPr lang="en-US" altLang="zh-CN" sz="978" dirty="0" smtClean="0">
                <a:solidFill>
                  <a:srgbClr val="800054"/>
                </a:solidFill>
                <a:latin typeface="맑은 고딕" pitchFamily="18" charset="0"/>
                <a:cs typeface="맑은 고딕" pitchFamily="18" charset="0"/>
              </a:rPr>
              <a:t>: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f9c"/>
                </a:solidFill>
                <a:latin typeface="맑은 고딕" pitchFamily="18" charset="0"/>
                <a:cs typeface="맑은 고딕" pitchFamily="18" charset="0"/>
              </a:rPr>
              <a:t>Double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,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x</a:t>
            </a:r>
            <a:r>
              <a:rPr lang="en-US" altLang="zh-CN" sz="978" dirty="0" smtClean="0">
                <a:solidFill>
                  <a:srgbClr val="800054"/>
                </a:solidFill>
                <a:latin typeface="맑은 고딕" pitchFamily="18" charset="0"/>
                <a:cs typeface="맑은 고딕" pitchFamily="18" charset="0"/>
              </a:rPr>
              <a:t>: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f9c"/>
                </a:solidFill>
                <a:latin typeface="맑은 고딕" pitchFamily="18" charset="0"/>
                <a:cs typeface="맑은 고딕" pitchFamily="18" charset="0"/>
              </a:rPr>
              <a:t>Double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)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800054"/>
                </a:solidFill>
                <a:latin typeface="맑은 고딕" pitchFamily="18" charset="0"/>
                <a:cs typeface="맑은 고딕" pitchFamily="18" charset="0"/>
              </a:rPr>
              <a:t>=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23900" y="1638300"/>
            <a:ext cx="14224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							</a:tabLst>
            </a:pP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(guess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+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x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/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guess)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/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96900" y="1981200"/>
            <a:ext cx="27305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							</a:tabLst>
            </a:pPr>
            <a:r>
              <a:rPr lang="en-US" altLang="zh-CN" sz="978" dirty="0" smtClean="0">
                <a:solidFill>
                  <a:srgbClr val="800054"/>
                </a:solidFill>
                <a:latin typeface="맑은 고딕" pitchFamily="18" charset="0"/>
                <a:cs typeface="맑은 고딕" pitchFamily="18" charset="0"/>
              </a:rPr>
              <a:t>def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isGoodEnough(guess</a:t>
            </a:r>
            <a:r>
              <a:rPr lang="en-US" altLang="zh-CN" sz="978" dirty="0" smtClean="0">
                <a:solidFill>
                  <a:srgbClr val="800054"/>
                </a:solidFill>
                <a:latin typeface="맑은 고딕" pitchFamily="18" charset="0"/>
                <a:cs typeface="맑은 고딕" pitchFamily="18" charset="0"/>
              </a:rPr>
              <a:t>: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f9c"/>
                </a:solidFill>
                <a:latin typeface="맑은 고딕" pitchFamily="18" charset="0"/>
                <a:cs typeface="맑은 고딕" pitchFamily="18" charset="0"/>
              </a:rPr>
              <a:t>Double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,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x</a:t>
            </a:r>
            <a:r>
              <a:rPr lang="en-US" altLang="zh-CN" sz="978" dirty="0" smtClean="0">
                <a:solidFill>
                  <a:srgbClr val="800054"/>
                </a:solidFill>
                <a:latin typeface="맑은 고딕" pitchFamily="18" charset="0"/>
                <a:cs typeface="맑은 고딕" pitchFamily="18" charset="0"/>
              </a:rPr>
              <a:t>: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f9c"/>
                </a:solidFill>
                <a:latin typeface="맑은 고딕" pitchFamily="18" charset="0"/>
                <a:cs typeface="맑은 고딕" pitchFamily="18" charset="0"/>
              </a:rPr>
              <a:t>Double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)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800054"/>
                </a:solidFill>
                <a:latin typeface="맑은 고딕" pitchFamily="18" charset="0"/>
                <a:cs typeface="맑은 고딕" pitchFamily="18" charset="0"/>
              </a:rPr>
              <a:t>=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23900" y="2146300"/>
            <a:ext cx="18669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							</a:tabLst>
            </a:pP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abs(square(guess)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-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x)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&lt;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0.001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96900" y="2489200"/>
            <a:ext cx="9906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							</a:tabLst>
            </a:pP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sqrtIter(1.0,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x)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82600" y="2667000"/>
            <a:ext cx="508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							</a:tabLst>
            </a:pP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}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5759958" cy="3240023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5759958" cy="3240023"/>
          </a:xfrm>
          <a:custGeom>
            <a:avLst/>
            <a:gdLst>
              <a:gd name="connsiteX0" fmla="*/ 0 w 5759958"/>
              <a:gd name="connsiteY0" fmla="*/ 3240023 h 3240023"/>
              <a:gd name="connsiteX1" fmla="*/ 5759958 w 5759958"/>
              <a:gd name="connsiteY1" fmla="*/ 3240023 h 3240023"/>
              <a:gd name="connsiteX2" fmla="*/ 5759958 w 5759958"/>
              <a:gd name="connsiteY2" fmla="*/ 0 h 3240023"/>
              <a:gd name="connsiteX3" fmla="*/ 0 w 5759958"/>
              <a:gd name="connsiteY3" fmla="*/ 0 h 3240023"/>
              <a:gd name="connsiteX4" fmla="*/ 0 w 5759958"/>
              <a:gd name="connsiteY4" fmla="*/ 3240023 h 32400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759958" h="3240023">
                <a:moveTo>
                  <a:pt x="0" y="3240023"/>
                </a:moveTo>
                <a:lnTo>
                  <a:pt x="5759958" y="3240023"/>
                </a:lnTo>
                <a:lnTo>
                  <a:pt x="5759958" y="0"/>
                </a:lnTo>
                <a:lnTo>
                  <a:pt x="0" y="0"/>
                </a:lnTo>
                <a:lnTo>
                  <a:pt x="0" y="3240023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5759958" cy="350265"/>
          </a:xfrm>
          <a:custGeom>
            <a:avLst/>
            <a:gdLst>
              <a:gd name="connsiteX0" fmla="*/ 0 w 5759958"/>
              <a:gd name="connsiteY0" fmla="*/ 350265 h 350265"/>
              <a:gd name="connsiteX1" fmla="*/ 5759958 w 5759958"/>
              <a:gd name="connsiteY1" fmla="*/ 350265 h 350265"/>
              <a:gd name="connsiteX2" fmla="*/ 5759958 w 5759958"/>
              <a:gd name="connsiteY2" fmla="*/ 0 h 350265"/>
              <a:gd name="connsiteX3" fmla="*/ 0 w 5759958"/>
              <a:gd name="connsiteY3" fmla="*/ 0 h 350265"/>
              <a:gd name="connsiteX4" fmla="*/ 0 w 5759958"/>
              <a:gd name="connsiteY4" fmla="*/ 350265 h 35026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759958" h="350265">
                <a:moveTo>
                  <a:pt x="0" y="350265"/>
                </a:moveTo>
                <a:lnTo>
                  <a:pt x="5759958" y="350265"/>
                </a:lnTo>
                <a:lnTo>
                  <a:pt x="5759958" y="0"/>
                </a:lnTo>
                <a:lnTo>
                  <a:pt x="0" y="0"/>
                </a:lnTo>
                <a:lnTo>
                  <a:pt x="0" y="350265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 rot="0">
            <a:off x="101600" y="114300"/>
            <a:ext cx="11303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434" dirty="0" smtClean="0">
                <a:solidFill>
                  <a:srgbClr val="b22222"/>
                </a:solidFill>
                <a:latin typeface="맑은 고딕" pitchFamily="18" charset="0"/>
                <a:cs typeface="맑은 고딕" pitchFamily="18" charset="0"/>
              </a:rPr>
              <a:t>Blocks</a:t>
            </a:r>
            <a:r>
              <a:rPr lang="en-US" altLang="zh-CN" sz="143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34" dirty="0" smtClean="0">
                <a:solidFill>
                  <a:srgbClr val="b22222"/>
                </a:solidFill>
                <a:latin typeface="맑은 고딕" pitchFamily="18" charset="0"/>
                <a:cs typeface="맑은 고딕" pitchFamily="18" charset="0"/>
              </a:rPr>
              <a:t>in</a:t>
            </a:r>
            <a:r>
              <a:rPr lang="en-US" altLang="zh-CN" sz="143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34" dirty="0" smtClean="0">
                <a:solidFill>
                  <a:srgbClr val="b22222"/>
                </a:solidFill>
                <a:latin typeface="맑은 고딕" pitchFamily="18" charset="0"/>
                <a:cs typeface="맑은 고딕" pitchFamily="18" charset="0"/>
              </a:rPr>
              <a:t>Scala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82600" y="571500"/>
            <a:ext cx="76200" cy="1739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							</a:tabLst>
            </a:pPr>
            <a:r>
              <a:rPr lang="en-US" altLang="zh-CN" sz="796" dirty="0" smtClean="0">
                <a:solidFill>
                  <a:srgbClr val="3333b2"/>
                </a:solidFill>
                <a:latin typeface="맑은 고딕" pitchFamily="18" charset="0"/>
                <a:cs typeface="맑은 고딕" pitchFamily="18" charset="0"/>
              </a:rPr>
              <a:t>▶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796" dirty="0" smtClean="0">
                <a:solidFill>
                  <a:srgbClr val="3333b2"/>
                </a:solidFill>
                <a:latin typeface="맑은 고딕" pitchFamily="18" charset="0"/>
                <a:cs typeface="맑은 고딕" pitchFamily="18" charset="0"/>
              </a:rPr>
              <a:t>▶</a:t>
            </a:r>
          </a:p>
          <a:p>
            <a:pPr>
              <a:lnSpc>
                <a:spcPts val="1600"/>
              </a:lnSpc>
              <a:tabLst>
							</a:tabLst>
            </a:pPr>
            <a:r>
              <a:rPr lang="en-US" altLang="zh-CN" sz="796" dirty="0" smtClean="0">
                <a:solidFill>
                  <a:srgbClr val="3333b2"/>
                </a:solidFill>
                <a:latin typeface="맑은 고딕" pitchFamily="18" charset="0"/>
                <a:cs typeface="맑은 고딕" pitchFamily="18" charset="0"/>
              </a:rPr>
              <a:t>▶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							</a:tabLst>
            </a:pPr>
            <a:r>
              <a:rPr lang="en-US" altLang="zh-CN" sz="796" dirty="0" smtClean="0">
                <a:solidFill>
                  <a:srgbClr val="3333b2"/>
                </a:solidFill>
                <a:latin typeface="맑은 고딕" pitchFamily="18" charset="0"/>
                <a:cs typeface="맑은 고딕" pitchFamily="18" charset="0"/>
              </a:rPr>
              <a:t>▶</a:t>
            </a:r>
          </a:p>
          <a:p>
            <a:pPr>
              <a:lnSpc>
                <a:spcPts val="1600"/>
              </a:lnSpc>
              <a:tabLst>
							</a:tabLst>
            </a:pPr>
            <a:r>
              <a:rPr lang="en-US" altLang="zh-CN" sz="796" dirty="0" smtClean="0">
                <a:solidFill>
                  <a:srgbClr val="3333b2"/>
                </a:solidFill>
                <a:latin typeface="맑은 고딕" pitchFamily="18" charset="0"/>
                <a:cs typeface="맑은 고딕" pitchFamily="18" charset="0"/>
              </a:rPr>
              <a:t>▶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35000" y="584200"/>
            <a:ext cx="3619500" cy="1917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                <a:tab pos="368300" algn="l"/>
                <a:tab pos="495300" algn="l"/>
              </a:tabLst>
            </a:pP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A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block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is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delimited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by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braces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{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...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}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.</a:t>
            </a:r>
          </a:p>
          <a:p>
            <a:pPr>
              <a:lnSpc>
                <a:spcPts val="1800"/>
              </a:lnSpc>
              <a:tabLst>
                <a:tab pos="368300" algn="l"/>
                <a:tab pos="495300" algn="l"/>
              </a:tabLst>
            </a:pPr>
            <a:r>
              <a:rPr lang="en-US" altLang="zh-CN" dirty="0" smtClean="0"/>
              <a:t>	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{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800054"/>
                </a:solidFill>
                <a:latin typeface="맑은 고딕" pitchFamily="18" charset="0"/>
                <a:cs typeface="맑은 고딕" pitchFamily="18" charset="0"/>
              </a:rPr>
              <a:t>val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x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800054"/>
                </a:solidFill>
                <a:latin typeface="맑은 고딕" pitchFamily="18" charset="0"/>
                <a:cs typeface="맑은 고딕" pitchFamily="18" charset="0"/>
              </a:rPr>
              <a:t>=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f(3)</a:t>
            </a:r>
          </a:p>
          <a:p>
            <a:pPr>
              <a:lnSpc>
                <a:spcPts val="1300"/>
              </a:lnSpc>
              <a:tabLst>
                <a:tab pos="368300" algn="l"/>
                <a:tab pos="495300" algn="l"/>
              </a:tabLst>
            </a:pPr>
            <a:r>
              <a:rPr lang="en-US" altLang="zh-CN" dirty="0" smtClean="0"/>
              <a:t>		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x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*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x</a:t>
            </a:r>
          </a:p>
          <a:p>
            <a:pPr>
              <a:lnSpc>
                <a:spcPts val="1300"/>
              </a:lnSpc>
              <a:tabLst>
                <a:tab pos="368300" algn="l"/>
                <a:tab pos="495300" algn="l"/>
              </a:tabLst>
            </a:pPr>
            <a:r>
              <a:rPr lang="en-US" altLang="zh-CN" dirty="0" smtClean="0"/>
              <a:t>	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}</a:t>
            </a:r>
          </a:p>
          <a:p>
            <a:pPr>
              <a:lnSpc>
                <a:spcPts val="1800"/>
              </a:lnSpc>
              <a:tabLst>
                <a:tab pos="368300" algn="l"/>
                <a:tab pos="495300" algn="l"/>
              </a:tabLst>
            </a:pP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It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contains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a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sequence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of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deﬁnitions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or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expressions.</a:t>
            </a:r>
          </a:p>
          <a:p>
            <a:pPr>
              <a:lnSpc>
                <a:spcPts val="1600"/>
              </a:lnSpc>
              <a:tabLst>
                <a:tab pos="368300" algn="l"/>
                <a:tab pos="495300" algn="l"/>
              </a:tabLst>
            </a:pP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The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last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element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of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a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block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is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an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expression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that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deﬁnes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its</a:t>
            </a:r>
          </a:p>
          <a:p>
            <a:pPr>
              <a:lnSpc>
                <a:spcPts val="1300"/>
              </a:lnSpc>
              <a:tabLst>
                <a:tab pos="368300" algn="l"/>
                <a:tab pos="495300" algn="l"/>
              </a:tabLst>
            </a:pP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value.</a:t>
            </a:r>
          </a:p>
          <a:p>
            <a:pPr>
              <a:lnSpc>
                <a:spcPts val="1600"/>
              </a:lnSpc>
              <a:tabLst>
                <a:tab pos="368300" algn="l"/>
                <a:tab pos="495300" algn="l"/>
              </a:tabLst>
            </a:pP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This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return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expression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can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be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preceded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by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auxiliary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deﬁnitions.</a:t>
            </a:r>
          </a:p>
          <a:p>
            <a:pPr>
              <a:lnSpc>
                <a:spcPts val="1600"/>
              </a:lnSpc>
              <a:tabLst>
                <a:tab pos="368300" algn="l"/>
                <a:tab pos="495300" algn="l"/>
              </a:tabLst>
            </a:pP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Blocks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are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themselves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expressions;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a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block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may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appear</a:t>
            </a:r>
          </a:p>
          <a:p>
            <a:pPr>
              <a:lnSpc>
                <a:spcPts val="1300"/>
              </a:lnSpc>
              <a:tabLst>
                <a:tab pos="368300" algn="l"/>
                <a:tab pos="495300" algn="l"/>
              </a:tabLst>
            </a:pP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everywhere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an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expression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can.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5759958" cy="3240023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5759958" cy="3240023"/>
          </a:xfrm>
          <a:custGeom>
            <a:avLst/>
            <a:gdLst>
              <a:gd name="connsiteX0" fmla="*/ 0 w 5759958"/>
              <a:gd name="connsiteY0" fmla="*/ 3240023 h 3240023"/>
              <a:gd name="connsiteX1" fmla="*/ 5759958 w 5759958"/>
              <a:gd name="connsiteY1" fmla="*/ 3240023 h 3240023"/>
              <a:gd name="connsiteX2" fmla="*/ 5759958 w 5759958"/>
              <a:gd name="connsiteY2" fmla="*/ 0 h 3240023"/>
              <a:gd name="connsiteX3" fmla="*/ 0 w 5759958"/>
              <a:gd name="connsiteY3" fmla="*/ 0 h 3240023"/>
              <a:gd name="connsiteX4" fmla="*/ 0 w 5759958"/>
              <a:gd name="connsiteY4" fmla="*/ 3240023 h 32400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759958" h="3240023">
                <a:moveTo>
                  <a:pt x="0" y="3240023"/>
                </a:moveTo>
                <a:lnTo>
                  <a:pt x="5759958" y="3240023"/>
                </a:lnTo>
                <a:lnTo>
                  <a:pt x="5759958" y="0"/>
                </a:lnTo>
                <a:lnTo>
                  <a:pt x="0" y="0"/>
                </a:lnTo>
                <a:lnTo>
                  <a:pt x="0" y="3240023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5759958" cy="350265"/>
          </a:xfrm>
          <a:custGeom>
            <a:avLst/>
            <a:gdLst>
              <a:gd name="connsiteX0" fmla="*/ 0 w 5759958"/>
              <a:gd name="connsiteY0" fmla="*/ 350265 h 350265"/>
              <a:gd name="connsiteX1" fmla="*/ 5759958 w 5759958"/>
              <a:gd name="connsiteY1" fmla="*/ 350265 h 350265"/>
              <a:gd name="connsiteX2" fmla="*/ 5759958 w 5759958"/>
              <a:gd name="connsiteY2" fmla="*/ 0 h 350265"/>
              <a:gd name="connsiteX3" fmla="*/ 0 w 5759958"/>
              <a:gd name="connsiteY3" fmla="*/ 0 h 350265"/>
              <a:gd name="connsiteX4" fmla="*/ 0 w 5759958"/>
              <a:gd name="connsiteY4" fmla="*/ 350265 h 35026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759958" h="350265">
                <a:moveTo>
                  <a:pt x="0" y="350265"/>
                </a:moveTo>
                <a:lnTo>
                  <a:pt x="5759958" y="350265"/>
                </a:lnTo>
                <a:lnTo>
                  <a:pt x="5759958" y="0"/>
                </a:lnTo>
                <a:lnTo>
                  <a:pt x="0" y="0"/>
                </a:lnTo>
                <a:lnTo>
                  <a:pt x="0" y="350265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 rot="0">
            <a:off x="101600" y="152400"/>
            <a:ext cx="2298700" cy="147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                <a:tab pos="1003300" algn="l"/>
                <a:tab pos="1130300" algn="l"/>
              </a:tabLst>
            </a:pPr>
            <a:r>
              <a:rPr lang="en-US" altLang="zh-CN" sz="1434" dirty="0" smtClean="0">
                <a:solidFill>
                  <a:srgbClr val="b22222"/>
                </a:solidFill>
                <a:latin typeface="맑은 고딕" pitchFamily="18" charset="0"/>
                <a:cs typeface="맑은 고딕" pitchFamily="18" charset="0"/>
              </a:rPr>
              <a:t>Blocks</a:t>
            </a:r>
            <a:r>
              <a:rPr lang="en-US" altLang="zh-CN" sz="143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34" dirty="0" smtClean="0">
                <a:solidFill>
                  <a:srgbClr val="b22222"/>
                </a:solidFill>
                <a:latin typeface="맑은 고딕" pitchFamily="18" charset="0"/>
                <a:cs typeface="맑은 고딕" pitchFamily="18" charset="0"/>
              </a:rPr>
              <a:t>and</a:t>
            </a:r>
            <a:r>
              <a:rPr lang="en-US" altLang="zh-CN" sz="143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34" dirty="0" smtClean="0">
                <a:solidFill>
                  <a:srgbClr val="b22222"/>
                </a:solidFill>
                <a:latin typeface="맑은 고딕" pitchFamily="18" charset="0"/>
                <a:cs typeface="맑은 고딕" pitchFamily="18" charset="0"/>
              </a:rPr>
              <a:t>Visibility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400"/>
              </a:lnSpc>
              <a:tabLst>
                <a:tab pos="1003300" algn="l"/>
                <a:tab pos="1130300" algn="l"/>
              </a:tabLst>
            </a:pPr>
            <a:r>
              <a:rPr lang="en-US" altLang="zh-CN" dirty="0" smtClean="0"/>
              <a:t>	</a:t>
            </a:r>
            <a:r>
              <a:rPr lang="en-US" altLang="zh-CN" sz="978" dirty="0" smtClean="0">
                <a:solidFill>
                  <a:srgbClr val="800054"/>
                </a:solidFill>
                <a:latin typeface="맑은 고딕" pitchFamily="18" charset="0"/>
                <a:cs typeface="맑은 고딕" pitchFamily="18" charset="0"/>
              </a:rPr>
              <a:t>val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x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800054"/>
                </a:solidFill>
                <a:latin typeface="맑은 고딕" pitchFamily="18" charset="0"/>
                <a:cs typeface="맑은 고딕" pitchFamily="18" charset="0"/>
              </a:rPr>
              <a:t>=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0</a:t>
            </a:r>
          </a:p>
          <a:p>
            <a:pPr>
              <a:lnSpc>
                <a:spcPts val="1300"/>
              </a:lnSpc>
              <a:tabLst>
                <a:tab pos="1003300" algn="l"/>
                <a:tab pos="1130300" algn="l"/>
              </a:tabLst>
            </a:pPr>
            <a:r>
              <a:rPr lang="en-US" altLang="zh-CN" dirty="0" smtClean="0"/>
              <a:t>	</a:t>
            </a:r>
            <a:r>
              <a:rPr lang="en-US" altLang="zh-CN" sz="978" dirty="0" smtClean="0">
                <a:solidFill>
                  <a:srgbClr val="800054"/>
                </a:solidFill>
                <a:latin typeface="맑은 고딕" pitchFamily="18" charset="0"/>
                <a:cs typeface="맑은 고딕" pitchFamily="18" charset="0"/>
              </a:rPr>
              <a:t>def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f(y</a:t>
            </a:r>
            <a:r>
              <a:rPr lang="en-US" altLang="zh-CN" sz="978" dirty="0" smtClean="0">
                <a:solidFill>
                  <a:srgbClr val="800054"/>
                </a:solidFill>
                <a:latin typeface="맑은 고딕" pitchFamily="18" charset="0"/>
                <a:cs typeface="맑은 고딕" pitchFamily="18" charset="0"/>
              </a:rPr>
              <a:t>: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f9c"/>
                </a:solidFill>
                <a:latin typeface="맑은 고딕" pitchFamily="18" charset="0"/>
                <a:cs typeface="맑은 고딕" pitchFamily="18" charset="0"/>
              </a:rPr>
              <a:t>Int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)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800054"/>
                </a:solidFill>
                <a:latin typeface="맑은 고딕" pitchFamily="18" charset="0"/>
                <a:cs typeface="맑은 고딕" pitchFamily="18" charset="0"/>
              </a:rPr>
              <a:t>=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y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+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1</a:t>
            </a:r>
          </a:p>
          <a:p>
            <a:pPr>
              <a:lnSpc>
                <a:spcPts val="1300"/>
              </a:lnSpc>
              <a:tabLst>
                <a:tab pos="1003300" algn="l"/>
                <a:tab pos="1130300" algn="l"/>
              </a:tabLst>
            </a:pPr>
            <a:r>
              <a:rPr lang="en-US" altLang="zh-CN" dirty="0" smtClean="0"/>
              <a:t>	</a:t>
            </a:r>
            <a:r>
              <a:rPr lang="en-US" altLang="zh-CN" sz="978" dirty="0" smtClean="0">
                <a:solidFill>
                  <a:srgbClr val="800054"/>
                </a:solidFill>
                <a:latin typeface="맑은 고딕" pitchFamily="18" charset="0"/>
                <a:cs typeface="맑은 고딕" pitchFamily="18" charset="0"/>
              </a:rPr>
              <a:t>val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result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800054"/>
                </a:solidFill>
                <a:latin typeface="맑은 고딕" pitchFamily="18" charset="0"/>
                <a:cs typeface="맑은 고딕" pitchFamily="18" charset="0"/>
              </a:rPr>
              <a:t>=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{</a:t>
            </a:r>
          </a:p>
          <a:p>
            <a:pPr>
              <a:lnSpc>
                <a:spcPts val="1300"/>
              </a:lnSpc>
              <a:tabLst>
                <a:tab pos="1003300" algn="l"/>
                <a:tab pos="1130300" algn="l"/>
              </a:tabLst>
            </a:pPr>
            <a:r>
              <a:rPr lang="en-US" altLang="zh-CN" dirty="0" smtClean="0"/>
              <a:t>		</a:t>
            </a:r>
            <a:r>
              <a:rPr lang="en-US" altLang="zh-CN" sz="978" dirty="0" smtClean="0">
                <a:solidFill>
                  <a:srgbClr val="800054"/>
                </a:solidFill>
                <a:latin typeface="맑은 고딕" pitchFamily="18" charset="0"/>
                <a:cs typeface="맑은 고딕" pitchFamily="18" charset="0"/>
              </a:rPr>
              <a:t>val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x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800054"/>
                </a:solidFill>
                <a:latin typeface="맑은 고딕" pitchFamily="18" charset="0"/>
                <a:cs typeface="맑은 고딕" pitchFamily="18" charset="0"/>
              </a:rPr>
              <a:t>=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f(3)</a:t>
            </a:r>
          </a:p>
          <a:p>
            <a:pPr>
              <a:lnSpc>
                <a:spcPts val="1300"/>
              </a:lnSpc>
              <a:tabLst>
                <a:tab pos="1003300" algn="l"/>
                <a:tab pos="1130300" algn="l"/>
              </a:tabLst>
            </a:pPr>
            <a:r>
              <a:rPr lang="en-US" altLang="zh-CN" dirty="0" smtClean="0"/>
              <a:t>		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x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*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x</a:t>
            </a:r>
          </a:p>
          <a:p>
            <a:pPr>
              <a:lnSpc>
                <a:spcPts val="1300"/>
              </a:lnSpc>
              <a:tabLst>
                <a:tab pos="1003300" algn="l"/>
                <a:tab pos="1130300" algn="l"/>
              </a:tabLst>
            </a:pPr>
            <a:r>
              <a:rPr lang="en-US" altLang="zh-CN" dirty="0" smtClean="0"/>
              <a:t>	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82600" y="1790700"/>
            <a:ext cx="76200" cy="508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							</a:tabLst>
            </a:pPr>
            <a:r>
              <a:rPr lang="en-US" altLang="zh-CN" sz="796" dirty="0" smtClean="0">
                <a:solidFill>
                  <a:srgbClr val="3333b2"/>
                </a:solidFill>
                <a:latin typeface="맑은 고딕" pitchFamily="18" charset="0"/>
                <a:cs typeface="맑은 고딕" pitchFamily="18" charset="0"/>
              </a:rPr>
              <a:t>▶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							</a:tabLst>
            </a:pPr>
            <a:r>
              <a:rPr lang="en-US" altLang="zh-CN" sz="796" dirty="0" smtClean="0">
                <a:solidFill>
                  <a:srgbClr val="3333b2"/>
                </a:solidFill>
                <a:latin typeface="맑은 고딕" pitchFamily="18" charset="0"/>
                <a:cs typeface="맑은 고딕" pitchFamily="18" charset="0"/>
              </a:rPr>
              <a:t>▶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35000" y="1790700"/>
            <a:ext cx="3530600" cy="685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							</a:tabLst>
            </a:pP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The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deﬁnitions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inside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a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block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are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only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visible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from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within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the</a:t>
            </a:r>
          </a:p>
          <a:p>
            <a:pPr>
              <a:lnSpc>
                <a:spcPts val="1300"/>
              </a:lnSpc>
              <a:tabLst>
							</a:tabLst>
            </a:pP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block.</a:t>
            </a:r>
          </a:p>
          <a:p>
            <a:pPr>
              <a:lnSpc>
                <a:spcPts val="1600"/>
              </a:lnSpc>
              <a:tabLst>
							</a:tabLst>
            </a:pP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The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deﬁnitions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inside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a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block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i="1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shadow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deﬁnitions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of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the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same</a:t>
            </a:r>
          </a:p>
          <a:p>
            <a:pPr>
              <a:lnSpc>
                <a:spcPts val="1300"/>
              </a:lnSpc>
              <a:tabLst>
							</a:tabLst>
            </a:pP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names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outside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the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block.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5759958" cy="3240023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5759958" cy="3240023"/>
          </a:xfrm>
          <a:custGeom>
            <a:avLst/>
            <a:gdLst>
              <a:gd name="connsiteX0" fmla="*/ 0 w 5759958"/>
              <a:gd name="connsiteY0" fmla="*/ 3240023 h 3240023"/>
              <a:gd name="connsiteX1" fmla="*/ 5759958 w 5759958"/>
              <a:gd name="connsiteY1" fmla="*/ 3240023 h 3240023"/>
              <a:gd name="connsiteX2" fmla="*/ 5759958 w 5759958"/>
              <a:gd name="connsiteY2" fmla="*/ 0 h 3240023"/>
              <a:gd name="connsiteX3" fmla="*/ 0 w 5759958"/>
              <a:gd name="connsiteY3" fmla="*/ 0 h 3240023"/>
              <a:gd name="connsiteX4" fmla="*/ 0 w 5759958"/>
              <a:gd name="connsiteY4" fmla="*/ 3240023 h 32400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759958" h="3240023">
                <a:moveTo>
                  <a:pt x="0" y="3240023"/>
                </a:moveTo>
                <a:lnTo>
                  <a:pt x="5759958" y="3240023"/>
                </a:lnTo>
                <a:lnTo>
                  <a:pt x="5759958" y="0"/>
                </a:lnTo>
                <a:lnTo>
                  <a:pt x="0" y="0"/>
                </a:lnTo>
                <a:lnTo>
                  <a:pt x="0" y="3240023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5759958" cy="350265"/>
          </a:xfrm>
          <a:custGeom>
            <a:avLst/>
            <a:gdLst>
              <a:gd name="connsiteX0" fmla="*/ 0 w 5759958"/>
              <a:gd name="connsiteY0" fmla="*/ 350265 h 350265"/>
              <a:gd name="connsiteX1" fmla="*/ 5759958 w 5759958"/>
              <a:gd name="connsiteY1" fmla="*/ 350265 h 350265"/>
              <a:gd name="connsiteX2" fmla="*/ 5759958 w 5759958"/>
              <a:gd name="connsiteY2" fmla="*/ 0 h 350265"/>
              <a:gd name="connsiteX3" fmla="*/ 0 w 5759958"/>
              <a:gd name="connsiteY3" fmla="*/ 0 h 350265"/>
              <a:gd name="connsiteX4" fmla="*/ 0 w 5759958"/>
              <a:gd name="connsiteY4" fmla="*/ 350265 h 35026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759958" h="350265">
                <a:moveTo>
                  <a:pt x="0" y="350265"/>
                </a:moveTo>
                <a:lnTo>
                  <a:pt x="5759958" y="350265"/>
                </a:lnTo>
                <a:lnTo>
                  <a:pt x="5759958" y="0"/>
                </a:lnTo>
                <a:lnTo>
                  <a:pt x="0" y="0"/>
                </a:lnTo>
                <a:lnTo>
                  <a:pt x="0" y="350265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438508" y="1362235"/>
            <a:ext cx="89895" cy="116549"/>
          </a:xfrm>
          <a:custGeom>
            <a:avLst/>
            <a:gdLst>
              <a:gd name="connsiteX0" fmla="*/ 13075 w 89895"/>
              <a:gd name="connsiteY0" fmla="*/ 110199 h 116549"/>
              <a:gd name="connsiteX1" fmla="*/ 83544 w 89895"/>
              <a:gd name="connsiteY1" fmla="*/ 6350 h 11654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9895" h="116549">
                <a:moveTo>
                  <a:pt x="13075" y="110199"/>
                </a:moveTo>
                <a:cubicBezTo>
                  <a:pt x="-29977" y="110199"/>
                  <a:pt x="86580" y="6350"/>
                  <a:pt x="83544" y="6350"/>
                </a:cubicBezTo>
              </a:path>
            </a:pathLst>
          </a:custGeom>
          <a:ln w="12700">
            <a:solidFill>
              <a:srgbClr val="00008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426689" y="1358526"/>
            <a:ext cx="109131" cy="101713"/>
          </a:xfrm>
          <a:custGeom>
            <a:avLst/>
            <a:gdLst>
              <a:gd name="connsiteX0" fmla="*/ 6350 w 109131"/>
              <a:gd name="connsiteY0" fmla="*/ 6350 h 101713"/>
              <a:gd name="connsiteX1" fmla="*/ 24894 w 109131"/>
              <a:gd name="connsiteY1" fmla="*/ 28603 h 101713"/>
              <a:gd name="connsiteX2" fmla="*/ 102781 w 109131"/>
              <a:gd name="connsiteY2" fmla="*/ 95363 h 10171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109131" h="101713">
                <a:moveTo>
                  <a:pt x="6350" y="6350"/>
                </a:moveTo>
                <a:cubicBezTo>
                  <a:pt x="4448" y="6350"/>
                  <a:pt x="19104" y="20330"/>
                  <a:pt x="24894" y="28603"/>
                </a:cubicBezTo>
                <a:cubicBezTo>
                  <a:pt x="42901" y="54328"/>
                  <a:pt x="65619" y="95363"/>
                  <a:pt x="102781" y="95363"/>
                </a:cubicBezTo>
              </a:path>
            </a:pathLst>
          </a:custGeom>
          <a:ln w="12700">
            <a:solidFill>
              <a:srgbClr val="00008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612240" y="1391906"/>
            <a:ext cx="75645" cy="20118"/>
          </a:xfrm>
          <a:custGeom>
            <a:avLst/>
            <a:gdLst>
              <a:gd name="connsiteX0" fmla="*/ 9952 w 75645"/>
              <a:gd name="connsiteY0" fmla="*/ 6350 h 20118"/>
              <a:gd name="connsiteX1" fmla="*/ 69294 w 75645"/>
              <a:gd name="connsiteY1" fmla="*/ 13768 h 2011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5645" h="20118">
                <a:moveTo>
                  <a:pt x="9952" y="6350"/>
                </a:moveTo>
                <a:cubicBezTo>
                  <a:pt x="-18082" y="6350"/>
                  <a:pt x="61843" y="10041"/>
                  <a:pt x="69294" y="13768"/>
                </a:cubicBezTo>
              </a:path>
            </a:pathLst>
          </a:custGeom>
          <a:ln w="12700">
            <a:solidFill>
              <a:srgbClr val="00008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608425" y="1427899"/>
            <a:ext cx="72043" cy="17504"/>
          </a:xfrm>
          <a:custGeom>
            <a:avLst/>
            <a:gdLst>
              <a:gd name="connsiteX0" fmla="*/ 6350 w 72043"/>
              <a:gd name="connsiteY0" fmla="*/ 11154 h 17504"/>
              <a:gd name="connsiteX1" fmla="*/ 65693 w 72043"/>
              <a:gd name="connsiteY1" fmla="*/ 7445 h 1750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2043" h="17504">
                <a:moveTo>
                  <a:pt x="6350" y="11154"/>
                </a:moveTo>
                <a:cubicBezTo>
                  <a:pt x="22083" y="3287"/>
                  <a:pt x="47981" y="7445"/>
                  <a:pt x="65693" y="7445"/>
                </a:cubicBezTo>
              </a:path>
            </a:pathLst>
          </a:custGeom>
          <a:ln w="12700">
            <a:solidFill>
              <a:srgbClr val="00008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790347" y="1339982"/>
            <a:ext cx="86692" cy="86876"/>
          </a:xfrm>
          <a:custGeom>
            <a:avLst/>
            <a:gdLst>
              <a:gd name="connsiteX0" fmla="*/ 28417 w 86692"/>
              <a:gd name="connsiteY0" fmla="*/ 6350 h 86876"/>
              <a:gd name="connsiteX1" fmla="*/ 17290 w 86692"/>
              <a:gd name="connsiteY1" fmla="*/ 21184 h 86876"/>
              <a:gd name="connsiteX2" fmla="*/ 13581 w 86692"/>
              <a:gd name="connsiteY2" fmla="*/ 76818 h 86876"/>
              <a:gd name="connsiteX3" fmla="*/ 80342 w 86692"/>
              <a:gd name="connsiteY3" fmla="*/ 80526 h 868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86692" h="86876">
                <a:moveTo>
                  <a:pt x="28417" y="6350"/>
                </a:moveTo>
                <a:cubicBezTo>
                  <a:pt x="28417" y="-4001"/>
                  <a:pt x="18553" y="18660"/>
                  <a:pt x="17290" y="21184"/>
                </a:cubicBezTo>
                <a:cubicBezTo>
                  <a:pt x="10404" y="34955"/>
                  <a:pt x="-3761" y="63811"/>
                  <a:pt x="13581" y="76818"/>
                </a:cubicBezTo>
                <a:cubicBezTo>
                  <a:pt x="26255" y="86324"/>
                  <a:pt x="80342" y="65458"/>
                  <a:pt x="80342" y="80526"/>
                </a:cubicBezTo>
              </a:path>
            </a:pathLst>
          </a:custGeom>
          <a:ln w="12700">
            <a:solidFill>
              <a:srgbClr val="00008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856922" y="1358526"/>
            <a:ext cx="16408" cy="123965"/>
          </a:xfrm>
          <a:custGeom>
            <a:avLst/>
            <a:gdLst>
              <a:gd name="connsiteX0" fmla="*/ 6350 w 16408"/>
              <a:gd name="connsiteY0" fmla="*/ 6350 h 123965"/>
              <a:gd name="connsiteX1" fmla="*/ 6350 w 16408"/>
              <a:gd name="connsiteY1" fmla="*/ 36021 h 123965"/>
              <a:gd name="connsiteX2" fmla="*/ 10058 w 16408"/>
              <a:gd name="connsiteY2" fmla="*/ 117615 h 12396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16408" h="123965">
                <a:moveTo>
                  <a:pt x="6350" y="6350"/>
                </a:moveTo>
                <a:cubicBezTo>
                  <a:pt x="13342" y="-643"/>
                  <a:pt x="7054" y="26155"/>
                  <a:pt x="6350" y="36021"/>
                </a:cubicBezTo>
                <a:cubicBezTo>
                  <a:pt x="4339" y="64162"/>
                  <a:pt x="10058" y="90747"/>
                  <a:pt x="10058" y="117615"/>
                </a:cubicBezTo>
              </a:path>
            </a:pathLst>
          </a:custGeom>
          <a:ln w="12700">
            <a:solidFill>
              <a:srgbClr val="00008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488384" y="1551388"/>
            <a:ext cx="28891" cy="94296"/>
          </a:xfrm>
          <a:custGeom>
            <a:avLst/>
            <a:gdLst>
              <a:gd name="connsiteX0" fmla="*/ 7706 w 28891"/>
              <a:gd name="connsiteY0" fmla="*/ 6350 h 94296"/>
              <a:gd name="connsiteX1" fmla="*/ 22541 w 28891"/>
              <a:gd name="connsiteY1" fmla="*/ 87946 h 9429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8891" h="94296">
                <a:moveTo>
                  <a:pt x="7706" y="6350"/>
                </a:moveTo>
                <a:cubicBezTo>
                  <a:pt x="6234" y="4878"/>
                  <a:pt x="827" y="87946"/>
                  <a:pt x="22541" y="87946"/>
                </a:cubicBezTo>
              </a:path>
            </a:pathLst>
          </a:custGeom>
          <a:ln w="12700">
            <a:solidFill>
              <a:srgbClr val="00008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540571" y="1532844"/>
            <a:ext cx="65926" cy="131212"/>
          </a:xfrm>
          <a:custGeom>
            <a:avLst/>
            <a:gdLst>
              <a:gd name="connsiteX0" fmla="*/ 37114 w 65926"/>
              <a:gd name="connsiteY0" fmla="*/ 6350 h 131212"/>
              <a:gd name="connsiteX1" fmla="*/ 18569 w 65926"/>
              <a:gd name="connsiteY1" fmla="*/ 28602 h 131212"/>
              <a:gd name="connsiteX2" fmla="*/ 14861 w 65926"/>
              <a:gd name="connsiteY2" fmla="*/ 113907 h 131212"/>
              <a:gd name="connsiteX3" fmla="*/ 22279 w 65926"/>
              <a:gd name="connsiteY3" fmla="*/ 91654 h 13121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5926" h="131212">
                <a:moveTo>
                  <a:pt x="37114" y="6350"/>
                </a:moveTo>
                <a:cubicBezTo>
                  <a:pt x="37114" y="-3305"/>
                  <a:pt x="21624" y="19443"/>
                  <a:pt x="18569" y="28602"/>
                </a:cubicBezTo>
                <a:cubicBezTo>
                  <a:pt x="11908" y="48588"/>
                  <a:pt x="-4466" y="94579"/>
                  <a:pt x="14861" y="113907"/>
                </a:cubicBezTo>
                <a:cubicBezTo>
                  <a:pt x="62732" y="161778"/>
                  <a:pt x="83756" y="50669"/>
                  <a:pt x="22279" y="91654"/>
                </a:cubicBezTo>
              </a:path>
            </a:pathLst>
          </a:custGeom>
          <a:ln w="12700">
            <a:solidFill>
              <a:srgbClr val="00008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53010" y="2556501"/>
            <a:ext cx="42236" cy="72041"/>
          </a:xfrm>
          <a:custGeom>
            <a:avLst/>
            <a:gdLst>
              <a:gd name="connsiteX0" fmla="*/ 21868 w 42236"/>
              <a:gd name="connsiteY0" fmla="*/ 17476 h 72041"/>
              <a:gd name="connsiteX1" fmla="*/ 25578 w 42236"/>
              <a:gd name="connsiteY1" fmla="*/ 50857 h 72041"/>
              <a:gd name="connsiteX2" fmla="*/ 25578 w 42236"/>
              <a:gd name="connsiteY2" fmla="*/ 6350 h 72041"/>
              <a:gd name="connsiteX3" fmla="*/ 21868 w 42236"/>
              <a:gd name="connsiteY3" fmla="*/ 65691 h 72041"/>
              <a:gd name="connsiteX4" fmla="*/ 14450 w 42236"/>
              <a:gd name="connsiteY4" fmla="*/ 21186 h 72041"/>
              <a:gd name="connsiteX5" fmla="*/ 21868 w 42236"/>
              <a:gd name="connsiteY5" fmla="*/ 54565 h 72041"/>
              <a:gd name="connsiteX6" fmla="*/ 18160 w 42236"/>
              <a:gd name="connsiteY6" fmla="*/ 13768 h 72041"/>
              <a:gd name="connsiteX7" fmla="*/ 32995 w 42236"/>
              <a:gd name="connsiteY7" fmla="*/ 6350 h 72041"/>
              <a:gd name="connsiteX8" fmla="*/ 18160 w 42236"/>
              <a:gd name="connsiteY8" fmla="*/ 43439 h 72041"/>
              <a:gd name="connsiteX9" fmla="*/ 25578 w 42236"/>
              <a:gd name="connsiteY9" fmla="*/ 13768 h 72041"/>
              <a:gd name="connsiteX10" fmla="*/ 21868 w 42236"/>
              <a:gd name="connsiteY10" fmla="*/ 32312 h 7204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42236" h="72041">
                <a:moveTo>
                  <a:pt x="21868" y="17476"/>
                </a:moveTo>
                <a:cubicBezTo>
                  <a:pt x="-5367" y="-9758"/>
                  <a:pt x="6485" y="63585"/>
                  <a:pt x="25578" y="50857"/>
                </a:cubicBezTo>
                <a:cubicBezTo>
                  <a:pt x="35170" y="44461"/>
                  <a:pt x="42670" y="2076"/>
                  <a:pt x="25578" y="6350"/>
                </a:cubicBezTo>
                <a:cubicBezTo>
                  <a:pt x="8711" y="10566"/>
                  <a:pt x="10293" y="61833"/>
                  <a:pt x="21868" y="65691"/>
                </a:cubicBezTo>
                <a:cubicBezTo>
                  <a:pt x="43451" y="72886"/>
                  <a:pt x="34813" y="823"/>
                  <a:pt x="14450" y="21186"/>
                </a:cubicBezTo>
                <a:cubicBezTo>
                  <a:pt x="10163" y="25473"/>
                  <a:pt x="7786" y="61606"/>
                  <a:pt x="21868" y="54565"/>
                </a:cubicBezTo>
                <a:cubicBezTo>
                  <a:pt x="42209" y="44395"/>
                  <a:pt x="25834" y="6093"/>
                  <a:pt x="18160" y="13768"/>
                </a:cubicBezTo>
                <a:cubicBezTo>
                  <a:pt x="-13185" y="45112"/>
                  <a:pt x="55791" y="51942"/>
                  <a:pt x="32995" y="6350"/>
                </a:cubicBezTo>
                <a:cubicBezTo>
                  <a:pt x="27771" y="-4098"/>
                  <a:pt x="15370" y="35071"/>
                  <a:pt x="18160" y="43439"/>
                </a:cubicBezTo>
                <a:cubicBezTo>
                  <a:pt x="18950" y="45811"/>
                  <a:pt x="39218" y="27407"/>
                  <a:pt x="25578" y="13768"/>
                </a:cubicBezTo>
                <a:cubicBezTo>
                  <a:pt x="16116" y="4306"/>
                  <a:pt x="21868" y="70013"/>
                  <a:pt x="21868" y="32312"/>
                </a:cubicBezTo>
              </a:path>
            </a:pathLst>
          </a:custGeom>
          <a:ln w="12700">
            <a:solidFill>
              <a:srgbClr val="00008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 rot="0">
            <a:off x="101600" y="177800"/>
            <a:ext cx="3987800" cy="2044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                <a:tab pos="254000" algn="l"/>
                <a:tab pos="1003300" algn="l"/>
                <a:tab pos="1130300" algn="l"/>
              </a:tabLst>
            </a:pPr>
            <a:r>
              <a:rPr lang="en-US" altLang="zh-CN" sz="1434" dirty="0" smtClean="0">
                <a:solidFill>
                  <a:srgbClr val="b22222"/>
                </a:solidFill>
                <a:latin typeface="맑은 고딕" pitchFamily="18" charset="0"/>
                <a:cs typeface="맑은 고딕" pitchFamily="18" charset="0"/>
              </a:rPr>
              <a:t>Exercise:</a:t>
            </a:r>
            <a:r>
              <a:rPr lang="en-US" altLang="zh-CN" sz="143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434" dirty="0" smtClean="0">
                <a:solidFill>
                  <a:srgbClr val="b22222"/>
                </a:solidFill>
                <a:latin typeface="맑은 고딕" pitchFamily="18" charset="0"/>
                <a:cs typeface="맑은 고딕" pitchFamily="18" charset="0"/>
              </a:rPr>
              <a:t>Scope</a:t>
            </a:r>
            <a:r>
              <a:rPr lang="en-US" altLang="zh-CN" sz="143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34" dirty="0" smtClean="0">
                <a:solidFill>
                  <a:srgbClr val="b22222"/>
                </a:solidFill>
                <a:latin typeface="맑은 고딕" pitchFamily="18" charset="0"/>
                <a:cs typeface="맑은 고딕" pitchFamily="18" charset="0"/>
              </a:rPr>
              <a:t>Rules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254000" algn="l"/>
                <a:tab pos="1003300" algn="l"/>
                <a:tab pos="1130300" algn="l"/>
              </a:tabLst>
            </a:pPr>
            <a:r>
              <a:rPr lang="en-US" altLang="zh-CN" dirty="0" smtClean="0"/>
              <a:t>	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Question: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What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is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the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value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of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result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in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the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following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program?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500"/>
              </a:lnSpc>
              <a:tabLst>
                <a:tab pos="254000" algn="l"/>
                <a:tab pos="1003300" algn="l"/>
                <a:tab pos="1130300" algn="l"/>
              </a:tabLst>
            </a:pPr>
            <a:r>
              <a:rPr lang="en-US" altLang="zh-CN" dirty="0" smtClean="0"/>
              <a:t>		</a:t>
            </a:r>
            <a:r>
              <a:rPr lang="en-US" altLang="zh-CN" sz="978" dirty="0" smtClean="0">
                <a:solidFill>
                  <a:srgbClr val="800054"/>
                </a:solidFill>
                <a:latin typeface="맑은 고딕" pitchFamily="18" charset="0"/>
                <a:cs typeface="맑은 고딕" pitchFamily="18" charset="0"/>
              </a:rPr>
              <a:t>val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x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800054"/>
                </a:solidFill>
                <a:latin typeface="맑은 고딕" pitchFamily="18" charset="0"/>
                <a:cs typeface="맑은 고딕" pitchFamily="18" charset="0"/>
              </a:rPr>
              <a:t>=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0</a:t>
            </a:r>
          </a:p>
          <a:p>
            <a:pPr>
              <a:lnSpc>
                <a:spcPts val="1300"/>
              </a:lnSpc>
              <a:tabLst>
                <a:tab pos="254000" algn="l"/>
                <a:tab pos="1003300" algn="l"/>
                <a:tab pos="1130300" algn="l"/>
              </a:tabLst>
            </a:pPr>
            <a:r>
              <a:rPr lang="en-US" altLang="zh-CN" dirty="0" smtClean="0"/>
              <a:t>		</a:t>
            </a:r>
            <a:r>
              <a:rPr lang="en-US" altLang="zh-CN" sz="978" dirty="0" smtClean="0">
                <a:solidFill>
                  <a:srgbClr val="800054"/>
                </a:solidFill>
                <a:latin typeface="맑은 고딕" pitchFamily="18" charset="0"/>
                <a:cs typeface="맑은 고딕" pitchFamily="18" charset="0"/>
              </a:rPr>
              <a:t>def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f(y</a:t>
            </a:r>
            <a:r>
              <a:rPr lang="en-US" altLang="zh-CN" sz="978" dirty="0" smtClean="0">
                <a:solidFill>
                  <a:srgbClr val="800054"/>
                </a:solidFill>
                <a:latin typeface="맑은 고딕" pitchFamily="18" charset="0"/>
                <a:cs typeface="맑은 고딕" pitchFamily="18" charset="0"/>
              </a:rPr>
              <a:t>: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f9c"/>
                </a:solidFill>
                <a:latin typeface="맑은 고딕" pitchFamily="18" charset="0"/>
                <a:cs typeface="맑은 고딕" pitchFamily="18" charset="0"/>
              </a:rPr>
              <a:t>Int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)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800054"/>
                </a:solidFill>
                <a:latin typeface="맑은 고딕" pitchFamily="18" charset="0"/>
                <a:cs typeface="맑은 고딕" pitchFamily="18" charset="0"/>
              </a:rPr>
              <a:t>=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y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+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1</a:t>
            </a:r>
          </a:p>
          <a:p>
            <a:pPr>
              <a:lnSpc>
                <a:spcPts val="1300"/>
              </a:lnSpc>
              <a:tabLst>
                <a:tab pos="254000" algn="l"/>
                <a:tab pos="1003300" algn="l"/>
                <a:tab pos="1130300" algn="l"/>
              </a:tabLst>
            </a:pPr>
            <a:r>
              <a:rPr lang="en-US" altLang="zh-CN" dirty="0" smtClean="0"/>
              <a:t>		</a:t>
            </a:r>
            <a:r>
              <a:rPr lang="en-US" altLang="zh-CN" sz="978" dirty="0" smtClean="0">
                <a:solidFill>
                  <a:srgbClr val="800054"/>
                </a:solidFill>
                <a:latin typeface="맑은 고딕" pitchFamily="18" charset="0"/>
                <a:cs typeface="맑은 고딕" pitchFamily="18" charset="0"/>
              </a:rPr>
              <a:t>val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result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800054"/>
                </a:solidFill>
                <a:latin typeface="맑은 고딕" pitchFamily="18" charset="0"/>
                <a:cs typeface="맑은 고딕" pitchFamily="18" charset="0"/>
              </a:rPr>
              <a:t>=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{</a:t>
            </a:r>
          </a:p>
          <a:p>
            <a:pPr>
              <a:lnSpc>
                <a:spcPts val="1300"/>
              </a:lnSpc>
              <a:tabLst>
                <a:tab pos="254000" algn="l"/>
                <a:tab pos="1003300" algn="l"/>
                <a:tab pos="1130300" algn="l"/>
              </a:tabLst>
            </a:pPr>
            <a:r>
              <a:rPr lang="en-US" altLang="zh-CN" dirty="0" smtClean="0"/>
              <a:t>			</a:t>
            </a:r>
            <a:r>
              <a:rPr lang="en-US" altLang="zh-CN" sz="978" dirty="0" smtClean="0">
                <a:solidFill>
                  <a:srgbClr val="800054"/>
                </a:solidFill>
                <a:latin typeface="맑은 고딕" pitchFamily="18" charset="0"/>
                <a:cs typeface="맑은 고딕" pitchFamily="18" charset="0"/>
              </a:rPr>
              <a:t>val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x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800054"/>
                </a:solidFill>
                <a:latin typeface="맑은 고딕" pitchFamily="18" charset="0"/>
                <a:cs typeface="맑은 고딕" pitchFamily="18" charset="0"/>
              </a:rPr>
              <a:t>=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f(3)</a:t>
            </a:r>
          </a:p>
          <a:p>
            <a:pPr>
              <a:lnSpc>
                <a:spcPts val="1300"/>
              </a:lnSpc>
              <a:tabLst>
                <a:tab pos="254000" algn="l"/>
                <a:tab pos="1003300" algn="l"/>
                <a:tab pos="1130300" algn="l"/>
              </a:tabLst>
            </a:pPr>
            <a:r>
              <a:rPr lang="en-US" altLang="zh-CN" dirty="0" smtClean="0"/>
              <a:t>			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x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*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x</a:t>
            </a:r>
          </a:p>
          <a:p>
            <a:pPr>
              <a:lnSpc>
                <a:spcPts val="1300"/>
              </a:lnSpc>
              <a:tabLst>
                <a:tab pos="254000" algn="l"/>
                <a:tab pos="1003300" algn="l"/>
                <a:tab pos="1130300" algn="l"/>
              </a:tabLst>
            </a:pPr>
            <a:r>
              <a:rPr lang="en-US" altLang="zh-CN" dirty="0" smtClean="0"/>
              <a:t>		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}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+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x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500"/>
              </a:lnSpc>
              <a:tabLst>
                <a:tab pos="254000" algn="l"/>
                <a:tab pos="1003300" algn="l"/>
                <a:tab pos="1130300" algn="l"/>
              </a:tabLst>
            </a:pPr>
            <a:r>
              <a:rPr lang="en-US" altLang="zh-CN" dirty="0" smtClean="0"/>
              <a:t>	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Possible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answers: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2374900"/>
            <a:ext cx="50800" cy="635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							</a:tabLst>
            </a:pP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O</a:t>
            </a:r>
          </a:p>
          <a:p>
            <a:pPr>
              <a:lnSpc>
                <a:spcPts val="1300"/>
              </a:lnSpc>
              <a:tabLst>
							</a:tabLst>
            </a:pP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O</a:t>
            </a:r>
          </a:p>
          <a:p>
            <a:pPr>
              <a:lnSpc>
                <a:spcPts val="1300"/>
              </a:lnSpc>
              <a:tabLst>
							</a:tabLst>
            </a:pP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O</a:t>
            </a:r>
          </a:p>
          <a:p>
            <a:pPr>
              <a:lnSpc>
                <a:spcPts val="1300"/>
              </a:lnSpc>
              <a:tabLst>
							</a:tabLst>
            </a:pP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04900" y="2374900"/>
            <a:ext cx="1739900" cy="635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							</a:tabLst>
            </a:pP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0</a:t>
            </a:r>
          </a:p>
          <a:p>
            <a:pPr>
              <a:lnSpc>
                <a:spcPts val="1300"/>
              </a:lnSpc>
              <a:tabLst>
							</a:tabLst>
            </a:pP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16</a:t>
            </a:r>
          </a:p>
          <a:p>
            <a:pPr>
              <a:lnSpc>
                <a:spcPts val="1300"/>
              </a:lnSpc>
              <a:tabLst>
							</a:tabLst>
            </a:pP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32</a:t>
            </a:r>
          </a:p>
          <a:p>
            <a:pPr>
              <a:lnSpc>
                <a:spcPts val="1300"/>
              </a:lnSpc>
              <a:tabLst>
							</a:tabLst>
            </a:pP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reduction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does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not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terminate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5759958" cy="3240023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5759958" cy="3240023"/>
          </a:xfrm>
          <a:custGeom>
            <a:avLst/>
            <a:gdLst>
              <a:gd name="connsiteX0" fmla="*/ 0 w 5759958"/>
              <a:gd name="connsiteY0" fmla="*/ 3240023 h 3240023"/>
              <a:gd name="connsiteX1" fmla="*/ 5759958 w 5759958"/>
              <a:gd name="connsiteY1" fmla="*/ 3240023 h 3240023"/>
              <a:gd name="connsiteX2" fmla="*/ 5759958 w 5759958"/>
              <a:gd name="connsiteY2" fmla="*/ 0 h 3240023"/>
              <a:gd name="connsiteX3" fmla="*/ 0 w 5759958"/>
              <a:gd name="connsiteY3" fmla="*/ 0 h 3240023"/>
              <a:gd name="connsiteX4" fmla="*/ 0 w 5759958"/>
              <a:gd name="connsiteY4" fmla="*/ 3240023 h 32400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759958" h="3240023">
                <a:moveTo>
                  <a:pt x="0" y="3240023"/>
                </a:moveTo>
                <a:lnTo>
                  <a:pt x="5759958" y="3240023"/>
                </a:lnTo>
                <a:lnTo>
                  <a:pt x="5759958" y="0"/>
                </a:lnTo>
                <a:lnTo>
                  <a:pt x="0" y="0"/>
                </a:lnTo>
                <a:lnTo>
                  <a:pt x="0" y="3240023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5759958" cy="350265"/>
          </a:xfrm>
          <a:custGeom>
            <a:avLst/>
            <a:gdLst>
              <a:gd name="connsiteX0" fmla="*/ 0 w 5759958"/>
              <a:gd name="connsiteY0" fmla="*/ 350265 h 350265"/>
              <a:gd name="connsiteX1" fmla="*/ 5759958 w 5759958"/>
              <a:gd name="connsiteY1" fmla="*/ 350265 h 350265"/>
              <a:gd name="connsiteX2" fmla="*/ 5759958 w 5759958"/>
              <a:gd name="connsiteY2" fmla="*/ 0 h 350265"/>
              <a:gd name="connsiteX3" fmla="*/ 0 w 5759958"/>
              <a:gd name="connsiteY3" fmla="*/ 0 h 350265"/>
              <a:gd name="connsiteX4" fmla="*/ 0 w 5759958"/>
              <a:gd name="connsiteY4" fmla="*/ 350265 h 35026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759958" h="350265">
                <a:moveTo>
                  <a:pt x="0" y="350265"/>
                </a:moveTo>
                <a:lnTo>
                  <a:pt x="5759958" y="350265"/>
                </a:lnTo>
                <a:lnTo>
                  <a:pt x="5759958" y="0"/>
                </a:lnTo>
                <a:lnTo>
                  <a:pt x="0" y="0"/>
                </a:lnTo>
                <a:lnTo>
                  <a:pt x="0" y="350265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 rot="0">
            <a:off x="101600" y="114300"/>
            <a:ext cx="11430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434" dirty="0" smtClean="0">
                <a:solidFill>
                  <a:srgbClr val="b22222"/>
                </a:solidFill>
                <a:latin typeface="맑은 고딕" pitchFamily="18" charset="0"/>
                <a:cs typeface="맑은 고딕" pitchFamily="18" charset="0"/>
              </a:rPr>
              <a:t>Lexical</a:t>
            </a:r>
            <a:r>
              <a:rPr lang="en-US" altLang="zh-CN" sz="143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34" dirty="0" smtClean="0">
                <a:solidFill>
                  <a:srgbClr val="b22222"/>
                </a:solidFill>
                <a:latin typeface="맑은 고딕" pitchFamily="18" charset="0"/>
                <a:cs typeface="맑은 고딕" pitchFamily="18" charset="0"/>
              </a:rPr>
              <a:t>Scoping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55600" y="520700"/>
            <a:ext cx="38735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							</a:tabLst>
            </a:pP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Deﬁnitions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of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outer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blocks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are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visible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inside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a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block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unless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they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are</a:t>
            </a:r>
          </a:p>
          <a:p>
            <a:pPr>
              <a:lnSpc>
                <a:spcPts val="1300"/>
              </a:lnSpc>
              <a:tabLst>
							</a:tabLst>
            </a:pP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shadowed.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55600" y="939800"/>
            <a:ext cx="33020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							</a:tabLst>
            </a:pP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Therefore,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we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can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simplify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sqrt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by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eliminating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redundant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55600" y="1117600"/>
            <a:ext cx="38608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							</a:tabLst>
            </a:pP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occurrences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of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the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x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parameter,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which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means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everywhere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the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same</a:t>
            </a:r>
          </a:p>
          <a:p>
            <a:pPr>
              <a:lnSpc>
                <a:spcPts val="1300"/>
              </a:lnSpc>
              <a:tabLst>
							</a:tabLst>
            </a:pP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thing: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5759958" cy="3240023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5759958" cy="3240023"/>
          </a:xfrm>
          <a:custGeom>
            <a:avLst/>
            <a:gdLst>
              <a:gd name="connsiteX0" fmla="*/ 0 w 5759958"/>
              <a:gd name="connsiteY0" fmla="*/ 3240023 h 3240023"/>
              <a:gd name="connsiteX1" fmla="*/ 5759958 w 5759958"/>
              <a:gd name="connsiteY1" fmla="*/ 3240023 h 3240023"/>
              <a:gd name="connsiteX2" fmla="*/ 5759958 w 5759958"/>
              <a:gd name="connsiteY2" fmla="*/ 0 h 3240023"/>
              <a:gd name="connsiteX3" fmla="*/ 0 w 5759958"/>
              <a:gd name="connsiteY3" fmla="*/ 0 h 3240023"/>
              <a:gd name="connsiteX4" fmla="*/ 0 w 5759958"/>
              <a:gd name="connsiteY4" fmla="*/ 3240023 h 32400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759958" h="3240023">
                <a:moveTo>
                  <a:pt x="0" y="3240023"/>
                </a:moveTo>
                <a:lnTo>
                  <a:pt x="5759958" y="3240023"/>
                </a:lnTo>
                <a:lnTo>
                  <a:pt x="5759958" y="0"/>
                </a:lnTo>
                <a:lnTo>
                  <a:pt x="0" y="0"/>
                </a:lnTo>
                <a:lnTo>
                  <a:pt x="0" y="3240023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5759958" cy="350265"/>
          </a:xfrm>
          <a:custGeom>
            <a:avLst/>
            <a:gdLst>
              <a:gd name="connsiteX0" fmla="*/ 0 w 5759958"/>
              <a:gd name="connsiteY0" fmla="*/ 350265 h 350265"/>
              <a:gd name="connsiteX1" fmla="*/ 5759958 w 5759958"/>
              <a:gd name="connsiteY1" fmla="*/ 350265 h 350265"/>
              <a:gd name="connsiteX2" fmla="*/ 5759958 w 5759958"/>
              <a:gd name="connsiteY2" fmla="*/ 0 h 350265"/>
              <a:gd name="connsiteX3" fmla="*/ 0 w 5759958"/>
              <a:gd name="connsiteY3" fmla="*/ 0 h 350265"/>
              <a:gd name="connsiteX4" fmla="*/ 0 w 5759958"/>
              <a:gd name="connsiteY4" fmla="*/ 350265 h 35026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759958" h="350265">
                <a:moveTo>
                  <a:pt x="0" y="350265"/>
                </a:moveTo>
                <a:lnTo>
                  <a:pt x="5759958" y="350265"/>
                </a:lnTo>
                <a:lnTo>
                  <a:pt x="5759958" y="0"/>
                </a:lnTo>
                <a:lnTo>
                  <a:pt x="0" y="0"/>
                </a:lnTo>
                <a:lnTo>
                  <a:pt x="0" y="350265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 rot="0">
            <a:off x="101600" y="114300"/>
            <a:ext cx="19939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434" dirty="0" smtClean="0">
                <a:solidFill>
                  <a:srgbClr val="b22222"/>
                </a:solidFill>
                <a:latin typeface="맑은 고딕" pitchFamily="18" charset="0"/>
                <a:cs typeface="맑은 고딕" pitchFamily="18" charset="0"/>
              </a:rPr>
              <a:t>The</a:t>
            </a:r>
            <a:r>
              <a:rPr lang="en-US" altLang="zh-CN" sz="128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86" dirty="0" smtClean="0">
                <a:solidFill>
                  <a:srgbClr val="b22222"/>
                </a:solidFill>
                <a:latin typeface="맑은 고딕" pitchFamily="18" charset="0"/>
                <a:cs typeface="맑은 고딕" pitchFamily="18" charset="0"/>
              </a:rPr>
              <a:t>sqrt</a:t>
            </a:r>
            <a:r>
              <a:rPr lang="en-US" altLang="zh-CN" sz="143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34" dirty="0" smtClean="0">
                <a:solidFill>
                  <a:srgbClr val="b22222"/>
                </a:solidFill>
                <a:latin typeface="맑은 고딕" pitchFamily="18" charset="0"/>
                <a:cs typeface="맑은 고딕" pitchFamily="18" charset="0"/>
              </a:rPr>
              <a:t>Function,</a:t>
            </a:r>
            <a:r>
              <a:rPr lang="en-US" altLang="zh-CN" sz="143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34" dirty="0" smtClean="0">
                <a:solidFill>
                  <a:srgbClr val="b22222"/>
                </a:solidFill>
                <a:latin typeface="맑은 고딕" pitchFamily="18" charset="0"/>
                <a:cs typeface="맑은 고딕" pitchFamily="18" charset="0"/>
              </a:rPr>
              <a:t>Take</a:t>
            </a:r>
            <a:r>
              <a:rPr lang="en-US" altLang="zh-CN" sz="143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34" dirty="0" smtClean="0">
                <a:solidFill>
                  <a:srgbClr val="b22222"/>
                </a:solidFill>
                <a:latin typeface="맑은 고딕" pitchFamily="18" charset="0"/>
                <a:cs typeface="맑은 고딕" pitchFamily="18" charset="0"/>
              </a:rPr>
              <a:t>3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82600" y="596900"/>
            <a:ext cx="14224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							</a:tabLst>
            </a:pPr>
            <a:r>
              <a:rPr lang="en-US" altLang="zh-CN" sz="978" dirty="0" smtClean="0">
                <a:solidFill>
                  <a:srgbClr val="800054"/>
                </a:solidFill>
                <a:latin typeface="맑은 고딕" pitchFamily="18" charset="0"/>
                <a:cs typeface="맑은 고딕" pitchFamily="18" charset="0"/>
              </a:rPr>
              <a:t>def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sqrt(x</a:t>
            </a:r>
            <a:r>
              <a:rPr lang="en-US" altLang="zh-CN" sz="978" dirty="0" smtClean="0">
                <a:solidFill>
                  <a:srgbClr val="800054"/>
                </a:solidFill>
                <a:latin typeface="맑은 고딕" pitchFamily="18" charset="0"/>
                <a:cs typeface="맑은 고딕" pitchFamily="18" charset="0"/>
              </a:rPr>
              <a:t>: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f9c"/>
                </a:solidFill>
                <a:latin typeface="맑은 고딕" pitchFamily="18" charset="0"/>
                <a:cs typeface="맑은 고딕" pitchFamily="18" charset="0"/>
              </a:rPr>
              <a:t>Double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)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800054"/>
                </a:solidFill>
                <a:latin typeface="맑은 고딕" pitchFamily="18" charset="0"/>
                <a:cs typeface="맑은 고딕" pitchFamily="18" charset="0"/>
              </a:rPr>
              <a:t>=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{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96900" y="774700"/>
            <a:ext cx="22987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							</a:tabLst>
            </a:pPr>
            <a:r>
              <a:rPr lang="en-US" altLang="zh-CN" sz="978" dirty="0" smtClean="0">
                <a:solidFill>
                  <a:srgbClr val="800054"/>
                </a:solidFill>
                <a:latin typeface="맑은 고딕" pitchFamily="18" charset="0"/>
                <a:cs typeface="맑은 고딕" pitchFamily="18" charset="0"/>
              </a:rPr>
              <a:t>def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sqrtIter(guess</a:t>
            </a:r>
            <a:r>
              <a:rPr lang="en-US" altLang="zh-CN" sz="978" dirty="0" smtClean="0">
                <a:solidFill>
                  <a:srgbClr val="800054"/>
                </a:solidFill>
                <a:latin typeface="맑은 고딕" pitchFamily="18" charset="0"/>
                <a:cs typeface="맑은 고딕" pitchFamily="18" charset="0"/>
              </a:rPr>
              <a:t>: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f9c"/>
                </a:solidFill>
                <a:latin typeface="맑은 고딕" pitchFamily="18" charset="0"/>
                <a:cs typeface="맑은 고딕" pitchFamily="18" charset="0"/>
              </a:rPr>
              <a:t>Double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)</a:t>
            </a:r>
            <a:r>
              <a:rPr lang="en-US" altLang="zh-CN" sz="978" dirty="0" smtClean="0">
                <a:solidFill>
                  <a:srgbClr val="800054"/>
                </a:solidFill>
                <a:latin typeface="맑은 고딕" pitchFamily="18" charset="0"/>
                <a:cs typeface="맑은 고딕" pitchFamily="18" charset="0"/>
              </a:rPr>
              <a:t>: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f9c"/>
                </a:solidFill>
                <a:latin typeface="맑은 고딕" pitchFamily="18" charset="0"/>
                <a:cs typeface="맑은 고딕" pitchFamily="18" charset="0"/>
              </a:rPr>
              <a:t>Double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=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23900" y="952500"/>
            <a:ext cx="18669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							</a:tabLst>
            </a:pPr>
            <a:r>
              <a:rPr lang="en-US" altLang="zh-CN" sz="978" dirty="0" smtClean="0">
                <a:solidFill>
                  <a:srgbClr val="800054"/>
                </a:solidFill>
                <a:latin typeface="맑은 고딕" pitchFamily="18" charset="0"/>
                <a:cs typeface="맑은 고딕" pitchFamily="18" charset="0"/>
              </a:rPr>
              <a:t>if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(isGoodEnough(guess))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guess</a:t>
            </a:r>
          </a:p>
          <a:p>
            <a:pPr>
              <a:lnSpc>
                <a:spcPts val="1300"/>
              </a:lnSpc>
              <a:tabLst>
							</a:tabLst>
            </a:pPr>
            <a:r>
              <a:rPr lang="en-US" altLang="zh-CN" sz="978" dirty="0" smtClean="0">
                <a:solidFill>
                  <a:srgbClr val="800054"/>
                </a:solidFill>
                <a:latin typeface="맑은 고딕" pitchFamily="18" charset="0"/>
                <a:cs typeface="맑은 고딕" pitchFamily="18" charset="0"/>
              </a:rPr>
              <a:t>else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sqrtIter(improve(guess))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96900" y="1460500"/>
            <a:ext cx="17399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							</a:tabLst>
            </a:pPr>
            <a:r>
              <a:rPr lang="en-US" altLang="zh-CN" sz="978" dirty="0" smtClean="0">
                <a:solidFill>
                  <a:srgbClr val="800054"/>
                </a:solidFill>
                <a:latin typeface="맑은 고딕" pitchFamily="18" charset="0"/>
                <a:cs typeface="맑은 고딕" pitchFamily="18" charset="0"/>
              </a:rPr>
              <a:t>def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improve(guess</a:t>
            </a:r>
            <a:r>
              <a:rPr lang="en-US" altLang="zh-CN" sz="978" dirty="0" smtClean="0">
                <a:solidFill>
                  <a:srgbClr val="800054"/>
                </a:solidFill>
                <a:latin typeface="맑은 고딕" pitchFamily="18" charset="0"/>
                <a:cs typeface="맑은 고딕" pitchFamily="18" charset="0"/>
              </a:rPr>
              <a:t>: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f9c"/>
                </a:solidFill>
                <a:latin typeface="맑은 고딕" pitchFamily="18" charset="0"/>
                <a:cs typeface="맑은 고딕" pitchFamily="18" charset="0"/>
              </a:rPr>
              <a:t>Double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)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800054"/>
                </a:solidFill>
                <a:latin typeface="맑은 고딕" pitchFamily="18" charset="0"/>
                <a:cs typeface="맑은 고딕" pitchFamily="18" charset="0"/>
              </a:rPr>
              <a:t>=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23900" y="1638300"/>
            <a:ext cx="14224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							</a:tabLst>
            </a:pP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(guess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+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x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/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guess)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/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96900" y="1981200"/>
            <a:ext cx="20447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							</a:tabLst>
            </a:pPr>
            <a:r>
              <a:rPr lang="en-US" altLang="zh-CN" sz="978" dirty="0" smtClean="0">
                <a:solidFill>
                  <a:srgbClr val="800054"/>
                </a:solidFill>
                <a:latin typeface="맑은 고딕" pitchFamily="18" charset="0"/>
                <a:cs typeface="맑은 고딕" pitchFamily="18" charset="0"/>
              </a:rPr>
              <a:t>def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isGoodEnough(guess</a:t>
            </a:r>
            <a:r>
              <a:rPr lang="en-US" altLang="zh-CN" sz="978" dirty="0" smtClean="0">
                <a:solidFill>
                  <a:srgbClr val="800054"/>
                </a:solidFill>
                <a:latin typeface="맑은 고딕" pitchFamily="18" charset="0"/>
                <a:cs typeface="맑은 고딕" pitchFamily="18" charset="0"/>
              </a:rPr>
              <a:t>: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f9c"/>
                </a:solidFill>
                <a:latin typeface="맑은 고딕" pitchFamily="18" charset="0"/>
                <a:cs typeface="맑은 고딕" pitchFamily="18" charset="0"/>
              </a:rPr>
              <a:t>Double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)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800054"/>
                </a:solidFill>
                <a:latin typeface="맑은 고딕" pitchFamily="18" charset="0"/>
                <a:cs typeface="맑은 고딕" pitchFamily="18" charset="0"/>
              </a:rPr>
              <a:t>=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23900" y="2146300"/>
            <a:ext cx="18669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							</a:tabLst>
            </a:pP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abs(square(guess)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-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x)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&lt;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0.001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96900" y="2489200"/>
            <a:ext cx="8001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							</a:tabLst>
            </a:pP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sqrtIter(1.0)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82600" y="2667000"/>
            <a:ext cx="508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							</a:tabLst>
            </a:pP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}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5759958" cy="3240023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5759958" cy="3240023"/>
          </a:xfrm>
          <a:custGeom>
            <a:avLst/>
            <a:gdLst>
              <a:gd name="connsiteX0" fmla="*/ 0 w 5759958"/>
              <a:gd name="connsiteY0" fmla="*/ 3240023 h 3240023"/>
              <a:gd name="connsiteX1" fmla="*/ 5759958 w 5759958"/>
              <a:gd name="connsiteY1" fmla="*/ 3240023 h 3240023"/>
              <a:gd name="connsiteX2" fmla="*/ 5759958 w 5759958"/>
              <a:gd name="connsiteY2" fmla="*/ 0 h 3240023"/>
              <a:gd name="connsiteX3" fmla="*/ 0 w 5759958"/>
              <a:gd name="connsiteY3" fmla="*/ 0 h 3240023"/>
              <a:gd name="connsiteX4" fmla="*/ 0 w 5759958"/>
              <a:gd name="connsiteY4" fmla="*/ 3240023 h 32400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759958" h="3240023">
                <a:moveTo>
                  <a:pt x="0" y="3240023"/>
                </a:moveTo>
                <a:lnTo>
                  <a:pt x="5759958" y="3240023"/>
                </a:lnTo>
                <a:lnTo>
                  <a:pt x="5759958" y="0"/>
                </a:lnTo>
                <a:lnTo>
                  <a:pt x="0" y="0"/>
                </a:lnTo>
                <a:lnTo>
                  <a:pt x="0" y="3240023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5759958" cy="350265"/>
          </a:xfrm>
          <a:custGeom>
            <a:avLst/>
            <a:gdLst>
              <a:gd name="connsiteX0" fmla="*/ 0 w 5759958"/>
              <a:gd name="connsiteY0" fmla="*/ 350265 h 350265"/>
              <a:gd name="connsiteX1" fmla="*/ 5759958 w 5759958"/>
              <a:gd name="connsiteY1" fmla="*/ 350265 h 350265"/>
              <a:gd name="connsiteX2" fmla="*/ 5759958 w 5759958"/>
              <a:gd name="connsiteY2" fmla="*/ 0 h 350265"/>
              <a:gd name="connsiteX3" fmla="*/ 0 w 5759958"/>
              <a:gd name="connsiteY3" fmla="*/ 0 h 350265"/>
              <a:gd name="connsiteX4" fmla="*/ 0 w 5759958"/>
              <a:gd name="connsiteY4" fmla="*/ 350265 h 35026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759958" h="350265">
                <a:moveTo>
                  <a:pt x="0" y="350265"/>
                </a:moveTo>
                <a:lnTo>
                  <a:pt x="5759958" y="350265"/>
                </a:lnTo>
                <a:lnTo>
                  <a:pt x="5759958" y="0"/>
                </a:lnTo>
                <a:lnTo>
                  <a:pt x="0" y="0"/>
                </a:lnTo>
                <a:lnTo>
                  <a:pt x="0" y="350265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 rot="0">
            <a:off x="101600" y="114300"/>
            <a:ext cx="8128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434" dirty="0" smtClean="0">
                <a:solidFill>
                  <a:srgbClr val="b22222"/>
                </a:solidFill>
                <a:latin typeface="맑은 고딕" pitchFamily="18" charset="0"/>
                <a:cs typeface="맑은 고딕" pitchFamily="18" charset="0"/>
              </a:rPr>
              <a:t>Semicolons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55600" y="520700"/>
            <a:ext cx="38100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							</a:tabLst>
            </a:pP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In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Scala,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semicolons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at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the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end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of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lines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are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in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most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cases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optional</a:t>
            </a:r>
          </a:p>
          <a:p>
            <a:pPr>
              <a:lnSpc>
                <a:spcPts val="1900"/>
              </a:lnSpc>
              <a:tabLst>
							</a:tabLst>
            </a:pP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You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could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write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82600" y="1092200"/>
            <a:ext cx="6223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							</a:tabLst>
            </a:pPr>
            <a:r>
              <a:rPr lang="en-US" altLang="zh-CN" sz="978" dirty="0" smtClean="0">
                <a:solidFill>
                  <a:srgbClr val="800054"/>
                </a:solidFill>
                <a:latin typeface="맑은 고딕" pitchFamily="18" charset="0"/>
                <a:cs typeface="맑은 고딕" pitchFamily="18" charset="0"/>
              </a:rPr>
              <a:t>val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x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800054"/>
                </a:solidFill>
                <a:latin typeface="맑은 고딕" pitchFamily="18" charset="0"/>
                <a:cs typeface="맑은 고딕" pitchFamily="18" charset="0"/>
              </a:rPr>
              <a:t>=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1;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55600" y="1409700"/>
            <a:ext cx="25019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							</a:tabLst>
            </a:pP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but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most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people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would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omit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the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semicolon.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55600" y="1663700"/>
            <a:ext cx="39243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							</a:tabLst>
            </a:pP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On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the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other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hand,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if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there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are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more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than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one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statements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on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a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line,</a:t>
            </a:r>
          </a:p>
          <a:p>
            <a:pPr>
              <a:lnSpc>
                <a:spcPts val="1300"/>
              </a:lnSpc>
              <a:tabLst>
							</a:tabLst>
            </a:pP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they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need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to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be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separated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by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semicolons: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82600" y="2159000"/>
            <a:ext cx="12446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							</a:tabLst>
            </a:pPr>
            <a:r>
              <a:rPr lang="en-US" altLang="zh-CN" sz="978" dirty="0" smtClean="0">
                <a:solidFill>
                  <a:srgbClr val="800054"/>
                </a:solidFill>
                <a:latin typeface="맑은 고딕" pitchFamily="18" charset="0"/>
                <a:cs typeface="맑은 고딕" pitchFamily="18" charset="0"/>
              </a:rPr>
              <a:t>val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y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800054"/>
                </a:solidFill>
                <a:latin typeface="맑은 고딕" pitchFamily="18" charset="0"/>
                <a:cs typeface="맑은 고딕" pitchFamily="18" charset="0"/>
              </a:rPr>
              <a:t>=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x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+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1;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y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*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雨林木风</cp:lastModifiedBy>
  <cp:revision>3</cp:revision>
  <dcterms:created xsi:type="dcterms:W3CDTF">2006-08-16T00:00:00Z</dcterms:created>
  <dcterms:modified xsi:type="dcterms:W3CDTF">2010-04-24T16:48:41Z</dcterms:modified>
</cp:coreProperties>
</file>