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5" r:id="rId31"/>
    <p:sldId id="286" r:id="rId32"/>
  </p:sldIdLst>
  <p:sldSz cx="5759450" cy="3240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5" d="100"/>
          <a:sy n="225" d="100"/>
        </p:scale>
        <p:origin x="73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0" y="3024082"/>
            <a:ext cx="5757950" cy="216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" y="2992671"/>
            <a:ext cx="5757950" cy="30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51" y="358570"/>
            <a:ext cx="4751546" cy="168484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401" spc="-24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660" y="2105074"/>
            <a:ext cx="4751546" cy="54001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34" cap="all" spc="94" baseline="0">
                <a:solidFill>
                  <a:schemeClr val="tx2"/>
                </a:solidFill>
                <a:latin typeface="+mj-lt"/>
              </a:defRPr>
            </a:lvl1pPr>
            <a:lvl2pPr marL="215981" indent="0" algn="ctr">
              <a:buNone/>
              <a:defRPr sz="1134"/>
            </a:lvl2pPr>
            <a:lvl3pPr marL="431963" indent="0" algn="ctr">
              <a:buNone/>
              <a:defRPr sz="1134"/>
            </a:lvl3pPr>
            <a:lvl4pPr marL="647944" indent="0" algn="ctr">
              <a:buNone/>
              <a:defRPr sz="945"/>
            </a:lvl4pPr>
            <a:lvl5pPr marL="863925" indent="0" algn="ctr">
              <a:buNone/>
              <a:defRPr sz="945"/>
            </a:lvl5pPr>
            <a:lvl6pPr marL="1079906" indent="0" algn="ctr">
              <a:buNone/>
              <a:defRPr sz="945"/>
            </a:lvl6pPr>
            <a:lvl7pPr marL="1295888" indent="0" algn="ctr">
              <a:buNone/>
              <a:defRPr sz="945"/>
            </a:lvl7pPr>
            <a:lvl8pPr marL="1511869" indent="0" algn="ctr">
              <a:buNone/>
              <a:defRPr sz="945"/>
            </a:lvl8pPr>
            <a:lvl9pPr marL="1727850" indent="0" algn="ctr">
              <a:buNone/>
              <a:defRPr sz="94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0492" y="2052056"/>
            <a:ext cx="4665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3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8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0" y="3024082"/>
            <a:ext cx="5757950" cy="216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" y="2992671"/>
            <a:ext cx="5757950" cy="30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51" y="358570"/>
            <a:ext cx="4751546" cy="168484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401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51" y="2103897"/>
            <a:ext cx="4751546" cy="540015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34" cap="all" spc="94" baseline="0">
                <a:solidFill>
                  <a:schemeClr val="tx2"/>
                </a:solidFill>
                <a:latin typeface="+mj-lt"/>
              </a:defRPr>
            </a:lvl1pPr>
            <a:lvl2pPr marL="21598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0492" y="2052056"/>
            <a:ext cx="4665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0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8351" y="135407"/>
            <a:ext cx="4751546" cy="53661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350" y="872024"/>
            <a:ext cx="2332577" cy="1900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7320" y="872024"/>
            <a:ext cx="2332577" cy="1900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2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8351" y="135407"/>
            <a:ext cx="4751546" cy="529754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51" y="872174"/>
            <a:ext cx="2332577" cy="34785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45" b="0" cap="all" baseline="0">
                <a:solidFill>
                  <a:schemeClr val="tx2"/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351" y="1220034"/>
            <a:ext cx="2332577" cy="159604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7320" y="872174"/>
            <a:ext cx="2332577" cy="34785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45" b="0" cap="all" baseline="0">
                <a:solidFill>
                  <a:schemeClr val="tx2"/>
                </a:solidFill>
              </a:defRPr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7320" y="1220034"/>
            <a:ext cx="2332577" cy="159604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0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8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0" y="3024082"/>
            <a:ext cx="5757950" cy="216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7" y="2992671"/>
            <a:ext cx="5757950" cy="30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" y="0"/>
            <a:ext cx="1913577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08513" y="0"/>
            <a:ext cx="30237" cy="3240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" y="280807"/>
            <a:ext cx="1511856" cy="1080029"/>
          </a:xfrm>
        </p:spPr>
        <p:txBody>
          <a:bodyPr anchor="b">
            <a:normAutofit/>
          </a:bodyPr>
          <a:lstStyle>
            <a:lvl1pPr>
              <a:defRPr sz="1701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84" y="345610"/>
            <a:ext cx="3066907" cy="248406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79" y="1382437"/>
            <a:ext cx="1511856" cy="159648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09">
                <a:solidFill>
                  <a:srgbClr val="FFFFFF"/>
                </a:solidFill>
              </a:defRPr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906" y="3051950"/>
            <a:ext cx="1236973" cy="172505"/>
          </a:xfrm>
        </p:spPr>
        <p:txBody>
          <a:bodyPr/>
          <a:lstStyle>
            <a:lvl1pPr algn="l">
              <a:defRPr/>
            </a:lvl1pPr>
          </a:lstStyle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7784" y="3051950"/>
            <a:ext cx="2195790" cy="17250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F4935D-F2C3-48CC-A9F4-504BFD9034D2}" type="slidenum">
              <a:rPr lang="ko-KR" altLang="en-US" smtClean="0">
                <a:solidFill>
                  <a:srgbClr val="242852"/>
                </a:solidFill>
              </a:rPr>
              <a:pPr/>
              <a:t>‹#›</a:t>
            </a:fld>
            <a:endParaRPr lang="ko-KR" altLang="en-US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4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340064"/>
            <a:ext cx="5757950" cy="900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" y="2322146"/>
            <a:ext cx="5757950" cy="30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50" y="2397665"/>
            <a:ext cx="4777464" cy="388811"/>
          </a:xfrm>
        </p:spPr>
        <p:txBody>
          <a:bodyPr lIns="91440" tIns="0" rIns="91440" bIns="0" anchor="b">
            <a:noAutofit/>
          </a:bodyPr>
          <a:lstStyle>
            <a:lvl1pPr>
              <a:defRPr sz="1701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5759443" cy="232214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512">
                <a:solidFill>
                  <a:schemeClr val="bg1"/>
                </a:solidFill>
              </a:defRPr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50" y="2790795"/>
            <a:ext cx="4777464" cy="28080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3"/>
              </a:spcAft>
              <a:buNone/>
              <a:defRPr sz="709">
                <a:solidFill>
                  <a:srgbClr val="FFFFFF"/>
                </a:solidFill>
              </a:defRPr>
            </a:lvl1pPr>
            <a:lvl2pPr marL="215981" indent="0">
              <a:buNone/>
              <a:defRPr sz="567"/>
            </a:lvl2pPr>
            <a:lvl3pPr marL="431963" indent="0">
              <a:buNone/>
              <a:defRPr sz="472"/>
            </a:lvl3pPr>
            <a:lvl4pPr marL="647944" indent="0">
              <a:buNone/>
              <a:defRPr sz="425"/>
            </a:lvl4pPr>
            <a:lvl5pPr marL="863925" indent="0">
              <a:buNone/>
              <a:defRPr sz="425"/>
            </a:lvl5pPr>
            <a:lvl6pPr marL="1079906" indent="0">
              <a:buNone/>
              <a:defRPr sz="425"/>
            </a:lvl6pPr>
            <a:lvl7pPr marL="1295888" indent="0">
              <a:buNone/>
              <a:defRPr sz="425"/>
            </a:lvl7pPr>
            <a:lvl8pPr marL="1511869" indent="0">
              <a:buNone/>
              <a:defRPr sz="425"/>
            </a:lvl8pPr>
            <a:lvl9pPr marL="1727850" indent="0">
              <a:buNone/>
              <a:defRPr sz="4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1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9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0" y="3024082"/>
            <a:ext cx="5757950" cy="216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" y="2992671"/>
            <a:ext cx="5757950" cy="30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5964"/>
            <a:ext cx="1241881" cy="27201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5963"/>
            <a:ext cx="3653651" cy="2720116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7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24082"/>
            <a:ext cx="5759450" cy="216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2992672"/>
            <a:ext cx="5759450" cy="31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351" y="135407"/>
            <a:ext cx="4751546" cy="465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51" y="774878"/>
            <a:ext cx="4751546" cy="2095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350" y="3051950"/>
            <a:ext cx="116789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rgbClr val="FFFFFF"/>
                </a:solidFill>
              </a:defRPr>
            </a:lvl1pPr>
          </a:lstStyle>
          <a:p>
            <a:pPr latinLnBrk="1"/>
            <a:fld id="{0DD988F3-8E36-403A-9BF7-D8C61B2B21CF}" type="datetimeFigureOut">
              <a:rPr lang="ko-KR" altLang="en-US" smtClean="0"/>
              <a:pPr latinLnBrk="1"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338" y="3051950"/>
            <a:ext cx="2278273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 cap="all" baseline="0">
                <a:solidFill>
                  <a:srgbClr val="FFFFFF"/>
                </a:solidFill>
              </a:defRPr>
            </a:lvl1pPr>
          </a:lstStyle>
          <a:p>
            <a:pPr latinLnBrk="1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6935" y="3051950"/>
            <a:ext cx="61979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rgbClr val="FFFFFF"/>
                </a:solidFill>
              </a:defRPr>
            </a:lvl1pPr>
          </a:lstStyle>
          <a:p>
            <a:pPr latinLnBrk="1"/>
            <a:fld id="{41F4935D-F2C3-48CC-A9F4-504BFD9034D2}" type="slidenum">
              <a:rPr lang="ko-KR" altLang="en-US" smtClean="0"/>
              <a:pPr latinLnBrk="1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7380" y="670190"/>
            <a:ext cx="480639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31963" rtl="0" eaLnBrk="1" latinLnBrk="1" hangingPunct="1">
        <a:lnSpc>
          <a:spcPct val="85000"/>
        </a:lnSpc>
        <a:spcBef>
          <a:spcPct val="0"/>
        </a:spcBef>
        <a:buNone/>
        <a:defRPr sz="2268" kern="1200" spc="-24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196" indent="-43196" algn="l" defTabSz="431963" rtl="0" eaLnBrk="1" latinLnBrk="1" hangingPunct="1">
        <a:lnSpc>
          <a:spcPct val="90000"/>
        </a:lnSpc>
        <a:spcBef>
          <a:spcPts val="567"/>
        </a:spcBef>
        <a:spcAft>
          <a:spcPts val="9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323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1424" indent="-86393" algn="l" defTabSz="431963" rtl="0" eaLnBrk="1" latinLnBrk="1" hangingPunct="1">
        <a:lnSpc>
          <a:spcPct val="90000"/>
        </a:lnSpc>
        <a:spcBef>
          <a:spcPts val="94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113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7817" indent="-86393" algn="l" defTabSz="431963" rtl="0" eaLnBrk="1" latinLnBrk="1" hangingPunct="1">
        <a:lnSpc>
          <a:spcPct val="90000"/>
        </a:lnSpc>
        <a:spcBef>
          <a:spcPts val="94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8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209" indent="-86393" algn="l" defTabSz="431963" rtl="0" eaLnBrk="1" latinLnBrk="1" hangingPunct="1">
        <a:lnSpc>
          <a:spcPct val="90000"/>
        </a:lnSpc>
        <a:spcBef>
          <a:spcPts val="94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8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0602" indent="-86393" algn="l" defTabSz="431963" rtl="0" eaLnBrk="1" latinLnBrk="1" hangingPunct="1">
        <a:lnSpc>
          <a:spcPct val="90000"/>
        </a:lnSpc>
        <a:spcBef>
          <a:spcPts val="94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8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19640" indent="-107991" algn="l" defTabSz="431963" rtl="0" eaLnBrk="1" latinLnBrk="1" hangingPunct="1">
        <a:lnSpc>
          <a:spcPct val="90000"/>
        </a:lnSpc>
        <a:spcBef>
          <a:spcPts val="94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14120" indent="-107991" algn="l" defTabSz="431963" rtl="0" eaLnBrk="1" latinLnBrk="1" hangingPunct="1">
        <a:lnSpc>
          <a:spcPct val="90000"/>
        </a:lnSpc>
        <a:spcBef>
          <a:spcPts val="94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08600" indent="-107991" algn="l" defTabSz="431963" rtl="0" eaLnBrk="1" latinLnBrk="1" hangingPunct="1">
        <a:lnSpc>
          <a:spcPct val="90000"/>
        </a:lnSpc>
        <a:spcBef>
          <a:spcPts val="94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03080" indent="-107991" algn="l" defTabSz="431963" rtl="0" eaLnBrk="1" latinLnBrk="1" hangingPunct="1">
        <a:lnSpc>
          <a:spcPct val="90000"/>
        </a:lnSpc>
        <a:spcBef>
          <a:spcPts val="94"/>
        </a:spcBef>
        <a:spcAft>
          <a:spcPts val="189"/>
        </a:spcAft>
        <a:buClr>
          <a:schemeClr val="accent1"/>
        </a:buClr>
        <a:buFont typeface="Calibri" pitchFamily="34" charset="0"/>
        <a:buChar char="◦"/>
        <a:defRPr sz="66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li.thegreenplace.net/2011/02/04/where-the-top-of-the-stack-is-on-x86/" TargetMode="External"/><Relationship Id="rId2" Type="http://schemas.openxmlformats.org/officeDocument/2006/relationships/hyperlink" Target="https://prasanthmadhavan.wordpress.com/2010/09/15/recursion/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0045" y="687831"/>
            <a:ext cx="3959986" cy="406654"/>
          </a:xfrm>
          <a:custGeom>
            <a:avLst/>
            <a:gdLst>
              <a:gd name="connsiteX0" fmla="*/ 0 w 3959986"/>
              <a:gd name="connsiteY0" fmla="*/ 406654 h 406654"/>
              <a:gd name="connsiteX1" fmla="*/ 3959987 w 3959986"/>
              <a:gd name="connsiteY1" fmla="*/ 406654 h 406654"/>
              <a:gd name="connsiteX2" fmla="*/ 3959987 w 3959986"/>
              <a:gd name="connsiteY2" fmla="*/ 0 h 406654"/>
              <a:gd name="connsiteX3" fmla="*/ 0 w 3959986"/>
              <a:gd name="connsiteY3" fmla="*/ 0 h 406654"/>
              <a:gd name="connsiteX4" fmla="*/ 0 w 3959986"/>
              <a:gd name="connsiteY4" fmla="*/ 406654 h 4066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59986" h="406654">
                <a:moveTo>
                  <a:pt x="0" y="406654"/>
                </a:moveTo>
                <a:lnTo>
                  <a:pt x="3959987" y="406654"/>
                </a:lnTo>
                <a:lnTo>
                  <a:pt x="3959987" y="0"/>
                </a:lnTo>
                <a:lnTo>
                  <a:pt x="0" y="0"/>
                </a:lnTo>
                <a:lnTo>
                  <a:pt x="0" y="406654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03400" y="850900"/>
            <a:ext cx="1041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Tail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092200"/>
            <a:ext cx="2489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(false)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2057400"/>
            <a:ext cx="2489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092200"/>
            <a:ext cx="2489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(false)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2070100"/>
            <a:ext cx="2489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092200"/>
            <a:ext cx="2489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(false)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2082800"/>
            <a:ext cx="2489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gcd(7,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092200"/>
            <a:ext cx="2489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(false)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2082800"/>
            <a:ext cx="2489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gcd(7,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2806700"/>
            <a:ext cx="2171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(0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gcd(0,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092200"/>
            <a:ext cx="2489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(false)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2082800"/>
            <a:ext cx="2489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gcd(7,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2819400"/>
            <a:ext cx="2171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(0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gcd(0,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200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Another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113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850900"/>
            <a:ext cx="173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6900" y="10160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14224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200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Another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113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850900"/>
            <a:ext cx="173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6900" y="10160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14224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1638300"/>
            <a:ext cx="260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200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Another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113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850900"/>
            <a:ext cx="173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6900" y="10160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14224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1651000"/>
            <a:ext cx="260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factorial(3)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200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Another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113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850900"/>
            <a:ext cx="173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6900" y="10160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14224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1651000"/>
            <a:ext cx="260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factorial(3)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600" y="2133600"/>
            <a:ext cx="1574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factorial(2))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200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Another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113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850900"/>
            <a:ext cx="173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6900" y="10160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14224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1651000"/>
            <a:ext cx="260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factorial(3)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600" y="2133600"/>
            <a:ext cx="1574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factorial(2))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600" y="2387600"/>
            <a:ext cx="1943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factorial(1)))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27000"/>
            <a:ext cx="4089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Review: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Evaluating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simple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rule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application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f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2600" y="863600"/>
            <a:ext cx="762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35000" y="876300"/>
            <a:ext cx="36703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resulting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values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then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replacing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application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body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which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actual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parameters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replace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formal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parameters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200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Another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113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850900"/>
            <a:ext cx="173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6900" y="10160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14224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1651000"/>
            <a:ext cx="260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factorial(3)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600" y="2133600"/>
            <a:ext cx="1574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factorial(2))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600" y="2387600"/>
            <a:ext cx="1943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factorial(1)))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55600" y="2628900"/>
            <a:ext cx="2260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factorial(0)))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200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Another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113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850900"/>
            <a:ext cx="173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6900" y="10160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14224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1651000"/>
            <a:ext cx="2603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factorial(3)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600" y="2133600"/>
            <a:ext cx="1574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factorial(2))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600" y="2387600"/>
            <a:ext cx="1943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factorial(1)))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55600" y="2641600"/>
            <a:ext cx="2260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factorial(0)))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1)))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200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Another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113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787400"/>
            <a:ext cx="173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6900" y="9652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12827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1498600"/>
            <a:ext cx="2603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factorial(3)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600" y="1955800"/>
            <a:ext cx="1574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factorial(2))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600" y="2197100"/>
            <a:ext cx="1943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factorial(1)))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55600" y="2451100"/>
            <a:ext cx="2260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factorial(0)))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(3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1)))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041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Tail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Recursion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33400"/>
            <a:ext cx="3873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i="1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Implementation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Consideration: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itself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last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action,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stack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frame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reused.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tail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recursion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1092200"/>
            <a:ext cx="285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⇒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Tail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recursive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iterative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processes.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371600"/>
            <a:ext cx="3556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general,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last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consists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(which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same),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stack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frame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suﬃcient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both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Such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tail-calls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689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Tail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Recursion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Scala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3670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Scala,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directly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recursive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current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optimized.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939800"/>
            <a:ext cx="374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require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tail-recursive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@tailrec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annotation: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82600" y="1435100"/>
            <a:ext cx="495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636363"/>
                </a:solidFill>
                <a:latin typeface="맑은 고딕" pitchFamily="18" charset="0"/>
                <a:cs typeface="맑은 고딕" pitchFamily="18" charset="0"/>
              </a:rPr>
              <a:t>@tailrec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82600" y="1612900"/>
            <a:ext cx="2108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gcd(a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1930400"/>
            <a:ext cx="3848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annotation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given,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implementation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tail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recursive,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error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issued.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714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Exercise: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Tail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recursion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514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Design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tail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recursive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version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factorial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Frame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900" dirty="0">
                <a:hlinkClick r:id="rId2"/>
              </a:rPr>
              <a:t>https://prasanthmadhavan.wordpress.com/2010/09/15/recursion</a:t>
            </a:r>
            <a:r>
              <a:rPr lang="en-US" altLang="ko-KR" sz="900" dirty="0" smtClean="0">
                <a:hlinkClick r:id="rId2"/>
              </a:rPr>
              <a:t>/</a:t>
            </a:r>
            <a:endParaRPr lang="en-US" altLang="ko-KR" sz="900" dirty="0" smtClean="0"/>
          </a:p>
          <a:p>
            <a:r>
              <a:rPr lang="en-US" altLang="ko-KR" sz="900" dirty="0">
                <a:hlinkClick r:id="rId3"/>
              </a:rPr>
              <a:t>http://eli.thegreenplace.net/2011/02/04/where-the-top-of-the-stack-is-on-x86</a:t>
            </a:r>
            <a:r>
              <a:rPr lang="en-US" altLang="ko-KR" sz="900" dirty="0" smtClean="0">
                <a:hlinkClick r:id="rId3"/>
              </a:rPr>
              <a:t>/</a:t>
            </a:r>
            <a:endParaRPr lang="en-US" altLang="ko-KR" sz="900" dirty="0" smtClean="0"/>
          </a:p>
          <a:p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571066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Stack Frame in x86</a:t>
            </a:r>
            <a:endParaRPr lang="ko-KR" altLang="en-US" i="1" dirty="0"/>
          </a:p>
        </p:txBody>
      </p:sp>
      <p:pic>
        <p:nvPicPr>
          <p:cNvPr id="1026" name="Picture 2" descr="http://eli.thegreenplace.net/images/2011/02/stackfram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51" y="774700"/>
            <a:ext cx="168711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Factorial Function – recursive (1)</a:t>
            </a:r>
            <a:endParaRPr lang="ko-KR" altLang="en-US"/>
          </a:p>
        </p:txBody>
      </p:sp>
      <p:pic>
        <p:nvPicPr>
          <p:cNvPr id="2050" name="Picture 2" descr="https://prasanthmadhavan.files.wordpress.com/2010/09/simplefact.png?w=64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862899"/>
            <a:ext cx="4389438" cy="19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65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Factorial Function – recursive (2)</a:t>
            </a:r>
            <a:endParaRPr lang="ko-KR" altLang="en-US"/>
          </a:p>
        </p:txBody>
      </p:sp>
      <p:pic>
        <p:nvPicPr>
          <p:cNvPr id="3078" name="Picture 6" descr="https://prasanthmadhavan.files.wordpress.com/2010/09/tailfact.png?w=64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83775"/>
            <a:ext cx="4751387" cy="207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981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Application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Rule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3416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formalized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program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itself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70000" y="901700"/>
            <a:ext cx="2019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f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B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;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...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f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10541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70000" y="1244600"/>
            <a:ext cx="2374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f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B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;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...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[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]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B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1562100"/>
            <a:ext cx="179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Here,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[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]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B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means: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600" y="1816100"/>
            <a:ext cx="3848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B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which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occurrences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i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replaced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i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600" y="2235200"/>
            <a:ext cx="2286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[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090" i="1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,...,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v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714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n</a:t>
            </a:r>
            <a:r>
              <a:rPr lang="en-US" altLang="zh-CN" sz="1090" dirty="0" smtClean="0">
                <a:solidFill>
                  <a:srgbClr val="000AE6"/>
                </a:solidFill>
                <a:latin typeface="맑은 고딕" pitchFamily="18" charset="0"/>
                <a:cs typeface="맑은 고딕" pitchFamily="18" charset="0"/>
              </a:rPr>
              <a:t>]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substitution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Tail Recursion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 is another kind of recursion that is employed for </a:t>
            </a:r>
            <a:r>
              <a:rPr lang="en-US" altLang="ko-KR" dirty="0" smtClean="0"/>
              <a:t>recursion</a:t>
            </a:r>
          </a:p>
          <a:p>
            <a:r>
              <a:rPr lang="en-US" altLang="ko-KR" dirty="0" smtClean="0"/>
              <a:t>Tail </a:t>
            </a:r>
            <a:r>
              <a:rPr lang="en-US" altLang="ko-KR" dirty="0"/>
              <a:t>Call </a:t>
            </a:r>
            <a:r>
              <a:rPr lang="en-US" altLang="ko-KR" dirty="0" smtClean="0"/>
              <a:t>Elimination</a:t>
            </a:r>
          </a:p>
          <a:p>
            <a:pPr lvl="1"/>
            <a:r>
              <a:rPr lang="en-US" altLang="ko-KR" dirty="0" smtClean="0"/>
              <a:t>By </a:t>
            </a:r>
            <a:r>
              <a:rPr lang="en-US" altLang="ko-KR" dirty="0"/>
              <a:t>using this elimination method,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can get the power of recursion without the overhead of extra stack </a:t>
            </a:r>
            <a:r>
              <a:rPr lang="en-US" altLang="ko-KR" dirty="0" smtClean="0"/>
              <a:t>space</a:t>
            </a:r>
            <a:endParaRPr lang="en-US" altLang="ko-KR" dirty="0"/>
          </a:p>
          <a:p>
            <a:r>
              <a:rPr lang="en-US" altLang="ko-KR" dirty="0"/>
              <a:t>What a Tail Call Elimination procedure </a:t>
            </a:r>
            <a:r>
              <a:rPr lang="en-US" altLang="ko-KR" dirty="0" smtClean="0"/>
              <a:t>does</a:t>
            </a:r>
          </a:p>
          <a:p>
            <a:pPr lvl="1"/>
            <a:r>
              <a:rPr lang="en-US" altLang="ko-KR" dirty="0" smtClean="0"/>
              <a:t>it </a:t>
            </a:r>
            <a:r>
              <a:rPr lang="en-US" altLang="ko-KR" dirty="0"/>
              <a:t>changes the recursive step to purely iterative and </a:t>
            </a:r>
            <a:r>
              <a:rPr lang="en-US" altLang="ko-KR" dirty="0" smtClean="0"/>
              <a:t>executed</a:t>
            </a:r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process of tail call elimination is </a:t>
            </a:r>
            <a:r>
              <a:rPr lang="en-US" altLang="ko-KR" b="1" dirty="0"/>
              <a:t>done by the </a:t>
            </a:r>
            <a:r>
              <a:rPr lang="en-US" altLang="ko-KR" b="1" dirty="0" smtClean="0"/>
              <a:t>compiler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9475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3657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Consider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computes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greatest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common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divisor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two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numbers.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939800"/>
            <a:ext cx="3340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Here’s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implementation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Euclid’s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algorithm.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82600" y="1270000"/>
            <a:ext cx="2108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14300" algn="l"/>
              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gcd(a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  <a:p>
            <a:pPr>
              <a:lnSpc>
                <a:spcPts val="1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(b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gcd(b,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066800"/>
            <a:ext cx="2489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079500"/>
            <a:ext cx="2489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(false)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092200"/>
            <a:ext cx="2489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(false)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600" y="114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Rewriting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600" y="520700"/>
            <a:ext cx="2044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follows: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8509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gcd(14,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600" y="1092200"/>
            <a:ext cx="2489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(21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(false)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%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21)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→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gcd(21,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1565</Words>
  <Application>Microsoft Office PowerPoint</Application>
  <PresentationFormat>사용자 지정</PresentationFormat>
  <Paragraphs>206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宋体</vt:lpstr>
      <vt:lpstr>맑은 고딕</vt:lpstr>
      <vt:lpstr>Arial</vt:lpstr>
      <vt:lpstr>Calibri</vt:lpstr>
      <vt:lpstr>Calibri Light</vt:lpstr>
      <vt:lpstr>Times New Roman</vt:lpstr>
      <vt:lpstr>Office Theme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Stack Frame</vt:lpstr>
      <vt:lpstr>Stack Frame in x86</vt:lpstr>
      <vt:lpstr>Factorial Function – recursive (1)</vt:lpstr>
      <vt:lpstr>Factorial Function – recursive (2)</vt:lpstr>
      <vt:lpstr>Tail Recursion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Woosung Choi</cp:lastModifiedBy>
  <cp:revision>5</cp:revision>
  <dcterms:created xsi:type="dcterms:W3CDTF">2006-08-16T00:00:00Z</dcterms:created>
  <dcterms:modified xsi:type="dcterms:W3CDTF">2016-06-23T08:36:05Z</dcterms:modified>
</cp:coreProperties>
</file>