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8" r:id="rId12"/>
    <p:sldId id="283" r:id="rId13"/>
    <p:sldId id="289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9C7"/>
    <a:srgbClr val="AF0D11"/>
    <a:srgbClr val="BA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4470" autoAdjust="0"/>
  </p:normalViewPr>
  <p:slideViewPr>
    <p:cSldViewPr snapToGrid="0">
      <p:cViewPr varScale="1">
        <p:scale>
          <a:sx n="61" d="100"/>
          <a:sy n="61" d="100"/>
        </p:scale>
        <p:origin x="78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F18B2-699B-49AB-A505-C63B27755DE4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BCC14-AB2D-4C7F-80B9-786F1E912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5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C14-AB2D-4C7F-80B9-786F1E9127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2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C14-AB2D-4C7F-80B9-786F1E9127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0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C14-AB2D-4C7F-80B9-786F1E9127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3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4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0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9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3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57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2128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4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0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6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40114"/>
            <a:ext cx="10058400" cy="4434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D988F3-8E36-403A-9BF7-D8C61B2B21C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4057" y="1418531"/>
            <a:ext cx="1017451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1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Scala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Week 1</a:t>
            </a:r>
            <a:r>
              <a:rPr lang="en-US" altLang="ko-KR" dirty="0" smtClean="0"/>
              <a:t>: Functions &amp; Evaluations</a:t>
            </a:r>
            <a:endParaRPr lang="en-US" altLang="ko-KR" dirty="0"/>
          </a:p>
          <a:p>
            <a:pPr algn="r"/>
            <a:r>
              <a:rPr lang="en-US" altLang="ko-KR" dirty="0" smtClean="0"/>
              <a:t>Functional Programming Principles in </a:t>
            </a:r>
            <a:r>
              <a:rPr lang="en-US" altLang="ko-KR" dirty="0" err="1" smtClean="0"/>
              <a:t>scala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pic>
        <p:nvPicPr>
          <p:cNvPr id="1032" name="Picture 8" descr="https://peterdewit.files.wordpress.com/2014/10/heartbeat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6" y="3340290"/>
            <a:ext cx="2092324" cy="8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peterdewit.files.wordpress.com/2014/10/heartbeat2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473"/>
          <a:stretch/>
        </p:blipFill>
        <p:spPr bwMode="auto">
          <a:xfrm>
            <a:off x="5054602" y="3340290"/>
            <a:ext cx="1412874" cy="8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peterdewit.files.wordpress.com/2014/10/heartbeat2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473"/>
          <a:stretch/>
        </p:blipFill>
        <p:spPr bwMode="auto">
          <a:xfrm>
            <a:off x="3647283" y="3340290"/>
            <a:ext cx="1412874" cy="8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peterdewit.files.wordpress.com/2014/10/heartbeat2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473"/>
          <a:stretch/>
        </p:blipFill>
        <p:spPr bwMode="auto">
          <a:xfrm>
            <a:off x="1408908" y="3340290"/>
            <a:ext cx="610392" cy="8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ekslate.com/wp-content/uploads/2015/03/hadoop-trai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136806"/>
            <a:ext cx="3810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7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Theories without Mutation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For instance </a:t>
            </a:r>
          </a:p>
          <a:p>
            <a:pPr lvl="1"/>
            <a:r>
              <a:rPr lang="en-US" altLang="ko-KR" dirty="0" smtClean="0"/>
              <a:t>the theory of polynomials defines the sum of two polynomials by laws </a:t>
            </a:r>
          </a:p>
          <a:p>
            <a:pPr lvl="2"/>
            <a:r>
              <a:rPr lang="en-US" altLang="ko-KR" dirty="0" smtClean="0"/>
              <a:t>such as: (a*x + b) + (c*x + d) = (</a:t>
            </a:r>
            <a:r>
              <a:rPr lang="en-US" altLang="ko-KR" dirty="0" err="1" smtClean="0"/>
              <a:t>x+c</a:t>
            </a:r>
            <a:r>
              <a:rPr lang="en-US" altLang="ko-KR" dirty="0" smtClean="0"/>
              <a:t>)*x + (</a:t>
            </a:r>
            <a:r>
              <a:rPr lang="en-US" altLang="ko-KR" dirty="0" err="1" smtClean="0"/>
              <a:t>b+d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But it does not define an operator </a:t>
            </a:r>
          </a:p>
          <a:p>
            <a:pPr lvl="1"/>
            <a:r>
              <a:rPr lang="en-US" altLang="ko-KR" dirty="0" smtClean="0"/>
              <a:t>to change a coefficient while keeping the polynomial the same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Suppose that</a:t>
            </a:r>
          </a:p>
          <a:p>
            <a:pPr lvl="1"/>
            <a:r>
              <a:rPr lang="en-US" altLang="ko-KR" dirty="0" smtClean="0"/>
              <a:t>class Polynomial {double[] coefficient;} ~~. </a:t>
            </a:r>
          </a:p>
          <a:p>
            <a:pPr lvl="2"/>
            <a:r>
              <a:rPr lang="en-US" altLang="ko-KR" dirty="0" smtClean="0"/>
              <a:t>Polynomial p = ....;</a:t>
            </a:r>
          </a:p>
          <a:p>
            <a:pPr lvl="2"/>
            <a:r>
              <a:rPr lang="en-US" altLang="ko-KR" dirty="0" err="1" smtClean="0"/>
              <a:t>p.coefficient</a:t>
            </a:r>
            <a:r>
              <a:rPr lang="en-US" altLang="ko-KR" dirty="0" smtClean="0"/>
              <a:t>[0] = 42;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=&gt; Could Damage this Theories by Break  Laws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9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Theories without Mutation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Other </a:t>
            </a:r>
            <a:r>
              <a:rPr lang="en-US" altLang="ko-KR" dirty="0" smtClean="0"/>
              <a:t>example:</a:t>
            </a:r>
          </a:p>
          <a:p>
            <a:pPr lvl="1"/>
            <a:r>
              <a:rPr lang="en-US" altLang="ko-KR" dirty="0" smtClean="0"/>
              <a:t>The theory of strings deﬁnes a concatenation operator ++ which is associative:</a:t>
            </a:r>
          </a:p>
          <a:p>
            <a:pPr lvl="2"/>
            <a:r>
              <a:rPr lang="en-US" altLang="ko-KR" dirty="0" smtClean="0"/>
              <a:t>( a ++ b) ++ c = a ++ ( b ++ c)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But </a:t>
            </a:r>
            <a:r>
              <a:rPr lang="en-US" altLang="ko-KR" dirty="0"/>
              <a:t>it does not deﬁne an operator to change a sequence </a:t>
            </a:r>
            <a:r>
              <a:rPr lang="en-US" altLang="ko-KR" dirty="0" smtClean="0"/>
              <a:t>element while </a:t>
            </a:r>
            <a:r>
              <a:rPr lang="en-US" altLang="ko-KR" dirty="0"/>
              <a:t>keeping the sequence the same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Some language do get right e.g. Java’s string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82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Consequences for Programming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smtClean="0"/>
              <a:t> </a:t>
            </a:r>
            <a:r>
              <a:rPr lang="en-US" altLang="ko-KR" dirty="0" smtClean="0"/>
              <a:t>we want to implement high-level concepts following their mathematical theories,</a:t>
            </a:r>
          </a:p>
          <a:p>
            <a:pPr lvl="1"/>
            <a:r>
              <a:rPr lang="en-US" altLang="ko-KR" dirty="0" smtClean="0"/>
              <a:t>there’s no place for mutation</a:t>
            </a:r>
          </a:p>
          <a:p>
            <a:pPr lvl="2"/>
            <a:r>
              <a:rPr lang="en-US" altLang="ko-KR" dirty="0" smtClean="0"/>
              <a:t>The do not allow mutations</a:t>
            </a:r>
          </a:p>
          <a:p>
            <a:pPr lvl="2"/>
            <a:r>
              <a:rPr lang="en-US" altLang="ko-KR" dirty="0" smtClean="0"/>
              <a:t>Mutations can destroy useful laws in the theories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Therefore, let’s [New programming style] </a:t>
            </a:r>
          </a:p>
          <a:p>
            <a:pPr lvl="1"/>
            <a:r>
              <a:rPr lang="en-US" altLang="ko-KR" dirty="0" smtClean="0"/>
              <a:t>concentrate </a:t>
            </a:r>
            <a:r>
              <a:rPr lang="en-US" altLang="ko-KR" dirty="0"/>
              <a:t>on </a:t>
            </a:r>
            <a:r>
              <a:rPr lang="en-US" altLang="ko-KR" dirty="0" smtClean="0"/>
              <a:t>deﬁning </a:t>
            </a:r>
            <a:r>
              <a:rPr lang="en-US" altLang="ko-KR" dirty="0"/>
              <a:t>theories for </a:t>
            </a:r>
            <a:r>
              <a:rPr lang="en-US" altLang="ko-KR" dirty="0" smtClean="0"/>
              <a:t>operators expressed as function 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-</a:t>
            </a:r>
            <a:r>
              <a:rPr lang="en-US" altLang="ko-KR" dirty="0" smtClean="0"/>
              <a:t>] avoid mutations,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+</a:t>
            </a:r>
            <a:r>
              <a:rPr lang="en-US" altLang="ko-KR" dirty="0" smtClean="0"/>
              <a:t>] have powerful ways to abstract and compose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6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Scala idiom: Prefer immutable code (immutable data structures)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your variables immutable, </a:t>
            </a:r>
            <a:endParaRPr lang="en-US" altLang="ko-KR" dirty="0" smtClean="0"/>
          </a:p>
          <a:p>
            <a:r>
              <a:rPr lang="en-US" altLang="ko-KR" dirty="0" smtClean="0"/>
              <a:t>unless </a:t>
            </a:r>
            <a:r>
              <a:rPr lang="en-US" altLang="ko-KR" dirty="0"/>
              <a:t>there's a good reason not to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 </a:t>
            </a:r>
            <a:endParaRPr lang="en-US" altLang="ko-KR" dirty="0"/>
          </a:p>
          <a:p>
            <a:r>
              <a:rPr lang="ko-KR" altLang="en-US" dirty="0" err="1" smtClean="0"/>
              <a:t>읽을것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2204"/>
            <a:ext cx="8476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http://alvinalexander.com/scala/scala-idiom-immutable-code-functional-programming-immutability</a:t>
            </a:r>
          </a:p>
        </p:txBody>
      </p:sp>
    </p:spTree>
    <p:extLst>
      <p:ext uri="{BB962C8B-B14F-4D97-AF65-F5344CB8AC3E}">
        <p14:creationId xmlns:p14="http://schemas.microsoft.com/office/powerpoint/2010/main" val="174577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Functional </a:t>
            </a:r>
            <a:r>
              <a:rPr lang="en-US" altLang="ko-KR" dirty="0" smtClean="0"/>
              <a:t>Programming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a restricted sense,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functional </a:t>
            </a:r>
            <a:r>
              <a:rPr lang="en-US" altLang="ko-KR" dirty="0"/>
              <a:t>programming (FP) </a:t>
            </a:r>
            <a:r>
              <a:rPr lang="en-US" altLang="ko-KR" dirty="0" smtClean="0"/>
              <a:t>means programming </a:t>
            </a:r>
            <a:r>
              <a:rPr lang="en-US" altLang="ko-KR" dirty="0"/>
              <a:t>without mutable variables, assignments, </a:t>
            </a:r>
            <a:r>
              <a:rPr lang="en-US" altLang="ko-KR" dirty="0" smtClean="0"/>
              <a:t>loops, and </a:t>
            </a:r>
            <a:r>
              <a:rPr lang="en-US" altLang="ko-KR" dirty="0"/>
              <a:t>other imperative control structures.</a:t>
            </a:r>
          </a:p>
          <a:p>
            <a:r>
              <a:rPr lang="en-US" altLang="ko-KR" dirty="0"/>
              <a:t>In a wider  sense,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functional </a:t>
            </a:r>
            <a:r>
              <a:rPr lang="en-US" altLang="ko-KR" dirty="0"/>
              <a:t>programming means focusing </a:t>
            </a:r>
            <a:r>
              <a:rPr lang="en-US" altLang="ko-KR" dirty="0" smtClean="0"/>
              <a:t>on the </a:t>
            </a:r>
            <a:r>
              <a:rPr lang="en-US" altLang="ko-KR" dirty="0"/>
              <a:t>functions.</a:t>
            </a:r>
          </a:p>
          <a:p>
            <a:r>
              <a:rPr lang="en-US" altLang="ko-KR" dirty="0"/>
              <a:t>In particular,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functions </a:t>
            </a:r>
            <a:r>
              <a:rPr lang="en-US" altLang="ko-KR" dirty="0"/>
              <a:t>can be values that are </a:t>
            </a:r>
            <a:r>
              <a:rPr lang="en-US" altLang="ko-KR" dirty="0" smtClean="0"/>
              <a:t>produced, consumed</a:t>
            </a:r>
            <a:r>
              <a:rPr lang="en-US" altLang="ko-KR" dirty="0"/>
              <a:t>, and composed.</a:t>
            </a:r>
          </a:p>
          <a:p>
            <a:r>
              <a:rPr lang="en-US" altLang="ko-KR" dirty="0"/>
              <a:t>All this becomes easier in a functional language.</a:t>
            </a:r>
          </a:p>
        </p:txBody>
      </p:sp>
    </p:spTree>
    <p:extLst>
      <p:ext uri="{BB962C8B-B14F-4D97-AF65-F5344CB8AC3E}">
        <p14:creationId xmlns:p14="http://schemas.microsoft.com/office/powerpoint/2010/main" val="1903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Functional Programming Languages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In a restricted sense,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functional programming language is </a:t>
            </a:r>
            <a:r>
              <a:rPr lang="en-US" altLang="ko-KR" dirty="0" smtClean="0"/>
              <a:t>one which </a:t>
            </a:r>
            <a:r>
              <a:rPr lang="en-US" altLang="ko-KR" dirty="0"/>
              <a:t>does not have mutable variables, assignments, </a:t>
            </a:r>
            <a:r>
              <a:rPr lang="en-US" altLang="ko-KR" dirty="0" smtClean="0"/>
              <a:t>or imperative </a:t>
            </a:r>
            <a:r>
              <a:rPr lang="en-US" altLang="ko-KR" dirty="0"/>
              <a:t>control structures.</a:t>
            </a:r>
          </a:p>
          <a:p>
            <a:r>
              <a:rPr lang="en-US" altLang="ko-KR" dirty="0"/>
              <a:t>In a wider  sense,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functional programming language </a:t>
            </a:r>
            <a:r>
              <a:rPr lang="en-US" altLang="ko-KR" dirty="0" smtClean="0"/>
              <a:t>enables the </a:t>
            </a:r>
            <a:r>
              <a:rPr lang="en-US" altLang="ko-KR" dirty="0"/>
              <a:t>construction of elegant programs that focus on functions.</a:t>
            </a:r>
          </a:p>
          <a:p>
            <a:r>
              <a:rPr lang="en-US" altLang="ko-KR" dirty="0"/>
              <a:t>In particular,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functions </a:t>
            </a:r>
            <a:r>
              <a:rPr lang="en-US" altLang="ko-KR" dirty="0"/>
              <a:t>in a FP language are ﬁrst-class </a:t>
            </a:r>
            <a:r>
              <a:rPr lang="en-US" altLang="ko-KR" dirty="0" smtClean="0"/>
              <a:t>citizens.</a:t>
            </a:r>
          </a:p>
          <a:p>
            <a:pPr lvl="1"/>
            <a:r>
              <a:rPr lang="en-US" altLang="ko-KR" dirty="0" smtClean="0"/>
              <a:t>This means</a:t>
            </a:r>
          </a:p>
          <a:p>
            <a:pPr lvl="2"/>
            <a:r>
              <a:rPr lang="en-US" altLang="ko-KR" dirty="0" smtClean="0"/>
              <a:t>they can be deﬁned anywhere, including inside other functions like any other value, </a:t>
            </a:r>
          </a:p>
          <a:p>
            <a:pPr lvl="2"/>
            <a:r>
              <a:rPr lang="en-US" altLang="ko-KR" dirty="0" smtClean="0"/>
              <a:t>they can be passed as parameters to functions and returned as results as for other values, there exists a set operators to compose functions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2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Functional Programming?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Functional Programming is becoming increasingly popular because</a:t>
            </a:r>
          </a:p>
          <a:p>
            <a:pPr lvl="1"/>
            <a:r>
              <a:rPr lang="en-US" altLang="ko-KR" dirty="0"/>
              <a:t>it oﬀers an attractive method for exploiting parallelism for </a:t>
            </a:r>
            <a:r>
              <a:rPr lang="en-US" altLang="ko-KR" dirty="0" smtClean="0"/>
              <a:t>multicore and </a:t>
            </a:r>
            <a:r>
              <a:rPr lang="en-US" altLang="ko-KR" dirty="0"/>
              <a:t>cloud computing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To ﬁnd out more,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see </a:t>
            </a:r>
            <a:r>
              <a:rPr lang="en-US" altLang="ko-KR" dirty="0"/>
              <a:t>the video of my 2011 </a:t>
            </a:r>
            <a:r>
              <a:rPr lang="en-US" altLang="ko-KR" dirty="0" err="1"/>
              <a:t>Oscon</a:t>
            </a:r>
            <a:r>
              <a:rPr lang="en-US" altLang="ko-KR" dirty="0"/>
              <a:t> Java keynote</a:t>
            </a:r>
          </a:p>
          <a:p>
            <a:pPr lvl="1"/>
            <a:r>
              <a:rPr lang="en-US" altLang="ko-KR" dirty="0"/>
              <a:t>Working Hard to Keep it Simple</a:t>
            </a:r>
          </a:p>
          <a:p>
            <a:pPr lvl="1"/>
            <a:r>
              <a:rPr lang="en-US" altLang="ko-KR" dirty="0"/>
              <a:t>(16.30 minutes).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27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smtClean="0"/>
              <a:t>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4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7246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Milestone</a:t>
            </a:r>
            <a:endParaRPr lang="ko-KR" altLang="en-US"/>
          </a:p>
        </p:txBody>
      </p:sp>
      <p:cxnSp>
        <p:nvCxnSpPr>
          <p:cNvPr id="395" name="OTLSHAPE_T_f6ff95391b504a61a1654aa0a239610b_HorizontalConnector1"/>
          <p:cNvCxnSpPr/>
          <p:nvPr>
            <p:custDataLst>
              <p:tags r:id="rId1"/>
            </p:custDataLst>
          </p:nvPr>
        </p:nvCxnSpPr>
        <p:spPr>
          <a:xfrm>
            <a:off x="1808140" y="5892292"/>
            <a:ext cx="6911494" cy="0"/>
          </a:xfrm>
          <a:prstGeom prst="line">
            <a:avLst/>
          </a:prstGeom>
          <a:noFill/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6" name="OTLSHAPE_T_b834ced7775349629c6e6adbf6446b8a_HorizontalConnector1"/>
          <p:cNvCxnSpPr/>
          <p:nvPr>
            <p:custDataLst>
              <p:tags r:id="rId2"/>
            </p:custDataLst>
          </p:nvPr>
        </p:nvCxnSpPr>
        <p:spPr>
          <a:xfrm>
            <a:off x="1677500" y="5572167"/>
            <a:ext cx="4418500" cy="0"/>
          </a:xfrm>
          <a:prstGeom prst="line">
            <a:avLst/>
          </a:prstGeom>
          <a:noFill/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7" name="OTLSHAPE_T_238434568f7b41a6bc36f2594bdd699f_HorizontalConnector1"/>
          <p:cNvCxnSpPr/>
          <p:nvPr>
            <p:custDataLst>
              <p:tags r:id="rId3"/>
            </p:custDataLst>
          </p:nvPr>
        </p:nvCxnSpPr>
        <p:spPr>
          <a:xfrm>
            <a:off x="781008" y="5305467"/>
            <a:ext cx="2098925" cy="0"/>
          </a:xfrm>
          <a:prstGeom prst="line">
            <a:avLst/>
          </a:prstGeom>
          <a:noFill/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98" name="OTLSHAPE_T_238434568f7b41a6bc36f2594bdd699f_Shape"/>
          <p:cNvSpPr/>
          <p:nvPr>
            <p:custDataLst>
              <p:tags r:id="rId4"/>
            </p:custDataLst>
          </p:nvPr>
        </p:nvSpPr>
        <p:spPr>
          <a:xfrm>
            <a:off x="2879933" y="5203867"/>
            <a:ext cx="31369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9" name="OTLSHAPE_T_238434568f7b41a6bc36f2594bdd699f_JoinedDate"/>
          <p:cNvSpPr txBox="1"/>
          <p:nvPr>
            <p:custDataLst>
              <p:tags r:id="rId5"/>
            </p:custDataLst>
          </p:nvPr>
        </p:nvSpPr>
        <p:spPr>
          <a:xfrm>
            <a:off x="6062167" y="522795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rPr>
              <a:t>3/24/2016 - 4/30/2016</a:t>
            </a:r>
            <a:endParaRPr kumimoji="0" lang="ko-KR" altLang="en-US" sz="1000" b="0" i="0" u="none" strike="noStrike" kern="0" cap="none" spc="-6" normalizeH="0" baseline="0" noProof="0" smtClean="0">
              <a:ln>
                <a:noFill/>
              </a:ln>
              <a:solidFill>
                <a:srgbClr val="1F497E"/>
              </a:solidFill>
              <a:effectLst/>
              <a:uLnTx/>
              <a:uFillTx/>
            </a:endParaRPr>
          </a:p>
        </p:txBody>
      </p:sp>
      <p:sp>
        <p:nvSpPr>
          <p:cNvPr id="400" name="OTLSHAPE_T_238434568f7b41a6bc36f2594bdd699f_Title"/>
          <p:cNvSpPr txBox="1"/>
          <p:nvPr>
            <p:custDataLst>
              <p:tags r:id="rId6"/>
            </p:custDataLst>
          </p:nvPr>
        </p:nvSpPr>
        <p:spPr>
          <a:xfrm>
            <a:off x="127000" y="5220208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-4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Spark Basic</a:t>
            </a:r>
            <a:endParaRPr kumimoji="0" lang="ko-KR" altLang="en-US" sz="1100" b="1" i="0" u="none" strike="noStrike" kern="0" cap="none" spc="-4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1" name="OTLSHAPE_T_b834ced7775349629c6e6adbf6446b8a_Shape"/>
          <p:cNvSpPr/>
          <p:nvPr>
            <p:custDataLst>
              <p:tags r:id="rId7"/>
            </p:custDataLst>
          </p:nvPr>
        </p:nvSpPr>
        <p:spPr>
          <a:xfrm>
            <a:off x="6096000" y="5470567"/>
            <a:ext cx="25400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2" name="OTLSHAPE_T_b834ced7775349629c6e6adbf6446b8a_JoinedDate"/>
          <p:cNvSpPr txBox="1"/>
          <p:nvPr>
            <p:custDataLst>
              <p:tags r:id="rId8"/>
            </p:custDataLst>
          </p:nvPr>
        </p:nvSpPr>
        <p:spPr>
          <a:xfrm>
            <a:off x="8685802" y="549465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6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rPr>
              <a:t>5/1/2016 - 5/31/2016</a:t>
            </a:r>
            <a:endParaRPr kumimoji="0" lang="ko-KR" altLang="en-US" sz="1000" b="0" i="0" u="none" strike="noStrike" kern="0" cap="none" spc="-6" normalizeH="0" baseline="0" noProof="0" smtClean="0">
              <a:ln>
                <a:noFill/>
              </a:ln>
              <a:solidFill>
                <a:srgbClr val="1F497E"/>
              </a:solidFill>
              <a:effectLst/>
              <a:uLnTx/>
              <a:uFillTx/>
            </a:endParaRPr>
          </a:p>
        </p:txBody>
      </p:sp>
      <p:sp>
        <p:nvSpPr>
          <p:cNvPr id="403" name="OTLSHAPE_T_b834ced7775349629c6e6adbf6446b8a_Title"/>
          <p:cNvSpPr txBox="1"/>
          <p:nvPr>
            <p:custDataLst>
              <p:tags r:id="rId9"/>
            </p:custDataLst>
          </p:nvPr>
        </p:nvSpPr>
        <p:spPr>
          <a:xfrm>
            <a:off x="127000" y="5486908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-4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Spark Advanced with Scala</a:t>
            </a:r>
            <a:endParaRPr kumimoji="0" lang="ko-KR" altLang="en-US" sz="1100" b="1" i="0" u="none" strike="noStrike" kern="0" cap="none" spc="-4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4" name="OTLSHAPE_T_f6ff95391b504a61a1654aa0a239610b_Shape"/>
          <p:cNvSpPr/>
          <p:nvPr>
            <p:custDataLst>
              <p:tags r:id="rId10"/>
            </p:custDataLst>
          </p:nvPr>
        </p:nvSpPr>
        <p:spPr>
          <a:xfrm>
            <a:off x="8719634" y="5790692"/>
            <a:ext cx="2463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5" name="OTLSHAPE_T_f6ff95391b504a61a1654aa0a239610b_JoinedDate"/>
          <p:cNvSpPr txBox="1"/>
          <p:nvPr>
            <p:custDataLst>
              <p:tags r:id="rId11"/>
            </p:custDataLst>
          </p:nvPr>
        </p:nvSpPr>
        <p:spPr>
          <a:xfrm>
            <a:off x="11224802" y="5737267"/>
            <a:ext cx="584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rPr>
              <a:t>6/1/2016 - 6/30/2016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srgbClr val="1F497E"/>
              </a:solidFill>
              <a:effectLst/>
              <a:uLnTx/>
              <a:uFillTx/>
            </a:endParaRPr>
          </a:p>
        </p:txBody>
      </p:sp>
      <p:sp>
        <p:nvSpPr>
          <p:cNvPr id="406" name="OTLSHAPE_T_f6ff95391b504a61a1654aa0a239610b_Title"/>
          <p:cNvSpPr txBox="1"/>
          <p:nvPr>
            <p:custDataLst>
              <p:tags r:id="rId12"/>
            </p:custDataLst>
          </p:nvPr>
        </p:nvSpPr>
        <p:spPr>
          <a:xfrm>
            <a:off x="127000" y="5807033"/>
            <a:ext cx="168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-4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Spark Tuning(e.g. Geo-Spark)</a:t>
            </a:r>
            <a:endParaRPr kumimoji="0" lang="ko-KR" altLang="en-US" sz="1100" b="1" i="0" u="none" strike="noStrike" kern="0" cap="none" spc="-4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TLSHAPE_TB_00000000000000000000000000000000_ElapsedTime"/>
          <p:cNvSpPr/>
          <p:nvPr>
            <p:custDataLst>
              <p:tags r:id="rId13"/>
            </p:custDataLst>
          </p:nvPr>
        </p:nvSpPr>
        <p:spPr>
          <a:xfrm>
            <a:off x="0" y="6501892"/>
            <a:ext cx="12192000" cy="356108"/>
          </a:xfrm>
          <a:prstGeom prst="rect">
            <a:avLst/>
          </a:prstGeom>
          <a:solidFill>
            <a:srgbClr val="AF0D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OTLSHAPE_TB_00000000000000000000000000000000_ElapsedTime"/>
          <p:cNvSpPr/>
          <p:nvPr>
            <p:custDataLst>
              <p:tags r:id="rId14"/>
            </p:custDataLst>
          </p:nvPr>
        </p:nvSpPr>
        <p:spPr>
          <a:xfrm>
            <a:off x="0" y="6160346"/>
            <a:ext cx="12192000" cy="356108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317500" y="868202"/>
            <a:ext cx="11720102" cy="4138732"/>
            <a:chOff x="317500" y="1077214"/>
            <a:chExt cx="11720102" cy="4138732"/>
          </a:xfrm>
        </p:grpSpPr>
        <p:cxnSp>
          <p:nvCxnSpPr>
            <p:cNvPr id="212" name="OTLSHAPE_M_eae8418e3cda468ab0884d048a1a5208_Connector1"/>
            <p:cNvCxnSpPr/>
            <p:nvPr>
              <p:custDataLst>
                <p:tags r:id="rId15"/>
              </p:custDataLst>
            </p:nvPr>
          </p:nvCxnSpPr>
          <p:spPr>
            <a:xfrm>
              <a:off x="6525517" y="3429000"/>
              <a:ext cx="0" cy="527431"/>
            </a:xfrm>
            <a:prstGeom prst="line">
              <a:avLst/>
            </a:prstGeom>
            <a:noFill/>
            <a:ln w="9525" cap="flat" cmpd="sng" algn="ctr">
              <a:solidFill>
                <a:srgbClr val="FFC000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OTLSHAPE_M_3685654de1904095b81b171514c81684_Connector1"/>
            <p:cNvCxnSpPr/>
            <p:nvPr>
              <p:custDataLst>
                <p:tags r:id="rId16"/>
              </p:custDataLst>
            </p:nvPr>
          </p:nvCxnSpPr>
          <p:spPr>
            <a:xfrm>
              <a:off x="5340650" y="3429000"/>
              <a:ext cx="0" cy="1150493"/>
            </a:xfrm>
            <a:prstGeom prst="line">
              <a:avLst/>
            </a:prstGeom>
            <a:noFill/>
            <a:ln w="9525" cap="flat" cmpd="sng" algn="ctr">
              <a:solidFill>
                <a:srgbClr val="E7E6E6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OTLSHAPE_M_1114066cd0b8436ebda97ce5391def63_Connector1"/>
            <p:cNvCxnSpPr/>
            <p:nvPr>
              <p:custDataLst>
                <p:tags r:id="rId17"/>
              </p:custDataLst>
            </p:nvPr>
          </p:nvCxnSpPr>
          <p:spPr>
            <a:xfrm>
              <a:off x="4155783" y="3429000"/>
              <a:ext cx="0" cy="1773555"/>
            </a:xfrm>
            <a:prstGeom prst="line">
              <a:avLst/>
            </a:prstGeom>
            <a:noFill/>
            <a:ln w="9525" cap="flat" cmpd="sng" algn="ctr">
              <a:solidFill>
                <a:srgbClr val="E7E6E6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OTLSHAPE_M_d21233b391b846959eff7a22751de908_Connector1"/>
            <p:cNvCxnSpPr/>
            <p:nvPr>
              <p:custDataLst>
                <p:tags r:id="rId18"/>
              </p:custDataLst>
            </p:nvPr>
          </p:nvCxnSpPr>
          <p:spPr>
            <a:xfrm>
              <a:off x="2886283" y="3429000"/>
              <a:ext cx="0" cy="442172"/>
            </a:xfrm>
            <a:prstGeom prst="line">
              <a:avLst/>
            </a:prstGeom>
            <a:noFill/>
            <a:ln w="9525" cap="flat" cmpd="sng" algn="ctr">
              <a:solidFill>
                <a:srgbClr val="E7E6E6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OTLSHAPE_M_82bb57b9e3344537945341e3bcad0cab_Connector1"/>
            <p:cNvCxnSpPr/>
            <p:nvPr>
              <p:custDataLst>
                <p:tags r:id="rId19"/>
              </p:custDataLst>
            </p:nvPr>
          </p:nvCxnSpPr>
          <p:spPr>
            <a:xfrm>
              <a:off x="11180352" y="2435310"/>
              <a:ext cx="0" cy="612690"/>
            </a:xfrm>
            <a:prstGeom prst="line">
              <a:avLst/>
            </a:prstGeom>
            <a:noFill/>
            <a:ln w="9525" cap="flat" cmpd="sng" algn="ctr">
              <a:solidFill>
                <a:srgbClr val="44546A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OTLSHAPE_M_a5b5f85acc754a60b382c34109387101_Connector1"/>
            <p:cNvCxnSpPr/>
            <p:nvPr>
              <p:custDataLst>
                <p:tags r:id="rId20"/>
              </p:custDataLst>
            </p:nvPr>
          </p:nvCxnSpPr>
          <p:spPr>
            <a:xfrm>
              <a:off x="5933084" y="2520569"/>
              <a:ext cx="0" cy="527431"/>
            </a:xfrm>
            <a:prstGeom prst="line">
              <a:avLst/>
            </a:prstGeom>
            <a:noFill/>
            <a:ln w="9525" cap="flat" cmpd="sng" algn="ctr">
              <a:solidFill>
                <a:srgbClr val="E7E6E6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OTLSHAPE_M_8be45b62a3f8455499f1664e6b34e4da_Connector1"/>
            <p:cNvCxnSpPr/>
            <p:nvPr>
              <p:custDataLst>
                <p:tags r:id="rId21"/>
              </p:custDataLst>
            </p:nvPr>
          </p:nvCxnSpPr>
          <p:spPr>
            <a:xfrm>
              <a:off x="4748217" y="1897507"/>
              <a:ext cx="0" cy="1150493"/>
            </a:xfrm>
            <a:prstGeom prst="line">
              <a:avLst/>
            </a:prstGeom>
            <a:noFill/>
            <a:ln w="9525" cap="flat" cmpd="sng" algn="ctr">
              <a:solidFill>
                <a:srgbClr val="E7E6E6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OTLSHAPE_M_d610b3e586654be3a0f26afe44a85ab9_Connector1"/>
            <p:cNvCxnSpPr/>
            <p:nvPr>
              <p:custDataLst>
                <p:tags r:id="rId22"/>
              </p:custDataLst>
            </p:nvPr>
          </p:nvCxnSpPr>
          <p:spPr>
            <a:xfrm>
              <a:off x="3478716" y="1274445"/>
              <a:ext cx="0" cy="1773555"/>
            </a:xfrm>
            <a:prstGeom prst="line">
              <a:avLst/>
            </a:prstGeom>
            <a:noFill/>
            <a:ln w="9525" cap="flat" cmpd="sng" algn="ctr">
              <a:solidFill>
                <a:srgbClr val="FFC000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20" name="OTLSHAPE_TB_00000000000000000000000000000000_LeftEndCaps"/>
            <p:cNvSpPr txBox="1"/>
            <p:nvPr>
              <p:custDataLst>
                <p:tags r:id="rId23"/>
              </p:custDataLst>
            </p:nvPr>
          </p:nvSpPr>
          <p:spPr>
            <a:xfrm>
              <a:off x="317500" y="3098969"/>
              <a:ext cx="469900" cy="27906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-38" normalizeH="0" baseline="0" noProof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</a:rPr>
                <a:t>2016</a:t>
              </a:r>
              <a:endParaRPr kumimoji="0" lang="ko-KR" altLang="en-US" sz="1800" b="1" i="0" u="none" strike="noStrike" kern="0" cap="none" spc="-38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OTLSHAPE_TB_00000000000000000000000000000000_RightEndCaps"/>
            <p:cNvSpPr txBox="1"/>
            <p:nvPr>
              <p:custDataLst>
                <p:tags r:id="rId24"/>
              </p:custDataLst>
            </p:nvPr>
          </p:nvSpPr>
          <p:spPr>
            <a:xfrm>
              <a:off x="11411034" y="3098969"/>
              <a:ext cx="469900" cy="27906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-38" normalizeH="0" baseline="0" noProof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</a:rPr>
                <a:t>2016</a:t>
              </a:r>
              <a:endParaRPr kumimoji="0" lang="ko-KR" altLang="en-US" sz="1800" b="1" i="0" u="none" strike="noStrike" kern="0" cap="none" spc="-38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OTLSHAPE_TB_00000000000000000000000000000000_ScaleContainer"/>
            <p:cNvSpPr/>
            <p:nvPr>
              <p:custDataLst>
                <p:tags r:id="rId25"/>
              </p:custDataLst>
            </p:nvPr>
          </p:nvSpPr>
          <p:spPr>
            <a:xfrm>
              <a:off x="933365" y="3048000"/>
              <a:ext cx="10337800" cy="381000"/>
            </a:xfrm>
            <a:prstGeom prst="rect">
              <a:avLst/>
            </a:prstGeom>
            <a:gradFill flip="none" rotWithShape="1">
              <a:gsLst>
                <a:gs pos="0">
                  <a:srgbClr val="A5A5A5"/>
                </a:gs>
                <a:gs pos="0">
                  <a:srgbClr val="A5A5A5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OTLSHAPE_TB_00000000000000000000000000000000_ElapsedTime"/>
            <p:cNvSpPr/>
            <p:nvPr>
              <p:custDataLst>
                <p:tags r:id="rId26"/>
              </p:custDataLst>
            </p:nvPr>
          </p:nvSpPr>
          <p:spPr>
            <a:xfrm>
              <a:off x="933364" y="3048000"/>
              <a:ext cx="2552785" cy="3810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OTLSHAPE_TB_00000000000000000000000000000000_TodayMarkerShape"/>
            <p:cNvSpPr/>
            <p:nvPr>
              <p:custDataLst>
                <p:tags r:id="rId27"/>
              </p:custDataLst>
            </p:nvPr>
          </p:nvSpPr>
          <p:spPr>
            <a:xfrm flipV="1">
              <a:off x="3439072" y="29210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OTLSHAPE_TB_00000000000000000000000000000000_TodayMarkerText"/>
            <p:cNvSpPr txBox="1"/>
            <p:nvPr>
              <p:custDataLst>
                <p:tags r:id="rId28"/>
              </p:custDataLst>
            </p:nvPr>
          </p:nvSpPr>
          <p:spPr>
            <a:xfrm>
              <a:off x="3341101" y="2734945"/>
              <a:ext cx="3048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-26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오늘</a:t>
              </a:r>
            </a:p>
          </p:txBody>
        </p:sp>
        <p:sp>
          <p:nvSpPr>
            <p:cNvPr id="226" name="OTLSHAPE_TB_00000000000000000000000000000000_TimescaleInterval1"/>
            <p:cNvSpPr txBox="1"/>
            <p:nvPr>
              <p:custDataLst>
                <p:tags r:id="rId29"/>
              </p:custDataLst>
            </p:nvPr>
          </p:nvSpPr>
          <p:spPr>
            <a:xfrm>
              <a:off x="996865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-26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</a:t>
              </a:r>
              <a:endParaRPr kumimoji="0" lang="ko-KR" altLang="en-US" sz="1200" b="0" i="0" u="none" strike="noStrike" kern="0" cap="none" spc="-26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27" name="OTLSHAPE_TB_00000000000000000000000000000000_Separator1"/>
            <p:cNvCxnSpPr/>
            <p:nvPr>
              <p:custDataLst>
                <p:tags r:id="rId30"/>
              </p:custDataLst>
            </p:nvPr>
          </p:nvCxnSpPr>
          <p:spPr>
            <a:xfrm>
              <a:off x="3556999" y="3136900"/>
              <a:ext cx="0" cy="20320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28" name="OTLSHAPE_TB_00000000000000000000000000000000_TimescaleInterval2"/>
            <p:cNvSpPr txBox="1"/>
            <p:nvPr>
              <p:custDataLst>
                <p:tags r:id="rId31"/>
              </p:custDataLst>
            </p:nvPr>
          </p:nvSpPr>
          <p:spPr>
            <a:xfrm>
              <a:off x="3620500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-26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4</a:t>
              </a:r>
              <a:endParaRPr kumimoji="0" lang="ko-KR" altLang="en-US" sz="1200" b="0" i="0" u="none" strike="noStrike" kern="0" cap="none" spc="-26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29" name="OTLSHAPE_TB_00000000000000000000000000000000_Separator2"/>
            <p:cNvCxnSpPr/>
            <p:nvPr>
              <p:custDataLst>
                <p:tags r:id="rId32"/>
              </p:custDataLst>
            </p:nvPr>
          </p:nvCxnSpPr>
          <p:spPr>
            <a:xfrm>
              <a:off x="6096000" y="3136900"/>
              <a:ext cx="0" cy="20320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0" name="OTLSHAPE_TB_00000000000000000000000000000000_TimescaleInterval3"/>
            <p:cNvSpPr txBox="1"/>
            <p:nvPr>
              <p:custDataLst>
                <p:tags r:id="rId33"/>
              </p:custDataLst>
            </p:nvPr>
          </p:nvSpPr>
          <p:spPr>
            <a:xfrm>
              <a:off x="6159500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-26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5</a:t>
              </a:r>
              <a:endParaRPr kumimoji="0" lang="ko-KR" altLang="en-US" sz="1200" b="0" i="0" u="none" strike="noStrike" kern="0" cap="none" spc="-26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31" name="OTLSHAPE_TB_00000000000000000000000000000000_Separator3"/>
            <p:cNvCxnSpPr/>
            <p:nvPr>
              <p:custDataLst>
                <p:tags r:id="rId34"/>
              </p:custDataLst>
            </p:nvPr>
          </p:nvCxnSpPr>
          <p:spPr>
            <a:xfrm>
              <a:off x="8719634" y="3136900"/>
              <a:ext cx="0" cy="20320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alpha val="29804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2" name="OTLSHAPE_TB_00000000000000000000000000000000_TimescaleInterval4"/>
            <p:cNvSpPr txBox="1"/>
            <p:nvPr>
              <p:custDataLst>
                <p:tags r:id="rId35"/>
              </p:custDataLst>
            </p:nvPr>
          </p:nvSpPr>
          <p:spPr>
            <a:xfrm>
              <a:off x="8783134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-26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6</a:t>
              </a:r>
              <a:endParaRPr kumimoji="0" lang="ko-KR" altLang="en-US" sz="1200" b="0" i="0" u="none" strike="noStrike" kern="0" cap="none" spc="-26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OTLSHAPE_M_d610b3e586654be3a0f26afe44a85ab9_Title"/>
            <p:cNvSpPr txBox="1"/>
            <p:nvPr>
              <p:custDataLst>
                <p:tags r:id="rId36"/>
              </p:custDataLst>
            </p:nvPr>
          </p:nvSpPr>
          <p:spPr>
            <a:xfrm>
              <a:off x="3700966" y="1077214"/>
              <a:ext cx="23876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스파크</a:t>
              </a: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Week 1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및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Spark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환경 구축 실습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최우성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OTLSHAPE_M_d610b3e586654be3a0f26afe44a85ab9_Date"/>
            <p:cNvSpPr txBox="1"/>
            <p:nvPr>
              <p:custDataLst>
                <p:tags r:id="rId37"/>
              </p:custDataLst>
            </p:nvPr>
          </p:nvSpPr>
          <p:spPr>
            <a:xfrm>
              <a:off x="3700966" y="1430951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-8" normalizeH="0" baseline="0" noProof="0" smtClean="0">
                  <a:ln>
                    <a:noFill/>
                  </a:ln>
                  <a:solidFill>
                    <a:srgbClr val="1F497E"/>
                  </a:solidFill>
                  <a:effectLst/>
                  <a:uLnTx/>
                  <a:uFillTx/>
                </a:rPr>
                <a:t>3/30/2016</a:t>
              </a:r>
              <a:endParaRPr kumimoji="0" lang="ko-KR" altLang="en-US" sz="1000" b="0" i="0" u="none" strike="noStrike" kern="0" cap="none" spc="-8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OTLSHAPE_M_d610b3e586654be3a0f26afe44a85ab9_Shape"/>
            <p:cNvSpPr/>
            <p:nvPr>
              <p:custDataLst>
                <p:tags r:id="rId38"/>
              </p:custDataLst>
            </p:nvPr>
          </p:nvSpPr>
          <p:spPr>
            <a:xfrm rot="16200000">
              <a:off x="3504116" y="1274445"/>
              <a:ext cx="165100" cy="165100"/>
            </a:xfrm>
            <a:prstGeom prst="flowChartMerg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6" name="OTLSHAPE_M_8be45b62a3f8455499f1664e6b34e4da_Title"/>
            <p:cNvSpPr txBox="1"/>
            <p:nvPr>
              <p:custDataLst>
                <p:tags r:id="rId39"/>
              </p:custDataLst>
            </p:nvPr>
          </p:nvSpPr>
          <p:spPr>
            <a:xfrm>
              <a:off x="4991701" y="1874781"/>
              <a:ext cx="288606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스파크</a:t>
              </a: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 3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및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Log Analysis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실습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최서원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OTLSHAPE_M_8be45b62a3f8455499f1664e6b34e4da_Date"/>
            <p:cNvSpPr txBox="1"/>
            <p:nvPr>
              <p:custDataLst>
                <p:tags r:id="rId40"/>
              </p:custDataLst>
            </p:nvPr>
          </p:nvSpPr>
          <p:spPr>
            <a:xfrm>
              <a:off x="4970467" y="2054013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-8" normalizeH="0" baseline="0" noProof="0" smtClean="0">
                  <a:ln>
                    <a:noFill/>
                  </a:ln>
                  <a:solidFill>
                    <a:srgbClr val="1F497E"/>
                  </a:solidFill>
                  <a:effectLst/>
                  <a:uLnTx/>
                  <a:uFillTx/>
                </a:rPr>
                <a:t>4/14/2016</a:t>
              </a:r>
              <a:endParaRPr kumimoji="0" lang="ko-KR" altLang="en-US" sz="1000" b="0" i="0" u="none" strike="noStrike" kern="0" cap="none" spc="-8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OTLSHAPE_M_8be45b62a3f8455499f1664e6b34e4da_Shape"/>
            <p:cNvSpPr/>
            <p:nvPr>
              <p:custDataLst>
                <p:tags r:id="rId41"/>
              </p:custDataLst>
            </p:nvPr>
          </p:nvSpPr>
          <p:spPr>
            <a:xfrm rot="16200000">
              <a:off x="4773617" y="1897507"/>
              <a:ext cx="165100" cy="165100"/>
            </a:xfrm>
            <a:prstGeom prst="flowChartMerge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9" name="OTLSHAPE_M_a5b5f85acc754a60b382c34109387101_Title"/>
            <p:cNvSpPr txBox="1"/>
            <p:nvPr>
              <p:custDataLst>
                <p:tags r:id="rId42"/>
              </p:custDataLst>
            </p:nvPr>
          </p:nvSpPr>
          <p:spPr>
            <a:xfrm>
              <a:off x="6155334" y="2523518"/>
              <a:ext cx="293786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스파크 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 5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및 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Machine Learning (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임태형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OTLSHAPE_M_a5b5f85acc754a60b382c34109387101_Date"/>
            <p:cNvSpPr txBox="1"/>
            <p:nvPr>
              <p:custDataLst>
                <p:tags r:id="rId43"/>
              </p:custDataLst>
            </p:nvPr>
          </p:nvSpPr>
          <p:spPr>
            <a:xfrm>
              <a:off x="6155334" y="2677075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-8" normalizeH="0" baseline="0" noProof="0" smtClean="0">
                  <a:ln>
                    <a:noFill/>
                  </a:ln>
                  <a:solidFill>
                    <a:srgbClr val="1F497E"/>
                  </a:solidFill>
                  <a:effectLst/>
                  <a:uLnTx/>
                  <a:uFillTx/>
                </a:rPr>
                <a:t>4/28/2016</a:t>
              </a:r>
              <a:endParaRPr kumimoji="0" lang="ko-KR" altLang="en-US" sz="1000" b="0" i="0" u="none" strike="noStrike" kern="0" cap="none" spc="-8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OTLSHAPE_M_a5b5f85acc754a60b382c34109387101_Shape"/>
            <p:cNvSpPr/>
            <p:nvPr>
              <p:custDataLst>
                <p:tags r:id="rId44"/>
              </p:custDataLst>
            </p:nvPr>
          </p:nvSpPr>
          <p:spPr>
            <a:xfrm rot="16200000">
              <a:off x="5958484" y="2520569"/>
              <a:ext cx="165100" cy="165100"/>
            </a:xfrm>
            <a:prstGeom prst="flowChartMerge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2" name="OTLSHAPE_M_82bb57b9e3344537945341e3bcad0cab_Title"/>
            <p:cNvSpPr txBox="1"/>
            <p:nvPr>
              <p:custDataLst>
                <p:tags r:id="rId45"/>
              </p:custDataLst>
            </p:nvPr>
          </p:nvSpPr>
          <p:spPr>
            <a:xfrm>
              <a:off x="11402602" y="2152819"/>
              <a:ext cx="635000" cy="51155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기초군사훈련 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최우성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OTLSHAPE_M_82bb57b9e3344537945341e3bcad0cab_Date"/>
            <p:cNvSpPr txBox="1"/>
            <p:nvPr>
              <p:custDataLst>
                <p:tags r:id="rId46"/>
              </p:custDataLst>
            </p:nvPr>
          </p:nvSpPr>
          <p:spPr>
            <a:xfrm>
              <a:off x="11402602" y="2677075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-8" normalizeH="0" baseline="0" noProof="0" smtClean="0">
                  <a:ln>
                    <a:noFill/>
                  </a:ln>
                  <a:solidFill>
                    <a:srgbClr val="1F497E"/>
                  </a:solidFill>
                  <a:effectLst/>
                  <a:uLnTx/>
                  <a:uFillTx/>
                </a:rPr>
                <a:t>6/30/2016</a:t>
              </a:r>
              <a:endParaRPr kumimoji="0" lang="ko-KR" altLang="en-US" sz="1000" b="0" i="0" u="none" strike="noStrike" kern="0" cap="none" spc="-8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OTLSHAPE_M_82bb57b9e3344537945341e3bcad0cab_Shape"/>
            <p:cNvSpPr/>
            <p:nvPr>
              <p:custDataLst>
                <p:tags r:id="rId47"/>
              </p:custDataLst>
            </p:nvPr>
          </p:nvSpPr>
          <p:spPr>
            <a:xfrm rot="16200000">
              <a:off x="11205752" y="2435310"/>
              <a:ext cx="165100" cy="165100"/>
            </a:xfrm>
            <a:prstGeom prst="flowChartMerge">
              <a:avLst/>
            </a:prstGeom>
            <a:solidFill>
              <a:srgbClr val="44546A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5" name="OTLSHAPE_M_d21233b391b846959eff7a22751de908_Title"/>
            <p:cNvSpPr txBox="1"/>
            <p:nvPr>
              <p:custDataLst>
                <p:tags r:id="rId48"/>
              </p:custDataLst>
            </p:nvPr>
          </p:nvSpPr>
          <p:spPr>
            <a:xfrm>
              <a:off x="3108533" y="3812625"/>
              <a:ext cx="1041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-6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스터디 플랜 협의</a:t>
              </a:r>
            </a:p>
          </p:txBody>
        </p:sp>
        <p:sp>
          <p:nvSpPr>
            <p:cNvPr id="246" name="OTLSHAPE_M_d21233b391b846959eff7a22751de908_Date"/>
            <p:cNvSpPr txBox="1"/>
            <p:nvPr>
              <p:custDataLst>
                <p:tags r:id="rId49"/>
              </p:custDataLst>
            </p:nvPr>
          </p:nvSpPr>
          <p:spPr>
            <a:xfrm>
              <a:off x="3108533" y="3644900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-8" normalizeH="0" baseline="0" noProof="0" smtClean="0">
                  <a:ln>
                    <a:noFill/>
                  </a:ln>
                  <a:solidFill>
                    <a:srgbClr val="1F497E"/>
                  </a:solidFill>
                  <a:effectLst/>
                  <a:uLnTx/>
                  <a:uFillTx/>
                </a:rPr>
                <a:t>3/24/2016</a:t>
              </a:r>
              <a:endParaRPr kumimoji="0" lang="ko-KR" altLang="en-US" sz="1000" b="0" i="0" u="none" strike="noStrike" kern="0" cap="none" spc="-8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OTLSHAPE_M_d21233b391b846959eff7a22751de908_Shape"/>
            <p:cNvSpPr/>
            <p:nvPr>
              <p:custDataLst>
                <p:tags r:id="rId50"/>
              </p:custDataLst>
            </p:nvPr>
          </p:nvSpPr>
          <p:spPr>
            <a:xfrm rot="16200000">
              <a:off x="2911683" y="3706072"/>
              <a:ext cx="165100" cy="165100"/>
            </a:xfrm>
            <a:prstGeom prst="flowChartMerge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8" name="OTLSHAPE_M_1114066cd0b8436ebda97ce5391def63_Title"/>
            <p:cNvSpPr txBox="1"/>
            <p:nvPr>
              <p:custDataLst>
                <p:tags r:id="rId51"/>
              </p:custDataLst>
            </p:nvPr>
          </p:nvSpPr>
          <p:spPr>
            <a:xfrm>
              <a:off x="4378032" y="5046669"/>
              <a:ext cx="267046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스파크</a:t>
              </a: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 2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및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word count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실습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민종현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OTLSHAPE_M_1114066cd0b8436ebda97ce5391def63_Date"/>
            <p:cNvSpPr txBox="1"/>
            <p:nvPr>
              <p:custDataLst>
                <p:tags r:id="rId52"/>
              </p:custDataLst>
            </p:nvPr>
          </p:nvSpPr>
          <p:spPr>
            <a:xfrm>
              <a:off x="4378033" y="4891024"/>
              <a:ext cx="495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-8" normalizeH="0" baseline="0" noProof="0" smtClean="0">
                  <a:ln>
                    <a:noFill/>
                  </a:ln>
                  <a:solidFill>
                    <a:srgbClr val="1F497E"/>
                  </a:solidFill>
                  <a:effectLst/>
                  <a:uLnTx/>
                  <a:uFillTx/>
                </a:rPr>
                <a:t>4/7/2016</a:t>
              </a:r>
              <a:endParaRPr kumimoji="0" lang="ko-KR" altLang="en-US" sz="1000" b="0" i="0" u="none" strike="noStrike" kern="0" cap="none" spc="-8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OTLSHAPE_M_1114066cd0b8436ebda97ce5391def63_Shape"/>
            <p:cNvSpPr/>
            <p:nvPr>
              <p:custDataLst>
                <p:tags r:id="rId53"/>
              </p:custDataLst>
            </p:nvPr>
          </p:nvSpPr>
          <p:spPr>
            <a:xfrm rot="16200000">
              <a:off x="4181183" y="5037455"/>
              <a:ext cx="165100" cy="165100"/>
            </a:xfrm>
            <a:prstGeom prst="flowChartMerge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1" name="OTLSHAPE_M_3685654de1904095b81b171514c81684_Title"/>
            <p:cNvSpPr txBox="1"/>
            <p:nvPr>
              <p:custDataLst>
                <p:tags r:id="rId54"/>
              </p:custDataLst>
            </p:nvPr>
          </p:nvSpPr>
          <p:spPr>
            <a:xfrm>
              <a:off x="5562900" y="4435687"/>
              <a:ext cx="24892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스파크 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 4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및 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Text Analysis and Entity Resolution (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디아나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OTLSHAPE_M_3685654de1904095b81b171514c81684_Date"/>
            <p:cNvSpPr txBox="1"/>
            <p:nvPr>
              <p:custDataLst>
                <p:tags r:id="rId55"/>
              </p:custDataLst>
            </p:nvPr>
          </p:nvSpPr>
          <p:spPr>
            <a:xfrm>
              <a:off x="5562900" y="4267962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-8" normalizeH="0" baseline="0" noProof="0" smtClean="0">
                  <a:ln>
                    <a:noFill/>
                  </a:ln>
                  <a:solidFill>
                    <a:srgbClr val="1F497E"/>
                  </a:solidFill>
                  <a:effectLst/>
                  <a:uLnTx/>
                  <a:uFillTx/>
                </a:rPr>
                <a:t>4/21/2016</a:t>
              </a:r>
              <a:endParaRPr kumimoji="0" lang="ko-KR" altLang="en-US" sz="1000" b="0" i="0" u="none" strike="noStrike" kern="0" cap="none" spc="-8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OTLSHAPE_M_3685654de1904095b81b171514c81684_Shape"/>
            <p:cNvSpPr/>
            <p:nvPr>
              <p:custDataLst>
                <p:tags r:id="rId56"/>
              </p:custDataLst>
            </p:nvPr>
          </p:nvSpPr>
          <p:spPr>
            <a:xfrm rot="16200000">
              <a:off x="5366050" y="4414393"/>
              <a:ext cx="165100" cy="165100"/>
            </a:xfrm>
            <a:prstGeom prst="flowChartMerge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4" name="OTLSHAPE_M_eae8418e3cda468ab0884d048a1a5208_Title"/>
            <p:cNvSpPr txBox="1"/>
            <p:nvPr>
              <p:custDataLst>
                <p:tags r:id="rId57"/>
              </p:custDataLst>
            </p:nvPr>
          </p:nvSpPr>
          <p:spPr>
            <a:xfrm>
              <a:off x="6747767" y="3812625"/>
              <a:ext cx="24511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스파크 기반의 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Skyline Computation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기법 개발 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(KCC: 05.08 </a:t>
              </a:r>
              <a:r>
                <a:rPr kumimoji="0" lang="ko-KR" altLang="en-US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최우성</a:t>
              </a:r>
              <a:r>
                <a:rPr kumimoji="0" lang="en-US" altLang="ko-KR" sz="11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OTLSHAPE_M_eae8418e3cda468ab0884d048a1a5208_Date"/>
            <p:cNvSpPr txBox="1"/>
            <p:nvPr>
              <p:custDataLst>
                <p:tags r:id="rId58"/>
              </p:custDataLst>
            </p:nvPr>
          </p:nvSpPr>
          <p:spPr>
            <a:xfrm>
              <a:off x="6747767" y="3644900"/>
              <a:ext cx="495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-8" normalizeH="0" baseline="0" noProof="0" smtClean="0">
                  <a:ln>
                    <a:noFill/>
                  </a:ln>
                  <a:solidFill>
                    <a:srgbClr val="1F497E"/>
                  </a:solidFill>
                  <a:effectLst/>
                  <a:uLnTx/>
                  <a:uFillTx/>
                </a:rPr>
                <a:t>5/5/2016</a:t>
              </a:r>
              <a:endParaRPr kumimoji="0" lang="ko-KR" altLang="en-US" sz="1000" b="0" i="0" u="none" strike="noStrike" kern="0" cap="none" spc="-8" normalizeH="0" baseline="0" noProof="0" smtClean="0">
                <a:ln>
                  <a:noFill/>
                </a:ln>
                <a:solidFill>
                  <a:srgbClr val="1F497E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OTLSHAPE_M_eae8418e3cda468ab0884d048a1a5208_Shape"/>
            <p:cNvSpPr/>
            <p:nvPr>
              <p:custDataLst>
                <p:tags r:id="rId59"/>
              </p:custDataLst>
            </p:nvPr>
          </p:nvSpPr>
          <p:spPr>
            <a:xfrm rot="16200000">
              <a:off x="6550917" y="3791331"/>
              <a:ext cx="165100" cy="165100"/>
            </a:xfrm>
            <a:prstGeom prst="flowChartMerg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9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Week 1: Functions &amp; Evaluations</a:t>
            </a:r>
          </a:p>
          <a:p>
            <a:pPr algn="r"/>
            <a:r>
              <a:rPr lang="en-US" altLang="ko-KR" dirty="0"/>
              <a:t>Functional Programming Principles in </a:t>
            </a:r>
            <a:r>
              <a:rPr lang="en-US" altLang="ko-KR" dirty="0" err="1"/>
              <a:t>scala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6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Instructor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10302" y="1845734"/>
            <a:ext cx="7545377" cy="40233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Martin </a:t>
            </a:r>
            <a:r>
              <a:rPr lang="en-US" altLang="ko-KR" dirty="0" err="1" smtClean="0"/>
              <a:t>Odersky</a:t>
            </a:r>
            <a:endParaRPr lang="en-US" altLang="ko-KR" dirty="0" smtClean="0"/>
          </a:p>
          <a:p>
            <a:pPr lvl="1"/>
            <a:r>
              <a:rPr lang="en-US" altLang="ko-KR" dirty="0"/>
              <a:t>Ph.D. from ETH </a:t>
            </a:r>
            <a:r>
              <a:rPr lang="en-US" altLang="ko-KR" dirty="0" smtClean="0"/>
              <a:t>Zurich</a:t>
            </a:r>
          </a:p>
          <a:p>
            <a:pPr lvl="2"/>
            <a:r>
              <a:rPr lang="en-US" altLang="ko-KR" dirty="0"/>
              <a:t>under the supervision of </a:t>
            </a:r>
            <a:r>
              <a:rPr lang="en-US" altLang="ko-KR" dirty="0" err="1"/>
              <a:t>Niklaus</a:t>
            </a:r>
            <a:r>
              <a:rPr lang="en-US" altLang="ko-KR" dirty="0"/>
              <a:t> Wirth, who is best known as the designer of several programming languages (including Pascal)</a:t>
            </a:r>
          </a:p>
          <a:p>
            <a:pPr lvl="1"/>
            <a:r>
              <a:rPr lang="en-US" altLang="ko-KR" dirty="0" smtClean="0"/>
              <a:t>designed </a:t>
            </a:r>
            <a:r>
              <a:rPr lang="en-US" altLang="ko-KR" dirty="0"/>
              <a:t>the Scala programming </a:t>
            </a:r>
            <a:r>
              <a:rPr lang="en-US" altLang="ko-KR" dirty="0" smtClean="0"/>
              <a:t>language</a:t>
            </a:r>
          </a:p>
          <a:p>
            <a:pPr lvl="1"/>
            <a:r>
              <a:rPr lang="en-US" altLang="ko-KR" dirty="0"/>
              <a:t>built the current generation of </a:t>
            </a:r>
            <a:r>
              <a:rPr lang="en-US" altLang="ko-KR" dirty="0" err="1"/>
              <a:t>javac</a:t>
            </a:r>
            <a:endParaRPr lang="en-US" altLang="ko-KR" dirty="0"/>
          </a:p>
          <a:p>
            <a:r>
              <a:rPr lang="en-US" altLang="ko-KR" dirty="0" smtClean="0"/>
              <a:t>Primary objective of this </a:t>
            </a:r>
            <a:r>
              <a:rPr lang="en-US" altLang="ko-KR" dirty="0"/>
              <a:t>course,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is </a:t>
            </a:r>
            <a:r>
              <a:rPr lang="en-US" altLang="ko-KR" dirty="0"/>
              <a:t>not </a:t>
            </a:r>
            <a:r>
              <a:rPr lang="en-US" altLang="ko-KR" dirty="0" err="1"/>
              <a:t>scala</a:t>
            </a:r>
            <a:r>
              <a:rPr lang="en-US" altLang="ko-KR" dirty="0"/>
              <a:t>	</a:t>
            </a:r>
            <a:r>
              <a:rPr lang="en-US" altLang="ko-KR" dirty="0" smtClean="0"/>
              <a:t> programming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learning functional programming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Different paradigm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Mark Odersky photo by Linda Poe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958975"/>
            <a:ext cx="2095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 Paradigms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en-US" altLang="ko-KR" dirty="0"/>
              <a:t>programming paradigms:</a:t>
            </a:r>
          </a:p>
          <a:p>
            <a:pPr lvl="1"/>
            <a:r>
              <a:rPr lang="en-US" altLang="ko-KR" dirty="0" smtClean="0"/>
              <a:t>imperative programming</a:t>
            </a:r>
          </a:p>
          <a:p>
            <a:pPr lvl="2"/>
            <a:r>
              <a:rPr lang="en-US" altLang="ko-KR" dirty="0" smtClean="0"/>
              <a:t>Java, c, etc.</a:t>
            </a:r>
            <a:endParaRPr lang="en-US" altLang="ko-KR" dirty="0"/>
          </a:p>
          <a:p>
            <a:pPr lvl="1"/>
            <a:r>
              <a:rPr lang="en-US" altLang="ko-KR" dirty="0" smtClean="0"/>
              <a:t>functional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 smtClean="0"/>
              <a:t>logic </a:t>
            </a:r>
            <a:r>
              <a:rPr lang="en-US" altLang="ko-KR" dirty="0"/>
              <a:t>programming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Orthogonal </a:t>
            </a:r>
            <a:r>
              <a:rPr lang="en-US" altLang="ko-KR" dirty="0"/>
              <a:t>to it:</a:t>
            </a:r>
          </a:p>
          <a:p>
            <a:pPr lvl="1"/>
            <a:r>
              <a:rPr lang="en-US" altLang="ko-KR" dirty="0" smtClean="0"/>
              <a:t>object-oriented </a:t>
            </a:r>
            <a:r>
              <a:rPr lang="en-US" altLang="ko-KR" dirty="0"/>
              <a:t>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Imperative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Imperative programming is about</a:t>
            </a:r>
          </a:p>
          <a:p>
            <a:pPr lvl="1"/>
            <a:r>
              <a:rPr lang="en-US" altLang="ko-KR" dirty="0" smtClean="0"/>
              <a:t>modifying </a:t>
            </a:r>
            <a:r>
              <a:rPr lang="en-US" altLang="ko-KR" dirty="0"/>
              <a:t>mutable variables,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/>
              <a:t>assignments</a:t>
            </a:r>
          </a:p>
          <a:p>
            <a:pPr lvl="1"/>
            <a:r>
              <a:rPr lang="en-US" altLang="ko-KR" dirty="0" smtClean="0"/>
              <a:t>and </a:t>
            </a:r>
            <a:r>
              <a:rPr lang="en-US" altLang="ko-KR" dirty="0"/>
              <a:t>control structures such as if-then-else, loops, </a:t>
            </a:r>
            <a:r>
              <a:rPr lang="en-US" altLang="ko-KR" dirty="0" smtClean="0"/>
              <a:t>break, continue</a:t>
            </a:r>
            <a:r>
              <a:rPr lang="en-US" altLang="ko-KR" dirty="0"/>
              <a:t>, return.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most common informal way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understand imperative programs</a:t>
            </a:r>
          </a:p>
          <a:p>
            <a:pPr lvl="1"/>
            <a:r>
              <a:rPr lang="en-US" altLang="ko-KR" dirty="0"/>
              <a:t>is as instruction sequences for a Von Neumann computer.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Imperative Programs and Computers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There’s a strong correspondence between</a:t>
            </a:r>
          </a:p>
          <a:p>
            <a:pPr lvl="1"/>
            <a:r>
              <a:rPr lang="en-US" altLang="ko-KR" dirty="0"/>
              <a:t>Mutable variables ≈ memory </a:t>
            </a:r>
            <a:r>
              <a:rPr lang="en-US" altLang="ko-KR" dirty="0" smtClean="0"/>
              <a:t>cells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a= 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lvl="1"/>
            <a:r>
              <a:rPr lang="en-US" altLang="ko-KR" dirty="0"/>
              <a:t>Variable dereferences ≈ load instructions</a:t>
            </a:r>
          </a:p>
          <a:p>
            <a:pPr lvl="1"/>
            <a:r>
              <a:rPr lang="en-US" altLang="ko-KR" dirty="0"/>
              <a:t>Variable assignments ≈ store instructions</a:t>
            </a:r>
          </a:p>
          <a:p>
            <a:pPr lvl="1"/>
            <a:r>
              <a:rPr lang="en-US" altLang="ko-KR" dirty="0"/>
              <a:t>Control structures ≈ jumps</a:t>
            </a:r>
          </a:p>
          <a:p>
            <a:r>
              <a:rPr lang="en-US" altLang="ko-KR" dirty="0"/>
              <a:t>Problem: Scaling up.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How </a:t>
            </a:r>
            <a:r>
              <a:rPr lang="en-US" altLang="ko-KR" dirty="0"/>
              <a:t>can we avoid conceptualizing </a:t>
            </a:r>
            <a:r>
              <a:rPr lang="en-US" altLang="ko-KR" dirty="0" smtClean="0"/>
              <a:t>programs word </a:t>
            </a:r>
            <a:r>
              <a:rPr lang="en-US" altLang="ko-KR" dirty="0"/>
              <a:t>by word?</a:t>
            </a:r>
          </a:p>
          <a:p>
            <a:r>
              <a:rPr lang="en-US" altLang="ko-KR" dirty="0"/>
              <a:t>Reference: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John </a:t>
            </a:r>
            <a:r>
              <a:rPr lang="en-US" altLang="ko-KR" dirty="0"/>
              <a:t>Backus, Can Programming Be Liberated from </a:t>
            </a:r>
            <a:r>
              <a:rPr lang="en-US" altLang="ko-KR" dirty="0" smtClean="0"/>
              <a:t>the von</a:t>
            </a:r>
            <a:r>
              <a:rPr lang="en-US" altLang="ko-KR" dirty="0"/>
              <a:t>. Neumann Style?, Turing Award Lecture 1978.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Up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the end, pure imperative programming is limited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 </a:t>
            </a:r>
            <a:r>
              <a:rPr lang="en-US" altLang="ko-KR" dirty="0"/>
              <a:t>the “</a:t>
            </a:r>
            <a:r>
              <a:rPr lang="en-US" altLang="ko-KR" dirty="0" smtClean="0"/>
              <a:t>Von Neumann</a:t>
            </a:r>
            <a:r>
              <a:rPr lang="en-US" altLang="ko-KR" dirty="0"/>
              <a:t>” bottleneck:</a:t>
            </a:r>
          </a:p>
          <a:p>
            <a:pPr lvl="2"/>
            <a:r>
              <a:rPr lang="en-US" altLang="ko-KR" dirty="0"/>
              <a:t>One tends to conceptualize data structures word-by-word.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</a:t>
            </a:r>
            <a:r>
              <a:rPr lang="en-US" altLang="ko-KR" dirty="0"/>
              <a:t>need other techniques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defining high-level abstractions </a:t>
            </a:r>
            <a:r>
              <a:rPr lang="en-US" altLang="ko-KR" dirty="0" smtClean="0"/>
              <a:t>such as </a:t>
            </a:r>
            <a:r>
              <a:rPr lang="en-US" altLang="ko-KR" dirty="0"/>
              <a:t>collections, polynomials, geometric shapes, strings, documents.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Ideally</a:t>
            </a:r>
            <a:r>
              <a:rPr lang="en-US" altLang="ko-KR" dirty="0"/>
              <a:t>: Develop theories of collections, shapes, strings, 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 Theory?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smtClean="0"/>
              <a:t>theory</a:t>
            </a:r>
            <a:r>
              <a:rPr lang="en-US" altLang="ko-KR" i="1" dirty="0" smtClean="0"/>
              <a:t>(mathematics)</a:t>
            </a:r>
            <a:r>
              <a:rPr lang="en-US" altLang="ko-KR" dirty="0" smtClean="0"/>
              <a:t> </a:t>
            </a:r>
            <a:r>
              <a:rPr lang="en-US" altLang="ko-KR" dirty="0"/>
              <a:t>consists of</a:t>
            </a:r>
          </a:p>
          <a:p>
            <a:pPr lvl="1"/>
            <a:r>
              <a:rPr lang="en-US" altLang="ko-KR" dirty="0" smtClean="0"/>
              <a:t>one </a:t>
            </a:r>
            <a:r>
              <a:rPr lang="en-US" altLang="ko-KR" dirty="0"/>
              <a:t>or more data types</a:t>
            </a:r>
          </a:p>
          <a:p>
            <a:pPr lvl="1"/>
            <a:r>
              <a:rPr lang="en-US" altLang="ko-KR" dirty="0" smtClean="0"/>
              <a:t>operations </a:t>
            </a:r>
            <a:r>
              <a:rPr lang="en-US" altLang="ko-KR" dirty="0"/>
              <a:t>on these types</a:t>
            </a:r>
          </a:p>
          <a:p>
            <a:pPr lvl="1"/>
            <a:r>
              <a:rPr lang="en-US" altLang="ko-KR" dirty="0" smtClean="0"/>
              <a:t>laws </a:t>
            </a:r>
            <a:r>
              <a:rPr lang="en-US" altLang="ko-KR" dirty="0"/>
              <a:t>that describe the relationships between values </a:t>
            </a:r>
            <a:r>
              <a:rPr lang="en-US" altLang="ko-KR" dirty="0" smtClean="0"/>
              <a:t>and operations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Normally, a theory does not describe mutations!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추억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3786</TotalTime>
  <Words>882</Words>
  <Application>Microsoft Office PowerPoint</Application>
  <PresentationFormat>와이드스크린</PresentationFormat>
  <Paragraphs>157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Calibri</vt:lpstr>
      <vt:lpstr>Calibri Light</vt:lpstr>
      <vt:lpstr>추억</vt:lpstr>
      <vt:lpstr>Scala</vt:lpstr>
      <vt:lpstr>Milestone</vt:lpstr>
      <vt:lpstr>Introduction</vt:lpstr>
      <vt:lpstr>Instructor</vt:lpstr>
      <vt:lpstr>Programming Paradigms</vt:lpstr>
      <vt:lpstr>Review: Imperative programming</vt:lpstr>
      <vt:lpstr>Imperative Programs and Computers</vt:lpstr>
      <vt:lpstr>Scaling Up</vt:lpstr>
      <vt:lpstr>What is a Theory?</vt:lpstr>
      <vt:lpstr>Theories without Mutation</vt:lpstr>
      <vt:lpstr>Theories without Mutation</vt:lpstr>
      <vt:lpstr>Consequences for Programming</vt:lpstr>
      <vt:lpstr>Scala idiom: Prefer immutable code (immutable data structures)</vt:lpstr>
      <vt:lpstr>Functional Programming</vt:lpstr>
      <vt:lpstr>Functional Programming Languages</vt:lpstr>
      <vt:lpstr>Why Functional Programming?</vt:lpstr>
      <vt:lpstr>15분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Woosung Choi</dc:creator>
  <cp:lastModifiedBy>Woosung Choi</cp:lastModifiedBy>
  <cp:revision>52</cp:revision>
  <dcterms:created xsi:type="dcterms:W3CDTF">2016-03-24T06:35:39Z</dcterms:created>
  <dcterms:modified xsi:type="dcterms:W3CDTF">2016-06-13T11:45:33Z</dcterms:modified>
</cp:coreProperties>
</file>