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8" r:id="rId12"/>
    <p:sldId id="283" r:id="rId13"/>
    <p:sldId id="289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9C7"/>
    <a:srgbClr val="AF0D11"/>
    <a:srgbClr val="BA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4470" autoAdjust="0"/>
  </p:normalViewPr>
  <p:slideViewPr>
    <p:cSldViewPr snapToGrid="0">
      <p:cViewPr varScale="1">
        <p:scale>
          <a:sx n="61" d="100"/>
          <a:sy n="61" d="100"/>
        </p:scale>
        <p:origin x="78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F18B2-699B-49AB-A505-C63B27755DE4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C14-AB2D-4C7F-80B9-786F1E912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5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2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0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3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C14-AB2D-4C7F-80B9-786F1E9127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4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0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9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3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128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4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6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40114"/>
            <a:ext cx="10058400" cy="4434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D988F3-8E36-403A-9BF7-D8C61B2B21CF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F4935D-F2C3-48CC-A9F4-504BFD9034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4057" y="1418531"/>
            <a:ext cx="101745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1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Scala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Week 1</a:t>
            </a:r>
            <a:r>
              <a:rPr lang="en-US" altLang="ko-KR" dirty="0" smtClean="0"/>
              <a:t>: Functions &amp; Evaluations</a:t>
            </a:r>
            <a:endParaRPr lang="en-US" altLang="ko-KR" dirty="0"/>
          </a:p>
          <a:p>
            <a:pPr algn="r"/>
            <a:r>
              <a:rPr lang="en-US" altLang="ko-KR" dirty="0" smtClean="0"/>
              <a:t>Functional Programming Principles in </a:t>
            </a:r>
            <a:r>
              <a:rPr lang="en-US" altLang="ko-KR" dirty="0" err="1" smtClean="0"/>
              <a:t>scala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pic>
        <p:nvPicPr>
          <p:cNvPr id="1032" name="Picture 8" descr="https://peterdewit.files.wordpress.com/2014/10/heartbeat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6" y="3340290"/>
            <a:ext cx="2092324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peterdewit.files.wordpress.com/2014/10/heartbeat2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73"/>
          <a:stretch/>
        </p:blipFill>
        <p:spPr bwMode="auto">
          <a:xfrm>
            <a:off x="5054602" y="3340290"/>
            <a:ext cx="1412874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peterdewit.files.wordpress.com/2014/10/heartbeat2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73"/>
          <a:stretch/>
        </p:blipFill>
        <p:spPr bwMode="auto">
          <a:xfrm>
            <a:off x="3647283" y="3340290"/>
            <a:ext cx="1412874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peterdewit.files.wordpress.com/2014/10/heartbeat2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473"/>
          <a:stretch/>
        </p:blipFill>
        <p:spPr bwMode="auto">
          <a:xfrm>
            <a:off x="1408908" y="3340290"/>
            <a:ext cx="610392" cy="8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ekslate.com/wp-content/uploads/2015/03/hadoop-trai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136806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Theories without Mutation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For instance </a:t>
            </a:r>
          </a:p>
          <a:p>
            <a:pPr lvl="1"/>
            <a:r>
              <a:rPr lang="en-US" altLang="ko-KR" dirty="0" smtClean="0"/>
              <a:t>the theory of polynomials defines the sum of two polynomials by laws </a:t>
            </a:r>
          </a:p>
          <a:p>
            <a:pPr lvl="2"/>
            <a:r>
              <a:rPr lang="en-US" altLang="ko-KR" dirty="0" smtClean="0"/>
              <a:t>such as: (a*x + b) + (c*x + d) = (</a:t>
            </a:r>
            <a:r>
              <a:rPr lang="en-US" altLang="ko-KR" dirty="0" err="1" smtClean="0"/>
              <a:t>x+c</a:t>
            </a:r>
            <a:r>
              <a:rPr lang="en-US" altLang="ko-KR" dirty="0" smtClean="0"/>
              <a:t>)*x + (</a:t>
            </a:r>
            <a:r>
              <a:rPr lang="en-US" altLang="ko-KR" dirty="0" err="1" smtClean="0"/>
              <a:t>b+d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But it does not define an operator </a:t>
            </a:r>
          </a:p>
          <a:p>
            <a:pPr lvl="1"/>
            <a:r>
              <a:rPr lang="en-US" altLang="ko-KR" dirty="0" smtClean="0"/>
              <a:t>to change a coefficient while keeping the polynomial the same!</a:t>
            </a:r>
          </a:p>
          <a:p>
            <a:r>
              <a:rPr lang="en-US" altLang="ko-KR" dirty="0" smtClean="0"/>
              <a:t>Suppose that</a:t>
            </a:r>
          </a:p>
          <a:p>
            <a:pPr lvl="1"/>
            <a:r>
              <a:rPr lang="en-US" altLang="ko-KR" dirty="0" smtClean="0"/>
              <a:t>class Polynomial {double[] coefficient;} ~~. </a:t>
            </a:r>
          </a:p>
          <a:p>
            <a:pPr lvl="2"/>
            <a:r>
              <a:rPr lang="en-US" altLang="ko-KR" dirty="0" smtClean="0"/>
              <a:t>Polynomial p = ....;</a:t>
            </a:r>
          </a:p>
          <a:p>
            <a:pPr lvl="2"/>
            <a:r>
              <a:rPr lang="en-US" altLang="ko-KR" dirty="0" err="1" smtClean="0"/>
              <a:t>p.coefficient</a:t>
            </a:r>
            <a:r>
              <a:rPr lang="en-US" altLang="ko-KR" dirty="0" smtClean="0"/>
              <a:t>[0] = 42;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=&gt; Could Damage this Theories by Break  Laws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Theories without Mutation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Other example:</a:t>
            </a:r>
          </a:p>
          <a:p>
            <a:pPr lvl="1"/>
            <a:r>
              <a:rPr lang="en-US" altLang="ko-KR" dirty="0" smtClean="0"/>
              <a:t>The theory of strings deﬁnes a concatenation operator ++ which is associative:</a:t>
            </a:r>
          </a:p>
          <a:p>
            <a:pPr lvl="2"/>
            <a:r>
              <a:rPr lang="en-US" altLang="ko-KR" dirty="0" smtClean="0"/>
              <a:t>( a ++ b) ++ c = a ++ ( b ++ c)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But </a:t>
            </a:r>
            <a:r>
              <a:rPr lang="en-US" altLang="ko-KR" dirty="0"/>
              <a:t>it does not deﬁne an operator to change a sequence </a:t>
            </a:r>
            <a:r>
              <a:rPr lang="en-US" altLang="ko-KR" dirty="0" smtClean="0"/>
              <a:t>element while </a:t>
            </a:r>
            <a:r>
              <a:rPr lang="en-US" altLang="ko-KR" dirty="0"/>
              <a:t>keeping the sequence the same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Some language do get right e.g. Java’s string</a:t>
            </a:r>
          </a:p>
        </p:txBody>
      </p:sp>
    </p:spTree>
    <p:extLst>
      <p:ext uri="{BB962C8B-B14F-4D97-AF65-F5344CB8AC3E}">
        <p14:creationId xmlns:p14="http://schemas.microsoft.com/office/powerpoint/2010/main" val="30082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Consequences for Programming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smtClean="0"/>
              <a:t> </a:t>
            </a:r>
            <a:r>
              <a:rPr lang="en-US" altLang="ko-KR" dirty="0" smtClean="0"/>
              <a:t>we want to implement high-level concepts following their mathematical theories,</a:t>
            </a:r>
          </a:p>
          <a:p>
            <a:pPr lvl="1"/>
            <a:r>
              <a:rPr lang="en-US" altLang="ko-KR" dirty="0" smtClean="0"/>
              <a:t>there’s no place for mutation</a:t>
            </a:r>
          </a:p>
          <a:p>
            <a:pPr lvl="2"/>
            <a:r>
              <a:rPr lang="en-US" altLang="ko-KR" dirty="0" smtClean="0"/>
              <a:t>The do not allow mutations</a:t>
            </a:r>
          </a:p>
          <a:p>
            <a:pPr lvl="2"/>
            <a:r>
              <a:rPr lang="en-US" altLang="ko-KR" dirty="0" smtClean="0"/>
              <a:t>Mutations can destroy useful laws in the theories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Therefore, let’s [New programming style] </a:t>
            </a:r>
          </a:p>
          <a:p>
            <a:pPr lvl="1"/>
            <a:r>
              <a:rPr lang="en-US" altLang="ko-KR" dirty="0" smtClean="0"/>
              <a:t>concentrate </a:t>
            </a:r>
            <a:r>
              <a:rPr lang="en-US" altLang="ko-KR" dirty="0"/>
              <a:t>on </a:t>
            </a:r>
            <a:r>
              <a:rPr lang="en-US" altLang="ko-KR" dirty="0" smtClean="0"/>
              <a:t>deﬁning </a:t>
            </a:r>
            <a:r>
              <a:rPr lang="en-US" altLang="ko-KR" dirty="0"/>
              <a:t>theories for </a:t>
            </a:r>
            <a:r>
              <a:rPr lang="en-US" altLang="ko-KR" dirty="0" smtClean="0"/>
              <a:t>operators expressed as function 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-</a:t>
            </a:r>
            <a:r>
              <a:rPr lang="en-US" altLang="ko-KR" dirty="0" smtClean="0"/>
              <a:t>] avoid mutations,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+</a:t>
            </a:r>
            <a:r>
              <a:rPr lang="en-US" altLang="ko-KR" dirty="0" smtClean="0"/>
              <a:t>] have powerful ways to abstract and compose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Scala idiom: Prefer immutable code (immutable data structures)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Make your variables immutable, </a:t>
            </a:r>
            <a:endParaRPr lang="en-US" altLang="ko-KR" dirty="0"/>
          </a:p>
          <a:p>
            <a:pPr lvl="1"/>
            <a:r>
              <a:rPr lang="en-US" altLang="ko-KR" dirty="0" smtClean="0"/>
              <a:t>Unless there's a good reason not to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benefit </a:t>
            </a:r>
            <a:r>
              <a:rPr lang="en-US" altLang="ko-KR" dirty="0"/>
              <a:t>of programming </a:t>
            </a:r>
            <a:r>
              <a:rPr lang="en-US" altLang="ko-KR" dirty="0" smtClean="0"/>
              <a:t>with </a:t>
            </a:r>
            <a:r>
              <a:rPr lang="en-US" altLang="ko-KR" dirty="0"/>
              <a:t>fewer vars.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more </a:t>
            </a:r>
            <a:r>
              <a:rPr lang="en-US" altLang="ko-KR" dirty="0"/>
              <a:t>concise, and less </a:t>
            </a:r>
            <a:r>
              <a:rPr lang="en-US" altLang="ko-KR" dirty="0" smtClean="0"/>
              <a:t>error-prone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reason Scala encourages a functional style, in fact, is that </a:t>
            </a:r>
            <a:r>
              <a:rPr lang="en-US" altLang="ko-KR" dirty="0" smtClean="0"/>
              <a:t>the </a:t>
            </a:r>
            <a:r>
              <a:rPr lang="en-US" altLang="ko-KR" dirty="0"/>
              <a:t>functional style can help you write more understandable, less error-prone </a:t>
            </a:r>
            <a:r>
              <a:rPr lang="en-US" altLang="ko-KR" dirty="0" smtClean="0"/>
              <a:t>code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It’s more than just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versus </a:t>
            </a:r>
            <a:r>
              <a:rPr lang="en-US" altLang="ko-KR" dirty="0" err="1" smtClean="0"/>
              <a:t>var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42204"/>
            <a:ext cx="8476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http://alvinalexander.com/scala/scala-idiom-immutable-code-functional-programming-immutability</a:t>
            </a:r>
          </a:p>
        </p:txBody>
      </p:sp>
    </p:spTree>
    <p:extLst>
      <p:ext uri="{BB962C8B-B14F-4D97-AF65-F5344CB8AC3E}">
        <p14:creationId xmlns:p14="http://schemas.microsoft.com/office/powerpoint/2010/main" val="17457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Functional </a:t>
            </a:r>
            <a:r>
              <a:rPr lang="en-US" altLang="ko-KR" dirty="0" smtClean="0"/>
              <a:t>Programming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a restricted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/>
              <a:t>programming (FP) </a:t>
            </a:r>
            <a:r>
              <a:rPr lang="en-US" altLang="ko-KR" dirty="0" smtClean="0"/>
              <a:t>means programming </a:t>
            </a:r>
            <a:r>
              <a:rPr lang="en-US" altLang="ko-KR" dirty="0"/>
              <a:t>without mutable variables, assignments, </a:t>
            </a:r>
            <a:r>
              <a:rPr lang="en-US" altLang="ko-KR" dirty="0" smtClean="0"/>
              <a:t>loops, and </a:t>
            </a:r>
            <a:r>
              <a:rPr lang="en-US" altLang="ko-KR" dirty="0"/>
              <a:t>other imperative control structures.</a:t>
            </a:r>
          </a:p>
          <a:p>
            <a:r>
              <a:rPr lang="en-US" altLang="ko-KR" dirty="0"/>
              <a:t>In a wider 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/>
              <a:t>programming means focusing </a:t>
            </a:r>
            <a:r>
              <a:rPr lang="en-US" altLang="ko-KR" dirty="0" smtClean="0"/>
              <a:t>on the </a:t>
            </a:r>
            <a:r>
              <a:rPr lang="en-US" altLang="ko-KR" dirty="0"/>
              <a:t>functions.</a:t>
            </a:r>
          </a:p>
          <a:p>
            <a:r>
              <a:rPr lang="en-US" altLang="ko-KR" dirty="0"/>
              <a:t>In particular,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functions </a:t>
            </a:r>
            <a:r>
              <a:rPr lang="en-US" altLang="ko-KR" dirty="0"/>
              <a:t>can be values that are </a:t>
            </a:r>
            <a:r>
              <a:rPr lang="en-US" altLang="ko-KR" dirty="0" smtClean="0"/>
              <a:t>produced, consumed</a:t>
            </a:r>
            <a:r>
              <a:rPr lang="en-US" altLang="ko-KR" dirty="0"/>
              <a:t>, and composed.</a:t>
            </a:r>
          </a:p>
          <a:p>
            <a:r>
              <a:rPr lang="en-US" altLang="ko-KR" dirty="0"/>
              <a:t>All this becomes easier in a functional language.</a:t>
            </a:r>
          </a:p>
        </p:txBody>
      </p:sp>
    </p:spTree>
    <p:extLst>
      <p:ext uri="{BB962C8B-B14F-4D97-AF65-F5344CB8AC3E}">
        <p14:creationId xmlns:p14="http://schemas.microsoft.com/office/powerpoint/2010/main" val="1903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Functional Programming Languages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 a restricted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functional programming language is </a:t>
            </a:r>
            <a:r>
              <a:rPr lang="en-US" altLang="ko-KR" dirty="0" smtClean="0"/>
              <a:t>one which </a:t>
            </a:r>
            <a:r>
              <a:rPr lang="en-US" altLang="ko-KR" dirty="0"/>
              <a:t>does not have mutable variables, assignments, </a:t>
            </a:r>
            <a:r>
              <a:rPr lang="en-US" altLang="ko-KR" dirty="0" smtClean="0"/>
              <a:t>or imperative </a:t>
            </a:r>
            <a:r>
              <a:rPr lang="en-US" altLang="ko-KR" dirty="0"/>
              <a:t>control structures.</a:t>
            </a:r>
          </a:p>
          <a:p>
            <a:r>
              <a:rPr lang="en-US" altLang="ko-KR" dirty="0"/>
              <a:t>In a wider  sense,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functional programming language </a:t>
            </a:r>
            <a:r>
              <a:rPr lang="en-US" altLang="ko-KR" dirty="0" smtClean="0"/>
              <a:t>enables the </a:t>
            </a:r>
            <a:r>
              <a:rPr lang="en-US" altLang="ko-KR" dirty="0"/>
              <a:t>construction of elegant programs that focus on functions.</a:t>
            </a:r>
          </a:p>
          <a:p>
            <a:r>
              <a:rPr lang="en-US" altLang="ko-KR" dirty="0"/>
              <a:t>In particular,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functions </a:t>
            </a:r>
            <a:r>
              <a:rPr lang="en-US" altLang="ko-KR" dirty="0"/>
              <a:t>in a FP language are ﬁrst-class </a:t>
            </a:r>
            <a:r>
              <a:rPr lang="en-US" altLang="ko-KR" dirty="0" smtClean="0"/>
              <a:t>citizens.</a:t>
            </a:r>
          </a:p>
          <a:p>
            <a:pPr lvl="1"/>
            <a:r>
              <a:rPr lang="en-US" altLang="ko-KR" dirty="0" smtClean="0"/>
              <a:t>This means</a:t>
            </a:r>
          </a:p>
          <a:p>
            <a:pPr lvl="2"/>
            <a:r>
              <a:rPr lang="en-US" altLang="ko-KR" dirty="0" smtClean="0"/>
              <a:t>they can be deﬁned anywhere, including inside other functions like any other value, </a:t>
            </a:r>
          </a:p>
          <a:p>
            <a:pPr lvl="2"/>
            <a:r>
              <a:rPr lang="en-US" altLang="ko-KR" dirty="0" smtClean="0"/>
              <a:t>they can be passed as parameters to functions and returned as results as for other values, there exists a set operators to compose functions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2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Functional Programming?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Functional Programming is becoming increasingly popular because</a:t>
            </a:r>
          </a:p>
          <a:p>
            <a:pPr lvl="1"/>
            <a:r>
              <a:rPr lang="en-US" altLang="ko-KR" dirty="0"/>
              <a:t>it oﬀers an attractive method for exploiting parallelism for </a:t>
            </a:r>
            <a:r>
              <a:rPr lang="en-US" altLang="ko-KR" dirty="0" smtClean="0"/>
              <a:t>multicore and </a:t>
            </a:r>
            <a:r>
              <a:rPr lang="en-US" altLang="ko-KR" dirty="0"/>
              <a:t>cloud computing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To ﬁnd out more,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 </a:t>
            </a:r>
            <a:r>
              <a:rPr lang="en-US" altLang="ko-KR" dirty="0"/>
              <a:t>the video of my 2011 </a:t>
            </a:r>
            <a:r>
              <a:rPr lang="en-US" altLang="ko-KR" dirty="0" err="1"/>
              <a:t>Oscon</a:t>
            </a:r>
            <a:r>
              <a:rPr lang="en-US" altLang="ko-KR" dirty="0"/>
              <a:t> Java keynote</a:t>
            </a:r>
          </a:p>
          <a:p>
            <a:pPr lvl="1"/>
            <a:r>
              <a:rPr lang="en-US" altLang="ko-KR" dirty="0"/>
              <a:t>Working Hard to Keep it Simple</a:t>
            </a:r>
          </a:p>
          <a:p>
            <a:pPr lvl="1"/>
            <a:r>
              <a:rPr lang="en-US" altLang="ko-KR" dirty="0"/>
              <a:t>(16.30 minutes).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2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72469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Milestone</a:t>
            </a:r>
            <a:endParaRPr lang="ko-KR" altLang="en-US"/>
          </a:p>
        </p:txBody>
      </p:sp>
      <p:grpSp>
        <p:nvGrpSpPr>
          <p:cNvPr id="286" name="그룹 285"/>
          <p:cNvGrpSpPr/>
          <p:nvPr/>
        </p:nvGrpSpPr>
        <p:grpSpPr>
          <a:xfrm>
            <a:off x="127000" y="1247733"/>
            <a:ext cx="11774020" cy="4687146"/>
            <a:chOff x="127000" y="1247733"/>
            <a:chExt cx="11774020" cy="4687146"/>
          </a:xfrm>
        </p:grpSpPr>
        <p:cxnSp>
          <p:nvCxnSpPr>
            <p:cNvPr id="287" name="OTLSHAPE_T_4037133ac8de41d4a3758615b3dec765_HorizontalConnector1"/>
            <p:cNvCxnSpPr/>
            <p:nvPr>
              <p:custDataLst>
                <p:tags r:id="rId1"/>
              </p:custDataLst>
            </p:nvPr>
          </p:nvCxnSpPr>
          <p:spPr>
            <a:xfrm>
              <a:off x="2197736" y="5779855"/>
              <a:ext cx="558173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OTLSHAPE_T_08d96d1e40ca4909a3fc9d7488fa821d_HorizontalConnector1"/>
            <p:cNvCxnSpPr/>
            <p:nvPr>
              <p:custDataLst>
                <p:tags r:id="rId2"/>
              </p:custDataLst>
            </p:nvPr>
          </p:nvCxnSpPr>
          <p:spPr>
            <a:xfrm>
              <a:off x="750231" y="5459730"/>
              <a:ext cx="3157261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OTLSHAPE_T_8207ca0d3a154c4eba9b1a6db334d541_HorizontalConnector1"/>
            <p:cNvCxnSpPr/>
            <p:nvPr>
              <p:custDataLst>
                <p:tags r:id="rId3"/>
              </p:custDataLst>
            </p:nvPr>
          </p:nvCxnSpPr>
          <p:spPr>
            <a:xfrm>
              <a:off x="781007" y="5193030"/>
              <a:ext cx="1523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OTLSHAPE_M_4ff9d773efe04b2c860799614f16e77e_Connector1"/>
            <p:cNvCxnSpPr/>
            <p:nvPr>
              <p:custDataLst>
                <p:tags r:id="rId4"/>
              </p:custDataLst>
            </p:nvPr>
          </p:nvCxnSpPr>
          <p:spPr>
            <a:xfrm>
              <a:off x="6270697" y="3429000"/>
              <a:ext cx="0" cy="442172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OTLSHAPE_M_c255010d0ff64835a4df74fefe80df2d_Connector1"/>
            <p:cNvCxnSpPr/>
            <p:nvPr>
              <p:custDataLst>
                <p:tags r:id="rId5"/>
              </p:custDataLst>
            </p:nvPr>
          </p:nvCxnSpPr>
          <p:spPr>
            <a:xfrm>
              <a:off x="5485079" y="3429000"/>
              <a:ext cx="0" cy="894715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OTLSHAPE_M_c2599c416f124b8b8fb080fe2dec79e9_Connector1"/>
            <p:cNvCxnSpPr/>
            <p:nvPr>
              <p:custDataLst>
                <p:tags r:id="rId6"/>
              </p:custDataLst>
            </p:nvPr>
          </p:nvCxnSpPr>
          <p:spPr>
            <a:xfrm>
              <a:off x="4699460" y="3429000"/>
              <a:ext cx="0" cy="134725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OTLSHAPE_M_d105f260141548428301245dfbf8994e_Connector1"/>
            <p:cNvCxnSpPr/>
            <p:nvPr>
              <p:custDataLst>
                <p:tags r:id="rId7"/>
              </p:custDataLst>
            </p:nvPr>
          </p:nvCxnSpPr>
          <p:spPr>
            <a:xfrm>
              <a:off x="6663506" y="2520569"/>
              <a:ext cx="0" cy="527431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OTLSHAPE_M_60f25f9f10084d659348646d863b573a_Connector2"/>
            <p:cNvCxnSpPr/>
            <p:nvPr>
              <p:custDataLst>
                <p:tags r:id="rId8"/>
              </p:custDataLst>
            </p:nvPr>
          </p:nvCxnSpPr>
          <p:spPr>
            <a:xfrm>
              <a:off x="5877888" y="2664375"/>
              <a:ext cx="0" cy="383625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OTLSHAPE_M_60f25f9f10084d659348646d863b573a_Connector1"/>
            <p:cNvCxnSpPr/>
            <p:nvPr>
              <p:custDataLst>
                <p:tags r:id="rId9"/>
              </p:custDataLst>
            </p:nvPr>
          </p:nvCxnSpPr>
          <p:spPr>
            <a:xfrm>
              <a:off x="5877888" y="1897507"/>
              <a:ext cx="0" cy="596350"/>
            </a:xfrm>
            <a:prstGeom prst="line">
              <a:avLst/>
            </a:prstGeom>
            <a:ln w="9525" cap="flat" cmpd="sng" algn="ctr">
              <a:solidFill>
                <a:srgbClr val="EA161E">
                  <a:alpha val="49804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OTLSHAPE_M_4215ba331eb841a68f85c11137f30b2e_Connector2"/>
            <p:cNvCxnSpPr/>
            <p:nvPr>
              <p:custDataLst>
                <p:tags r:id="rId10"/>
              </p:custDataLst>
            </p:nvPr>
          </p:nvCxnSpPr>
          <p:spPr>
            <a:xfrm>
              <a:off x="5092269" y="2664375"/>
              <a:ext cx="0" cy="383625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OTLSHAPE_M_4215ba331eb841a68f85c11137f30b2e_Connector1"/>
            <p:cNvCxnSpPr/>
            <p:nvPr>
              <p:custDataLst>
                <p:tags r:id="rId11"/>
              </p:custDataLst>
            </p:nvPr>
          </p:nvCxnSpPr>
          <p:spPr>
            <a:xfrm>
              <a:off x="5092269" y="1359704"/>
              <a:ext cx="0" cy="1134152"/>
            </a:xfrm>
            <a:prstGeom prst="line">
              <a:avLst/>
            </a:prstGeom>
            <a:ln w="9525" cap="flat" cmpd="sng" algn="ctr">
              <a:solidFill>
                <a:schemeClr val="accent3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OTLSHAPE_M_aa65b3f643364154a00d9527f2030c9e_Connector1"/>
            <p:cNvCxnSpPr/>
            <p:nvPr>
              <p:custDataLst>
                <p:tags r:id="rId12"/>
              </p:custDataLst>
            </p:nvPr>
          </p:nvCxnSpPr>
          <p:spPr>
            <a:xfrm>
              <a:off x="3913842" y="2605828"/>
              <a:ext cx="0" cy="442172"/>
            </a:xfrm>
            <a:prstGeom prst="line">
              <a:avLst/>
            </a:prstGeom>
            <a:ln w="9525" cap="flat" cmpd="sng" algn="ctr">
              <a:solidFill>
                <a:schemeClr val="accent4">
                  <a:alpha val="4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TLSHAPE_TB_00000000000000000000000000000000_LeftEndCaps"/>
            <p:cNvSpPr txBox="1"/>
            <p:nvPr>
              <p:custDataLst>
                <p:tags r:id="rId13"/>
              </p:custDataLst>
            </p:nvPr>
          </p:nvSpPr>
          <p:spPr>
            <a:xfrm>
              <a:off x="317500" y="3098969"/>
              <a:ext cx="469900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b="1" spc="-38" dirty="0" smtClean="0">
                  <a:solidFill>
                    <a:schemeClr val="accent6"/>
                  </a:solidFill>
                  <a:latin typeface="Calibri" panose="020F0502020204030204" pitchFamily="34" charset="0"/>
                </a:rPr>
                <a:t>2016</a:t>
              </a:r>
              <a:endParaRPr lang="ko-KR" altLang="en-US" b="1" spc="-38">
                <a:solidFill>
                  <a:schemeClr val="accent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0" name="OTLSHAPE_TB_00000000000000000000000000000000_RightEndCaps"/>
            <p:cNvSpPr txBox="1"/>
            <p:nvPr>
              <p:custDataLst>
                <p:tags r:id="rId14"/>
              </p:custDataLst>
            </p:nvPr>
          </p:nvSpPr>
          <p:spPr>
            <a:xfrm>
              <a:off x="11411034" y="3098969"/>
              <a:ext cx="469900" cy="2790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b="1" spc="-38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2016</a:t>
              </a:r>
              <a:endParaRPr lang="ko-KR" altLang="en-US" b="1" spc="-38">
                <a:solidFill>
                  <a:schemeClr val="accent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1" name="OTLSHAPE_TB_00000000000000000000000000000000_ScaleContainer"/>
            <p:cNvSpPr/>
            <p:nvPr>
              <p:custDataLst>
                <p:tags r:id="rId15"/>
              </p:custDataLst>
            </p:nvPr>
          </p:nvSpPr>
          <p:spPr>
            <a:xfrm>
              <a:off x="933365" y="3048000"/>
              <a:ext cx="10337800" cy="3810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OTLSHAPE_TB_00000000000000000000000000000000_ElapsedTime"/>
            <p:cNvSpPr/>
            <p:nvPr>
              <p:custDataLst>
                <p:tags r:id="rId16"/>
              </p:custDataLst>
            </p:nvPr>
          </p:nvSpPr>
          <p:spPr>
            <a:xfrm>
              <a:off x="933365" y="3352800"/>
              <a:ext cx="3022600" cy="76200"/>
            </a:xfrm>
            <a:prstGeom prst="rect">
              <a:avLst/>
            </a:prstGeom>
            <a:solidFill>
              <a:schemeClr val="tx1">
                <a:alpha val="74902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OTLSHAPE_TB_00000000000000000000000000000000_TodayMarkerShape"/>
            <p:cNvSpPr/>
            <p:nvPr>
              <p:custDataLst>
                <p:tags r:id="rId17"/>
              </p:custDataLst>
            </p:nvPr>
          </p:nvSpPr>
          <p:spPr>
            <a:xfrm>
              <a:off x="3890977" y="3429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OTLSHAPE_TB_00000000000000000000000000000000_TodayMarkerText"/>
            <p:cNvSpPr txBox="1"/>
            <p:nvPr>
              <p:custDataLst>
                <p:tags r:id="rId18"/>
              </p:custDataLst>
            </p:nvPr>
          </p:nvSpPr>
          <p:spPr>
            <a:xfrm>
              <a:off x="3793005" y="3556000"/>
              <a:ext cx="3048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1200" spc="-2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오늘</a:t>
              </a:r>
              <a:endPara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5" name="OTLSHAPE_TB_00000000000000000000000000000000_TimescaleInterval1"/>
            <p:cNvSpPr txBox="1"/>
            <p:nvPr>
              <p:custDataLst>
                <p:tags r:id="rId19"/>
              </p:custDataLst>
            </p:nvPr>
          </p:nvSpPr>
          <p:spPr>
            <a:xfrm>
              <a:off x="996865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06" name="OTLSHAPE_TB_00000000000000000000000000000000_Separator1"/>
            <p:cNvCxnSpPr/>
            <p:nvPr>
              <p:custDataLst>
                <p:tags r:id="rId20"/>
              </p:custDataLst>
            </p:nvPr>
          </p:nvCxnSpPr>
          <p:spPr>
            <a:xfrm>
              <a:off x="2672948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TLSHAPE_TB_00000000000000000000000000000000_TimescaleInterval2"/>
            <p:cNvSpPr txBox="1"/>
            <p:nvPr>
              <p:custDataLst>
                <p:tags r:id="rId21"/>
              </p:custDataLst>
            </p:nvPr>
          </p:nvSpPr>
          <p:spPr>
            <a:xfrm>
              <a:off x="2736449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08" name="OTLSHAPE_TB_00000000000000000000000000000000_Separator2"/>
            <p:cNvCxnSpPr/>
            <p:nvPr>
              <p:custDataLst>
                <p:tags r:id="rId22"/>
              </p:custDataLst>
            </p:nvPr>
          </p:nvCxnSpPr>
          <p:spPr>
            <a:xfrm>
              <a:off x="4356416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TLSHAPE_TB_00000000000000000000000000000000_TimescaleInterval3"/>
            <p:cNvSpPr txBox="1"/>
            <p:nvPr>
              <p:custDataLst>
                <p:tags r:id="rId23"/>
              </p:custDataLst>
            </p:nvPr>
          </p:nvSpPr>
          <p:spPr>
            <a:xfrm>
              <a:off x="4419917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7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10" name="OTLSHAPE_TB_00000000000000000000000000000000_Separator3"/>
            <p:cNvCxnSpPr/>
            <p:nvPr>
              <p:custDataLst>
                <p:tags r:id="rId24"/>
              </p:custDataLst>
            </p:nvPr>
          </p:nvCxnSpPr>
          <p:spPr>
            <a:xfrm>
              <a:off x="6096000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TLSHAPE_TB_00000000000000000000000000000000_TimescaleInterval4"/>
            <p:cNvSpPr txBox="1"/>
            <p:nvPr>
              <p:custDataLst>
                <p:tags r:id="rId25"/>
              </p:custDataLst>
            </p:nvPr>
          </p:nvSpPr>
          <p:spPr>
            <a:xfrm>
              <a:off x="6159500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8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12" name="OTLSHAPE_TB_00000000000000000000000000000000_Separator4"/>
            <p:cNvCxnSpPr/>
            <p:nvPr>
              <p:custDataLst>
                <p:tags r:id="rId26"/>
              </p:custDataLst>
            </p:nvPr>
          </p:nvCxnSpPr>
          <p:spPr>
            <a:xfrm>
              <a:off x="7835583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TLSHAPE_TB_00000000000000000000000000000000_TimescaleInterval5"/>
            <p:cNvSpPr txBox="1"/>
            <p:nvPr>
              <p:custDataLst>
                <p:tags r:id="rId27"/>
              </p:custDataLst>
            </p:nvPr>
          </p:nvSpPr>
          <p:spPr>
            <a:xfrm>
              <a:off x="7899084" y="3145473"/>
              <a:ext cx="889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14" name="OTLSHAPE_TB_00000000000000000000000000000000_Separator5"/>
            <p:cNvCxnSpPr/>
            <p:nvPr>
              <p:custDataLst>
                <p:tags r:id="rId28"/>
              </p:custDataLst>
            </p:nvPr>
          </p:nvCxnSpPr>
          <p:spPr>
            <a:xfrm>
              <a:off x="9519051" y="3136900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TLSHAPE_TB_00000000000000000000000000000000_TimescaleInterval6"/>
            <p:cNvSpPr txBox="1"/>
            <p:nvPr>
              <p:custDataLst>
                <p:tags r:id="rId29"/>
              </p:custDataLst>
            </p:nvPr>
          </p:nvSpPr>
          <p:spPr>
            <a:xfrm>
              <a:off x="9582552" y="3145473"/>
              <a:ext cx="1651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r>
                <a:rPr lang="en-US" altLang="ko-KR" sz="1200" spc="-2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</a:t>
              </a:r>
              <a:endParaRPr lang="ko-KR" altLang="en-US" sz="1200" spc="-2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6" name="OTLSHAPE_M_aa65b3f643364154a00d9527f2030c9e_Title"/>
            <p:cNvSpPr txBox="1"/>
            <p:nvPr>
              <p:custDataLst>
                <p:tags r:id="rId30"/>
              </p:custDataLst>
            </p:nvPr>
          </p:nvSpPr>
          <p:spPr>
            <a:xfrm>
              <a:off x="4136092" y="2493857"/>
              <a:ext cx="2286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1(</a:t>
              </a:r>
              <a:r>
                <a:rPr lang="ko-KR" altLang="en-US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최우성</a:t>
              </a:r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). Function &amp; Evaluation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7" name="OTLSHAPE_M_aa65b3f643364154a00d9527f2030c9e_Date"/>
            <p:cNvSpPr txBox="1"/>
            <p:nvPr>
              <p:custDataLst>
                <p:tags r:id="rId31"/>
              </p:custDataLst>
            </p:nvPr>
          </p:nvSpPr>
          <p:spPr>
            <a:xfrm>
              <a:off x="4136092" y="2677075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6/23/2016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8" name="OTLSHAPE_M_aa65b3f643364154a00d9527f2030c9e_Shape"/>
            <p:cNvSpPr/>
            <p:nvPr>
              <p:custDataLst>
                <p:tags r:id="rId32"/>
              </p:custDataLst>
            </p:nvPr>
          </p:nvSpPr>
          <p:spPr>
            <a:xfrm rot="16200000">
              <a:off x="3939242" y="2605828"/>
              <a:ext cx="165100" cy="165100"/>
            </a:xfrm>
            <a:prstGeom prst="flowChartMerg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OTLSHAPE_M_4215ba331eb841a68f85c11137f30b2e_Title"/>
            <p:cNvSpPr txBox="1"/>
            <p:nvPr>
              <p:custDataLst>
                <p:tags r:id="rId33"/>
              </p:custDataLst>
            </p:nvPr>
          </p:nvSpPr>
          <p:spPr>
            <a:xfrm>
              <a:off x="5314519" y="1247733"/>
              <a:ext cx="2082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3(</a:t>
              </a:r>
              <a:r>
                <a:rPr lang="ko-KR" altLang="en-US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디아나</a:t>
              </a:r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 Data &amp; Abstraction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0" name="OTLSHAPE_M_4215ba331eb841a68f85c11137f30b2e_Date"/>
            <p:cNvSpPr txBox="1"/>
            <p:nvPr>
              <p:custDataLst>
                <p:tags r:id="rId34"/>
              </p:custDataLst>
            </p:nvPr>
          </p:nvSpPr>
          <p:spPr>
            <a:xfrm>
              <a:off x="5314519" y="1430951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7/14/2016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1" name="OTLSHAPE_M_4215ba331eb841a68f85c11137f30b2e_Shape"/>
            <p:cNvSpPr/>
            <p:nvPr>
              <p:custDataLst>
                <p:tags r:id="rId35"/>
              </p:custDataLst>
            </p:nvPr>
          </p:nvSpPr>
          <p:spPr>
            <a:xfrm rot="16200000">
              <a:off x="5117669" y="1359704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OTLSHAPE_M_60f25f9f10084d659348646d863b573a_Title"/>
            <p:cNvSpPr txBox="1"/>
            <p:nvPr>
              <p:custDataLst>
                <p:tags r:id="rId36"/>
              </p:custDataLst>
            </p:nvPr>
          </p:nvSpPr>
          <p:spPr>
            <a:xfrm>
              <a:off x="6100138" y="1700276"/>
              <a:ext cx="25400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5(?). Lists :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실습이 없으므로</a:t>
              </a:r>
              <a:r>
                <a:rPr lang="en-US" altLang="ko-KR" sz="1100" b="1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,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실습을 만들어서</a:t>
              </a:r>
              <a:endParaRPr lang="ko-KR" altLang="en-US" sz="1100" b="1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3" name="OTLSHAPE_M_60f25f9f10084d659348646d863b573a_Date"/>
            <p:cNvSpPr txBox="1"/>
            <p:nvPr>
              <p:custDataLst>
                <p:tags r:id="rId37"/>
              </p:custDataLst>
            </p:nvPr>
          </p:nvSpPr>
          <p:spPr>
            <a:xfrm>
              <a:off x="6100138" y="2054013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7/28/2016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4" name="OTLSHAPE_M_60f25f9f10084d659348646d863b573a_Shape"/>
            <p:cNvSpPr/>
            <p:nvPr>
              <p:custDataLst>
                <p:tags r:id="rId38"/>
              </p:custDataLst>
            </p:nvPr>
          </p:nvSpPr>
          <p:spPr>
            <a:xfrm rot="16200000">
              <a:off x="5903288" y="1897507"/>
              <a:ext cx="165100" cy="165100"/>
            </a:xfrm>
            <a:prstGeom prst="flowChartMerge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OTLSHAPE_M_d105f260141548428301245dfbf8994e_Title"/>
            <p:cNvSpPr txBox="1"/>
            <p:nvPr>
              <p:custDataLst>
                <p:tags r:id="rId39"/>
              </p:custDataLst>
            </p:nvPr>
          </p:nvSpPr>
          <p:spPr>
            <a:xfrm>
              <a:off x="6885756" y="2323338"/>
              <a:ext cx="24511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7(?) Lazy Evaluation: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강의가 없으므로</a:t>
              </a:r>
              <a:r>
                <a:rPr lang="en-US" altLang="ko-KR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, </a:t>
              </a:r>
              <a:r>
                <a:rPr lang="ko-KR" altLang="en-US" sz="1100" b="1" smtClean="0">
                  <a:solidFill>
                    <a:schemeClr val="dk1"/>
                  </a:solidFill>
                  <a:latin typeface="Calibri" panose="020F0502020204030204" pitchFamily="34" charset="0"/>
                </a:rPr>
                <a:t>강의를 만들어서</a:t>
              </a:r>
              <a:endParaRPr lang="ko-KR" altLang="en-US" sz="1100" b="1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6" name="OTLSHAPE_M_d105f260141548428301245dfbf8994e_Date"/>
            <p:cNvSpPr txBox="1"/>
            <p:nvPr>
              <p:custDataLst>
                <p:tags r:id="rId40"/>
              </p:custDataLst>
            </p:nvPr>
          </p:nvSpPr>
          <p:spPr>
            <a:xfrm>
              <a:off x="6885756" y="2677075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8/11/2016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7" name="OTLSHAPE_M_d105f260141548428301245dfbf8994e_Shape"/>
            <p:cNvSpPr/>
            <p:nvPr>
              <p:custDataLst>
                <p:tags r:id="rId41"/>
              </p:custDataLst>
            </p:nvPr>
          </p:nvSpPr>
          <p:spPr>
            <a:xfrm rot="16200000">
              <a:off x="6688906" y="2520569"/>
              <a:ext cx="165100" cy="165100"/>
            </a:xfrm>
            <a:prstGeom prst="flowChartMerge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OTLSHAPE_M_c2599c416f124b8b8fb080fe2dec79e9_Title"/>
            <p:cNvSpPr txBox="1"/>
            <p:nvPr>
              <p:custDataLst>
                <p:tags r:id="rId42"/>
              </p:custDataLst>
            </p:nvPr>
          </p:nvSpPr>
          <p:spPr>
            <a:xfrm>
              <a:off x="4921710" y="4717711"/>
              <a:ext cx="2362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2(</a:t>
              </a:r>
              <a:r>
                <a:rPr lang="ko-KR" altLang="en-US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이태민</a:t>
              </a:r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). Higher Order Functions</a:t>
              </a:r>
              <a:endPara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9" name="OTLSHAPE_M_c2599c416f124b8b8fb080fe2dec79e9_Date"/>
            <p:cNvSpPr txBox="1"/>
            <p:nvPr>
              <p:custDataLst>
                <p:tags r:id="rId43"/>
              </p:custDataLst>
            </p:nvPr>
          </p:nvSpPr>
          <p:spPr>
            <a:xfrm>
              <a:off x="4921710" y="4549987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7/7/2016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0" name="OTLSHAPE_M_c2599c416f124b8b8fb080fe2dec79e9_Shape"/>
            <p:cNvSpPr/>
            <p:nvPr>
              <p:custDataLst>
                <p:tags r:id="rId44"/>
              </p:custDataLst>
            </p:nvPr>
          </p:nvSpPr>
          <p:spPr>
            <a:xfrm rot="16200000">
              <a:off x="4724860" y="4611158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OTLSHAPE_M_c255010d0ff64835a4df74fefe80df2d_Title"/>
            <p:cNvSpPr txBox="1"/>
            <p:nvPr>
              <p:custDataLst>
                <p:tags r:id="rId45"/>
              </p:custDataLst>
            </p:nvPr>
          </p:nvSpPr>
          <p:spPr>
            <a:xfrm>
              <a:off x="5707329" y="4265168"/>
              <a:ext cx="2476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8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4(</a:t>
              </a:r>
              <a:r>
                <a:rPr lang="ko-KR" altLang="en-US" sz="1100" b="1" spc="-8" smtClean="0">
                  <a:solidFill>
                    <a:schemeClr val="dk1"/>
                  </a:solidFill>
                  <a:latin typeface="Calibri" panose="020F0502020204030204" pitchFamily="34" charset="0"/>
                </a:rPr>
                <a:t>민종현</a:t>
              </a:r>
              <a:r>
                <a:rPr lang="en-US" altLang="ko-KR" sz="1100" b="1" spc="-8" smtClean="0">
                  <a:solidFill>
                    <a:schemeClr val="dk1"/>
                  </a:solidFill>
                  <a:latin typeface="Calibri" panose="020F0502020204030204" pitchFamily="34" charset="0"/>
                </a:rPr>
                <a:t>) Types &amp; Pattern Matching</a:t>
              </a:r>
              <a:endParaRPr lang="ko-KR" altLang="en-US" sz="1100" b="1" spc="-8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2" name="OTLSHAPE_M_c255010d0ff64835a4df74fefe80df2d_Date"/>
            <p:cNvSpPr txBox="1"/>
            <p:nvPr>
              <p:custDataLst>
                <p:tags r:id="rId46"/>
              </p:custDataLst>
            </p:nvPr>
          </p:nvSpPr>
          <p:spPr>
            <a:xfrm>
              <a:off x="5707329" y="4097443"/>
              <a:ext cx="558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7/21/2016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3" name="OTLSHAPE_M_c255010d0ff64835a4df74fefe80df2d_Shape"/>
            <p:cNvSpPr/>
            <p:nvPr>
              <p:custDataLst>
                <p:tags r:id="rId47"/>
              </p:custDataLst>
            </p:nvPr>
          </p:nvSpPr>
          <p:spPr>
            <a:xfrm rot="16200000">
              <a:off x="5510479" y="4158615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OTLSHAPE_M_4ff9d773efe04b2c860799614f16e77e_Title"/>
            <p:cNvSpPr txBox="1"/>
            <p:nvPr>
              <p:custDataLst>
                <p:tags r:id="rId48"/>
              </p:custDataLst>
            </p:nvPr>
          </p:nvSpPr>
          <p:spPr>
            <a:xfrm>
              <a:off x="6492947" y="3812625"/>
              <a:ext cx="1257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Week 6(?) Collections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5" name="OTLSHAPE_M_4ff9d773efe04b2c860799614f16e77e_Date"/>
            <p:cNvSpPr txBox="1"/>
            <p:nvPr>
              <p:custDataLst>
                <p:tags r:id="rId49"/>
              </p:custDataLst>
            </p:nvPr>
          </p:nvSpPr>
          <p:spPr>
            <a:xfrm>
              <a:off x="6492947" y="3644900"/>
              <a:ext cx="495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8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8/4/2016</a:t>
              </a:r>
              <a:endParaRPr lang="ko-KR" altLang="en-US" sz="1000" spc="-8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6" name="OTLSHAPE_M_4ff9d773efe04b2c860799614f16e77e_Shape"/>
            <p:cNvSpPr/>
            <p:nvPr>
              <p:custDataLst>
                <p:tags r:id="rId50"/>
              </p:custDataLst>
            </p:nvPr>
          </p:nvSpPr>
          <p:spPr>
            <a:xfrm rot="16200000">
              <a:off x="6296097" y="3706072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OTLSHAPE_T_8207ca0d3a154c4eba9b1a6db334d541_Shape"/>
            <p:cNvSpPr/>
            <p:nvPr>
              <p:custDataLst>
                <p:tags r:id="rId51"/>
              </p:custDataLst>
            </p:nvPr>
          </p:nvSpPr>
          <p:spPr>
            <a:xfrm>
              <a:off x="933365" y="5091430"/>
              <a:ext cx="2921000" cy="2032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OTLSHAPE_T_8207ca0d3a154c4eba9b1a6db334d541_JoinedDate"/>
            <p:cNvSpPr txBox="1"/>
            <p:nvPr>
              <p:custDataLst>
                <p:tags r:id="rId52"/>
              </p:custDataLst>
            </p:nvPr>
          </p:nvSpPr>
          <p:spPr>
            <a:xfrm>
              <a:off x="3902177" y="5115518"/>
              <a:ext cx="1130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6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5/1/2016 - 6/22/2016</a:t>
              </a:r>
              <a:endParaRPr lang="ko-KR" altLang="en-US" sz="1000" spc="-6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9" name="OTLSHAPE_T_8207ca0d3a154c4eba9b1a6db334d541_Title"/>
            <p:cNvSpPr txBox="1"/>
            <p:nvPr>
              <p:custDataLst>
                <p:tags r:id="rId53"/>
              </p:custDataLst>
            </p:nvPr>
          </p:nvSpPr>
          <p:spPr>
            <a:xfrm>
              <a:off x="127000" y="5107771"/>
              <a:ext cx="660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Spark Basic</a:t>
              </a:r>
              <a:endPara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0" name="OTLSHAPE_T_08d96d1e40ca4909a3fc9d7488fa821d_Shape"/>
            <p:cNvSpPr/>
            <p:nvPr>
              <p:custDataLst>
                <p:tags r:id="rId54"/>
              </p:custDataLst>
            </p:nvPr>
          </p:nvSpPr>
          <p:spPr>
            <a:xfrm>
              <a:off x="3907492" y="5358130"/>
              <a:ext cx="3822700" cy="2032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OTLSHAPE_T_08d96d1e40ca4909a3fc9d7488fa821d_JoinedDate"/>
            <p:cNvSpPr txBox="1"/>
            <p:nvPr>
              <p:custDataLst>
                <p:tags r:id="rId55"/>
              </p:custDataLst>
            </p:nvPr>
          </p:nvSpPr>
          <p:spPr>
            <a:xfrm>
              <a:off x="7774153" y="5382218"/>
              <a:ext cx="1206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pc="-6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6/23/2016 - 8/30/2016</a:t>
              </a:r>
              <a:endParaRPr lang="ko-KR" altLang="en-US" sz="1000" spc="-6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2" name="OTLSHAPE_T_08d96d1e40ca4909a3fc9d7488fa821d_Title"/>
            <p:cNvSpPr txBox="1"/>
            <p:nvPr>
              <p:custDataLst>
                <p:tags r:id="rId56"/>
              </p:custDataLst>
            </p:nvPr>
          </p:nvSpPr>
          <p:spPr>
            <a:xfrm>
              <a:off x="127000" y="5374471"/>
              <a:ext cx="635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6" smtClean="0">
                  <a:solidFill>
                    <a:schemeClr val="dk1"/>
                  </a:solidFill>
                  <a:latin typeface="Calibri" panose="020F0502020204030204" pitchFamily="34" charset="0"/>
                </a:rPr>
                <a:t>Scala Basic</a:t>
              </a:r>
              <a:endPara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3" name="OTLSHAPE_T_4037133ac8de41d4a3758615b3dec765_Shape"/>
            <p:cNvSpPr/>
            <p:nvPr>
              <p:custDataLst>
                <p:tags r:id="rId57"/>
              </p:custDataLst>
            </p:nvPr>
          </p:nvSpPr>
          <p:spPr>
            <a:xfrm>
              <a:off x="7779469" y="5678255"/>
              <a:ext cx="3429000" cy="2032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OTLSHAPE_T_4037133ac8de41d4a3758615b3dec765_JoinedDate"/>
            <p:cNvSpPr txBox="1"/>
            <p:nvPr>
              <p:custDataLst>
                <p:tags r:id="rId58"/>
              </p:custDataLst>
            </p:nvPr>
          </p:nvSpPr>
          <p:spPr>
            <a:xfrm>
              <a:off x="11253320" y="5624830"/>
              <a:ext cx="647700" cy="3100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000" smtClean="0">
                  <a:solidFill>
                    <a:srgbClr val="1F497E"/>
                  </a:solidFill>
                  <a:latin typeface="Calibri" panose="020F0502020204030204" pitchFamily="34" charset="0"/>
                </a:rPr>
                <a:t>8/31/2016 - 10/31/2016</a:t>
              </a:r>
              <a:endParaRPr lang="ko-KR" altLang="en-US" sz="100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5" name="OTLSHAPE_T_4037133ac8de41d4a3758615b3dec765_Title"/>
            <p:cNvSpPr txBox="1"/>
            <p:nvPr>
              <p:custDataLst>
                <p:tags r:id="rId59"/>
              </p:custDataLst>
            </p:nvPr>
          </p:nvSpPr>
          <p:spPr>
            <a:xfrm>
              <a:off x="127000" y="5694595"/>
              <a:ext cx="20828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100" b="1" spc="-4" smtClean="0">
                  <a:solidFill>
                    <a:schemeClr val="dk1"/>
                  </a:solidFill>
                  <a:latin typeface="Calibri" panose="020F0502020204030204" pitchFamily="34" charset="0"/>
                </a:rPr>
                <a:t>Spark Advanced with Scala + Tuning</a:t>
              </a:r>
              <a:endPara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9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Week 1: Functions &amp; Evaluations</a:t>
            </a:r>
          </a:p>
          <a:p>
            <a:pPr algn="r"/>
            <a:r>
              <a:rPr lang="en-US" altLang="ko-KR" dirty="0"/>
              <a:t>Functional Programming Principles in </a:t>
            </a:r>
            <a:r>
              <a:rPr lang="en-US" altLang="ko-KR" dirty="0" err="1"/>
              <a:t>scala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Instructor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10302" y="1845734"/>
            <a:ext cx="7545377" cy="40233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Martin </a:t>
            </a:r>
            <a:r>
              <a:rPr lang="en-US" altLang="ko-KR" dirty="0" err="1" smtClean="0"/>
              <a:t>Odersky</a:t>
            </a:r>
            <a:endParaRPr lang="en-US" altLang="ko-KR" dirty="0" smtClean="0"/>
          </a:p>
          <a:p>
            <a:pPr lvl="1"/>
            <a:r>
              <a:rPr lang="en-US" altLang="ko-KR" dirty="0"/>
              <a:t>Ph.D. from ETH </a:t>
            </a:r>
            <a:r>
              <a:rPr lang="en-US" altLang="ko-KR" dirty="0" smtClean="0"/>
              <a:t>Zurich</a:t>
            </a:r>
          </a:p>
          <a:p>
            <a:pPr lvl="2"/>
            <a:r>
              <a:rPr lang="en-US" altLang="ko-KR" dirty="0"/>
              <a:t>under the supervision of </a:t>
            </a:r>
            <a:r>
              <a:rPr lang="en-US" altLang="ko-KR" dirty="0" err="1"/>
              <a:t>Niklaus</a:t>
            </a:r>
            <a:r>
              <a:rPr lang="en-US" altLang="ko-KR" dirty="0"/>
              <a:t> Wirth, who is best known as the designer of several programming languages (including Pascal)</a:t>
            </a:r>
          </a:p>
          <a:p>
            <a:pPr lvl="1"/>
            <a:r>
              <a:rPr lang="en-US" altLang="ko-KR" dirty="0" smtClean="0"/>
              <a:t>designed </a:t>
            </a:r>
            <a:r>
              <a:rPr lang="en-US" altLang="ko-KR" dirty="0"/>
              <a:t>the Scala programming </a:t>
            </a:r>
            <a:r>
              <a:rPr lang="en-US" altLang="ko-KR" dirty="0" smtClean="0"/>
              <a:t>language</a:t>
            </a:r>
          </a:p>
          <a:p>
            <a:pPr lvl="1"/>
            <a:r>
              <a:rPr lang="en-US" altLang="ko-KR" dirty="0"/>
              <a:t>built the current generation of </a:t>
            </a:r>
            <a:r>
              <a:rPr lang="en-US" altLang="ko-KR" dirty="0" err="1"/>
              <a:t>javac</a:t>
            </a:r>
            <a:endParaRPr lang="en-US" altLang="ko-KR" dirty="0"/>
          </a:p>
          <a:p>
            <a:r>
              <a:rPr lang="en-US" altLang="ko-KR" dirty="0" smtClean="0"/>
              <a:t>Primary objective of this </a:t>
            </a:r>
            <a:r>
              <a:rPr lang="en-US" altLang="ko-KR" dirty="0"/>
              <a:t>course,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is </a:t>
            </a:r>
            <a:r>
              <a:rPr lang="en-US" altLang="ko-KR" dirty="0"/>
              <a:t>not </a:t>
            </a:r>
            <a:r>
              <a:rPr lang="en-US" altLang="ko-KR" dirty="0" err="1"/>
              <a:t>scala</a:t>
            </a:r>
            <a:r>
              <a:rPr lang="en-US" altLang="ko-KR" dirty="0"/>
              <a:t>	</a:t>
            </a:r>
            <a:r>
              <a:rPr lang="en-US" altLang="ko-KR" dirty="0" smtClean="0"/>
              <a:t> programming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learning functional programming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Different paradigm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Mark Odersky photo by Linda Poe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958975"/>
            <a:ext cx="2095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Paradigms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en-US" altLang="ko-KR" dirty="0"/>
              <a:t>programming paradigms:</a:t>
            </a:r>
          </a:p>
          <a:p>
            <a:pPr lvl="1"/>
            <a:r>
              <a:rPr lang="en-US" altLang="ko-KR" dirty="0" smtClean="0"/>
              <a:t>imperative programming</a:t>
            </a:r>
          </a:p>
          <a:p>
            <a:pPr lvl="2"/>
            <a:r>
              <a:rPr lang="en-US" altLang="ko-KR" dirty="0" smtClean="0"/>
              <a:t>Java, c, etc.</a:t>
            </a:r>
            <a:endParaRPr lang="en-US" altLang="ko-KR" dirty="0"/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 smtClean="0"/>
              <a:t>logic </a:t>
            </a:r>
            <a:r>
              <a:rPr lang="en-US" altLang="ko-KR" dirty="0"/>
              <a:t>programming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Orthogonal </a:t>
            </a:r>
            <a:r>
              <a:rPr lang="en-US" altLang="ko-KR" dirty="0"/>
              <a:t>to it:</a:t>
            </a:r>
          </a:p>
          <a:p>
            <a:pPr lvl="1"/>
            <a:r>
              <a:rPr lang="en-US" altLang="ko-KR" dirty="0" smtClean="0"/>
              <a:t>object-oriented </a:t>
            </a:r>
            <a:r>
              <a:rPr lang="en-US" altLang="ko-KR" dirty="0"/>
              <a:t>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Imperative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Imperative programming is about</a:t>
            </a:r>
          </a:p>
          <a:p>
            <a:pPr lvl="1"/>
            <a:r>
              <a:rPr lang="en-US" altLang="ko-KR" dirty="0" smtClean="0"/>
              <a:t>modifying </a:t>
            </a:r>
            <a:r>
              <a:rPr lang="en-US" altLang="ko-KR" dirty="0"/>
              <a:t>mutable variables,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/>
              <a:t>assignments</a:t>
            </a:r>
          </a:p>
          <a:p>
            <a:pPr lvl="1"/>
            <a:r>
              <a:rPr lang="en-US" altLang="ko-KR" dirty="0" smtClean="0"/>
              <a:t>and </a:t>
            </a:r>
            <a:r>
              <a:rPr lang="en-US" altLang="ko-KR" dirty="0"/>
              <a:t>control structures such as if-then-else, loops, </a:t>
            </a:r>
            <a:r>
              <a:rPr lang="en-US" altLang="ko-KR" dirty="0" smtClean="0"/>
              <a:t>break, continue</a:t>
            </a:r>
            <a:r>
              <a:rPr lang="en-US" altLang="ko-KR" dirty="0"/>
              <a:t>, return.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most common informal way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understand imperative programs</a:t>
            </a:r>
          </a:p>
          <a:p>
            <a:pPr lvl="1"/>
            <a:r>
              <a:rPr lang="en-US" altLang="ko-KR" dirty="0"/>
              <a:t>is as instruction sequences for a Von Neumann computer.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Imperative Programs and Computers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There’s a strong correspondence between</a:t>
            </a:r>
          </a:p>
          <a:p>
            <a:pPr lvl="1"/>
            <a:r>
              <a:rPr lang="en-US" altLang="ko-KR" dirty="0"/>
              <a:t>Mutable variables ≈ memory </a:t>
            </a:r>
            <a:r>
              <a:rPr lang="en-US" altLang="ko-KR" dirty="0" smtClean="0"/>
              <a:t>cells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a= 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1"/>
            <a:r>
              <a:rPr lang="en-US" altLang="ko-KR" dirty="0"/>
              <a:t>Variable dereferences ≈ load instructions</a:t>
            </a:r>
          </a:p>
          <a:p>
            <a:pPr lvl="1"/>
            <a:r>
              <a:rPr lang="en-US" altLang="ko-KR" dirty="0"/>
              <a:t>Variable assignments ≈ store instructions</a:t>
            </a:r>
          </a:p>
          <a:p>
            <a:pPr lvl="1"/>
            <a:r>
              <a:rPr lang="en-US" altLang="ko-KR" dirty="0"/>
              <a:t>Control structures ≈ jumps</a:t>
            </a:r>
          </a:p>
          <a:p>
            <a:r>
              <a:rPr lang="en-US" altLang="ko-KR" dirty="0"/>
              <a:t>Problem: Scaling up.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can we avoid conceptualizing </a:t>
            </a:r>
            <a:r>
              <a:rPr lang="en-US" altLang="ko-KR" dirty="0" smtClean="0"/>
              <a:t>programs word </a:t>
            </a:r>
            <a:r>
              <a:rPr lang="en-US" altLang="ko-KR" dirty="0"/>
              <a:t>by word?</a:t>
            </a:r>
          </a:p>
          <a:p>
            <a:r>
              <a:rPr lang="en-US" altLang="ko-KR" dirty="0"/>
              <a:t>Reference: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John </a:t>
            </a:r>
            <a:r>
              <a:rPr lang="en-US" altLang="ko-KR" dirty="0"/>
              <a:t>Backus, Can Programming Be Liberated from </a:t>
            </a:r>
            <a:r>
              <a:rPr lang="en-US" altLang="ko-KR" dirty="0" smtClean="0"/>
              <a:t>the von</a:t>
            </a:r>
            <a:r>
              <a:rPr lang="en-US" altLang="ko-KR" dirty="0"/>
              <a:t>. Neumann Style?, Turing Award Lecture 1978.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Up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end, pure imperative programming is limited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 </a:t>
            </a:r>
            <a:r>
              <a:rPr lang="en-US" altLang="ko-KR" dirty="0"/>
              <a:t>the “</a:t>
            </a:r>
            <a:r>
              <a:rPr lang="en-US" altLang="ko-KR" dirty="0" smtClean="0"/>
              <a:t>Von Neumann</a:t>
            </a:r>
            <a:r>
              <a:rPr lang="en-US" altLang="ko-KR" dirty="0"/>
              <a:t>” bottleneck:</a:t>
            </a:r>
          </a:p>
          <a:p>
            <a:pPr lvl="2"/>
            <a:r>
              <a:rPr lang="en-US" altLang="ko-KR" dirty="0"/>
              <a:t>One tends to conceptualize data structures word-by-word.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</a:t>
            </a:r>
            <a:r>
              <a:rPr lang="en-US" altLang="ko-KR" dirty="0"/>
              <a:t>need other techniques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defining high-level abstractions </a:t>
            </a:r>
            <a:r>
              <a:rPr lang="en-US" altLang="ko-KR" dirty="0" smtClean="0"/>
              <a:t>such as </a:t>
            </a:r>
            <a:r>
              <a:rPr lang="en-US" altLang="ko-KR" dirty="0"/>
              <a:t>collections, polynomials, geometric shapes, strings, documents.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Ideally</a:t>
            </a:r>
            <a:r>
              <a:rPr lang="en-US" altLang="ko-KR" dirty="0"/>
              <a:t>: Develop theories of collections, shapes, strings, 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Theory?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smtClean="0"/>
              <a:t>theory</a:t>
            </a:r>
            <a:r>
              <a:rPr lang="en-US" altLang="ko-KR" i="1" dirty="0" smtClean="0"/>
              <a:t>(mathematics)</a:t>
            </a:r>
            <a:r>
              <a:rPr lang="en-US" altLang="ko-KR" dirty="0" smtClean="0"/>
              <a:t> </a:t>
            </a:r>
            <a:r>
              <a:rPr lang="en-US" altLang="ko-KR" dirty="0"/>
              <a:t>consists of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or more data types</a:t>
            </a:r>
          </a:p>
          <a:p>
            <a:pPr lvl="1"/>
            <a:r>
              <a:rPr lang="en-US" altLang="ko-KR" dirty="0" smtClean="0"/>
              <a:t>operations </a:t>
            </a:r>
            <a:r>
              <a:rPr lang="en-US" altLang="ko-KR" dirty="0"/>
              <a:t>on these types</a:t>
            </a:r>
          </a:p>
          <a:p>
            <a:pPr lvl="1"/>
            <a:r>
              <a:rPr lang="en-US" altLang="ko-KR" dirty="0" smtClean="0"/>
              <a:t>laws </a:t>
            </a:r>
            <a:r>
              <a:rPr lang="en-US" altLang="ko-KR" dirty="0"/>
              <a:t>that describe the relationships between values </a:t>
            </a:r>
            <a:r>
              <a:rPr lang="en-US" altLang="ko-KR" dirty="0" smtClean="0"/>
              <a:t>and operations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Normally, a theory does not describe mutations!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3836</TotalTime>
  <Words>911</Words>
  <Application>Microsoft Office PowerPoint</Application>
  <PresentationFormat>와이드스크린</PresentationFormat>
  <Paragraphs>161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Calibri</vt:lpstr>
      <vt:lpstr>Calibri Light</vt:lpstr>
      <vt:lpstr>추억</vt:lpstr>
      <vt:lpstr>Scala</vt:lpstr>
      <vt:lpstr>Milestone</vt:lpstr>
      <vt:lpstr>Introduction</vt:lpstr>
      <vt:lpstr>Instructor</vt:lpstr>
      <vt:lpstr>Programming Paradigms</vt:lpstr>
      <vt:lpstr>Review: Imperative programming</vt:lpstr>
      <vt:lpstr>Imperative Programs and Computers</vt:lpstr>
      <vt:lpstr>Scaling Up</vt:lpstr>
      <vt:lpstr>What is a Theory?</vt:lpstr>
      <vt:lpstr>Theories without Mutation</vt:lpstr>
      <vt:lpstr>Theories without Mutation</vt:lpstr>
      <vt:lpstr>Consequences for Programming</vt:lpstr>
      <vt:lpstr>Scala idiom: Prefer immutable code (immutable data structures)</vt:lpstr>
      <vt:lpstr>Functional Programming</vt:lpstr>
      <vt:lpstr>Functional Programming Languages</vt:lpstr>
      <vt:lpstr>Why Functional Programming?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Woosung Choi</dc:creator>
  <cp:lastModifiedBy>Woosung Choi</cp:lastModifiedBy>
  <cp:revision>57</cp:revision>
  <dcterms:created xsi:type="dcterms:W3CDTF">2016-03-24T06:35:39Z</dcterms:created>
  <dcterms:modified xsi:type="dcterms:W3CDTF">2016-06-23T09:05:56Z</dcterms:modified>
</cp:coreProperties>
</file>