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0"/>
  </p:notesMasterIdLst>
  <p:sldIdLst>
    <p:sldId id="301" r:id="rId3"/>
    <p:sldId id="257" r:id="rId4"/>
    <p:sldId id="295" r:id="rId5"/>
    <p:sldId id="290" r:id="rId6"/>
    <p:sldId id="432" r:id="rId7"/>
    <p:sldId id="431" r:id="rId8"/>
    <p:sldId id="433" r:id="rId9"/>
    <p:sldId id="456" r:id="rId10"/>
    <p:sldId id="457" r:id="rId11"/>
    <p:sldId id="448" r:id="rId12"/>
    <p:sldId id="454" r:id="rId13"/>
    <p:sldId id="436" r:id="rId14"/>
    <p:sldId id="437" r:id="rId15"/>
    <p:sldId id="438" r:id="rId16"/>
    <p:sldId id="458" r:id="rId17"/>
    <p:sldId id="455" r:id="rId18"/>
    <p:sldId id="441" r:id="rId19"/>
    <p:sldId id="442" r:id="rId20"/>
    <p:sldId id="444" r:id="rId21"/>
    <p:sldId id="467" r:id="rId22"/>
    <p:sldId id="445" r:id="rId23"/>
    <p:sldId id="446" r:id="rId24"/>
    <p:sldId id="449" r:id="rId25"/>
    <p:sldId id="459" r:id="rId26"/>
    <p:sldId id="460" r:id="rId27"/>
    <p:sldId id="443" r:id="rId28"/>
    <p:sldId id="450" r:id="rId29"/>
    <p:sldId id="452" r:id="rId30"/>
    <p:sldId id="451" r:id="rId31"/>
    <p:sldId id="461" r:id="rId32"/>
    <p:sldId id="462" r:id="rId33"/>
    <p:sldId id="463" r:id="rId34"/>
    <p:sldId id="447" r:id="rId35"/>
    <p:sldId id="453" r:id="rId36"/>
    <p:sldId id="465" r:id="rId37"/>
    <p:sldId id="466" r:id="rId38"/>
    <p:sldId id="335"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59" autoAdjust="0"/>
  </p:normalViewPr>
  <p:slideViewPr>
    <p:cSldViewPr snapToGrid="0">
      <p:cViewPr varScale="1">
        <p:scale>
          <a:sx n="75" d="100"/>
          <a:sy n="75" d="100"/>
        </p:scale>
        <p:origin x="946"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06E53B-9053-4482-B882-EFB589A16C6A}" type="datetimeFigureOut">
              <a:rPr lang="zh-CN" altLang="en-US" smtClean="0"/>
              <a:t>2020/10/9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EF864-DCAF-4B79-AECE-45CEAF6B66A2}" type="slidenum">
              <a:rPr lang="zh-CN" altLang="en-US" smtClean="0"/>
              <a:t>‹#›</a:t>
            </a:fld>
            <a:endParaRPr lang="zh-CN" altLang="en-US"/>
          </a:p>
        </p:txBody>
      </p:sp>
    </p:spTree>
    <p:extLst>
      <p:ext uri="{BB962C8B-B14F-4D97-AF65-F5344CB8AC3E}">
        <p14:creationId xmlns:p14="http://schemas.microsoft.com/office/powerpoint/2010/main" val="3199568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备注示例</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a:latin typeface="黑体" panose="02010609060101010101" pitchFamily="49" charset="-122"/>
                <a:ea typeface="黑体" panose="02010609060101010101" pitchFamily="49" charset="-122"/>
                <a:cs typeface="Times New Roman" panose="02020603050405020304" pitchFamily="18" charset="0"/>
              </a:rPr>
              <a:t>进程是程序运行的活体，是真正发挥作用的实体，任何攻击和入侵都是通过相应的进程实现的，因此针对异常进程行为的检测很重要。</a:t>
            </a:r>
            <a:endParaRPr lang="en-US" altLang="zh-CN" sz="1200" kern="100" dirty="0">
              <a:latin typeface="黑体" panose="02010609060101010101" pitchFamily="49" charset="-122"/>
              <a:ea typeface="黑体" panose="02010609060101010101" pitchFamily="49" charset="-122"/>
              <a:cs typeface="Times New Roman" panose="02020603050405020304" pitchFamily="18" charset="0"/>
            </a:endParaRPr>
          </a:p>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2020/10/9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670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2020/10/9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99810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2020/10/9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46577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2020/10/9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8237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2020/10/9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73550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2020/10/9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48257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2020/10/9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56427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2020/10/9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72415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36426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2020/10/9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36591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537CBA-0E44-4282-A4F0-C3BCC1A4C2D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2020/10/9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285673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2020/10/9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87757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2020/10/9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325013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2020/10/9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931529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2020/10/9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57607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2020/10/9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476875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2020/10/9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814035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2020/10/9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56854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2020/10/9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525161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en-US" altLang="zh-CN" dirty="0"/>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2020/10/9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68464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en-US" altLang="zh-CN" dirty="0"/>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2020/10/9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4802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en-US" altLang="zh-CN" dirty="0"/>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2020/10/9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474846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en-US" altLang="zh-CN" dirty="0"/>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2020/10/9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91272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2020/10/9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684969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2020/10/9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967624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2020/10/9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453762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2020/10/9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334303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DEAE63-D6C4-437F-B8DA-DA689F991AA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2020/10/9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口令破解是主机安全的第一道防线，猜解弱口令</a:t>
            </a:r>
            <a:endParaRPr lang="en-US" altLang="zh-CN" dirty="0"/>
          </a:p>
          <a:p>
            <a:r>
              <a:rPr lang="zh-CN" altLang="en-US" dirty="0"/>
              <a:t>最多的是 缓冲区溢出漏洞，还有</a:t>
            </a:r>
            <a:r>
              <a:rPr lang="en-US" altLang="zh-CN" dirty="0"/>
              <a:t>Unicode</a:t>
            </a:r>
            <a:r>
              <a:rPr lang="zh-CN" altLang="en-US" dirty="0"/>
              <a:t>编码漏洞，</a:t>
            </a:r>
            <a:r>
              <a:rPr lang="en-US" altLang="zh-CN" dirty="0"/>
              <a:t>SQL</a:t>
            </a:r>
            <a:r>
              <a:rPr lang="zh-CN" altLang="en-US" dirty="0"/>
              <a:t>注入漏洞等</a:t>
            </a:r>
            <a:endParaRPr lang="en-US" altLang="zh-CN" dirty="0"/>
          </a:p>
          <a:p>
            <a:r>
              <a:rPr lang="zh-CN" altLang="en-US" dirty="0"/>
              <a:t>特洛伊木马不会自我复制和传播，未经授权渗透远端主机</a:t>
            </a:r>
            <a:endParaRPr lang="en-US" altLang="zh-CN" dirty="0"/>
          </a:p>
          <a:p>
            <a:endParaRPr lang="en-US" altLang="zh-CN" dirty="0"/>
          </a:p>
          <a:p>
            <a:r>
              <a:rPr lang="zh-CN" altLang="en-US" dirty="0"/>
              <a:t>下面是网络的</a:t>
            </a:r>
            <a:endParaRPr lang="en-US" altLang="zh-CN" dirty="0"/>
          </a:p>
          <a:p>
            <a:r>
              <a:rPr lang="en-US" altLang="zh-CN" dirty="0"/>
              <a:t>IP</a:t>
            </a:r>
            <a:r>
              <a:rPr lang="zh-CN" altLang="en-US" dirty="0"/>
              <a:t>地址欺骗，主要有序列号欺骗，路由攻击、元地址欺骗、授权欺骗等</a:t>
            </a:r>
            <a:endParaRPr lang="en-US" altLang="zh-CN" dirty="0"/>
          </a:p>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2020/10/9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60383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2020/10/9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46143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2020/10/9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76971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2020/10/9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46587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9D290-D985-411D-9682-F67D75E8F91D}" type="datetime1">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2020/10/9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6BACA0-EB3D-4B88-810F-2A2ECB2CFB3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37341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DCBCB-453A-4230-BE3F-83047362520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40437CD-119A-4ACE-BF96-7E7F941C4B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4746966-C99F-4CFD-9F0A-FADB7FD2837D}"/>
              </a:ext>
            </a:extLst>
          </p:cNvPr>
          <p:cNvSpPr>
            <a:spLocks noGrp="1"/>
          </p:cNvSpPr>
          <p:nvPr>
            <p:ph type="dt" sz="half" idx="10"/>
          </p:nvPr>
        </p:nvSpPr>
        <p:spPr/>
        <p:txBody>
          <a:bodyPr/>
          <a:lstStyle/>
          <a:p>
            <a:fld id="{0EFC14D0-9070-4D97-9B33-2CAF9AA2FE73}" type="datetimeFigureOut">
              <a:rPr lang="zh-CN" altLang="en-US" smtClean="0"/>
              <a:t>2020/10/9</a:t>
            </a:fld>
            <a:endParaRPr lang="zh-CN" altLang="en-US"/>
          </a:p>
        </p:txBody>
      </p:sp>
      <p:sp>
        <p:nvSpPr>
          <p:cNvPr id="5" name="页脚占位符 4">
            <a:extLst>
              <a:ext uri="{FF2B5EF4-FFF2-40B4-BE49-F238E27FC236}">
                <a16:creationId xmlns:a16="http://schemas.microsoft.com/office/drawing/2014/main" id="{725DF063-B7B2-484B-AFC9-547CD1F5BA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B95D4A-E9D0-46B0-91E1-4E4451FFA820}"/>
              </a:ext>
            </a:extLst>
          </p:cNvPr>
          <p:cNvSpPr>
            <a:spLocks noGrp="1"/>
          </p:cNvSpPr>
          <p:nvPr>
            <p:ph type="sldNum" sz="quarter" idx="12"/>
          </p:nvPr>
        </p:nvSpPr>
        <p:spPr/>
        <p:txBody>
          <a:bodyPr/>
          <a:lstStyle/>
          <a:p>
            <a:fld id="{01BC8F84-F373-4675-85D4-CA8C78BB56B1}" type="slidenum">
              <a:rPr lang="zh-CN" altLang="en-US" smtClean="0"/>
              <a:t>‹#›</a:t>
            </a:fld>
            <a:endParaRPr lang="zh-CN" altLang="en-US"/>
          </a:p>
        </p:txBody>
      </p:sp>
    </p:spTree>
    <p:extLst>
      <p:ext uri="{BB962C8B-B14F-4D97-AF65-F5344CB8AC3E}">
        <p14:creationId xmlns:p14="http://schemas.microsoft.com/office/powerpoint/2010/main" val="3820096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179304-C51F-4311-BB0B-849477F9DA2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80EEAF6-C4E3-4CB3-BFA7-A8F6F3361E2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41CD36-62E9-4839-878F-3141F2D71C89}"/>
              </a:ext>
            </a:extLst>
          </p:cNvPr>
          <p:cNvSpPr>
            <a:spLocks noGrp="1"/>
          </p:cNvSpPr>
          <p:nvPr>
            <p:ph type="dt" sz="half" idx="10"/>
          </p:nvPr>
        </p:nvSpPr>
        <p:spPr/>
        <p:txBody>
          <a:bodyPr/>
          <a:lstStyle/>
          <a:p>
            <a:fld id="{0EFC14D0-9070-4D97-9B33-2CAF9AA2FE73}" type="datetimeFigureOut">
              <a:rPr lang="zh-CN" altLang="en-US" smtClean="0"/>
              <a:t>2020/10/9</a:t>
            </a:fld>
            <a:endParaRPr lang="zh-CN" altLang="en-US"/>
          </a:p>
        </p:txBody>
      </p:sp>
      <p:sp>
        <p:nvSpPr>
          <p:cNvPr id="5" name="页脚占位符 4">
            <a:extLst>
              <a:ext uri="{FF2B5EF4-FFF2-40B4-BE49-F238E27FC236}">
                <a16:creationId xmlns:a16="http://schemas.microsoft.com/office/drawing/2014/main" id="{9B3887DC-5787-45DF-9C24-585E586E47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4CC94E-BB39-4219-AA8A-3DA1ADB2CCFD}"/>
              </a:ext>
            </a:extLst>
          </p:cNvPr>
          <p:cNvSpPr>
            <a:spLocks noGrp="1"/>
          </p:cNvSpPr>
          <p:nvPr>
            <p:ph type="sldNum" sz="quarter" idx="12"/>
          </p:nvPr>
        </p:nvSpPr>
        <p:spPr/>
        <p:txBody>
          <a:bodyPr/>
          <a:lstStyle/>
          <a:p>
            <a:fld id="{01BC8F84-F373-4675-85D4-CA8C78BB56B1}" type="slidenum">
              <a:rPr lang="zh-CN" altLang="en-US" smtClean="0"/>
              <a:t>‹#›</a:t>
            </a:fld>
            <a:endParaRPr lang="zh-CN" altLang="en-US"/>
          </a:p>
        </p:txBody>
      </p:sp>
    </p:spTree>
    <p:extLst>
      <p:ext uri="{BB962C8B-B14F-4D97-AF65-F5344CB8AC3E}">
        <p14:creationId xmlns:p14="http://schemas.microsoft.com/office/powerpoint/2010/main" val="3865535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DEE8104-6BD5-4A07-A480-600E786B553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3B66F7B-FE0C-49B6-9472-F8F15671D74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56F62C-66BB-495B-97E0-32532A131CD0}"/>
              </a:ext>
            </a:extLst>
          </p:cNvPr>
          <p:cNvSpPr>
            <a:spLocks noGrp="1"/>
          </p:cNvSpPr>
          <p:nvPr>
            <p:ph type="dt" sz="half" idx="10"/>
          </p:nvPr>
        </p:nvSpPr>
        <p:spPr/>
        <p:txBody>
          <a:bodyPr/>
          <a:lstStyle/>
          <a:p>
            <a:fld id="{0EFC14D0-9070-4D97-9B33-2CAF9AA2FE73}" type="datetimeFigureOut">
              <a:rPr lang="zh-CN" altLang="en-US" smtClean="0"/>
              <a:t>2020/10/9</a:t>
            </a:fld>
            <a:endParaRPr lang="zh-CN" altLang="en-US"/>
          </a:p>
        </p:txBody>
      </p:sp>
      <p:sp>
        <p:nvSpPr>
          <p:cNvPr id="5" name="页脚占位符 4">
            <a:extLst>
              <a:ext uri="{FF2B5EF4-FFF2-40B4-BE49-F238E27FC236}">
                <a16:creationId xmlns:a16="http://schemas.microsoft.com/office/drawing/2014/main" id="{F2A49E8E-9EB4-43BB-BD24-A6CD4C1F2E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8804B8-7158-46A8-8168-D9E2A5C79C86}"/>
              </a:ext>
            </a:extLst>
          </p:cNvPr>
          <p:cNvSpPr>
            <a:spLocks noGrp="1"/>
          </p:cNvSpPr>
          <p:nvPr>
            <p:ph type="sldNum" sz="quarter" idx="12"/>
          </p:nvPr>
        </p:nvSpPr>
        <p:spPr/>
        <p:txBody>
          <a:bodyPr/>
          <a:lstStyle/>
          <a:p>
            <a:fld id="{01BC8F84-F373-4675-85D4-CA8C78BB56B1}" type="slidenum">
              <a:rPr lang="zh-CN" altLang="en-US" smtClean="0"/>
              <a:t>‹#›</a:t>
            </a:fld>
            <a:endParaRPr lang="zh-CN" altLang="en-US"/>
          </a:p>
        </p:txBody>
      </p:sp>
    </p:spTree>
    <p:extLst>
      <p:ext uri="{BB962C8B-B14F-4D97-AF65-F5344CB8AC3E}">
        <p14:creationId xmlns:p14="http://schemas.microsoft.com/office/powerpoint/2010/main" val="3808283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2020/10/9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93514690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2020/10/9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245860065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3"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2020/10/9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23248529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2020/10/9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78731862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7"/>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21E9E4D-0BE1-4AAA-A57B-DA425863F4AF}" type="datetimeFigureOut">
              <a:rPr lang="zh-CN" altLang="en-US" smtClean="0"/>
              <a:t>2020/10/9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70568025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21E9E4D-0BE1-4AAA-A57B-DA425863F4AF}" type="datetimeFigureOut">
              <a:rPr lang="zh-CN" altLang="en-US" smtClean="0"/>
              <a:t>2020/10/9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424799640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1E9E4D-0BE1-4AAA-A57B-DA425863F4AF}" type="datetimeFigureOut">
              <a:rPr lang="zh-CN" altLang="en-US" smtClean="0"/>
              <a:t>2020/10/9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EBC7A-FD02-486B-81B5-A845787C689C}" type="slidenum">
              <a:rPr lang="zh-CN" altLang="en-US" smtClean="0"/>
              <a:t>‹#›</a:t>
            </a:fld>
            <a:endParaRPr lang="zh-CN" altLang="en-US"/>
          </a:p>
        </p:txBody>
      </p:sp>
      <p:cxnSp>
        <p:nvCxnSpPr>
          <p:cNvPr id="5" name="直接连接符 4"/>
          <p:cNvCxnSpPr/>
          <p:nvPr userDrawn="1"/>
        </p:nvCxnSpPr>
        <p:spPr>
          <a:xfrm>
            <a:off x="606973" y="800072"/>
            <a:ext cx="10961636" cy="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a:off x="1" y="1"/>
            <a:ext cx="942727" cy="267531"/>
            <a:chOff x="90210" y="108662"/>
            <a:chExt cx="1213732" cy="344438"/>
          </a:xfrm>
        </p:grpSpPr>
        <p:sp>
          <p:nvSpPr>
            <p:cNvPr id="8" name="任意多边形 7"/>
            <p:cNvSpPr/>
            <p:nvPr/>
          </p:nvSpPr>
          <p:spPr>
            <a:xfrm>
              <a:off x="598665" y="108662"/>
              <a:ext cx="705277" cy="323935"/>
            </a:xfrm>
            <a:custGeom>
              <a:avLst/>
              <a:gdLst>
                <a:gd name="connsiteX0" fmla="*/ 0 w 705277"/>
                <a:gd name="connsiteY0" fmla="*/ 4100 h 323935"/>
                <a:gd name="connsiteX1" fmla="*/ 623268 w 705277"/>
                <a:gd name="connsiteY1" fmla="*/ 323935 h 323935"/>
                <a:gd name="connsiteX2" fmla="*/ 705277 w 705277"/>
                <a:gd name="connsiteY2" fmla="*/ 0 h 323935"/>
                <a:gd name="connsiteX3" fmla="*/ 0 w 705277"/>
                <a:gd name="connsiteY3" fmla="*/ 0 h 323935"/>
                <a:gd name="connsiteX4" fmla="*/ 0 w 705277"/>
                <a:gd name="connsiteY4" fmla="*/ 4100 h 323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77" h="323935">
                  <a:moveTo>
                    <a:pt x="0" y="4100"/>
                  </a:moveTo>
                  <a:lnTo>
                    <a:pt x="623268" y="323935"/>
                  </a:lnTo>
                  <a:lnTo>
                    <a:pt x="705277" y="0"/>
                  </a:lnTo>
                  <a:lnTo>
                    <a:pt x="0" y="0"/>
                  </a:lnTo>
                  <a:lnTo>
                    <a:pt x="0" y="410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任意多边形 8"/>
            <p:cNvSpPr/>
            <p:nvPr/>
          </p:nvSpPr>
          <p:spPr>
            <a:xfrm>
              <a:off x="90210" y="108662"/>
              <a:ext cx="840591" cy="344438"/>
            </a:xfrm>
            <a:custGeom>
              <a:avLst/>
              <a:gdLst>
                <a:gd name="connsiteX0" fmla="*/ 840591 w 840591"/>
                <a:gd name="connsiteY0" fmla="*/ 336237 h 344438"/>
                <a:gd name="connsiteX1" fmla="*/ 299332 w 840591"/>
                <a:gd name="connsiteY1" fmla="*/ 0 h 344438"/>
                <a:gd name="connsiteX2" fmla="*/ 0 w 840591"/>
                <a:gd name="connsiteY2" fmla="*/ 0 h 344438"/>
                <a:gd name="connsiteX3" fmla="*/ 0 w 840591"/>
                <a:gd name="connsiteY3" fmla="*/ 344438 h 344438"/>
                <a:gd name="connsiteX4" fmla="*/ 840591 w 840591"/>
                <a:gd name="connsiteY4" fmla="*/ 336237 h 34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591" h="344438">
                  <a:moveTo>
                    <a:pt x="840591" y="336237"/>
                  </a:moveTo>
                  <a:lnTo>
                    <a:pt x="299332" y="0"/>
                  </a:lnTo>
                  <a:lnTo>
                    <a:pt x="0" y="0"/>
                  </a:lnTo>
                  <a:lnTo>
                    <a:pt x="0" y="344438"/>
                  </a:lnTo>
                  <a:lnTo>
                    <a:pt x="840591" y="3362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10" name="Picture 3"/>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bwMode="auto">
          <a:xfrm rot="10800000">
            <a:off x="11159443" y="5595293"/>
            <a:ext cx="1032557" cy="1262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37485" y="139768"/>
            <a:ext cx="1944915" cy="523779"/>
          </a:xfrm>
          <a:prstGeom prst="rect">
            <a:avLst/>
          </a:prstGeom>
        </p:spPr>
      </p:pic>
    </p:spTree>
    <p:extLst>
      <p:ext uri="{BB962C8B-B14F-4D97-AF65-F5344CB8AC3E}">
        <p14:creationId xmlns:p14="http://schemas.microsoft.com/office/powerpoint/2010/main" val="200043734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p:spPr>
        <p:txBody>
          <a:bodyPr anchor="b"/>
          <a:lstStyle>
            <a:lvl1pPr algn="l">
              <a:defRPr sz="2667" b="1"/>
            </a:lvl1pPr>
          </a:lstStyle>
          <a:p>
            <a:r>
              <a:rPr lang="zh-CN" altLang="en-US"/>
              <a:t>单击此处编辑母版标题样式</a:t>
            </a:r>
          </a:p>
        </p:txBody>
      </p:sp>
      <p:sp>
        <p:nvSpPr>
          <p:cNvPr id="3" name="内容占位符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2020/10/9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44470280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63BC89-97D9-463D-9E67-B4C00FC7A5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3004D3D-8490-4F0E-88A2-B567F3EF8AC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2A1F2E-1007-44DC-9552-5727B0E4ED22}"/>
              </a:ext>
            </a:extLst>
          </p:cNvPr>
          <p:cNvSpPr>
            <a:spLocks noGrp="1"/>
          </p:cNvSpPr>
          <p:nvPr>
            <p:ph type="dt" sz="half" idx="10"/>
          </p:nvPr>
        </p:nvSpPr>
        <p:spPr/>
        <p:txBody>
          <a:bodyPr/>
          <a:lstStyle/>
          <a:p>
            <a:fld id="{0EFC14D0-9070-4D97-9B33-2CAF9AA2FE73}" type="datetimeFigureOut">
              <a:rPr lang="zh-CN" altLang="en-US" smtClean="0"/>
              <a:t>2020/10/9</a:t>
            </a:fld>
            <a:endParaRPr lang="zh-CN" altLang="en-US"/>
          </a:p>
        </p:txBody>
      </p:sp>
      <p:sp>
        <p:nvSpPr>
          <p:cNvPr id="5" name="页脚占位符 4">
            <a:extLst>
              <a:ext uri="{FF2B5EF4-FFF2-40B4-BE49-F238E27FC236}">
                <a16:creationId xmlns:a16="http://schemas.microsoft.com/office/drawing/2014/main" id="{E74166E5-127E-42B5-80DE-95A75FC2A8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3882A8-35C3-415A-AC0B-A97ABB547297}"/>
              </a:ext>
            </a:extLst>
          </p:cNvPr>
          <p:cNvSpPr>
            <a:spLocks noGrp="1"/>
          </p:cNvSpPr>
          <p:nvPr>
            <p:ph type="sldNum" sz="quarter" idx="12"/>
          </p:nvPr>
        </p:nvSpPr>
        <p:spPr/>
        <p:txBody>
          <a:bodyPr/>
          <a:lstStyle/>
          <a:p>
            <a:fld id="{01BC8F84-F373-4675-85D4-CA8C78BB56B1}" type="slidenum">
              <a:rPr lang="zh-CN" altLang="en-US" smtClean="0"/>
              <a:t>‹#›</a:t>
            </a:fld>
            <a:endParaRPr lang="zh-CN" altLang="en-US"/>
          </a:p>
        </p:txBody>
      </p:sp>
    </p:spTree>
    <p:extLst>
      <p:ext uri="{BB962C8B-B14F-4D97-AF65-F5344CB8AC3E}">
        <p14:creationId xmlns:p14="http://schemas.microsoft.com/office/powerpoint/2010/main" val="6155746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67"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2020/10/9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408056251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2020/10/9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205606411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5"/>
            <a:ext cx="2743200" cy="438785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06375"/>
            <a:ext cx="8026400" cy="438785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2020/10/9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39634315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687010" y="832153"/>
            <a:ext cx="4256863" cy="6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7248129" y="839135"/>
            <a:ext cx="4352873"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59123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650203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7" name="矩形 6"/>
          <p:cNvSpPr/>
          <p:nvPr userDrawn="1"/>
        </p:nvSpPr>
        <p:spPr>
          <a:xfrm>
            <a:off x="0" y="1"/>
            <a:ext cx="12192000" cy="932723"/>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351" y="-27384"/>
            <a:ext cx="2272415" cy="960107"/>
          </a:xfrm>
          <a:prstGeom prst="rect">
            <a:avLst/>
          </a:prstGeom>
        </p:spPr>
      </p:pic>
    </p:spTree>
    <p:extLst>
      <p:ext uri="{BB962C8B-B14F-4D97-AF65-F5344CB8AC3E}">
        <p14:creationId xmlns:p14="http://schemas.microsoft.com/office/powerpoint/2010/main" val="181612517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320"/>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11717933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022198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666338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180112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DCA7AC-36AA-4542-8ADC-108E09F0DDF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78F01E9-AB66-46B5-A48E-60A07C7D98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7E1B47F-92B5-48F5-82B6-DCAD6A475437}"/>
              </a:ext>
            </a:extLst>
          </p:cNvPr>
          <p:cNvSpPr>
            <a:spLocks noGrp="1"/>
          </p:cNvSpPr>
          <p:nvPr>
            <p:ph type="dt" sz="half" idx="10"/>
          </p:nvPr>
        </p:nvSpPr>
        <p:spPr/>
        <p:txBody>
          <a:bodyPr/>
          <a:lstStyle/>
          <a:p>
            <a:fld id="{0EFC14D0-9070-4D97-9B33-2CAF9AA2FE73}" type="datetimeFigureOut">
              <a:rPr lang="zh-CN" altLang="en-US" smtClean="0"/>
              <a:t>2020/10/9</a:t>
            </a:fld>
            <a:endParaRPr lang="zh-CN" altLang="en-US"/>
          </a:p>
        </p:txBody>
      </p:sp>
      <p:sp>
        <p:nvSpPr>
          <p:cNvPr id="5" name="页脚占位符 4">
            <a:extLst>
              <a:ext uri="{FF2B5EF4-FFF2-40B4-BE49-F238E27FC236}">
                <a16:creationId xmlns:a16="http://schemas.microsoft.com/office/drawing/2014/main" id="{D2A6E0C4-32AF-4FE9-8642-4C0FEDECB2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5F7B1B-2D16-4232-85C2-E66A4BF12195}"/>
              </a:ext>
            </a:extLst>
          </p:cNvPr>
          <p:cNvSpPr>
            <a:spLocks noGrp="1"/>
          </p:cNvSpPr>
          <p:nvPr>
            <p:ph type="sldNum" sz="quarter" idx="12"/>
          </p:nvPr>
        </p:nvSpPr>
        <p:spPr/>
        <p:txBody>
          <a:bodyPr/>
          <a:lstStyle/>
          <a:p>
            <a:fld id="{01BC8F84-F373-4675-85D4-CA8C78BB56B1}" type="slidenum">
              <a:rPr lang="zh-CN" altLang="en-US" smtClean="0"/>
              <a:t>‹#›</a:t>
            </a:fld>
            <a:endParaRPr lang="zh-CN" altLang="en-US"/>
          </a:p>
        </p:txBody>
      </p:sp>
    </p:spTree>
    <p:extLst>
      <p:ext uri="{BB962C8B-B14F-4D97-AF65-F5344CB8AC3E}">
        <p14:creationId xmlns:p14="http://schemas.microsoft.com/office/powerpoint/2010/main" val="38462991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54180223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574C6-B7A1-429B-8EF1-56B78F4E159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3A47C77-892C-4001-A604-D7688C8859F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012C659-0A7C-4BB6-9473-5AE44178F90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99159C0-FD02-4FE3-8893-983C6529DA48}"/>
              </a:ext>
            </a:extLst>
          </p:cNvPr>
          <p:cNvSpPr>
            <a:spLocks noGrp="1"/>
          </p:cNvSpPr>
          <p:nvPr>
            <p:ph type="dt" sz="half" idx="10"/>
          </p:nvPr>
        </p:nvSpPr>
        <p:spPr/>
        <p:txBody>
          <a:bodyPr/>
          <a:lstStyle/>
          <a:p>
            <a:fld id="{0EFC14D0-9070-4D97-9B33-2CAF9AA2FE73}" type="datetimeFigureOut">
              <a:rPr lang="zh-CN" altLang="en-US" smtClean="0"/>
              <a:t>2020/10/9</a:t>
            </a:fld>
            <a:endParaRPr lang="zh-CN" altLang="en-US"/>
          </a:p>
        </p:txBody>
      </p:sp>
      <p:sp>
        <p:nvSpPr>
          <p:cNvPr id="6" name="页脚占位符 5">
            <a:extLst>
              <a:ext uri="{FF2B5EF4-FFF2-40B4-BE49-F238E27FC236}">
                <a16:creationId xmlns:a16="http://schemas.microsoft.com/office/drawing/2014/main" id="{492C97B1-2B58-4D92-ADF9-AF06F6BB6CA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40B2F4-C4EA-4BB8-BE73-7A84EEB64AF1}"/>
              </a:ext>
            </a:extLst>
          </p:cNvPr>
          <p:cNvSpPr>
            <a:spLocks noGrp="1"/>
          </p:cNvSpPr>
          <p:nvPr>
            <p:ph type="sldNum" sz="quarter" idx="12"/>
          </p:nvPr>
        </p:nvSpPr>
        <p:spPr/>
        <p:txBody>
          <a:bodyPr/>
          <a:lstStyle/>
          <a:p>
            <a:fld id="{01BC8F84-F373-4675-85D4-CA8C78BB56B1}" type="slidenum">
              <a:rPr lang="zh-CN" altLang="en-US" smtClean="0"/>
              <a:t>‹#›</a:t>
            </a:fld>
            <a:endParaRPr lang="zh-CN" altLang="en-US"/>
          </a:p>
        </p:txBody>
      </p:sp>
    </p:spTree>
    <p:extLst>
      <p:ext uri="{BB962C8B-B14F-4D97-AF65-F5344CB8AC3E}">
        <p14:creationId xmlns:p14="http://schemas.microsoft.com/office/powerpoint/2010/main" val="806102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041BB1-CBF3-4883-BB3C-458C1FDF732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055C1E7-8034-4FA0-9855-9FC2DCB0A8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336B8A1-9005-44AC-8CB6-10F2BB2B687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A59F871-3A34-4EA7-85E3-3F7BF40CDC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D30EDCD-AD3D-4F6D-A835-60A2DDF715C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469D090-FCE0-4130-8627-7D264145C4AA}"/>
              </a:ext>
            </a:extLst>
          </p:cNvPr>
          <p:cNvSpPr>
            <a:spLocks noGrp="1"/>
          </p:cNvSpPr>
          <p:nvPr>
            <p:ph type="dt" sz="half" idx="10"/>
          </p:nvPr>
        </p:nvSpPr>
        <p:spPr/>
        <p:txBody>
          <a:bodyPr/>
          <a:lstStyle/>
          <a:p>
            <a:fld id="{0EFC14D0-9070-4D97-9B33-2CAF9AA2FE73}" type="datetimeFigureOut">
              <a:rPr lang="zh-CN" altLang="en-US" smtClean="0"/>
              <a:t>2020/10/9</a:t>
            </a:fld>
            <a:endParaRPr lang="zh-CN" altLang="en-US"/>
          </a:p>
        </p:txBody>
      </p:sp>
      <p:sp>
        <p:nvSpPr>
          <p:cNvPr id="8" name="页脚占位符 7">
            <a:extLst>
              <a:ext uri="{FF2B5EF4-FFF2-40B4-BE49-F238E27FC236}">
                <a16:creationId xmlns:a16="http://schemas.microsoft.com/office/drawing/2014/main" id="{A86E0B6F-691F-4E0F-A96D-59BDCC6F477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8A4BE25-F7F0-4BD2-B32D-2EF804C5F3AE}"/>
              </a:ext>
            </a:extLst>
          </p:cNvPr>
          <p:cNvSpPr>
            <a:spLocks noGrp="1"/>
          </p:cNvSpPr>
          <p:nvPr>
            <p:ph type="sldNum" sz="quarter" idx="12"/>
          </p:nvPr>
        </p:nvSpPr>
        <p:spPr/>
        <p:txBody>
          <a:bodyPr/>
          <a:lstStyle/>
          <a:p>
            <a:fld id="{01BC8F84-F373-4675-85D4-CA8C78BB56B1}" type="slidenum">
              <a:rPr lang="zh-CN" altLang="en-US" smtClean="0"/>
              <a:t>‹#›</a:t>
            </a:fld>
            <a:endParaRPr lang="zh-CN" altLang="en-US"/>
          </a:p>
        </p:txBody>
      </p:sp>
    </p:spTree>
    <p:extLst>
      <p:ext uri="{BB962C8B-B14F-4D97-AF65-F5344CB8AC3E}">
        <p14:creationId xmlns:p14="http://schemas.microsoft.com/office/powerpoint/2010/main" val="724662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1E1650-238C-474D-91F6-3CB6929EA5F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DA6676A-C3E9-4047-A5D0-64A858CA1E0F}"/>
              </a:ext>
            </a:extLst>
          </p:cNvPr>
          <p:cNvSpPr>
            <a:spLocks noGrp="1"/>
          </p:cNvSpPr>
          <p:nvPr>
            <p:ph type="dt" sz="half" idx="10"/>
          </p:nvPr>
        </p:nvSpPr>
        <p:spPr/>
        <p:txBody>
          <a:bodyPr/>
          <a:lstStyle/>
          <a:p>
            <a:fld id="{0EFC14D0-9070-4D97-9B33-2CAF9AA2FE73}" type="datetimeFigureOut">
              <a:rPr lang="zh-CN" altLang="en-US" smtClean="0"/>
              <a:t>2020/10/9</a:t>
            </a:fld>
            <a:endParaRPr lang="zh-CN" altLang="en-US"/>
          </a:p>
        </p:txBody>
      </p:sp>
      <p:sp>
        <p:nvSpPr>
          <p:cNvPr id="4" name="页脚占位符 3">
            <a:extLst>
              <a:ext uri="{FF2B5EF4-FFF2-40B4-BE49-F238E27FC236}">
                <a16:creationId xmlns:a16="http://schemas.microsoft.com/office/drawing/2014/main" id="{6FB72B1D-B7BA-40A9-8EE1-7F3CBDB8A3B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8C1961F-F737-49FE-B7A9-5F29D2F93EE2}"/>
              </a:ext>
            </a:extLst>
          </p:cNvPr>
          <p:cNvSpPr>
            <a:spLocks noGrp="1"/>
          </p:cNvSpPr>
          <p:nvPr>
            <p:ph type="sldNum" sz="quarter" idx="12"/>
          </p:nvPr>
        </p:nvSpPr>
        <p:spPr/>
        <p:txBody>
          <a:bodyPr/>
          <a:lstStyle/>
          <a:p>
            <a:fld id="{01BC8F84-F373-4675-85D4-CA8C78BB56B1}" type="slidenum">
              <a:rPr lang="zh-CN" altLang="en-US" smtClean="0"/>
              <a:t>‹#›</a:t>
            </a:fld>
            <a:endParaRPr lang="zh-CN" altLang="en-US"/>
          </a:p>
        </p:txBody>
      </p:sp>
    </p:spTree>
    <p:extLst>
      <p:ext uri="{BB962C8B-B14F-4D97-AF65-F5344CB8AC3E}">
        <p14:creationId xmlns:p14="http://schemas.microsoft.com/office/powerpoint/2010/main" val="2647115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A52BBAD-A597-41B7-B7DF-401BD88D4F47}"/>
              </a:ext>
            </a:extLst>
          </p:cNvPr>
          <p:cNvSpPr>
            <a:spLocks noGrp="1"/>
          </p:cNvSpPr>
          <p:nvPr>
            <p:ph type="dt" sz="half" idx="10"/>
          </p:nvPr>
        </p:nvSpPr>
        <p:spPr/>
        <p:txBody>
          <a:bodyPr/>
          <a:lstStyle/>
          <a:p>
            <a:fld id="{0EFC14D0-9070-4D97-9B33-2CAF9AA2FE73}" type="datetimeFigureOut">
              <a:rPr lang="zh-CN" altLang="en-US" smtClean="0"/>
              <a:t>2020/10/9</a:t>
            </a:fld>
            <a:endParaRPr lang="zh-CN" altLang="en-US"/>
          </a:p>
        </p:txBody>
      </p:sp>
      <p:sp>
        <p:nvSpPr>
          <p:cNvPr id="3" name="页脚占位符 2">
            <a:extLst>
              <a:ext uri="{FF2B5EF4-FFF2-40B4-BE49-F238E27FC236}">
                <a16:creationId xmlns:a16="http://schemas.microsoft.com/office/drawing/2014/main" id="{1DE1DC6F-1295-4A7C-88CB-3C118EA6A93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CE8587B-BA14-497A-8F68-F3FBA158A858}"/>
              </a:ext>
            </a:extLst>
          </p:cNvPr>
          <p:cNvSpPr>
            <a:spLocks noGrp="1"/>
          </p:cNvSpPr>
          <p:nvPr>
            <p:ph type="sldNum" sz="quarter" idx="12"/>
          </p:nvPr>
        </p:nvSpPr>
        <p:spPr/>
        <p:txBody>
          <a:bodyPr/>
          <a:lstStyle/>
          <a:p>
            <a:fld id="{01BC8F84-F373-4675-85D4-CA8C78BB56B1}" type="slidenum">
              <a:rPr lang="zh-CN" altLang="en-US" smtClean="0"/>
              <a:t>‹#›</a:t>
            </a:fld>
            <a:endParaRPr lang="zh-CN" altLang="en-US"/>
          </a:p>
        </p:txBody>
      </p:sp>
    </p:spTree>
    <p:extLst>
      <p:ext uri="{BB962C8B-B14F-4D97-AF65-F5344CB8AC3E}">
        <p14:creationId xmlns:p14="http://schemas.microsoft.com/office/powerpoint/2010/main" val="466963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DEE328-8294-41AC-8887-844665EF71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B5036B9-71F2-4AAE-AB72-788499DC3D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D443549-5045-4EA2-919E-4A1AA54BB2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65EDCF5-A412-4C7B-9960-E0778B7B53F4}"/>
              </a:ext>
            </a:extLst>
          </p:cNvPr>
          <p:cNvSpPr>
            <a:spLocks noGrp="1"/>
          </p:cNvSpPr>
          <p:nvPr>
            <p:ph type="dt" sz="half" idx="10"/>
          </p:nvPr>
        </p:nvSpPr>
        <p:spPr/>
        <p:txBody>
          <a:bodyPr/>
          <a:lstStyle/>
          <a:p>
            <a:fld id="{0EFC14D0-9070-4D97-9B33-2CAF9AA2FE73}" type="datetimeFigureOut">
              <a:rPr lang="zh-CN" altLang="en-US" smtClean="0"/>
              <a:t>2020/10/9</a:t>
            </a:fld>
            <a:endParaRPr lang="zh-CN" altLang="en-US"/>
          </a:p>
        </p:txBody>
      </p:sp>
      <p:sp>
        <p:nvSpPr>
          <p:cNvPr id="6" name="页脚占位符 5">
            <a:extLst>
              <a:ext uri="{FF2B5EF4-FFF2-40B4-BE49-F238E27FC236}">
                <a16:creationId xmlns:a16="http://schemas.microsoft.com/office/drawing/2014/main" id="{9986737D-F778-4384-A967-DCECBC31CB8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F0C43A-2E17-481A-B4A6-35C8E0B278D1}"/>
              </a:ext>
            </a:extLst>
          </p:cNvPr>
          <p:cNvSpPr>
            <a:spLocks noGrp="1"/>
          </p:cNvSpPr>
          <p:nvPr>
            <p:ph type="sldNum" sz="quarter" idx="12"/>
          </p:nvPr>
        </p:nvSpPr>
        <p:spPr/>
        <p:txBody>
          <a:bodyPr/>
          <a:lstStyle/>
          <a:p>
            <a:fld id="{01BC8F84-F373-4675-85D4-CA8C78BB56B1}" type="slidenum">
              <a:rPr lang="zh-CN" altLang="en-US" smtClean="0"/>
              <a:t>‹#›</a:t>
            </a:fld>
            <a:endParaRPr lang="zh-CN" altLang="en-US"/>
          </a:p>
        </p:txBody>
      </p:sp>
    </p:spTree>
    <p:extLst>
      <p:ext uri="{BB962C8B-B14F-4D97-AF65-F5344CB8AC3E}">
        <p14:creationId xmlns:p14="http://schemas.microsoft.com/office/powerpoint/2010/main" val="1129218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9D1E1-7230-4055-81EA-9AA7E266A08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3AF0246-EB1F-409F-9B18-629E4D83B5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68D2E1D-DFA4-460B-A8D8-875B48E808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C4FCFBB-D366-4A2B-AC2C-C011FACF7400}"/>
              </a:ext>
            </a:extLst>
          </p:cNvPr>
          <p:cNvSpPr>
            <a:spLocks noGrp="1"/>
          </p:cNvSpPr>
          <p:nvPr>
            <p:ph type="dt" sz="half" idx="10"/>
          </p:nvPr>
        </p:nvSpPr>
        <p:spPr/>
        <p:txBody>
          <a:bodyPr/>
          <a:lstStyle/>
          <a:p>
            <a:fld id="{0EFC14D0-9070-4D97-9B33-2CAF9AA2FE73}" type="datetimeFigureOut">
              <a:rPr lang="zh-CN" altLang="en-US" smtClean="0"/>
              <a:t>2020/10/9</a:t>
            </a:fld>
            <a:endParaRPr lang="zh-CN" altLang="en-US"/>
          </a:p>
        </p:txBody>
      </p:sp>
      <p:sp>
        <p:nvSpPr>
          <p:cNvPr id="6" name="页脚占位符 5">
            <a:extLst>
              <a:ext uri="{FF2B5EF4-FFF2-40B4-BE49-F238E27FC236}">
                <a16:creationId xmlns:a16="http://schemas.microsoft.com/office/drawing/2014/main" id="{CD8DE261-4A00-406A-A617-35778E3626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6E9C8B-5745-46D1-BC18-BCA1757B6A54}"/>
              </a:ext>
            </a:extLst>
          </p:cNvPr>
          <p:cNvSpPr>
            <a:spLocks noGrp="1"/>
          </p:cNvSpPr>
          <p:nvPr>
            <p:ph type="sldNum" sz="quarter" idx="12"/>
          </p:nvPr>
        </p:nvSpPr>
        <p:spPr/>
        <p:txBody>
          <a:bodyPr/>
          <a:lstStyle/>
          <a:p>
            <a:fld id="{01BC8F84-F373-4675-85D4-CA8C78BB56B1}" type="slidenum">
              <a:rPr lang="zh-CN" altLang="en-US" smtClean="0"/>
              <a:t>‹#›</a:t>
            </a:fld>
            <a:endParaRPr lang="zh-CN" altLang="en-US"/>
          </a:p>
        </p:txBody>
      </p:sp>
    </p:spTree>
    <p:extLst>
      <p:ext uri="{BB962C8B-B14F-4D97-AF65-F5344CB8AC3E}">
        <p14:creationId xmlns:p14="http://schemas.microsoft.com/office/powerpoint/2010/main" val="1646589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7926E4B-5676-4C52-B2AC-5202E8AC9C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28F6DB8-B4F2-4DB3-A9DA-49509B8396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67DC60-A2E2-4AEB-B3DF-F608D2C215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FC14D0-9070-4D97-9B33-2CAF9AA2FE73}" type="datetimeFigureOut">
              <a:rPr lang="zh-CN" altLang="en-US" smtClean="0"/>
              <a:t>2020/10/9</a:t>
            </a:fld>
            <a:endParaRPr lang="zh-CN" altLang="en-US"/>
          </a:p>
        </p:txBody>
      </p:sp>
      <p:sp>
        <p:nvSpPr>
          <p:cNvPr id="5" name="页脚占位符 4">
            <a:extLst>
              <a:ext uri="{FF2B5EF4-FFF2-40B4-BE49-F238E27FC236}">
                <a16:creationId xmlns:a16="http://schemas.microsoft.com/office/drawing/2014/main" id="{48143966-B79F-4032-9772-1A8AE61414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76FBE9E-6647-4D3C-8CC0-29E3966305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C8F84-F373-4675-85D4-CA8C78BB56B1}" type="slidenum">
              <a:rPr lang="zh-CN" altLang="en-US" smtClean="0"/>
              <a:t>‹#›</a:t>
            </a:fld>
            <a:endParaRPr lang="zh-CN" altLang="en-US"/>
          </a:p>
        </p:txBody>
      </p:sp>
    </p:spTree>
    <p:extLst>
      <p:ext uri="{BB962C8B-B14F-4D97-AF65-F5344CB8AC3E}">
        <p14:creationId xmlns:p14="http://schemas.microsoft.com/office/powerpoint/2010/main" val="3863491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6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421E9E4D-0BE1-4AAA-A57B-DA425863F4AF}" type="datetimeFigureOut">
              <a:rPr lang="zh-CN" altLang="en-US" smtClean="0"/>
              <a:t>2020/10/9</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025236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80" r:id="rId18"/>
    <p:sldLayoutId id="2147483681" r:id="rId19"/>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0.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hyperlink" Target="https://data.mendeley.com/datasets/zh3wnddzxy/1" TargetMode="External"/><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30.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3460786" y="2134165"/>
            <a:ext cx="5278360" cy="369294"/>
          </a:xfrm>
          <a:prstGeom prst="rect">
            <a:avLst/>
          </a:prstGeom>
          <a:noFill/>
        </p:spPr>
        <p:txBody>
          <a:bodyPr wrap="none" lIns="121884" tIns="60941" rIns="121884" bIns="60941" rtlCol="0">
            <a:spAutoFit/>
          </a:bodyPr>
          <a:lstStyle/>
          <a:p>
            <a:pPr defTabSz="1219170"/>
            <a:r>
              <a:rPr lang="en-US" altLang="zh-CN" sz="1600" dirty="0">
                <a:solidFill>
                  <a:srgbClr val="4F81BD">
                    <a:lumMod val="75000"/>
                  </a:srgbClr>
                </a:solidFill>
                <a:latin typeface="微软雅黑"/>
                <a:ea typeface="微软雅黑"/>
              </a:rPr>
              <a:t>Beijing University of Posts and Telecommunications</a:t>
            </a:r>
            <a:endParaRPr lang="zh-CN" altLang="en-US" sz="1600" dirty="0">
              <a:solidFill>
                <a:srgbClr val="4F81BD">
                  <a:lumMod val="75000"/>
                </a:srgbClr>
              </a:solidFill>
              <a:latin typeface="微软雅黑"/>
              <a:ea typeface="微软雅黑"/>
            </a:endParaRPr>
          </a:p>
        </p:txBody>
      </p:sp>
      <p:sp>
        <p:nvSpPr>
          <p:cNvPr id="18" name="任意多边形 17"/>
          <p:cNvSpPr/>
          <p:nvPr/>
        </p:nvSpPr>
        <p:spPr>
          <a:xfrm rot="240363">
            <a:off x="2429919" y="199120"/>
            <a:ext cx="5812155" cy="4731699"/>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sp>
        <p:nvSpPr>
          <p:cNvPr id="19" name="任意多边形 18"/>
          <p:cNvSpPr/>
          <p:nvPr/>
        </p:nvSpPr>
        <p:spPr>
          <a:xfrm>
            <a:off x="2656672" y="898058"/>
            <a:ext cx="6511669" cy="448563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sp>
        <p:nvSpPr>
          <p:cNvPr id="26" name="圆角矩形 25"/>
          <p:cNvSpPr/>
          <p:nvPr/>
        </p:nvSpPr>
        <p:spPr>
          <a:xfrm>
            <a:off x="374073" y="4332587"/>
            <a:ext cx="4666850" cy="1947292"/>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altLang="zh-CN" sz="1867" dirty="0">
              <a:solidFill>
                <a:prstClr val="white"/>
              </a:solidFill>
              <a:latin typeface="微软雅黑" panose="020B0503020204020204" pitchFamily="34" charset="-122"/>
              <a:ea typeface="微软雅黑" panose="020B0503020204020204" pitchFamily="34" charset="-122"/>
            </a:endParaRPr>
          </a:p>
          <a:p>
            <a:pPr algn="ctr" defTabSz="1219170"/>
            <a:endParaRPr lang="en-US" altLang="zh-CN" sz="1867" dirty="0">
              <a:solidFill>
                <a:prstClr val="white"/>
              </a:solidFill>
              <a:latin typeface="微软雅黑" panose="020B0503020204020204" pitchFamily="34" charset="-122"/>
              <a:ea typeface="微软雅黑" panose="020B0503020204020204" pitchFamily="34" charset="-122"/>
            </a:endParaRPr>
          </a:p>
          <a:p>
            <a:pPr defTabSz="1219170">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汇报人：王硕</a:t>
            </a:r>
            <a:endParaRPr lang="en-US" altLang="zh-CN" sz="2400" dirty="0">
              <a:solidFill>
                <a:prstClr val="white"/>
              </a:solidFill>
              <a:latin typeface="微软雅黑" panose="020B0503020204020204" pitchFamily="34" charset="-122"/>
              <a:ea typeface="微软雅黑" panose="020B0503020204020204" pitchFamily="34" charset="-122"/>
            </a:endParaRPr>
          </a:p>
          <a:p>
            <a:pPr defTabSz="1219170">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组员：彭致远、李懿飞、王晨旭</a:t>
            </a:r>
            <a:endParaRPr lang="en-US" altLang="zh-CN" sz="2400" dirty="0">
              <a:solidFill>
                <a:prstClr val="white"/>
              </a:solidFill>
              <a:latin typeface="微软雅黑" panose="020B0503020204020204" pitchFamily="34" charset="-122"/>
              <a:ea typeface="微软雅黑" panose="020B0503020204020204" pitchFamily="34" charset="-122"/>
            </a:endParaRPr>
          </a:p>
          <a:p>
            <a:pPr defTabSz="1219170">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2020</a:t>
            </a:r>
            <a:r>
              <a:rPr lang="zh-CN" altLang="en-US" sz="2400" dirty="0">
                <a:solidFill>
                  <a:prstClr val="white"/>
                </a:solidFill>
                <a:latin typeface="微软雅黑" panose="020B0503020204020204" pitchFamily="34" charset="-122"/>
                <a:ea typeface="微软雅黑" panose="020B0503020204020204" pitchFamily="34" charset="-122"/>
              </a:rPr>
              <a:t>年</a:t>
            </a:r>
            <a:r>
              <a:rPr lang="en-US" altLang="zh-CN" sz="2400" dirty="0">
                <a:solidFill>
                  <a:prstClr val="white"/>
                </a:solidFill>
                <a:latin typeface="微软雅黑" panose="020B0503020204020204" pitchFamily="34" charset="-122"/>
                <a:ea typeface="微软雅黑" panose="020B0503020204020204" pitchFamily="34" charset="-122"/>
              </a:rPr>
              <a:t>10</a:t>
            </a:r>
            <a:r>
              <a:rPr lang="zh-CN" altLang="en-US" sz="2400" dirty="0">
                <a:solidFill>
                  <a:prstClr val="white"/>
                </a:solidFill>
                <a:latin typeface="微软雅黑" panose="020B0503020204020204" pitchFamily="34" charset="-122"/>
                <a:ea typeface="微软雅黑" panose="020B0503020204020204" pitchFamily="34" charset="-122"/>
              </a:rPr>
              <a:t>月</a:t>
            </a:r>
            <a:r>
              <a:rPr lang="en-US" altLang="zh-CN" sz="2400" dirty="0">
                <a:solidFill>
                  <a:prstClr val="white"/>
                </a:solidFill>
                <a:latin typeface="微软雅黑" panose="020B0503020204020204" pitchFamily="34" charset="-122"/>
                <a:ea typeface="微软雅黑" panose="020B0503020204020204" pitchFamily="34" charset="-122"/>
              </a:rPr>
              <a:t>9</a:t>
            </a:r>
            <a:r>
              <a:rPr lang="zh-CN" altLang="en-US" sz="2400" dirty="0">
                <a:solidFill>
                  <a:prstClr val="white"/>
                </a:solidFill>
                <a:latin typeface="微软雅黑" panose="020B0503020204020204" pitchFamily="34" charset="-122"/>
                <a:ea typeface="微软雅黑" panose="020B0503020204020204" pitchFamily="34" charset="-122"/>
              </a:rPr>
              <a:t>日</a:t>
            </a:r>
            <a:endParaRPr lang="en-US" altLang="zh-CN" sz="1867" dirty="0">
              <a:solidFill>
                <a:prstClr val="white"/>
              </a:solidFill>
              <a:latin typeface="微软雅黑" panose="020B0503020204020204" pitchFamily="34" charset="-122"/>
              <a:ea typeface="微软雅黑" panose="020B0503020204020204" pitchFamily="34" charset="-122"/>
            </a:endParaRPr>
          </a:p>
          <a:p>
            <a:pPr algn="ctr" defTabSz="1219170"/>
            <a:endParaRPr lang="en-US" altLang="zh-CN" sz="1867" dirty="0">
              <a:solidFill>
                <a:prstClr val="white"/>
              </a:solidFill>
              <a:latin typeface="微软雅黑" panose="020B0503020204020204" pitchFamily="34" charset="-122"/>
              <a:ea typeface="微软雅黑" panose="020B0503020204020204" pitchFamily="34" charset="-122"/>
            </a:endParaRPr>
          </a:p>
          <a:p>
            <a:pPr algn="ctr" defTabSz="1219170"/>
            <a:endParaRPr lang="zh-CN" altLang="en-US" sz="1867" dirty="0">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2281955" y="2513720"/>
            <a:ext cx="7628092" cy="902773"/>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sp>
        <p:nvSpPr>
          <p:cNvPr id="2" name="TextBox 1"/>
          <p:cNvSpPr txBox="1"/>
          <p:nvPr/>
        </p:nvSpPr>
        <p:spPr>
          <a:xfrm>
            <a:off x="1489768" y="2493202"/>
            <a:ext cx="9318633" cy="943746"/>
          </a:xfrm>
          <a:prstGeom prst="rect">
            <a:avLst/>
          </a:prstGeom>
          <a:noFill/>
        </p:spPr>
        <p:txBody>
          <a:bodyPr wrap="square" lIns="121884" tIns="60941" rIns="121884" bIns="60941" rtlCol="0">
            <a:spAutoFit/>
          </a:bodyPr>
          <a:lstStyle/>
          <a:p>
            <a:pPr algn="ctr" defTabSz="1219170"/>
            <a:r>
              <a:rPr lang="zh-CN" altLang="en-US" sz="5333" b="1" dirty="0">
                <a:solidFill>
                  <a:srgbClr val="4F81BD">
                    <a:lumMod val="75000"/>
                  </a:srgbClr>
                </a:solidFill>
                <a:latin typeface="微软雅黑" panose="020B0503020204020204" pitchFamily="34" charset="-122"/>
                <a:ea typeface="微软雅黑" panose="020B0503020204020204" pitchFamily="34" charset="-122"/>
              </a:rPr>
              <a:t>网络安全分析实践报告</a:t>
            </a:r>
            <a:endParaRPr sz="5333" b="1" dirty="0">
              <a:solidFill>
                <a:srgbClr val="4F81BD">
                  <a:lumMod val="75000"/>
                </a:srgbClr>
              </a:solidFill>
              <a:latin typeface="微软雅黑" panose="020B0503020204020204" pitchFamily="34" charset="-122"/>
              <a:ea typeface="微软雅黑" panose="020B0503020204020204" pitchFamily="34" charset="-122"/>
            </a:endParaRPr>
          </a:p>
        </p:txBody>
      </p:sp>
      <p:pic>
        <p:nvPicPr>
          <p:cNvPr id="38"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rot="10800000">
            <a:off x="11159443" y="5595293"/>
            <a:ext cx="1032557" cy="1262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202" y="163977"/>
            <a:ext cx="2369693" cy="63817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4071949" cy="502766"/>
          </a:xfrm>
          <a:prstGeom prst="rect">
            <a:avLst/>
          </a:prstGeom>
          <a:noFill/>
        </p:spPr>
        <p:txBody>
          <a:bodyPr wrap="none" rtlCol="0">
            <a:spAutoFit/>
          </a:bodyPr>
          <a:lstStyle/>
          <a:p>
            <a:pPr defTabSz="1219170"/>
            <a:r>
              <a:rPr lang="en-US" altLang="zh-CN" sz="2667" dirty="0">
                <a:solidFill>
                  <a:prstClr val="black">
                    <a:lumMod val="65000"/>
                    <a:lumOff val="35000"/>
                  </a:prstClr>
                </a:solidFill>
                <a:latin typeface="微软雅黑"/>
                <a:ea typeface="微软雅黑"/>
              </a:rPr>
              <a:t>2</a:t>
            </a:r>
            <a:r>
              <a:rPr lang="zh-CN" altLang="en-US" sz="2667" dirty="0">
                <a:solidFill>
                  <a:prstClr val="black">
                    <a:lumMod val="65000"/>
                    <a:lumOff val="35000"/>
                  </a:prstClr>
                </a:solidFill>
                <a:latin typeface="微软雅黑"/>
                <a:ea typeface="微软雅黑"/>
              </a:rPr>
              <a:t>、</a:t>
            </a:r>
            <a:r>
              <a:rPr lang="en-US" altLang="zh-CN" sz="2667" dirty="0">
                <a:solidFill>
                  <a:prstClr val="black">
                    <a:lumMod val="65000"/>
                    <a:lumOff val="35000"/>
                  </a:prstClr>
                </a:solidFill>
                <a:latin typeface="微软雅黑"/>
                <a:ea typeface="微软雅黑"/>
              </a:rPr>
              <a:t>IDS——</a:t>
            </a:r>
            <a:r>
              <a:rPr lang="zh-CN" altLang="en-US" sz="2667" dirty="0">
                <a:solidFill>
                  <a:prstClr val="black">
                    <a:lumMod val="65000"/>
                    <a:lumOff val="35000"/>
                  </a:prstClr>
                </a:solidFill>
                <a:latin typeface="微软雅黑"/>
                <a:ea typeface="微软雅黑"/>
              </a:rPr>
              <a:t>入侵检测技术</a:t>
            </a:r>
          </a:p>
        </p:txBody>
      </p:sp>
      <p:sp>
        <p:nvSpPr>
          <p:cNvPr id="5" name="文本框 4">
            <a:extLst>
              <a:ext uri="{FF2B5EF4-FFF2-40B4-BE49-F238E27FC236}">
                <a16:creationId xmlns:a16="http://schemas.microsoft.com/office/drawing/2014/main" id="{5F1A1F0B-8CBE-49E5-9155-ED4DAE9D9C73}"/>
              </a:ext>
            </a:extLst>
          </p:cNvPr>
          <p:cNvSpPr txBox="1"/>
          <p:nvPr/>
        </p:nvSpPr>
        <p:spPr>
          <a:xfrm>
            <a:off x="726643" y="1665580"/>
            <a:ext cx="10550957" cy="4969309"/>
          </a:xfrm>
          <a:prstGeom prst="rect">
            <a:avLst/>
          </a:prstGeom>
          <a:noFill/>
        </p:spPr>
        <p:txBody>
          <a:bodyPr wrap="square">
            <a:spAutoFit/>
          </a:bodyPr>
          <a:lstStyle/>
          <a:p>
            <a:pPr marL="342900" lvl="0" indent="-342900" algn="just">
              <a:lnSpc>
                <a:spcPts val="3500"/>
              </a:lnSpc>
              <a:buFont typeface="Wingdings" panose="05000000000000000000" pitchFamily="2" charset="2"/>
              <a:buChar char="l"/>
            </a:pPr>
            <a:r>
              <a:rPr lang="zh-CN" altLang="en-US" sz="2400" kern="100" dirty="0">
                <a:latin typeface="黑体" panose="02010609060101010101" pitchFamily="49" charset="-122"/>
                <a:ea typeface="黑体" panose="02010609060101010101" pitchFamily="49" charset="-122"/>
                <a:cs typeface="Times New Roman" panose="02020603050405020304" pitchFamily="18" charset="0"/>
              </a:rPr>
              <a:t>文件访问行为的异常检测</a:t>
            </a:r>
            <a:endParaRPr lang="en-US" altLang="zh-CN" sz="2400" kern="100" dirty="0">
              <a:latin typeface="黑体" panose="02010609060101010101" pitchFamily="49" charset="-122"/>
              <a:ea typeface="黑体" panose="02010609060101010101" pitchFamily="49" charset="-122"/>
              <a:cs typeface="Times New Roman" panose="02020603050405020304" pitchFamily="18" charset="0"/>
            </a:endParaRPr>
          </a:p>
          <a:p>
            <a:pPr lvl="0" algn="just">
              <a:lnSpc>
                <a:spcPts val="3500"/>
              </a:lnSpc>
            </a:pPr>
            <a:endParaRPr lang="en-US" altLang="zh-CN" sz="2400" kern="100" dirty="0">
              <a:latin typeface="黑体" panose="02010609060101010101" pitchFamily="49" charset="-122"/>
              <a:ea typeface="黑体" panose="02010609060101010101" pitchFamily="49" charset="-122"/>
              <a:cs typeface="Times New Roman" panose="02020603050405020304" pitchFamily="18" charset="0"/>
            </a:endParaRPr>
          </a:p>
          <a:p>
            <a:pPr lvl="0" algn="just">
              <a:lnSpc>
                <a:spcPts val="3500"/>
              </a:lnSpc>
            </a:pPr>
            <a:r>
              <a:rPr lang="zh-CN" altLang="en-US" sz="2400" kern="100" dirty="0">
                <a:latin typeface="黑体" panose="02010609060101010101" pitchFamily="49" charset="-122"/>
                <a:ea typeface="黑体" panose="02010609060101010101" pitchFamily="49" charset="-122"/>
                <a:cs typeface="Times New Roman" panose="02020603050405020304" pitchFamily="18" charset="0"/>
              </a:rPr>
              <a:t>通过观察系统攻击针对文件系统的数据修改特征来检测常见的入侵行为。如设置后门，安装木马等。例如像</a:t>
            </a:r>
            <a:r>
              <a:rPr lang="en-US" altLang="zh-CN" sz="2400" kern="100" dirty="0" err="1">
                <a:latin typeface="黑体" panose="02010609060101010101" pitchFamily="49" charset="-122"/>
                <a:ea typeface="黑体" panose="02010609060101010101" pitchFamily="49" charset="-122"/>
                <a:cs typeface="Times New Roman" panose="02020603050405020304" pitchFamily="18" charset="0"/>
              </a:rPr>
              <a:t>BlackTracker</a:t>
            </a:r>
            <a:r>
              <a:rPr lang="zh-CN" altLang="en-US" sz="2400" kern="100" dirty="0">
                <a:latin typeface="黑体" panose="02010609060101010101" pitchFamily="49" charset="-122"/>
                <a:ea typeface="黑体" panose="02010609060101010101" pitchFamily="49" charset="-122"/>
                <a:cs typeface="Times New Roman" panose="02020603050405020304" pitchFamily="18" charset="0"/>
              </a:rPr>
              <a:t>等工具不仅可以像系统管理员发出警告，也可以帮助管理员从监测点反向追踪。</a:t>
            </a:r>
            <a:endParaRPr lang="en-US" altLang="zh-CN" sz="2400" kern="100" dirty="0">
              <a:latin typeface="黑体" panose="02010609060101010101" pitchFamily="49" charset="-122"/>
              <a:ea typeface="黑体" panose="02010609060101010101" pitchFamily="49" charset="-122"/>
              <a:cs typeface="Times New Roman" panose="02020603050405020304" pitchFamily="18" charset="0"/>
            </a:endParaRPr>
          </a:p>
          <a:p>
            <a:pPr lvl="0" algn="just">
              <a:lnSpc>
                <a:spcPts val="3500"/>
              </a:lnSpc>
            </a:pPr>
            <a:endParaRPr lang="en-US" altLang="zh-CN" sz="2400" kern="100" dirty="0">
              <a:latin typeface="黑体" panose="02010609060101010101" pitchFamily="49" charset="-122"/>
              <a:ea typeface="黑体" panose="02010609060101010101" pitchFamily="49" charset="-122"/>
              <a:cs typeface="Times New Roman" panose="02020603050405020304" pitchFamily="18" charset="0"/>
            </a:endParaRPr>
          </a:p>
          <a:p>
            <a:pPr marL="342900" lvl="0" indent="-342900" algn="just">
              <a:lnSpc>
                <a:spcPts val="3500"/>
              </a:lnSpc>
              <a:buFont typeface="Wingdings" panose="05000000000000000000" pitchFamily="2" charset="2"/>
              <a:buChar char="l"/>
            </a:pPr>
            <a:r>
              <a:rPr lang="zh-CN" altLang="en-US" sz="2400" kern="100" dirty="0">
                <a:latin typeface="黑体" panose="02010609060101010101" pitchFamily="49" charset="-122"/>
                <a:ea typeface="黑体" panose="02010609060101010101" pitchFamily="49" charset="-122"/>
                <a:cs typeface="Times New Roman" panose="02020603050405020304" pitchFamily="18" charset="0"/>
              </a:rPr>
              <a:t>系统进程行为检测</a:t>
            </a:r>
            <a:endParaRPr lang="en-US" altLang="zh-CN" sz="2400" kern="100" dirty="0">
              <a:latin typeface="黑体" panose="02010609060101010101" pitchFamily="49" charset="-122"/>
              <a:ea typeface="黑体" panose="02010609060101010101" pitchFamily="49" charset="-122"/>
              <a:cs typeface="Times New Roman" panose="02020603050405020304" pitchFamily="18" charset="0"/>
            </a:endParaRPr>
          </a:p>
          <a:p>
            <a:pPr lvl="0" algn="just">
              <a:lnSpc>
                <a:spcPts val="3500"/>
              </a:lnSpc>
            </a:pPr>
            <a:endParaRPr lang="en-US" altLang="zh-CN" sz="2400" kern="100" dirty="0">
              <a:latin typeface="楷体" panose="02010609060101010101" pitchFamily="49" charset="-122"/>
              <a:ea typeface="楷体" panose="02010609060101010101" pitchFamily="49" charset="-122"/>
              <a:cs typeface="Times New Roman" panose="02020603050405020304" pitchFamily="18" charset="0"/>
            </a:endParaRPr>
          </a:p>
          <a:p>
            <a:pPr lvl="0" algn="just">
              <a:lnSpc>
                <a:spcPts val="3500"/>
              </a:lnSpc>
            </a:pPr>
            <a:r>
              <a:rPr lang="zh-CN" altLang="en-US" sz="2400" kern="100" dirty="0">
                <a:latin typeface="黑体" panose="02010609060101010101" pitchFamily="49" charset="-122"/>
                <a:ea typeface="黑体" panose="02010609060101010101" pitchFamily="49" charset="-122"/>
                <a:cs typeface="Times New Roman" panose="02020603050405020304" pitchFamily="18" charset="0"/>
              </a:rPr>
              <a:t>针对</a:t>
            </a:r>
            <a:r>
              <a:rPr lang="en-US" altLang="zh-CN" sz="2400" kern="100" dirty="0">
                <a:latin typeface="黑体" panose="02010609060101010101" pitchFamily="49" charset="-122"/>
                <a:ea typeface="黑体" panose="02010609060101010101" pitchFamily="49" charset="-122"/>
                <a:cs typeface="Times New Roman" panose="02020603050405020304" pitchFamily="18" charset="0"/>
              </a:rPr>
              <a:t>Windows</a:t>
            </a:r>
            <a:r>
              <a:rPr lang="zh-CN" altLang="en-US" sz="2400" kern="100" dirty="0">
                <a:latin typeface="黑体" panose="02010609060101010101" pitchFamily="49" charset="-122"/>
                <a:ea typeface="黑体" panose="02010609060101010101" pitchFamily="49" charset="-122"/>
                <a:cs typeface="Times New Roman" panose="02020603050405020304" pitchFamily="18" charset="0"/>
              </a:rPr>
              <a:t>系统能体现进程行为的是</a:t>
            </a:r>
            <a:r>
              <a:rPr lang="en-US" altLang="zh-CN" sz="2400" kern="100" dirty="0">
                <a:latin typeface="黑体" panose="02010609060101010101" pitchFamily="49" charset="-122"/>
                <a:ea typeface="黑体" panose="02010609060101010101" pitchFamily="49" charset="-122"/>
                <a:cs typeface="Times New Roman" panose="02020603050405020304" pitchFamily="18" charset="0"/>
              </a:rPr>
              <a:t>API</a:t>
            </a:r>
            <a:r>
              <a:rPr lang="zh-CN" altLang="en-US" sz="2400" kern="100" dirty="0">
                <a:latin typeface="黑体" panose="02010609060101010101" pitchFamily="49" charset="-122"/>
                <a:ea typeface="黑体" panose="02010609060101010101" pitchFamily="49" charset="-122"/>
                <a:cs typeface="Times New Roman" panose="02020603050405020304" pitchFamily="18" charset="0"/>
              </a:rPr>
              <a:t>，因此可以利用用户模式</a:t>
            </a:r>
            <a:r>
              <a:rPr lang="en-US" altLang="zh-CN" sz="2400" kern="100" dirty="0">
                <a:latin typeface="黑体" panose="02010609060101010101" pitchFamily="49" charset="-122"/>
                <a:ea typeface="黑体" panose="02010609060101010101" pitchFamily="49" charset="-122"/>
                <a:cs typeface="Times New Roman" panose="02020603050405020304" pitchFamily="18" charset="0"/>
              </a:rPr>
              <a:t>API</a:t>
            </a:r>
            <a:r>
              <a:rPr lang="zh-CN" altLang="en-US" sz="2400" kern="100" dirty="0">
                <a:latin typeface="黑体" panose="02010609060101010101" pitchFamily="49" charset="-122"/>
                <a:ea typeface="黑体" panose="02010609060101010101" pitchFamily="49" charset="-122"/>
                <a:cs typeface="Times New Roman" panose="02020603050405020304" pitchFamily="18" charset="0"/>
              </a:rPr>
              <a:t> </a:t>
            </a:r>
            <a:r>
              <a:rPr lang="en-US" altLang="zh-CN" sz="2400" kern="100" dirty="0">
                <a:latin typeface="黑体" panose="02010609060101010101" pitchFamily="49" charset="-122"/>
                <a:ea typeface="黑体" panose="02010609060101010101" pitchFamily="49" charset="-122"/>
                <a:cs typeface="Times New Roman" panose="02020603050405020304" pitchFamily="18" charset="0"/>
              </a:rPr>
              <a:t>Hook</a:t>
            </a:r>
            <a:r>
              <a:rPr lang="zh-CN" altLang="en-US" sz="2400" kern="100" dirty="0">
                <a:latin typeface="黑体" panose="02010609060101010101" pitchFamily="49" charset="-122"/>
                <a:ea typeface="黑体" panose="02010609060101010101" pitchFamily="49" charset="-122"/>
                <a:cs typeface="Times New Roman" panose="02020603050405020304" pitchFamily="18" charset="0"/>
              </a:rPr>
              <a:t>技术拦截系统调用来实时监测进程操作资源的行为，并用贝叶斯算法对程序的合法性进行判断，若程序异常则阻止其对系统资源的进一步操作。</a:t>
            </a:r>
            <a:endParaRPr lang="en-US" altLang="zh-CN" sz="24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TextBox 63">
            <a:extLst>
              <a:ext uri="{FF2B5EF4-FFF2-40B4-BE49-F238E27FC236}">
                <a16:creationId xmlns:a16="http://schemas.microsoft.com/office/drawing/2014/main" id="{44C0D1EF-37AD-4F99-9333-69CCE60A7161}"/>
              </a:ext>
            </a:extLst>
          </p:cNvPr>
          <p:cNvSpPr txBox="1"/>
          <p:nvPr/>
        </p:nvSpPr>
        <p:spPr>
          <a:xfrm>
            <a:off x="726643" y="1203915"/>
            <a:ext cx="3124921" cy="461665"/>
          </a:xfrm>
          <a:prstGeom prst="rect">
            <a:avLst/>
          </a:prstGeom>
          <a:noFill/>
        </p:spPr>
        <p:txBody>
          <a:bodyPr wrap="square" rtlCol="0">
            <a:spAutoFit/>
          </a:bodyPr>
          <a:lstStyle/>
          <a:p>
            <a:pPr defTabSz="1219170"/>
            <a:r>
              <a:rPr lang="en-US" altLang="zh-CN" sz="2400" b="1" dirty="0">
                <a:solidFill>
                  <a:srgbClr val="4F81BD">
                    <a:lumMod val="75000"/>
                  </a:srgbClr>
                </a:solidFill>
                <a:latin typeface="微软雅黑"/>
                <a:ea typeface="微软雅黑"/>
              </a:rPr>
              <a:t>Host-Based</a:t>
            </a:r>
            <a:endParaRPr lang="zh-CN" altLang="en-US" sz="2400" b="1" dirty="0">
              <a:solidFill>
                <a:srgbClr val="4F81BD">
                  <a:lumMod val="75000"/>
                </a:srgbClr>
              </a:solidFill>
              <a:latin typeface="微软雅黑"/>
              <a:ea typeface="微软雅黑"/>
            </a:endParaRPr>
          </a:p>
        </p:txBody>
      </p:sp>
    </p:spTree>
    <p:extLst>
      <p:ext uri="{BB962C8B-B14F-4D97-AF65-F5344CB8AC3E}">
        <p14:creationId xmlns:p14="http://schemas.microsoft.com/office/powerpoint/2010/main" val="109951483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4172937" cy="502766"/>
          </a:xfrm>
          <a:prstGeom prst="rect">
            <a:avLst/>
          </a:prstGeom>
          <a:noFill/>
        </p:spPr>
        <p:txBody>
          <a:bodyPr wrap="none" rtlCol="0">
            <a:spAutoFit/>
          </a:bodyPr>
          <a:lstStyle/>
          <a:p>
            <a:pPr defTabSz="1219170"/>
            <a:r>
              <a:rPr lang="en-US" altLang="zh-CN" sz="2667" dirty="0">
                <a:solidFill>
                  <a:prstClr val="black">
                    <a:lumMod val="65000"/>
                    <a:lumOff val="35000"/>
                  </a:prstClr>
                </a:solidFill>
                <a:latin typeface="微软雅黑"/>
                <a:ea typeface="微软雅黑"/>
              </a:rPr>
              <a:t>2</a:t>
            </a:r>
            <a:r>
              <a:rPr lang="zh-CN" altLang="en-US" sz="2667" dirty="0">
                <a:solidFill>
                  <a:prstClr val="black">
                    <a:lumMod val="65000"/>
                    <a:lumOff val="35000"/>
                  </a:prstClr>
                </a:solidFill>
                <a:latin typeface="微软雅黑"/>
                <a:ea typeface="微软雅黑"/>
              </a:rPr>
              <a:t>、</a:t>
            </a:r>
            <a:r>
              <a:rPr lang="en-US" altLang="zh-CN" sz="2667" dirty="0">
                <a:solidFill>
                  <a:prstClr val="black">
                    <a:lumMod val="65000"/>
                    <a:lumOff val="35000"/>
                  </a:prstClr>
                </a:solidFill>
                <a:latin typeface="微软雅黑"/>
                <a:ea typeface="微软雅黑"/>
              </a:rPr>
              <a:t>IDS——</a:t>
            </a:r>
            <a:r>
              <a:rPr lang="zh-CN" altLang="en-US" sz="2667" dirty="0">
                <a:solidFill>
                  <a:prstClr val="black">
                    <a:lumMod val="65000"/>
                    <a:lumOff val="35000"/>
                  </a:prstClr>
                </a:solidFill>
                <a:latin typeface="微软雅黑"/>
                <a:ea typeface="微软雅黑"/>
              </a:rPr>
              <a:t>入侵检测技术</a:t>
            </a:r>
          </a:p>
        </p:txBody>
      </p:sp>
      <p:sp>
        <p:nvSpPr>
          <p:cNvPr id="4" name="TextBox 63">
            <a:extLst>
              <a:ext uri="{FF2B5EF4-FFF2-40B4-BE49-F238E27FC236}">
                <a16:creationId xmlns:a16="http://schemas.microsoft.com/office/drawing/2014/main" id="{44C0D1EF-37AD-4F99-9333-69CCE60A7161}"/>
              </a:ext>
            </a:extLst>
          </p:cNvPr>
          <p:cNvSpPr txBox="1"/>
          <p:nvPr/>
        </p:nvSpPr>
        <p:spPr>
          <a:xfrm>
            <a:off x="726643" y="1203915"/>
            <a:ext cx="3124921" cy="461665"/>
          </a:xfrm>
          <a:prstGeom prst="rect">
            <a:avLst/>
          </a:prstGeom>
          <a:noFill/>
        </p:spPr>
        <p:txBody>
          <a:bodyPr wrap="square" rtlCol="0">
            <a:spAutoFit/>
          </a:bodyPr>
          <a:lstStyle/>
          <a:p>
            <a:pPr defTabSz="1219170"/>
            <a:r>
              <a:rPr lang="en-US" altLang="zh-CN" sz="2400" b="1" dirty="0">
                <a:solidFill>
                  <a:srgbClr val="4F81BD">
                    <a:lumMod val="75000"/>
                  </a:srgbClr>
                </a:solidFill>
                <a:latin typeface="微软雅黑"/>
                <a:ea typeface="微软雅黑"/>
              </a:rPr>
              <a:t>Network-Based</a:t>
            </a:r>
            <a:endParaRPr lang="zh-CN" altLang="en-US" sz="2400" b="1" dirty="0">
              <a:solidFill>
                <a:srgbClr val="4F81BD">
                  <a:lumMod val="75000"/>
                </a:srgbClr>
              </a:solidFill>
              <a:latin typeface="微软雅黑"/>
              <a:ea typeface="微软雅黑"/>
            </a:endParaRPr>
          </a:p>
        </p:txBody>
      </p:sp>
      <p:sp>
        <p:nvSpPr>
          <p:cNvPr id="2" name="文本框 1">
            <a:extLst>
              <a:ext uri="{FF2B5EF4-FFF2-40B4-BE49-F238E27FC236}">
                <a16:creationId xmlns:a16="http://schemas.microsoft.com/office/drawing/2014/main" id="{25AC6FDF-47BD-48CB-99AB-1CC0C4DC0BC9}"/>
              </a:ext>
            </a:extLst>
          </p:cNvPr>
          <p:cNvSpPr txBox="1"/>
          <p:nvPr/>
        </p:nvSpPr>
        <p:spPr>
          <a:xfrm>
            <a:off x="814754" y="1787769"/>
            <a:ext cx="10515600" cy="4524315"/>
          </a:xfrm>
          <a:prstGeom prst="rect">
            <a:avLst/>
          </a:prstGeom>
          <a:noFill/>
        </p:spPr>
        <p:txBody>
          <a:bodyPr wrap="square" rtlCol="0">
            <a:spAutoFit/>
          </a:bodyPr>
          <a:lstStyle/>
          <a:p>
            <a:r>
              <a:rPr lang="zh-CN" altLang="en-US" dirty="0"/>
              <a:t>检测：</a:t>
            </a:r>
            <a:endParaRPr lang="en-US" altLang="zh-CN" dirty="0"/>
          </a:p>
          <a:p>
            <a:r>
              <a:rPr lang="zh-CN" altLang="en-US" dirty="0"/>
              <a:t>基于网络的入侵检测系统检测主要目标是网络数据包。即通过连接在网络上的站点捕获数据包，并分析其是否具有已知的攻击模式，以此来判别是否为入侵者。当系统发现某些可疑的现象时会产生相应的告警，并会向一个中心管理站点发出“告警”信号。</a:t>
            </a:r>
            <a:endParaRPr lang="en-US" altLang="zh-CN" dirty="0"/>
          </a:p>
          <a:p>
            <a:endParaRPr lang="en-US" altLang="zh-CN" dirty="0"/>
          </a:p>
          <a:p>
            <a:r>
              <a:rPr lang="zh-CN" altLang="en-US" dirty="0"/>
              <a:t>优点：</a:t>
            </a:r>
            <a:endParaRPr lang="en-US" altLang="zh-CN" dirty="0"/>
          </a:p>
          <a:p>
            <a:pPr marL="285750" indent="-285750">
              <a:buFont typeface="Arial" panose="020B0604020202020204" pitchFamily="34" charset="0"/>
              <a:buChar char="•"/>
            </a:pPr>
            <a:r>
              <a:rPr lang="zh-CN" altLang="en-US" dirty="0"/>
              <a:t>占用资源少</a:t>
            </a:r>
            <a:endParaRPr lang="en-US" altLang="zh-CN" dirty="0"/>
          </a:p>
          <a:p>
            <a:pPr marL="285750" indent="-285750">
              <a:buFont typeface="Arial" panose="020B0604020202020204" pitchFamily="34" charset="0"/>
              <a:buChar char="•"/>
            </a:pPr>
            <a:r>
              <a:rPr lang="zh-CN" altLang="en-US" dirty="0"/>
              <a:t>对于即将到来的网络攻击具有一定的抵抗性</a:t>
            </a:r>
            <a:endParaRPr lang="en-US" altLang="zh-CN" dirty="0"/>
          </a:p>
          <a:p>
            <a:pPr marL="285750" indent="-285750">
              <a:buFont typeface="Arial" panose="020B0604020202020204" pitchFamily="34" charset="0"/>
              <a:buChar char="•"/>
            </a:pPr>
            <a:r>
              <a:rPr lang="zh-CN" altLang="en-US" dirty="0"/>
              <a:t>多平台兼容</a:t>
            </a:r>
            <a:endParaRPr lang="en-US" altLang="zh-CN" dirty="0"/>
          </a:p>
          <a:p>
            <a:pPr marL="285750" indent="-285750">
              <a:buFont typeface="Arial" panose="020B0604020202020204" pitchFamily="34" charset="0"/>
              <a:buChar char="•"/>
            </a:pPr>
            <a:r>
              <a:rPr lang="zh-CN" altLang="en-US" dirty="0"/>
              <a:t>能够拿到基于主机的日志可能拿不到的信息，如包分片</a:t>
            </a:r>
            <a:endParaRPr lang="en-US" altLang="zh-CN" dirty="0"/>
          </a:p>
          <a:p>
            <a:endParaRPr lang="en-US" altLang="zh-CN" dirty="0"/>
          </a:p>
          <a:p>
            <a:r>
              <a:rPr lang="zh-CN" altLang="en-US" dirty="0"/>
              <a:t>缺点</a:t>
            </a:r>
            <a:r>
              <a:rPr lang="en-US" altLang="zh-CN" dirty="0"/>
              <a:t>:</a:t>
            </a:r>
          </a:p>
          <a:p>
            <a:pPr marL="285750" indent="-285750">
              <a:buFont typeface="Arial" panose="020B0604020202020204" pitchFamily="34" charset="0"/>
              <a:buChar char="•"/>
            </a:pPr>
            <a:r>
              <a:rPr lang="zh-CN" altLang="en-US" dirty="0"/>
              <a:t>被洪范攻击的网络包可能会丢失</a:t>
            </a:r>
            <a:endParaRPr lang="en-US" altLang="zh-CN" dirty="0"/>
          </a:p>
          <a:p>
            <a:pPr marL="285750" indent="-285750">
              <a:buFont typeface="Arial" panose="020B0604020202020204" pitchFamily="34" charset="0"/>
              <a:buChar char="•"/>
            </a:pPr>
            <a:r>
              <a:rPr lang="zh-CN" altLang="en-US" dirty="0"/>
              <a:t>对数据包重组时可能会出错</a:t>
            </a:r>
            <a:endParaRPr lang="en-US" altLang="zh-CN" dirty="0"/>
          </a:p>
          <a:p>
            <a:pPr marL="285750" indent="-285750">
              <a:buFont typeface="Arial" panose="020B0604020202020204" pitchFamily="34" charset="0"/>
              <a:buChar char="•"/>
            </a:pPr>
            <a:r>
              <a:rPr lang="zh-CN" altLang="en-US" dirty="0"/>
              <a:t>在</a:t>
            </a:r>
            <a:r>
              <a:rPr lang="en-US" altLang="zh-CN" dirty="0"/>
              <a:t>OS</a:t>
            </a:r>
            <a:r>
              <a:rPr lang="zh-CN" altLang="en-US" dirty="0"/>
              <a:t>层面的应用层协议可能无法处理（如</a:t>
            </a:r>
            <a:r>
              <a:rPr lang="en-US" altLang="zh-CN" dirty="0"/>
              <a:t>SMB</a:t>
            </a:r>
            <a:r>
              <a:rPr lang="zh-CN" altLang="en-US" dirty="0"/>
              <a:t>协议）</a:t>
            </a:r>
            <a:endParaRPr lang="en-US" altLang="zh-CN" dirty="0"/>
          </a:p>
          <a:p>
            <a:pPr marL="285750" indent="-285750">
              <a:buFont typeface="Arial" panose="020B0604020202020204" pitchFamily="34" charset="0"/>
              <a:buChar char="•"/>
            </a:pPr>
            <a:r>
              <a:rPr lang="zh-CN" altLang="en-US" dirty="0"/>
              <a:t>对于加密的数据包检测困难</a:t>
            </a:r>
            <a:endParaRPr lang="en-US" altLang="zh-CN" dirty="0"/>
          </a:p>
        </p:txBody>
      </p:sp>
    </p:spTree>
    <p:extLst>
      <p:ext uri="{BB962C8B-B14F-4D97-AF65-F5344CB8AC3E}">
        <p14:creationId xmlns:p14="http://schemas.microsoft.com/office/powerpoint/2010/main" val="260229172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8" y="302299"/>
            <a:ext cx="5873441" cy="502766"/>
          </a:xfrm>
          <a:prstGeom prst="rect">
            <a:avLst/>
          </a:prstGeom>
          <a:noFill/>
        </p:spPr>
        <p:txBody>
          <a:bodyPr wrap="square" rtlCol="0">
            <a:spAutoFit/>
          </a:bodyPr>
          <a:lstStyle/>
          <a:p>
            <a:pPr defTabSz="1219170"/>
            <a:r>
              <a:rPr lang="en-US" altLang="zh-CN" sz="2667" dirty="0">
                <a:solidFill>
                  <a:prstClr val="black">
                    <a:lumMod val="65000"/>
                    <a:lumOff val="35000"/>
                  </a:prstClr>
                </a:solidFill>
                <a:latin typeface="微软雅黑"/>
                <a:ea typeface="微软雅黑"/>
              </a:rPr>
              <a:t>2</a:t>
            </a:r>
            <a:r>
              <a:rPr lang="zh-CN" altLang="en-US" sz="2667" dirty="0">
                <a:solidFill>
                  <a:prstClr val="black">
                    <a:lumMod val="65000"/>
                    <a:lumOff val="35000"/>
                  </a:prstClr>
                </a:solidFill>
                <a:latin typeface="微软雅黑"/>
                <a:ea typeface="微软雅黑"/>
              </a:rPr>
              <a:t>、</a:t>
            </a:r>
            <a:r>
              <a:rPr lang="en-US" altLang="zh-CN" sz="2667" dirty="0">
                <a:solidFill>
                  <a:prstClr val="black">
                    <a:lumMod val="65000"/>
                    <a:lumOff val="35000"/>
                  </a:prstClr>
                </a:solidFill>
                <a:latin typeface="微软雅黑"/>
                <a:ea typeface="微软雅黑"/>
              </a:rPr>
              <a:t>IDS——</a:t>
            </a:r>
            <a:r>
              <a:rPr lang="zh-CN" altLang="en-US" sz="2667" dirty="0">
                <a:solidFill>
                  <a:prstClr val="black">
                    <a:lumMod val="65000"/>
                    <a:lumOff val="35000"/>
                  </a:prstClr>
                </a:solidFill>
                <a:latin typeface="微软雅黑"/>
                <a:ea typeface="微软雅黑"/>
              </a:rPr>
              <a:t>智能</a:t>
            </a:r>
            <a:r>
              <a:rPr lang="en-US" altLang="zh-CN" sz="2667" dirty="0">
                <a:solidFill>
                  <a:prstClr val="black">
                    <a:lumMod val="65000"/>
                    <a:lumOff val="35000"/>
                  </a:prstClr>
                </a:solidFill>
                <a:latin typeface="微软雅黑"/>
                <a:ea typeface="微软雅黑"/>
              </a:rPr>
              <a:t>IDS</a:t>
            </a:r>
            <a:r>
              <a:rPr lang="zh-CN" altLang="en-US" sz="2667" dirty="0">
                <a:solidFill>
                  <a:prstClr val="black">
                    <a:lumMod val="65000"/>
                    <a:lumOff val="35000"/>
                  </a:prstClr>
                </a:solidFill>
                <a:latin typeface="微软雅黑"/>
                <a:ea typeface="微软雅黑"/>
              </a:rPr>
              <a:t>模型</a:t>
            </a:r>
          </a:p>
        </p:txBody>
      </p:sp>
      <p:sp>
        <p:nvSpPr>
          <p:cNvPr id="2" name="文本框 1">
            <a:extLst>
              <a:ext uri="{FF2B5EF4-FFF2-40B4-BE49-F238E27FC236}">
                <a16:creationId xmlns:a16="http://schemas.microsoft.com/office/drawing/2014/main" id="{2FA5337B-20C6-4DF8-865B-7C0B4031684B}"/>
              </a:ext>
            </a:extLst>
          </p:cNvPr>
          <p:cNvSpPr txBox="1"/>
          <p:nvPr/>
        </p:nvSpPr>
        <p:spPr>
          <a:xfrm>
            <a:off x="679757" y="1128376"/>
            <a:ext cx="5568641" cy="3904402"/>
          </a:xfrm>
          <a:prstGeom prst="rect">
            <a:avLst/>
          </a:prstGeom>
          <a:noFill/>
        </p:spPr>
        <p:txBody>
          <a:bodyPr wrap="square" rtlCol="0">
            <a:spAutoFit/>
          </a:bodyPr>
          <a:lstStyle/>
          <a:p>
            <a:pPr marL="514350" indent="-514350">
              <a:lnSpc>
                <a:spcPct val="150000"/>
              </a:lnSpc>
              <a:buFont typeface="+mj-lt"/>
              <a:buAutoNum type="alphaLcParenR"/>
            </a:pPr>
            <a:r>
              <a:rPr lang="zh-CN" altLang="en-US" sz="2400" dirty="0">
                <a:solidFill>
                  <a:srgbClr val="333333"/>
                </a:solidFill>
                <a:latin typeface="Arial" panose="020B0604020202020204" pitchFamily="34" charset="0"/>
                <a:ea typeface="Open Sans"/>
              </a:rPr>
              <a:t>基于神经网络</a:t>
            </a:r>
          </a:p>
          <a:p>
            <a:pPr marL="514350" indent="-514350">
              <a:lnSpc>
                <a:spcPct val="150000"/>
              </a:lnSpc>
              <a:buFont typeface="+mj-lt"/>
              <a:buAutoNum type="alphaLcParenR"/>
            </a:pPr>
            <a:r>
              <a:rPr lang="zh-CN" altLang="en-US" sz="2400" dirty="0">
                <a:solidFill>
                  <a:srgbClr val="333333"/>
                </a:solidFill>
                <a:latin typeface="Arial" panose="020B0604020202020204" pitchFamily="34" charset="0"/>
                <a:ea typeface="Open Sans"/>
              </a:rPr>
              <a:t>基于遗传算法</a:t>
            </a:r>
          </a:p>
          <a:p>
            <a:pPr marL="514350" indent="-514350">
              <a:lnSpc>
                <a:spcPct val="150000"/>
              </a:lnSpc>
              <a:buFont typeface="+mj-lt"/>
              <a:buAutoNum type="alphaLcParenR"/>
            </a:pPr>
            <a:r>
              <a:rPr lang="zh-CN" altLang="en-US" sz="2400" dirty="0">
                <a:solidFill>
                  <a:srgbClr val="333333"/>
                </a:solidFill>
                <a:latin typeface="Arial" panose="020B0604020202020204" pitchFamily="34" charset="0"/>
                <a:ea typeface="Open Sans"/>
              </a:rPr>
              <a:t>基于数据挖掘</a:t>
            </a:r>
          </a:p>
          <a:p>
            <a:pPr marL="514350" indent="-514350">
              <a:lnSpc>
                <a:spcPct val="150000"/>
              </a:lnSpc>
              <a:buFont typeface="+mj-lt"/>
              <a:buAutoNum type="alphaLcParenR"/>
            </a:pPr>
            <a:r>
              <a:rPr lang="zh-CN" altLang="en-US" sz="2400" dirty="0">
                <a:solidFill>
                  <a:srgbClr val="333333"/>
                </a:solidFill>
                <a:latin typeface="Arial" panose="020B0604020202020204" pitchFamily="34" charset="0"/>
                <a:ea typeface="Open Sans"/>
              </a:rPr>
              <a:t>基于数据融合</a:t>
            </a:r>
          </a:p>
          <a:p>
            <a:pPr marL="514350" indent="-514350">
              <a:lnSpc>
                <a:spcPct val="150000"/>
              </a:lnSpc>
              <a:buFont typeface="+mj-lt"/>
              <a:buAutoNum type="alphaLcParenR"/>
            </a:pPr>
            <a:r>
              <a:rPr lang="zh-CN" altLang="en-US" sz="2400" dirty="0">
                <a:solidFill>
                  <a:srgbClr val="333333"/>
                </a:solidFill>
                <a:latin typeface="Arial" panose="020B0604020202020204" pitchFamily="34" charset="0"/>
                <a:ea typeface="Open Sans"/>
              </a:rPr>
              <a:t>基于免疫</a:t>
            </a:r>
          </a:p>
          <a:p>
            <a:pPr marL="514350" indent="-514350">
              <a:lnSpc>
                <a:spcPct val="150000"/>
              </a:lnSpc>
              <a:buFont typeface="+mj-lt"/>
              <a:buAutoNum type="alphaLcParenR"/>
            </a:pPr>
            <a:r>
              <a:rPr lang="zh-CN" altLang="en-US" sz="2400" dirty="0">
                <a:solidFill>
                  <a:srgbClr val="333333"/>
                </a:solidFill>
                <a:latin typeface="Arial" panose="020B0604020202020204" pitchFamily="34" charset="0"/>
                <a:ea typeface="Open Sans"/>
              </a:rPr>
              <a:t>基于协议分析</a:t>
            </a:r>
          </a:p>
          <a:p>
            <a:pPr marL="514350" indent="-514350">
              <a:lnSpc>
                <a:spcPct val="150000"/>
              </a:lnSpc>
              <a:buFont typeface="+mj-lt"/>
              <a:buAutoNum type="alphaLcParenR"/>
            </a:pPr>
            <a:r>
              <a:rPr lang="zh-CN" altLang="en-US" sz="2400" dirty="0">
                <a:solidFill>
                  <a:srgbClr val="333333"/>
                </a:solidFill>
                <a:latin typeface="Arial" panose="020B0604020202020204" pitchFamily="34" charset="0"/>
                <a:ea typeface="Open Sans"/>
              </a:rPr>
              <a:t>基于入侵容忍</a:t>
            </a:r>
          </a:p>
        </p:txBody>
      </p:sp>
    </p:spTree>
    <p:extLst>
      <p:ext uri="{BB962C8B-B14F-4D97-AF65-F5344CB8AC3E}">
        <p14:creationId xmlns:p14="http://schemas.microsoft.com/office/powerpoint/2010/main" val="326166981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4668096" cy="502766"/>
          </a:xfrm>
          <a:prstGeom prst="rect">
            <a:avLst/>
          </a:prstGeom>
          <a:noFill/>
        </p:spPr>
        <p:txBody>
          <a:bodyPr wrap="square" rtlCol="0">
            <a:spAutoFit/>
          </a:bodyPr>
          <a:lstStyle/>
          <a:p>
            <a:pPr defTabSz="1219170"/>
            <a:r>
              <a:rPr lang="en-US" altLang="zh-CN" sz="2667" dirty="0">
                <a:solidFill>
                  <a:prstClr val="black">
                    <a:lumMod val="65000"/>
                    <a:lumOff val="35000"/>
                  </a:prstClr>
                </a:solidFill>
                <a:latin typeface="微软雅黑"/>
                <a:ea typeface="微软雅黑"/>
              </a:rPr>
              <a:t>2</a:t>
            </a:r>
            <a:r>
              <a:rPr lang="zh-CN" altLang="en-US" sz="2667" dirty="0">
                <a:solidFill>
                  <a:prstClr val="black">
                    <a:lumMod val="65000"/>
                    <a:lumOff val="35000"/>
                  </a:prstClr>
                </a:solidFill>
                <a:latin typeface="微软雅黑"/>
                <a:ea typeface="微软雅黑"/>
              </a:rPr>
              <a:t>、</a:t>
            </a:r>
            <a:r>
              <a:rPr lang="en-US" altLang="zh-CN" sz="2667" dirty="0">
                <a:solidFill>
                  <a:prstClr val="black">
                    <a:lumMod val="65000"/>
                    <a:lumOff val="35000"/>
                  </a:prstClr>
                </a:solidFill>
                <a:latin typeface="微软雅黑"/>
                <a:ea typeface="微软雅黑"/>
              </a:rPr>
              <a:t>IDS——</a:t>
            </a:r>
            <a:r>
              <a:rPr lang="zh-CN" altLang="en-US" sz="2667" dirty="0">
                <a:solidFill>
                  <a:prstClr val="black">
                    <a:lumMod val="65000"/>
                    <a:lumOff val="35000"/>
                  </a:prstClr>
                </a:solidFill>
                <a:latin typeface="微软雅黑"/>
                <a:ea typeface="微软雅黑"/>
              </a:rPr>
              <a:t>典型</a:t>
            </a:r>
            <a:r>
              <a:rPr lang="en-US" altLang="zh-CN" sz="2667" dirty="0">
                <a:solidFill>
                  <a:prstClr val="black">
                    <a:lumMod val="65000"/>
                    <a:lumOff val="35000"/>
                  </a:prstClr>
                </a:solidFill>
                <a:latin typeface="微软雅黑"/>
                <a:ea typeface="微软雅黑"/>
              </a:rPr>
              <a:t>IDS</a:t>
            </a:r>
            <a:r>
              <a:rPr lang="zh-CN" altLang="en-US" sz="2667" dirty="0">
                <a:solidFill>
                  <a:prstClr val="black">
                    <a:lumMod val="65000"/>
                    <a:lumOff val="35000"/>
                  </a:prstClr>
                </a:solidFill>
                <a:latin typeface="微软雅黑"/>
                <a:ea typeface="微软雅黑"/>
              </a:rPr>
              <a:t>工具</a:t>
            </a:r>
          </a:p>
        </p:txBody>
      </p:sp>
      <p:sp>
        <p:nvSpPr>
          <p:cNvPr id="2" name="文本框 1">
            <a:extLst>
              <a:ext uri="{FF2B5EF4-FFF2-40B4-BE49-F238E27FC236}">
                <a16:creationId xmlns:a16="http://schemas.microsoft.com/office/drawing/2014/main" id="{2FA5337B-20C6-4DF8-865B-7C0B4031684B}"/>
              </a:ext>
            </a:extLst>
          </p:cNvPr>
          <p:cNvSpPr txBox="1"/>
          <p:nvPr/>
        </p:nvSpPr>
        <p:spPr>
          <a:xfrm>
            <a:off x="679758" y="1094509"/>
            <a:ext cx="4515697" cy="3904402"/>
          </a:xfrm>
          <a:prstGeom prst="rect">
            <a:avLst/>
          </a:prstGeom>
          <a:noFill/>
        </p:spPr>
        <p:txBody>
          <a:bodyPr wrap="square" rtlCol="0">
            <a:spAutoFit/>
          </a:bodyPr>
          <a:lstStyle/>
          <a:p>
            <a:pPr marL="514350" indent="-514350">
              <a:lnSpc>
                <a:spcPct val="150000"/>
              </a:lnSpc>
              <a:buFont typeface="+mj-lt"/>
              <a:buAutoNum type="alphaLcParenR"/>
            </a:pPr>
            <a:r>
              <a:rPr lang="en-US" altLang="zh-CN" sz="2400" dirty="0">
                <a:solidFill>
                  <a:srgbClr val="333333"/>
                </a:solidFill>
                <a:latin typeface="Arial" panose="020B0604020202020204" pitchFamily="34" charset="0"/>
                <a:ea typeface="Open Sans"/>
              </a:rPr>
              <a:t>Snort</a:t>
            </a:r>
          </a:p>
          <a:p>
            <a:pPr marL="514350" indent="-514350">
              <a:lnSpc>
                <a:spcPct val="150000"/>
              </a:lnSpc>
              <a:buFont typeface="+mj-lt"/>
              <a:buAutoNum type="alphaLcParenR"/>
            </a:pPr>
            <a:r>
              <a:rPr lang="en-US" altLang="zh-CN" sz="2400" dirty="0">
                <a:solidFill>
                  <a:srgbClr val="333333"/>
                </a:solidFill>
                <a:latin typeface="Arial" panose="020B0604020202020204" pitchFamily="34" charset="0"/>
                <a:ea typeface="Open Sans"/>
              </a:rPr>
              <a:t>AWVS</a:t>
            </a:r>
          </a:p>
          <a:p>
            <a:pPr marL="514350" indent="-514350">
              <a:lnSpc>
                <a:spcPct val="150000"/>
              </a:lnSpc>
              <a:buFont typeface="+mj-lt"/>
              <a:buAutoNum type="alphaLcParenR"/>
            </a:pPr>
            <a:r>
              <a:rPr lang="en-US" altLang="zh-CN" sz="2400" dirty="0" err="1">
                <a:solidFill>
                  <a:srgbClr val="333333"/>
                </a:solidFill>
                <a:latin typeface="Arial" panose="020B0604020202020204" pitchFamily="34" charset="0"/>
                <a:ea typeface="Open Sans"/>
              </a:rPr>
              <a:t>Chkrootkit</a:t>
            </a:r>
            <a:endParaRPr lang="en-US" altLang="zh-CN" sz="2400" dirty="0">
              <a:solidFill>
                <a:srgbClr val="333333"/>
              </a:solidFill>
              <a:latin typeface="Arial" panose="020B0604020202020204" pitchFamily="34" charset="0"/>
              <a:ea typeface="Open Sans"/>
            </a:endParaRPr>
          </a:p>
          <a:p>
            <a:pPr marL="514350" indent="-514350">
              <a:lnSpc>
                <a:spcPct val="150000"/>
              </a:lnSpc>
              <a:buFont typeface="+mj-lt"/>
              <a:buAutoNum type="alphaLcParenR"/>
            </a:pPr>
            <a:r>
              <a:rPr lang="en-US" altLang="zh-CN" sz="2400" dirty="0">
                <a:solidFill>
                  <a:srgbClr val="333333"/>
                </a:solidFill>
                <a:latin typeface="Arial" panose="020B0604020202020204" pitchFamily="34" charset="0"/>
                <a:ea typeface="Open Sans"/>
              </a:rPr>
              <a:t>Aide</a:t>
            </a:r>
          </a:p>
          <a:p>
            <a:pPr marL="514350" indent="-514350">
              <a:lnSpc>
                <a:spcPct val="150000"/>
              </a:lnSpc>
              <a:buFont typeface="+mj-lt"/>
              <a:buAutoNum type="alphaLcParenR"/>
            </a:pPr>
            <a:r>
              <a:rPr lang="en-US" altLang="zh-CN" sz="2400" dirty="0" err="1">
                <a:solidFill>
                  <a:srgbClr val="333333"/>
                </a:solidFill>
                <a:latin typeface="Arial" panose="020B0604020202020204" pitchFamily="34" charset="0"/>
                <a:ea typeface="Open Sans"/>
              </a:rPr>
              <a:t>Psad</a:t>
            </a:r>
            <a:endParaRPr lang="en-US" altLang="zh-CN" sz="2400" dirty="0">
              <a:solidFill>
                <a:srgbClr val="333333"/>
              </a:solidFill>
              <a:latin typeface="Arial" panose="020B0604020202020204" pitchFamily="34" charset="0"/>
              <a:ea typeface="Open Sans"/>
            </a:endParaRPr>
          </a:p>
          <a:p>
            <a:pPr marL="514350" indent="-514350">
              <a:lnSpc>
                <a:spcPct val="150000"/>
              </a:lnSpc>
              <a:buFont typeface="+mj-lt"/>
              <a:buAutoNum type="alphaLcParenR"/>
            </a:pPr>
            <a:r>
              <a:rPr lang="en-US" altLang="zh-CN" sz="2400" dirty="0">
                <a:solidFill>
                  <a:srgbClr val="333333"/>
                </a:solidFill>
                <a:latin typeface="Arial" panose="020B0604020202020204" pitchFamily="34" charset="0"/>
                <a:ea typeface="Open Sans"/>
              </a:rPr>
              <a:t>OSSEC</a:t>
            </a:r>
            <a:r>
              <a:rPr lang="zh-CN" altLang="en-US" sz="2400" dirty="0">
                <a:solidFill>
                  <a:srgbClr val="333333"/>
                </a:solidFill>
                <a:latin typeface="Arial" panose="020B0604020202020204" pitchFamily="34" charset="0"/>
                <a:ea typeface="Open Sans"/>
              </a:rPr>
              <a:t>（基于主机）</a:t>
            </a:r>
          </a:p>
          <a:p>
            <a:pPr marL="514350" indent="-514350">
              <a:lnSpc>
                <a:spcPct val="150000"/>
              </a:lnSpc>
              <a:buFont typeface="+mj-lt"/>
              <a:buAutoNum type="alphaLcParenR"/>
            </a:pPr>
            <a:r>
              <a:rPr lang="en-US" altLang="zh-CN" sz="2400" dirty="0">
                <a:solidFill>
                  <a:srgbClr val="333333"/>
                </a:solidFill>
                <a:latin typeface="Arial" panose="020B0604020202020204" pitchFamily="34" charset="0"/>
                <a:ea typeface="Open Sans"/>
              </a:rPr>
              <a:t>SessionWall-3</a:t>
            </a:r>
            <a:r>
              <a:rPr lang="zh-CN" altLang="en-US" sz="2400" dirty="0">
                <a:solidFill>
                  <a:srgbClr val="333333"/>
                </a:solidFill>
                <a:latin typeface="Arial" panose="020B0604020202020204" pitchFamily="34" charset="0"/>
                <a:ea typeface="Open Sans"/>
              </a:rPr>
              <a:t>（网络数据）</a:t>
            </a:r>
          </a:p>
        </p:txBody>
      </p:sp>
    </p:spTree>
    <p:extLst>
      <p:ext uri="{BB962C8B-B14F-4D97-AF65-F5344CB8AC3E}">
        <p14:creationId xmlns:p14="http://schemas.microsoft.com/office/powerpoint/2010/main" val="30105496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5506636" cy="502766"/>
          </a:xfrm>
          <a:prstGeom prst="rect">
            <a:avLst/>
          </a:prstGeom>
          <a:noFill/>
        </p:spPr>
        <p:txBody>
          <a:bodyPr wrap="none" rtlCol="0">
            <a:spAutoFit/>
          </a:bodyPr>
          <a:lstStyle/>
          <a:p>
            <a:pPr defTabSz="1219170"/>
            <a:r>
              <a:rPr lang="en-US" altLang="zh-CN" sz="2667" dirty="0">
                <a:solidFill>
                  <a:prstClr val="black">
                    <a:lumMod val="65000"/>
                    <a:lumOff val="35000"/>
                  </a:prstClr>
                </a:solidFill>
                <a:latin typeface="微软雅黑"/>
                <a:ea typeface="微软雅黑"/>
              </a:rPr>
              <a:t>3</a:t>
            </a:r>
            <a:r>
              <a:rPr lang="zh-CN" altLang="en-US" sz="2667" dirty="0">
                <a:solidFill>
                  <a:prstClr val="black">
                    <a:lumMod val="65000"/>
                    <a:lumOff val="35000"/>
                  </a:prstClr>
                </a:solidFill>
                <a:latin typeface="微软雅黑"/>
                <a:ea typeface="微软雅黑"/>
              </a:rPr>
              <a:t>、现有网络安全工具的分析与验证</a:t>
            </a:r>
          </a:p>
        </p:txBody>
      </p:sp>
      <p:sp>
        <p:nvSpPr>
          <p:cNvPr id="5" name="文本框 4">
            <a:extLst>
              <a:ext uri="{FF2B5EF4-FFF2-40B4-BE49-F238E27FC236}">
                <a16:creationId xmlns:a16="http://schemas.microsoft.com/office/drawing/2014/main" id="{5F1A1F0B-8CBE-49E5-9155-ED4DAE9D9C73}"/>
              </a:ext>
            </a:extLst>
          </p:cNvPr>
          <p:cNvSpPr txBox="1"/>
          <p:nvPr/>
        </p:nvSpPr>
        <p:spPr>
          <a:xfrm>
            <a:off x="726643" y="2064430"/>
            <a:ext cx="10938884" cy="3173946"/>
          </a:xfrm>
          <a:prstGeom prst="rect">
            <a:avLst/>
          </a:prstGeom>
          <a:noFill/>
        </p:spPr>
        <p:txBody>
          <a:bodyPr wrap="square">
            <a:spAutoFit/>
          </a:bodyPr>
          <a:lstStyle/>
          <a:p>
            <a:pPr lvl="0" algn="just">
              <a:lnSpc>
                <a:spcPts val="3500"/>
              </a:lnSpc>
            </a:pPr>
            <a:r>
              <a:rPr lang="zh-CN" altLang="en-US" sz="2200" kern="100" dirty="0">
                <a:latin typeface="华文细黑" panose="02010600040101010101" pitchFamily="2" charset="-122"/>
                <a:ea typeface="华文细黑" panose="02010600040101010101" pitchFamily="2" charset="-122"/>
                <a:cs typeface="Times New Roman" panose="02020603050405020304" pitchFamily="18" charset="0"/>
              </a:rPr>
              <a:t>知名的网络漏洞扫描工具，它通过网络爬虫，测试网站安全程度，检测流行安全漏洞</a:t>
            </a:r>
            <a:endParaRPr lang="en-US" altLang="zh-CN" sz="2200" kern="100" dirty="0">
              <a:latin typeface="华文细黑" panose="02010600040101010101" pitchFamily="2" charset="-122"/>
              <a:ea typeface="华文细黑" panose="02010600040101010101" pitchFamily="2" charset="-122"/>
              <a:cs typeface="Times New Roman" panose="02020603050405020304" pitchFamily="18" charset="0"/>
            </a:endParaRPr>
          </a:p>
          <a:p>
            <a:pPr lvl="0" algn="just">
              <a:lnSpc>
                <a:spcPts val="3500"/>
              </a:lnSpc>
            </a:pPr>
            <a:endParaRPr lang="en-US" altLang="zh-CN" sz="2400" kern="100" dirty="0">
              <a:latin typeface="楷体" panose="02010609060101010101" pitchFamily="49" charset="-122"/>
              <a:ea typeface="楷体" panose="02010609060101010101" pitchFamily="49" charset="-122"/>
              <a:cs typeface="Times New Roman" panose="02020603050405020304" pitchFamily="18" charset="0"/>
            </a:endParaRPr>
          </a:p>
          <a:p>
            <a:pPr lvl="0" algn="just">
              <a:lnSpc>
                <a:spcPts val="3500"/>
              </a:lnSpc>
            </a:pPr>
            <a:r>
              <a:rPr lang="zh-CN" altLang="en-US" sz="2400" kern="100" dirty="0">
                <a:latin typeface="黑体" panose="02010609060101010101" pitchFamily="49" charset="-122"/>
                <a:ea typeface="黑体" panose="02010609060101010101" pitchFamily="49" charset="-122"/>
                <a:cs typeface="Times New Roman" panose="02020603050405020304" pitchFamily="18" charset="0"/>
              </a:rPr>
              <a:t>缺点</a:t>
            </a:r>
            <a:endParaRPr lang="en-US" altLang="zh-CN" sz="2400" kern="100" dirty="0">
              <a:latin typeface="黑体" panose="02010609060101010101" pitchFamily="49" charset="-122"/>
              <a:ea typeface="黑体" panose="02010609060101010101" pitchFamily="49" charset="-122"/>
              <a:cs typeface="Times New Roman" panose="02020603050405020304" pitchFamily="18" charset="0"/>
            </a:endParaRPr>
          </a:p>
          <a:p>
            <a:pPr marL="342900" lvl="0" indent="-342900" algn="just">
              <a:lnSpc>
                <a:spcPts val="3500"/>
              </a:lnSpc>
              <a:buFont typeface="Arial" panose="020B0604020202020204" pitchFamily="34" charset="0"/>
              <a:buChar char="•"/>
            </a:pPr>
            <a:r>
              <a:rPr lang="zh-CN" altLang="en-US" sz="2400" kern="100" dirty="0">
                <a:latin typeface="楷体" panose="02010609060101010101" pitchFamily="49" charset="-122"/>
                <a:ea typeface="楷体" panose="02010609060101010101" pitchFamily="49" charset="-122"/>
                <a:cs typeface="Times New Roman" panose="02020603050405020304" pitchFamily="18" charset="0"/>
              </a:rPr>
              <a:t>体积庞大，扫描耗时间太久</a:t>
            </a:r>
            <a:endParaRPr lang="en-US" altLang="zh-CN" sz="2400" kern="100" dirty="0">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lnSpc>
                <a:spcPts val="3500"/>
              </a:lnSpc>
              <a:buFont typeface="Arial" panose="020B0604020202020204" pitchFamily="34" charset="0"/>
              <a:buChar char="•"/>
            </a:pPr>
            <a:r>
              <a:rPr lang="zh-CN" altLang="en-US" sz="2400" kern="100" dirty="0">
                <a:latin typeface="楷体" panose="02010609060101010101" pitchFamily="49" charset="-122"/>
                <a:ea typeface="楷体" panose="02010609060101010101" pitchFamily="49" charset="-122"/>
                <a:cs typeface="Times New Roman" panose="02020603050405020304" pitchFamily="18" charset="0"/>
              </a:rPr>
              <a:t>扫描存在大量误报、错报、漏报，误报很多中危漏洞，报出的低危漏洞几乎没有利用的可能性；</a:t>
            </a:r>
            <a:endParaRPr lang="en-US" altLang="zh-CN" sz="2400" kern="100" dirty="0">
              <a:latin typeface="楷体" panose="02010609060101010101" pitchFamily="49" charset="-122"/>
              <a:ea typeface="楷体" panose="02010609060101010101" pitchFamily="49" charset="-122"/>
              <a:cs typeface="Times New Roman" panose="02020603050405020304" pitchFamily="18" charset="0"/>
            </a:endParaRPr>
          </a:p>
          <a:p>
            <a:pPr marL="342900" lvl="0" indent="-342900" algn="just">
              <a:lnSpc>
                <a:spcPts val="3500"/>
              </a:lnSpc>
              <a:buFont typeface="Arial" panose="020B0604020202020204" pitchFamily="34" charset="0"/>
              <a:buChar char="•"/>
            </a:pPr>
            <a:r>
              <a:rPr lang="zh-CN" altLang="en-US" sz="2400" kern="100" dirty="0">
                <a:latin typeface="楷体" panose="02010609060101010101" pitchFamily="49" charset="-122"/>
                <a:ea typeface="楷体" panose="02010609060101010101" pitchFamily="49" charset="-122"/>
                <a:cs typeface="Times New Roman" panose="02020603050405020304" pitchFamily="18" charset="0"/>
              </a:rPr>
              <a:t>只能使用</a:t>
            </a:r>
            <a:r>
              <a:rPr lang="en-US" altLang="zh-CN" sz="2400" kern="100" dirty="0">
                <a:latin typeface="楷体" panose="02010609060101010101" pitchFamily="49" charset="-122"/>
                <a:ea typeface="楷体" panose="02010609060101010101" pitchFamily="49" charset="-122"/>
                <a:cs typeface="Times New Roman" panose="02020603050405020304" pitchFamily="18" charset="0"/>
              </a:rPr>
              <a:t>windows</a:t>
            </a:r>
            <a:r>
              <a:rPr lang="zh-CN" altLang="en-US" sz="2400" kern="100" dirty="0">
                <a:latin typeface="楷体" panose="02010609060101010101" pitchFamily="49" charset="-122"/>
                <a:ea typeface="楷体" panose="02010609060101010101" pitchFamily="49" charset="-122"/>
                <a:cs typeface="Times New Roman" panose="02020603050405020304" pitchFamily="18" charset="0"/>
              </a:rPr>
              <a:t>平台，使用范围受到限制； </a:t>
            </a:r>
            <a:endParaRPr lang="en-US" altLang="zh-CN" sz="2400" kern="10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4" name="TextBox 63">
            <a:extLst>
              <a:ext uri="{FF2B5EF4-FFF2-40B4-BE49-F238E27FC236}">
                <a16:creationId xmlns:a16="http://schemas.microsoft.com/office/drawing/2014/main" id="{44C0D1EF-37AD-4F99-9333-69CCE60A7161}"/>
              </a:ext>
            </a:extLst>
          </p:cNvPr>
          <p:cNvSpPr txBox="1"/>
          <p:nvPr/>
        </p:nvSpPr>
        <p:spPr>
          <a:xfrm>
            <a:off x="726643" y="1203915"/>
            <a:ext cx="3124921" cy="461665"/>
          </a:xfrm>
          <a:prstGeom prst="rect">
            <a:avLst/>
          </a:prstGeom>
          <a:noFill/>
        </p:spPr>
        <p:txBody>
          <a:bodyPr wrap="square" rtlCol="0">
            <a:spAutoFit/>
          </a:bodyPr>
          <a:lstStyle/>
          <a:p>
            <a:pPr defTabSz="1219170"/>
            <a:r>
              <a:rPr lang="en-US" altLang="zh-CN" sz="2400" b="1" dirty="0">
                <a:solidFill>
                  <a:srgbClr val="4F81BD">
                    <a:lumMod val="75000"/>
                  </a:srgbClr>
                </a:solidFill>
                <a:latin typeface="微软雅黑"/>
                <a:ea typeface="微软雅黑"/>
              </a:rPr>
              <a:t>AWVS</a:t>
            </a:r>
            <a:endParaRPr lang="zh-CN" altLang="en-US" sz="2400" b="1" dirty="0">
              <a:solidFill>
                <a:srgbClr val="4F81BD">
                  <a:lumMod val="75000"/>
                </a:srgbClr>
              </a:solidFill>
              <a:latin typeface="微软雅黑"/>
              <a:ea typeface="微软雅黑"/>
            </a:endParaRPr>
          </a:p>
        </p:txBody>
      </p:sp>
    </p:spTree>
    <p:extLst>
      <p:ext uri="{BB962C8B-B14F-4D97-AF65-F5344CB8AC3E}">
        <p14:creationId xmlns:p14="http://schemas.microsoft.com/office/powerpoint/2010/main" val="267078941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5506636" cy="502766"/>
          </a:xfrm>
          <a:prstGeom prst="rect">
            <a:avLst/>
          </a:prstGeom>
          <a:noFill/>
        </p:spPr>
        <p:txBody>
          <a:bodyPr wrap="none" rtlCol="0">
            <a:spAutoFit/>
          </a:bodyPr>
          <a:lstStyle/>
          <a:p>
            <a:pPr defTabSz="1219170"/>
            <a:r>
              <a:rPr lang="en-US" altLang="zh-CN" sz="2667" dirty="0">
                <a:solidFill>
                  <a:prstClr val="black">
                    <a:lumMod val="65000"/>
                    <a:lumOff val="35000"/>
                  </a:prstClr>
                </a:solidFill>
                <a:latin typeface="微软雅黑"/>
                <a:ea typeface="微软雅黑"/>
              </a:rPr>
              <a:t>3</a:t>
            </a:r>
            <a:r>
              <a:rPr lang="zh-CN" altLang="en-US" sz="2667" dirty="0">
                <a:solidFill>
                  <a:prstClr val="black">
                    <a:lumMod val="65000"/>
                    <a:lumOff val="35000"/>
                  </a:prstClr>
                </a:solidFill>
                <a:latin typeface="微软雅黑"/>
                <a:ea typeface="微软雅黑"/>
              </a:rPr>
              <a:t>、现有网络安全工具的分析与验证</a:t>
            </a:r>
          </a:p>
        </p:txBody>
      </p:sp>
      <p:sp>
        <p:nvSpPr>
          <p:cNvPr id="5" name="文本框 4">
            <a:extLst>
              <a:ext uri="{FF2B5EF4-FFF2-40B4-BE49-F238E27FC236}">
                <a16:creationId xmlns:a16="http://schemas.microsoft.com/office/drawing/2014/main" id="{5F1A1F0B-8CBE-49E5-9155-ED4DAE9D9C73}"/>
              </a:ext>
            </a:extLst>
          </p:cNvPr>
          <p:cNvSpPr txBox="1"/>
          <p:nvPr/>
        </p:nvSpPr>
        <p:spPr>
          <a:xfrm>
            <a:off x="726643" y="2064430"/>
            <a:ext cx="10938884" cy="3622787"/>
          </a:xfrm>
          <a:prstGeom prst="rect">
            <a:avLst/>
          </a:prstGeom>
          <a:noFill/>
        </p:spPr>
        <p:txBody>
          <a:bodyPr wrap="square">
            <a:spAutoFit/>
          </a:bodyPr>
          <a:lstStyle/>
          <a:p>
            <a:pPr marL="285750" lvl="0" indent="-285750" algn="just">
              <a:lnSpc>
                <a:spcPts val="3500"/>
              </a:lnSpc>
              <a:buFont typeface="Wingdings" panose="05000000000000000000" pitchFamily="2" charset="2"/>
              <a:buChar char="l"/>
            </a:pPr>
            <a:r>
              <a:rPr lang="en-US" altLang="zh-CN" kern="100" dirty="0">
                <a:latin typeface="华文细黑" panose="02010600040101010101" pitchFamily="2" charset="-122"/>
                <a:ea typeface="华文细黑" panose="02010600040101010101" pitchFamily="2" charset="-122"/>
                <a:cs typeface="Times New Roman" panose="02020603050405020304" pitchFamily="18" charset="0"/>
              </a:rPr>
              <a:t>rootkit</a:t>
            </a:r>
            <a:r>
              <a:rPr lang="zh-CN" altLang="en-US" kern="100" dirty="0">
                <a:latin typeface="华文细黑" panose="02010600040101010101" pitchFamily="2" charset="-122"/>
                <a:ea typeface="华文细黑" panose="02010600040101010101" pitchFamily="2" charset="-122"/>
                <a:cs typeface="Times New Roman" panose="02020603050405020304" pitchFamily="18" charset="0"/>
              </a:rPr>
              <a:t>是</a:t>
            </a:r>
            <a:r>
              <a:rPr lang="en-US" altLang="zh-CN" kern="100" dirty="0">
                <a:latin typeface="华文细黑" panose="02010600040101010101" pitchFamily="2" charset="-122"/>
                <a:ea typeface="华文细黑" panose="02010600040101010101" pitchFamily="2" charset="-122"/>
                <a:cs typeface="Times New Roman" panose="02020603050405020304" pitchFamily="18" charset="0"/>
              </a:rPr>
              <a:t>Linux</a:t>
            </a:r>
            <a:r>
              <a:rPr lang="zh-CN" altLang="en-US" kern="100" dirty="0">
                <a:latin typeface="华文细黑" panose="02010600040101010101" pitchFamily="2" charset="-122"/>
                <a:ea typeface="华文细黑" panose="02010600040101010101" pitchFamily="2" charset="-122"/>
                <a:cs typeface="Times New Roman" panose="02020603050405020304" pitchFamily="18" charset="0"/>
              </a:rPr>
              <a:t>平台下常见的一种木马后门工具，它主要通过替换系统文件来达到入侵和和隐蔽的目的，这种木马比普通木马后门更加危险和隐蔽，普通的检测工具和检查手段很难发现这种木马；</a:t>
            </a:r>
            <a:endParaRPr lang="en-US" altLang="zh-CN" kern="100" dirty="0">
              <a:latin typeface="华文细黑" panose="02010600040101010101" pitchFamily="2" charset="-122"/>
              <a:ea typeface="华文细黑" panose="02010600040101010101" pitchFamily="2" charset="-122"/>
              <a:cs typeface="Times New Roman" panose="02020603050405020304" pitchFamily="18" charset="0"/>
            </a:endParaRPr>
          </a:p>
          <a:p>
            <a:pPr marL="285750" lvl="0" indent="-285750" algn="just">
              <a:lnSpc>
                <a:spcPts val="3500"/>
              </a:lnSpc>
              <a:buFont typeface="Wingdings" panose="05000000000000000000" pitchFamily="2" charset="2"/>
              <a:buChar char="l"/>
            </a:pPr>
            <a:r>
              <a:rPr lang="en-US" altLang="zh-CN" kern="100" dirty="0" err="1">
                <a:latin typeface="华文细黑" panose="02010600040101010101" pitchFamily="2" charset="-122"/>
                <a:ea typeface="华文细黑" panose="02010600040101010101" pitchFamily="2" charset="-122"/>
                <a:cs typeface="Times New Roman" panose="02020603050405020304" pitchFamily="18" charset="0"/>
              </a:rPr>
              <a:t>chkrootkit</a:t>
            </a:r>
            <a:r>
              <a:rPr lang="zh-CN" altLang="en-US" kern="100" dirty="0">
                <a:latin typeface="华文细黑" panose="02010600040101010101" pitchFamily="2" charset="-122"/>
                <a:ea typeface="华文细黑" panose="02010600040101010101" pitchFamily="2" charset="-122"/>
                <a:cs typeface="Times New Roman" panose="02020603050405020304" pitchFamily="18" charset="0"/>
              </a:rPr>
              <a:t>是一个</a:t>
            </a:r>
            <a:r>
              <a:rPr lang="en-US" altLang="zh-CN" kern="100" dirty="0">
                <a:latin typeface="华文细黑" panose="02010600040101010101" pitchFamily="2" charset="-122"/>
                <a:ea typeface="华文细黑" panose="02010600040101010101" pitchFamily="2" charset="-122"/>
                <a:cs typeface="Times New Roman" panose="02020603050405020304" pitchFamily="18" charset="0"/>
              </a:rPr>
              <a:t>Linux</a:t>
            </a:r>
            <a:r>
              <a:rPr lang="zh-CN" altLang="en-US" kern="100" dirty="0">
                <a:latin typeface="华文细黑" panose="02010600040101010101" pitchFamily="2" charset="-122"/>
                <a:ea typeface="华文细黑" panose="02010600040101010101" pitchFamily="2" charset="-122"/>
                <a:cs typeface="Times New Roman" panose="02020603050405020304" pitchFamily="18" charset="0"/>
              </a:rPr>
              <a:t>系统下查找并检测</a:t>
            </a:r>
            <a:r>
              <a:rPr lang="en-US" altLang="zh-CN" kern="100" dirty="0">
                <a:latin typeface="华文细黑" panose="02010600040101010101" pitchFamily="2" charset="-122"/>
                <a:ea typeface="华文细黑" panose="02010600040101010101" pitchFamily="2" charset="-122"/>
                <a:cs typeface="Times New Roman" panose="02020603050405020304" pitchFamily="18" charset="0"/>
              </a:rPr>
              <a:t>rootkit</a:t>
            </a:r>
            <a:r>
              <a:rPr lang="zh-CN" altLang="en-US" kern="100" dirty="0">
                <a:latin typeface="华文细黑" panose="02010600040101010101" pitchFamily="2" charset="-122"/>
                <a:ea typeface="华文细黑" panose="02010600040101010101" pitchFamily="2" charset="-122"/>
                <a:cs typeface="Times New Roman" panose="02020603050405020304" pitchFamily="18" charset="0"/>
              </a:rPr>
              <a:t>后门的工具，使用简单方便</a:t>
            </a:r>
            <a:endParaRPr lang="en-US" altLang="zh-CN" kern="100" dirty="0">
              <a:latin typeface="华文细黑" panose="02010600040101010101" pitchFamily="2" charset="-122"/>
              <a:ea typeface="华文细黑" panose="02010600040101010101" pitchFamily="2" charset="-122"/>
              <a:cs typeface="Times New Roman" panose="02020603050405020304" pitchFamily="18" charset="0"/>
            </a:endParaRPr>
          </a:p>
          <a:p>
            <a:pPr lvl="0" algn="just">
              <a:lnSpc>
                <a:spcPts val="3500"/>
              </a:lnSpc>
            </a:pPr>
            <a:endParaRPr lang="en-US" altLang="zh-CN" sz="2400" kern="100" dirty="0">
              <a:latin typeface="楷体" panose="02010609060101010101" pitchFamily="49" charset="-122"/>
              <a:ea typeface="楷体" panose="02010609060101010101" pitchFamily="49" charset="-122"/>
              <a:cs typeface="Times New Roman" panose="02020603050405020304" pitchFamily="18" charset="0"/>
            </a:endParaRPr>
          </a:p>
          <a:p>
            <a:pPr lvl="0" algn="just">
              <a:lnSpc>
                <a:spcPts val="3500"/>
              </a:lnSpc>
            </a:pPr>
            <a:r>
              <a:rPr lang="zh-CN" altLang="en-US" sz="2400" kern="100" dirty="0">
                <a:latin typeface="黑体" panose="02010609060101010101" pitchFamily="49" charset="-122"/>
                <a:ea typeface="黑体" panose="02010609060101010101" pitchFamily="49" charset="-122"/>
                <a:cs typeface="Times New Roman" panose="02020603050405020304" pitchFamily="18" charset="0"/>
              </a:rPr>
              <a:t>缺点</a:t>
            </a:r>
            <a:endParaRPr lang="en-US" altLang="zh-CN" sz="2400" kern="100" dirty="0">
              <a:latin typeface="黑体" panose="02010609060101010101" pitchFamily="49" charset="-122"/>
              <a:ea typeface="黑体" panose="02010609060101010101" pitchFamily="49" charset="-122"/>
              <a:cs typeface="Times New Roman" panose="02020603050405020304" pitchFamily="18" charset="0"/>
            </a:endParaRPr>
          </a:p>
          <a:p>
            <a:pPr marL="342900" lvl="0" indent="-342900" algn="just">
              <a:lnSpc>
                <a:spcPts val="3500"/>
              </a:lnSpc>
              <a:buFont typeface="Arial" panose="020B0604020202020204" pitchFamily="34" charset="0"/>
              <a:buChar char="•"/>
            </a:pPr>
            <a:r>
              <a:rPr lang="en-US" altLang="zh-CN" sz="2400" kern="100" dirty="0" err="1">
                <a:latin typeface="楷体" panose="02010609060101010101" pitchFamily="49" charset="-122"/>
                <a:ea typeface="楷体" panose="02010609060101010101" pitchFamily="49" charset="-122"/>
                <a:cs typeface="Times New Roman" panose="02020603050405020304" pitchFamily="18" charset="0"/>
              </a:rPr>
              <a:t>chkrootkit</a:t>
            </a:r>
            <a:r>
              <a:rPr lang="zh-CN" altLang="en-US" sz="2400" kern="100" dirty="0">
                <a:latin typeface="楷体" panose="02010609060101010101" pitchFamily="49" charset="-122"/>
                <a:ea typeface="楷体" panose="02010609060101010101" pitchFamily="49" charset="-122"/>
                <a:cs typeface="Times New Roman" panose="02020603050405020304" pitchFamily="18" charset="0"/>
              </a:rPr>
              <a:t>在检查</a:t>
            </a:r>
            <a:r>
              <a:rPr lang="en-US" altLang="zh-CN" sz="2400" kern="100" dirty="0">
                <a:latin typeface="楷体" panose="02010609060101010101" pitchFamily="49" charset="-122"/>
                <a:ea typeface="楷体" panose="02010609060101010101" pitchFamily="49" charset="-122"/>
                <a:cs typeface="Times New Roman" panose="02020603050405020304" pitchFamily="18" charset="0"/>
              </a:rPr>
              <a:t>rootkit</a:t>
            </a:r>
            <a:r>
              <a:rPr lang="zh-CN" altLang="en-US" sz="2400" kern="100" dirty="0">
                <a:latin typeface="楷体" panose="02010609060101010101" pitchFamily="49" charset="-122"/>
                <a:ea typeface="楷体" panose="02010609060101010101" pitchFamily="49" charset="-122"/>
                <a:cs typeface="Times New Roman" panose="02020603050405020304" pitchFamily="18" charset="0"/>
              </a:rPr>
              <a:t>的过程中使用了部分系统命令，因此，如果服务器被黑客入侵，那么依赖的系统命令可能也已经被入侵者替换，此时</a:t>
            </a:r>
            <a:r>
              <a:rPr lang="en-US" altLang="zh-CN" sz="2400" kern="100" dirty="0" err="1">
                <a:latin typeface="楷体" panose="02010609060101010101" pitchFamily="49" charset="-122"/>
                <a:ea typeface="楷体" panose="02010609060101010101" pitchFamily="49" charset="-122"/>
                <a:cs typeface="Times New Roman" panose="02020603050405020304" pitchFamily="18" charset="0"/>
              </a:rPr>
              <a:t>chkrootkit</a:t>
            </a:r>
            <a:r>
              <a:rPr lang="zh-CN" altLang="en-US" sz="2400" kern="100" dirty="0">
                <a:latin typeface="楷体" panose="02010609060101010101" pitchFamily="49" charset="-122"/>
                <a:ea typeface="楷体" panose="02010609060101010101" pitchFamily="49" charset="-122"/>
                <a:cs typeface="Times New Roman" panose="02020603050405020304" pitchFamily="18" charset="0"/>
              </a:rPr>
              <a:t>的检测结果将变得完全不可信。</a:t>
            </a:r>
            <a:endParaRPr lang="en-US" altLang="zh-CN" sz="2400" kern="10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4" name="TextBox 63">
            <a:extLst>
              <a:ext uri="{FF2B5EF4-FFF2-40B4-BE49-F238E27FC236}">
                <a16:creationId xmlns:a16="http://schemas.microsoft.com/office/drawing/2014/main" id="{44C0D1EF-37AD-4F99-9333-69CCE60A7161}"/>
              </a:ext>
            </a:extLst>
          </p:cNvPr>
          <p:cNvSpPr txBox="1"/>
          <p:nvPr/>
        </p:nvSpPr>
        <p:spPr>
          <a:xfrm>
            <a:off x="726643" y="1203915"/>
            <a:ext cx="3124921" cy="461665"/>
          </a:xfrm>
          <a:prstGeom prst="rect">
            <a:avLst/>
          </a:prstGeom>
          <a:noFill/>
        </p:spPr>
        <p:txBody>
          <a:bodyPr wrap="square" rtlCol="0">
            <a:spAutoFit/>
          </a:bodyPr>
          <a:lstStyle/>
          <a:p>
            <a:pPr defTabSz="1219170"/>
            <a:r>
              <a:rPr lang="en-US" altLang="zh-CN" sz="2400" b="1" dirty="0" err="1">
                <a:solidFill>
                  <a:srgbClr val="4F81BD">
                    <a:lumMod val="75000"/>
                  </a:srgbClr>
                </a:solidFill>
                <a:latin typeface="微软雅黑"/>
                <a:ea typeface="微软雅黑"/>
              </a:rPr>
              <a:t>chkrootkit</a:t>
            </a:r>
            <a:endParaRPr lang="zh-CN" altLang="en-US" sz="2400" b="1" dirty="0">
              <a:solidFill>
                <a:srgbClr val="4F81BD">
                  <a:lumMod val="75000"/>
                </a:srgbClr>
              </a:solidFill>
              <a:latin typeface="微软雅黑"/>
              <a:ea typeface="微软雅黑"/>
            </a:endParaRPr>
          </a:p>
        </p:txBody>
      </p:sp>
    </p:spTree>
    <p:extLst>
      <p:ext uri="{BB962C8B-B14F-4D97-AF65-F5344CB8AC3E}">
        <p14:creationId xmlns:p14="http://schemas.microsoft.com/office/powerpoint/2010/main" val="56361346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5506636" cy="502766"/>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altLang="zh-CN" sz="2667"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rPr>
              <a:t>3</a:t>
            </a:r>
            <a:r>
              <a:rPr kumimoji="0" lang="zh-CN" altLang="en-US" sz="2667"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rPr>
              <a:t>、现有网络安全工具的分析与验证</a:t>
            </a:r>
          </a:p>
        </p:txBody>
      </p:sp>
      <p:sp>
        <p:nvSpPr>
          <p:cNvPr id="5" name="文本框 4">
            <a:extLst>
              <a:ext uri="{FF2B5EF4-FFF2-40B4-BE49-F238E27FC236}">
                <a16:creationId xmlns:a16="http://schemas.microsoft.com/office/drawing/2014/main" id="{5F1A1F0B-8CBE-49E5-9155-ED4DAE9D9C73}"/>
              </a:ext>
            </a:extLst>
          </p:cNvPr>
          <p:cNvSpPr txBox="1"/>
          <p:nvPr/>
        </p:nvSpPr>
        <p:spPr>
          <a:xfrm>
            <a:off x="726643" y="1660887"/>
            <a:ext cx="7932447" cy="4520468"/>
          </a:xfrm>
          <a:prstGeom prst="rect">
            <a:avLst/>
          </a:prstGeom>
          <a:noFill/>
        </p:spPr>
        <p:txBody>
          <a:bodyPr wrap="square">
            <a:spAutoFit/>
          </a:bodyPr>
          <a:lstStyle/>
          <a:p>
            <a:pPr marL="0" marR="0" lvl="0" indent="0" algn="just" defTabSz="914400" rtl="0" eaLnBrk="1" fontAlgn="auto" latinLnBrk="0" hangingPunct="1">
              <a:lnSpc>
                <a:spcPts val="3500"/>
              </a:lnSpc>
              <a:spcBef>
                <a:spcPts val="0"/>
              </a:spcBef>
              <a:spcAft>
                <a:spcPts val="0"/>
              </a:spcAft>
              <a:buClrTx/>
              <a:buSzTx/>
              <a:buFontTx/>
              <a:buNone/>
              <a:tabLst/>
              <a:defRPr/>
            </a:pPr>
            <a:r>
              <a:rPr kumimoji="0" lang="zh-CN" altLang="en-US" sz="2400" b="0" i="0" u="none" strike="noStrike" kern="1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使用</a:t>
            </a:r>
            <a:r>
              <a:rPr kumimoji="0" lang="en-US" altLang="zh-CN" sz="2400" b="0" i="0" u="none" strike="noStrike" kern="1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a:t>
            </a:r>
            <a:r>
              <a:rPr kumimoji="0" lang="zh-CN" altLang="en-US" sz="2400" b="0" i="0" u="none" strike="noStrike" kern="1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截图</a:t>
            </a:r>
            <a:endParaRPr kumimoji="0" lang="en-US" altLang="zh-CN" sz="2400" b="0" i="0" u="none" strike="noStrike" kern="1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L="0" marR="0" lvl="0" indent="0" algn="just" defTabSz="914400" rtl="0" eaLnBrk="1" fontAlgn="auto" latinLnBrk="0" hangingPunct="1">
              <a:lnSpc>
                <a:spcPts val="3500"/>
              </a:lnSpc>
              <a:spcBef>
                <a:spcPts val="0"/>
              </a:spcBef>
              <a:spcAft>
                <a:spcPts val="0"/>
              </a:spcAft>
              <a:buClrTx/>
              <a:buSzTx/>
              <a:buFontTx/>
              <a:buNone/>
              <a:tabLst/>
              <a:defRPr/>
            </a:pPr>
            <a:endParaRPr kumimoji="0" lang="en-US" altLang="zh-CN" sz="2400" b="0" i="0" u="none" strike="noStrike" kern="1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0" marR="0" lvl="0" indent="0" algn="just" defTabSz="914400" rtl="0" eaLnBrk="1" fontAlgn="auto" latinLnBrk="0" hangingPunct="1">
              <a:lnSpc>
                <a:spcPts val="3500"/>
              </a:lnSpc>
              <a:spcBef>
                <a:spcPts val="0"/>
              </a:spcBef>
              <a:spcAft>
                <a:spcPts val="0"/>
              </a:spcAft>
              <a:buClrTx/>
              <a:buSzTx/>
              <a:buFontTx/>
              <a:buNone/>
              <a:tabLst/>
              <a:defRPr/>
            </a:pPr>
            <a:endParaRPr kumimoji="0" lang="en-US" altLang="zh-CN" sz="2400" b="0" i="0" u="none" strike="noStrike" kern="1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L="0" marR="0" lvl="0" indent="0" algn="just" defTabSz="914400" rtl="0" eaLnBrk="1" fontAlgn="auto" latinLnBrk="0" hangingPunct="1">
              <a:lnSpc>
                <a:spcPts val="3500"/>
              </a:lnSpc>
              <a:spcBef>
                <a:spcPts val="0"/>
              </a:spcBef>
              <a:spcAft>
                <a:spcPts val="0"/>
              </a:spcAft>
              <a:buClrTx/>
              <a:buSzTx/>
              <a:buFontTx/>
              <a:buNone/>
              <a:tabLst/>
              <a:defRPr/>
            </a:pPr>
            <a:r>
              <a:rPr kumimoji="0" lang="zh-CN" altLang="en-US" sz="2400" b="0" i="0" u="none" strike="noStrike" kern="1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优点</a:t>
            </a:r>
            <a:endParaRPr kumimoji="0" lang="en-US" altLang="zh-CN" sz="2400" b="0" i="0" u="none" strike="noStrike" kern="1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L="342900" marR="0" lvl="0" indent="-342900" algn="just" defTabSz="914400" rtl="0" eaLnBrk="1" fontAlgn="auto" latinLnBrk="0" hangingPunct="1">
              <a:lnSpc>
                <a:spcPts val="3500"/>
              </a:lnSpc>
              <a:spcBef>
                <a:spcPts val="0"/>
              </a:spcBef>
              <a:spcAft>
                <a:spcPts val="0"/>
              </a:spcAft>
              <a:buClrTx/>
              <a:buSzTx/>
              <a:buFont typeface="Arial" panose="020B0604020202020204" pitchFamily="34" charset="0"/>
              <a:buChar char="•"/>
              <a:tabLst/>
              <a:defRPr/>
            </a:pPr>
            <a:r>
              <a:rPr kumimoji="0" lang="zh-CN" altLang="en-US" sz="2400" b="0" i="0" u="none" strike="noStrike" kern="1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功能强大，灵活性高，成本低</a:t>
            </a:r>
            <a:endParaRPr kumimoji="0" lang="en-US" altLang="zh-CN" sz="2400" b="0" i="0" u="none" strike="noStrike" kern="1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342900" marR="0" lvl="0" indent="-342900" algn="just" defTabSz="914400" rtl="0" eaLnBrk="1" fontAlgn="auto" latinLnBrk="0" hangingPunct="1">
              <a:lnSpc>
                <a:spcPts val="3500"/>
              </a:lnSpc>
              <a:spcBef>
                <a:spcPts val="0"/>
              </a:spcBef>
              <a:spcAft>
                <a:spcPts val="0"/>
              </a:spcAft>
              <a:buClrTx/>
              <a:buSzTx/>
              <a:buFont typeface="Arial" panose="020B0604020202020204" pitchFamily="34" charset="0"/>
              <a:buChar char="•"/>
              <a:tabLst/>
              <a:defRPr/>
            </a:pPr>
            <a:r>
              <a:rPr kumimoji="0" lang="zh-CN" altLang="en-US" sz="2400" b="0" i="0" u="none" strike="noStrike" kern="1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多平台兼容</a:t>
            </a:r>
            <a:endParaRPr kumimoji="0" lang="en-US" altLang="zh-CN" sz="2400" b="0" i="0" u="none" strike="noStrike" kern="1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0" marR="0" lvl="0" indent="0" algn="just" defTabSz="914400" rtl="0" eaLnBrk="1" fontAlgn="auto" latinLnBrk="0" hangingPunct="1">
              <a:lnSpc>
                <a:spcPts val="3500"/>
              </a:lnSpc>
              <a:spcBef>
                <a:spcPts val="0"/>
              </a:spcBef>
              <a:spcAft>
                <a:spcPts val="0"/>
              </a:spcAft>
              <a:buClrTx/>
              <a:buSzTx/>
              <a:buFontTx/>
              <a:buNone/>
              <a:tabLst/>
              <a:defRPr/>
            </a:pPr>
            <a:endParaRPr kumimoji="0" lang="en-US" altLang="zh-CN" sz="2400" b="0" i="0" u="none" strike="noStrike" kern="1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0" marR="0" lvl="0" indent="0" algn="just" defTabSz="914400" rtl="0" eaLnBrk="1" fontAlgn="auto" latinLnBrk="0" hangingPunct="1">
              <a:lnSpc>
                <a:spcPts val="3500"/>
              </a:lnSpc>
              <a:spcBef>
                <a:spcPts val="0"/>
              </a:spcBef>
              <a:spcAft>
                <a:spcPts val="0"/>
              </a:spcAft>
              <a:buClrTx/>
              <a:buSzTx/>
              <a:buFontTx/>
              <a:buNone/>
              <a:tabLst/>
              <a:defRPr/>
            </a:pPr>
            <a:r>
              <a:rPr kumimoji="0" lang="zh-CN" altLang="en-US" sz="2400" b="0" i="0" u="none" strike="noStrike" kern="1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缺点</a:t>
            </a:r>
            <a:endParaRPr kumimoji="0" lang="en-US" altLang="zh-CN" sz="2400" b="0" i="0" u="none" strike="noStrike" kern="1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L="342900" marR="0" lvl="0" indent="-342900" algn="just" defTabSz="914400" rtl="0" eaLnBrk="1" fontAlgn="auto" latinLnBrk="0" hangingPunct="1">
              <a:lnSpc>
                <a:spcPts val="3500"/>
              </a:lnSpc>
              <a:spcBef>
                <a:spcPts val="0"/>
              </a:spcBef>
              <a:spcAft>
                <a:spcPts val="0"/>
              </a:spcAft>
              <a:buClrTx/>
              <a:buSzTx/>
              <a:buFont typeface="Arial" panose="020B0604020202020204" pitchFamily="34" charset="0"/>
              <a:buChar char="•"/>
              <a:tabLst/>
              <a:defRPr/>
            </a:pPr>
            <a:r>
              <a:rPr kumimoji="0" lang="zh-CN" altLang="en-US" sz="2400" b="0" i="0" u="none" strike="noStrike" kern="1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过程非自动化，对使用者的分析水品要求较高</a:t>
            </a:r>
            <a:endParaRPr kumimoji="0" lang="en-US" altLang="zh-CN" sz="2400" b="0" i="0" u="none" strike="noStrike" kern="1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342900" marR="0" lvl="0" indent="-342900" algn="just" defTabSz="914400" rtl="0" eaLnBrk="1" fontAlgn="auto" latinLnBrk="0" hangingPunct="1">
              <a:lnSpc>
                <a:spcPts val="3500"/>
              </a:lnSpc>
              <a:spcBef>
                <a:spcPts val="0"/>
              </a:spcBef>
              <a:spcAft>
                <a:spcPts val="0"/>
              </a:spcAft>
              <a:buClrTx/>
              <a:buSzTx/>
              <a:buFont typeface="Arial" panose="020B0604020202020204" pitchFamily="34" charset="0"/>
              <a:buChar char="•"/>
              <a:tabLst/>
              <a:defRPr/>
            </a:pPr>
            <a:r>
              <a:rPr kumimoji="0" lang="zh-CN" altLang="en-US" sz="2400" b="0" i="0" u="none" strike="noStrike" kern="1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当需要处理的数据量过大时，可能无法正常运转</a:t>
            </a:r>
            <a:endParaRPr kumimoji="0" lang="en-US" altLang="zh-CN" sz="2400" b="0" i="0" u="none" strike="noStrike" kern="1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4" name="TextBox 63">
            <a:extLst>
              <a:ext uri="{FF2B5EF4-FFF2-40B4-BE49-F238E27FC236}">
                <a16:creationId xmlns:a16="http://schemas.microsoft.com/office/drawing/2014/main" id="{44C0D1EF-37AD-4F99-9333-69CCE60A7161}"/>
              </a:ext>
            </a:extLst>
          </p:cNvPr>
          <p:cNvSpPr txBox="1"/>
          <p:nvPr/>
        </p:nvSpPr>
        <p:spPr>
          <a:xfrm>
            <a:off x="726643" y="1203915"/>
            <a:ext cx="3124921" cy="461665"/>
          </a:xfrm>
          <a:prstGeom prst="rect">
            <a:avLst/>
          </a:prstGeom>
          <a:noFill/>
        </p:spPr>
        <p:txBody>
          <a:bodyPr wrap="squar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F81BD">
                    <a:lumMod val="75000"/>
                  </a:srgbClr>
                </a:solidFill>
                <a:effectLst/>
                <a:uLnTx/>
                <a:uFillTx/>
                <a:latin typeface="微软雅黑"/>
                <a:ea typeface="微软雅黑"/>
                <a:cs typeface="+mn-cs"/>
              </a:rPr>
              <a:t>Snort</a:t>
            </a:r>
            <a:endParaRPr kumimoji="0" lang="zh-CN" altLang="en-US" sz="2400" b="1" i="0" u="none" strike="noStrike" kern="1200" cap="none" spc="0" normalizeH="0" baseline="0" noProof="0" dirty="0">
              <a:ln>
                <a:noFill/>
              </a:ln>
              <a:solidFill>
                <a:srgbClr val="4F81BD">
                  <a:lumMod val="75000"/>
                </a:srgbClr>
              </a:solidFill>
              <a:effectLst/>
              <a:uLnTx/>
              <a:uFillTx/>
              <a:latin typeface="微软雅黑"/>
              <a:ea typeface="微软雅黑"/>
              <a:cs typeface="+mn-cs"/>
            </a:endParaRPr>
          </a:p>
        </p:txBody>
      </p:sp>
      <p:pic>
        <p:nvPicPr>
          <p:cNvPr id="6" name="图片 5">
            <a:extLst>
              <a:ext uri="{FF2B5EF4-FFF2-40B4-BE49-F238E27FC236}">
                <a16:creationId xmlns:a16="http://schemas.microsoft.com/office/drawing/2014/main" id="{1BEBC5D1-13CF-4DEA-9C97-06C4C8EE39EF}"/>
              </a:ext>
            </a:extLst>
          </p:cNvPr>
          <p:cNvPicPr/>
          <p:nvPr/>
        </p:nvPicPr>
        <p:blipFill>
          <a:blip r:embed="rId3"/>
          <a:stretch>
            <a:fillRect/>
          </a:stretch>
        </p:blipFill>
        <p:spPr>
          <a:xfrm>
            <a:off x="2556168" y="1724460"/>
            <a:ext cx="5274310" cy="1388745"/>
          </a:xfrm>
          <a:prstGeom prst="rect">
            <a:avLst/>
          </a:prstGeom>
        </p:spPr>
      </p:pic>
    </p:spTree>
    <p:extLst>
      <p:ext uri="{BB962C8B-B14F-4D97-AF65-F5344CB8AC3E}">
        <p14:creationId xmlns:p14="http://schemas.microsoft.com/office/powerpoint/2010/main" val="146139535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5506636" cy="502766"/>
          </a:xfrm>
          <a:prstGeom prst="rect">
            <a:avLst/>
          </a:prstGeom>
          <a:noFill/>
        </p:spPr>
        <p:txBody>
          <a:bodyPr wrap="none" rtlCol="0">
            <a:spAutoFit/>
          </a:bodyPr>
          <a:lstStyle/>
          <a:p>
            <a:pPr defTabSz="1219170"/>
            <a:r>
              <a:rPr lang="en-US" altLang="zh-CN" sz="2667" dirty="0">
                <a:solidFill>
                  <a:prstClr val="black">
                    <a:lumMod val="65000"/>
                    <a:lumOff val="35000"/>
                  </a:prstClr>
                </a:solidFill>
                <a:latin typeface="微软雅黑"/>
                <a:ea typeface="微软雅黑"/>
              </a:rPr>
              <a:t>3</a:t>
            </a:r>
            <a:r>
              <a:rPr lang="zh-CN" altLang="en-US" sz="2667" dirty="0">
                <a:solidFill>
                  <a:prstClr val="black">
                    <a:lumMod val="65000"/>
                    <a:lumOff val="35000"/>
                  </a:prstClr>
                </a:solidFill>
                <a:latin typeface="微软雅黑"/>
                <a:ea typeface="微软雅黑"/>
              </a:rPr>
              <a:t>、现有网络安全工具的分析与验证</a:t>
            </a:r>
          </a:p>
        </p:txBody>
      </p:sp>
      <p:sp>
        <p:nvSpPr>
          <p:cNvPr id="4" name="TextBox 63">
            <a:extLst>
              <a:ext uri="{FF2B5EF4-FFF2-40B4-BE49-F238E27FC236}">
                <a16:creationId xmlns:a16="http://schemas.microsoft.com/office/drawing/2014/main" id="{44C0D1EF-37AD-4F99-9333-69CCE60A7161}"/>
              </a:ext>
            </a:extLst>
          </p:cNvPr>
          <p:cNvSpPr txBox="1"/>
          <p:nvPr/>
        </p:nvSpPr>
        <p:spPr>
          <a:xfrm>
            <a:off x="726643" y="1203915"/>
            <a:ext cx="4413393" cy="4320542"/>
          </a:xfrm>
          <a:prstGeom prst="rect">
            <a:avLst/>
          </a:prstGeom>
          <a:noFill/>
        </p:spPr>
        <p:txBody>
          <a:bodyPr wrap="square" rtlCol="0">
            <a:spAutoFit/>
          </a:bodyPr>
          <a:lstStyle/>
          <a:p>
            <a:pPr defTabSz="1219170">
              <a:lnSpc>
                <a:spcPct val="300000"/>
              </a:lnSpc>
            </a:pPr>
            <a:r>
              <a:rPr lang="en-US" altLang="zh-CN" sz="2400" b="1" dirty="0">
                <a:solidFill>
                  <a:srgbClr val="4F81BD">
                    <a:lumMod val="75000"/>
                  </a:srgbClr>
                </a:solidFill>
                <a:latin typeface="微软雅黑"/>
                <a:ea typeface="微软雅黑"/>
              </a:rPr>
              <a:t>OSSEC</a:t>
            </a:r>
            <a:r>
              <a:rPr lang="zh-CN" altLang="en-US" sz="2400" b="1" dirty="0">
                <a:solidFill>
                  <a:srgbClr val="4F81BD">
                    <a:lumMod val="75000"/>
                  </a:srgbClr>
                </a:solidFill>
                <a:latin typeface="微软雅黑"/>
                <a:ea typeface="微软雅黑"/>
              </a:rPr>
              <a:t>（基于主机和应用）</a:t>
            </a:r>
          </a:p>
          <a:p>
            <a:pPr defTabSz="1219170">
              <a:lnSpc>
                <a:spcPct val="300000"/>
              </a:lnSpc>
            </a:pPr>
            <a:r>
              <a:rPr lang="en-US" altLang="zh-CN" sz="2400" b="1" dirty="0">
                <a:solidFill>
                  <a:srgbClr val="4F81BD">
                    <a:lumMod val="75000"/>
                  </a:srgbClr>
                </a:solidFill>
                <a:latin typeface="微软雅黑"/>
                <a:ea typeface="微软雅黑"/>
              </a:rPr>
              <a:t>SessionWall-3</a:t>
            </a:r>
            <a:r>
              <a:rPr lang="zh-CN" altLang="en-US" sz="2400" b="1" dirty="0">
                <a:solidFill>
                  <a:srgbClr val="4F81BD">
                    <a:lumMod val="75000"/>
                  </a:srgbClr>
                </a:solidFill>
                <a:latin typeface="微软雅黑"/>
                <a:ea typeface="微软雅黑"/>
              </a:rPr>
              <a:t>（网络数据）</a:t>
            </a:r>
          </a:p>
          <a:p>
            <a:pPr defTabSz="1219170">
              <a:lnSpc>
                <a:spcPct val="300000"/>
              </a:lnSpc>
            </a:pPr>
            <a:r>
              <a:rPr lang="en-US" altLang="zh-CN" sz="2400" b="1" dirty="0">
                <a:solidFill>
                  <a:srgbClr val="4F81BD">
                    <a:lumMod val="75000"/>
                  </a:srgbClr>
                </a:solidFill>
                <a:latin typeface="微软雅黑"/>
                <a:ea typeface="微软雅黑"/>
              </a:rPr>
              <a:t>Aide</a:t>
            </a:r>
          </a:p>
          <a:p>
            <a:pPr defTabSz="1219170">
              <a:lnSpc>
                <a:spcPct val="300000"/>
              </a:lnSpc>
            </a:pPr>
            <a:r>
              <a:rPr lang="en-US" altLang="zh-CN" sz="2400" b="1" dirty="0">
                <a:solidFill>
                  <a:srgbClr val="4F81BD">
                    <a:lumMod val="75000"/>
                  </a:srgbClr>
                </a:solidFill>
                <a:latin typeface="微软雅黑"/>
                <a:ea typeface="微软雅黑"/>
              </a:rPr>
              <a:t>…</a:t>
            </a:r>
            <a:endParaRPr lang="zh-CN" altLang="en-US" sz="2400" b="1" dirty="0">
              <a:solidFill>
                <a:srgbClr val="4F81BD">
                  <a:lumMod val="75000"/>
                </a:srgbClr>
              </a:solidFill>
              <a:latin typeface="微软雅黑"/>
              <a:ea typeface="微软雅黑"/>
            </a:endParaRPr>
          </a:p>
        </p:txBody>
      </p:sp>
    </p:spTree>
    <p:extLst>
      <p:ext uri="{BB962C8B-B14F-4D97-AF65-F5344CB8AC3E}">
        <p14:creationId xmlns:p14="http://schemas.microsoft.com/office/powerpoint/2010/main" val="329295359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0" y="2907990"/>
            <a:ext cx="2646878" cy="830997"/>
          </a:xfrm>
          <a:prstGeom prst="rect">
            <a:avLst/>
          </a:prstGeom>
          <a:noFill/>
        </p:spPr>
        <p:txBody>
          <a:bodyPr wrap="none" rtlCol="0">
            <a:spAutoFit/>
          </a:bodyPr>
          <a:lstStyle/>
          <a:p>
            <a:pPr defTabSz="1219170"/>
            <a:r>
              <a:rPr lang="zh-CN" altLang="en-US" sz="4800" dirty="0">
                <a:solidFill>
                  <a:srgbClr val="4F81BD">
                    <a:lumMod val="75000"/>
                  </a:srgbClr>
                </a:solidFill>
                <a:latin typeface="微软雅黑"/>
              </a:rPr>
              <a:t>开发方向</a:t>
            </a:r>
          </a:p>
        </p:txBody>
      </p:sp>
      <p:pic>
        <p:nvPicPr>
          <p:cNvPr id="40"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rot="10800000">
            <a:off x="11159443" y="5595293"/>
            <a:ext cx="1032557" cy="1262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1" name="组合 40"/>
          <p:cNvGrpSpPr/>
          <p:nvPr/>
        </p:nvGrpSpPr>
        <p:grpSpPr>
          <a:xfrm>
            <a:off x="2401346" y="2057297"/>
            <a:ext cx="3606373" cy="2774763"/>
            <a:chOff x="4272487" y="985295"/>
            <a:chExt cx="530249" cy="407976"/>
          </a:xfrm>
        </p:grpSpPr>
        <p:grpSp>
          <p:nvGrpSpPr>
            <p:cNvPr id="42" name="组合 41"/>
            <p:cNvGrpSpPr/>
            <p:nvPr/>
          </p:nvGrpSpPr>
          <p:grpSpPr>
            <a:xfrm>
              <a:off x="4272487" y="985295"/>
              <a:ext cx="530249" cy="407976"/>
              <a:chOff x="1822439" y="149340"/>
              <a:chExt cx="5053817" cy="3888432"/>
            </a:xfrm>
          </p:grpSpPr>
          <p:sp>
            <p:nvSpPr>
              <p:cNvPr id="44" name="任意多边形 43"/>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sp>
            <p:nvSpPr>
              <p:cNvPr id="45" name="任意多边形 44"/>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grpSp>
        <p:sp>
          <p:nvSpPr>
            <p:cNvPr id="43" name="TextBox 42"/>
            <p:cNvSpPr txBox="1"/>
            <p:nvPr/>
          </p:nvSpPr>
          <p:spPr>
            <a:xfrm>
              <a:off x="4519952" y="1045125"/>
              <a:ext cx="159846" cy="285092"/>
            </a:xfrm>
            <a:prstGeom prst="rect">
              <a:avLst/>
            </a:prstGeom>
            <a:noFill/>
          </p:spPr>
          <p:txBody>
            <a:bodyPr wrap="none" rtlCol="0">
              <a:spAutoFit/>
            </a:bodyPr>
            <a:lstStyle/>
            <a:p>
              <a:pPr defTabSz="1219170"/>
              <a:r>
                <a:rPr lang="en-US" altLang="zh-CN" sz="12000" dirty="0">
                  <a:solidFill>
                    <a:srgbClr val="4F81BD">
                      <a:lumMod val="75000"/>
                    </a:srgbClr>
                  </a:solidFill>
                  <a:latin typeface="微软雅黑"/>
                  <a:ea typeface="微软雅黑"/>
                </a:rPr>
                <a:t>2</a:t>
              </a:r>
              <a:endParaRPr lang="zh-CN" altLang="en-US" sz="12000" dirty="0">
                <a:solidFill>
                  <a:srgbClr val="4F81BD">
                    <a:lumMod val="75000"/>
                  </a:srgbClr>
                </a:solidFill>
                <a:latin typeface="微软雅黑"/>
                <a:ea typeface="微软雅黑"/>
              </a:endParaRPr>
            </a:p>
          </p:txBody>
        </p:sp>
      </p:grpSp>
      <p:grpSp>
        <p:nvGrpSpPr>
          <p:cNvPr id="31" name="组合 30"/>
          <p:cNvGrpSpPr/>
          <p:nvPr/>
        </p:nvGrpSpPr>
        <p:grpSpPr>
          <a:xfrm>
            <a:off x="1" y="1"/>
            <a:ext cx="942727" cy="267531"/>
            <a:chOff x="90210" y="108662"/>
            <a:chExt cx="1213732" cy="344438"/>
          </a:xfrm>
        </p:grpSpPr>
        <p:sp>
          <p:nvSpPr>
            <p:cNvPr id="32" name="任意多边形 31"/>
            <p:cNvSpPr/>
            <p:nvPr/>
          </p:nvSpPr>
          <p:spPr>
            <a:xfrm>
              <a:off x="598665" y="108662"/>
              <a:ext cx="705277" cy="323935"/>
            </a:xfrm>
            <a:custGeom>
              <a:avLst/>
              <a:gdLst>
                <a:gd name="connsiteX0" fmla="*/ 0 w 705277"/>
                <a:gd name="connsiteY0" fmla="*/ 4100 h 323935"/>
                <a:gd name="connsiteX1" fmla="*/ 623268 w 705277"/>
                <a:gd name="connsiteY1" fmla="*/ 323935 h 323935"/>
                <a:gd name="connsiteX2" fmla="*/ 705277 w 705277"/>
                <a:gd name="connsiteY2" fmla="*/ 0 h 323935"/>
                <a:gd name="connsiteX3" fmla="*/ 0 w 705277"/>
                <a:gd name="connsiteY3" fmla="*/ 0 h 323935"/>
                <a:gd name="connsiteX4" fmla="*/ 0 w 705277"/>
                <a:gd name="connsiteY4" fmla="*/ 4100 h 323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77" h="323935">
                  <a:moveTo>
                    <a:pt x="0" y="4100"/>
                  </a:moveTo>
                  <a:lnTo>
                    <a:pt x="623268" y="323935"/>
                  </a:lnTo>
                  <a:lnTo>
                    <a:pt x="705277" y="0"/>
                  </a:lnTo>
                  <a:lnTo>
                    <a:pt x="0" y="0"/>
                  </a:lnTo>
                  <a:lnTo>
                    <a:pt x="0" y="410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sp>
          <p:nvSpPr>
            <p:cNvPr id="33" name="任意多边形 32"/>
            <p:cNvSpPr/>
            <p:nvPr/>
          </p:nvSpPr>
          <p:spPr>
            <a:xfrm>
              <a:off x="90210" y="108662"/>
              <a:ext cx="840591" cy="344438"/>
            </a:xfrm>
            <a:custGeom>
              <a:avLst/>
              <a:gdLst>
                <a:gd name="connsiteX0" fmla="*/ 840591 w 840591"/>
                <a:gd name="connsiteY0" fmla="*/ 336237 h 344438"/>
                <a:gd name="connsiteX1" fmla="*/ 299332 w 840591"/>
                <a:gd name="connsiteY1" fmla="*/ 0 h 344438"/>
                <a:gd name="connsiteX2" fmla="*/ 0 w 840591"/>
                <a:gd name="connsiteY2" fmla="*/ 0 h 344438"/>
                <a:gd name="connsiteX3" fmla="*/ 0 w 840591"/>
                <a:gd name="connsiteY3" fmla="*/ 344438 h 344438"/>
                <a:gd name="connsiteX4" fmla="*/ 840591 w 840591"/>
                <a:gd name="connsiteY4" fmla="*/ 336237 h 34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591" h="344438">
                  <a:moveTo>
                    <a:pt x="840591" y="336237"/>
                  </a:moveTo>
                  <a:lnTo>
                    <a:pt x="299332" y="0"/>
                  </a:lnTo>
                  <a:lnTo>
                    <a:pt x="0" y="0"/>
                  </a:lnTo>
                  <a:lnTo>
                    <a:pt x="0" y="344438"/>
                  </a:lnTo>
                  <a:lnTo>
                    <a:pt x="840591" y="3362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grpSp>
      <p:cxnSp>
        <p:nvCxnSpPr>
          <p:cNvPr id="20" name="直接连接符 19"/>
          <p:cNvCxnSpPr>
            <a:cxnSpLocks/>
          </p:cNvCxnSpPr>
          <p:nvPr/>
        </p:nvCxnSpPr>
        <p:spPr>
          <a:xfrm>
            <a:off x="6096000" y="3927687"/>
            <a:ext cx="2850966" cy="0"/>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92099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6242415" cy="502766"/>
          </a:xfrm>
          <a:prstGeom prst="rect">
            <a:avLst/>
          </a:prstGeom>
          <a:noFill/>
        </p:spPr>
        <p:txBody>
          <a:bodyPr wrap="none" rtlCol="0">
            <a:spAutoFit/>
          </a:bodyPr>
          <a:lstStyle/>
          <a:p>
            <a:pPr defTabSz="1219170"/>
            <a:r>
              <a:rPr lang="en-US" altLang="zh-CN" sz="2667" dirty="0">
                <a:solidFill>
                  <a:prstClr val="black">
                    <a:lumMod val="65000"/>
                    <a:lumOff val="35000"/>
                  </a:prstClr>
                </a:solidFill>
                <a:latin typeface="微软雅黑"/>
                <a:ea typeface="微软雅黑"/>
              </a:rPr>
              <a:t>1</a:t>
            </a:r>
            <a:r>
              <a:rPr lang="zh-CN" altLang="en-US" sz="2667" dirty="0">
                <a:solidFill>
                  <a:prstClr val="black">
                    <a:lumMod val="65000"/>
                    <a:lumOff val="35000"/>
                  </a:prstClr>
                </a:solidFill>
                <a:latin typeface="微软雅黑"/>
                <a:ea typeface="微软雅黑"/>
              </a:rPr>
              <a:t>、利用</a:t>
            </a:r>
            <a:r>
              <a:rPr lang="en-US" altLang="zh-CN" sz="2667" dirty="0">
                <a:solidFill>
                  <a:prstClr val="black">
                    <a:lumMod val="65000"/>
                    <a:lumOff val="35000"/>
                  </a:prstClr>
                </a:solidFill>
                <a:latin typeface="微软雅黑"/>
                <a:ea typeface="微软雅黑"/>
              </a:rPr>
              <a:t>DNS</a:t>
            </a:r>
            <a:r>
              <a:rPr lang="zh-CN" altLang="en-US" sz="2667" dirty="0">
                <a:solidFill>
                  <a:prstClr val="black">
                    <a:lumMod val="65000"/>
                    <a:lumOff val="35000"/>
                  </a:prstClr>
                </a:solidFill>
                <a:latin typeface="微软雅黑"/>
                <a:ea typeface="微软雅黑"/>
              </a:rPr>
              <a:t>流量分析进行僵尸网络检测</a:t>
            </a:r>
          </a:p>
        </p:txBody>
      </p:sp>
      <p:sp>
        <p:nvSpPr>
          <p:cNvPr id="4" name="TextBox 63">
            <a:extLst>
              <a:ext uri="{FF2B5EF4-FFF2-40B4-BE49-F238E27FC236}">
                <a16:creationId xmlns:a16="http://schemas.microsoft.com/office/drawing/2014/main" id="{44C0D1EF-37AD-4F99-9333-69CCE60A7161}"/>
              </a:ext>
            </a:extLst>
          </p:cNvPr>
          <p:cNvSpPr txBox="1"/>
          <p:nvPr/>
        </p:nvSpPr>
        <p:spPr>
          <a:xfrm>
            <a:off x="629661" y="1162352"/>
            <a:ext cx="4413393" cy="461665"/>
          </a:xfrm>
          <a:prstGeom prst="rect">
            <a:avLst/>
          </a:prstGeom>
          <a:noFill/>
        </p:spPr>
        <p:txBody>
          <a:bodyPr wrap="square" rtlCol="0">
            <a:spAutoFit/>
          </a:bodyPr>
          <a:lstStyle/>
          <a:p>
            <a:pPr defTabSz="1219170"/>
            <a:r>
              <a:rPr lang="zh-CN" altLang="en-US" sz="2400" b="1" dirty="0">
                <a:solidFill>
                  <a:srgbClr val="4F81BD">
                    <a:lumMod val="75000"/>
                  </a:srgbClr>
                </a:solidFill>
                <a:latin typeface="微软雅黑"/>
                <a:ea typeface="微软雅黑"/>
              </a:rPr>
              <a:t>背景</a:t>
            </a:r>
          </a:p>
        </p:txBody>
      </p:sp>
      <p:sp>
        <p:nvSpPr>
          <p:cNvPr id="2" name="文本框 1">
            <a:extLst>
              <a:ext uri="{FF2B5EF4-FFF2-40B4-BE49-F238E27FC236}">
                <a16:creationId xmlns:a16="http://schemas.microsoft.com/office/drawing/2014/main" id="{477BD169-7767-42C3-A5FA-6A200E80A36E}"/>
              </a:ext>
            </a:extLst>
          </p:cNvPr>
          <p:cNvSpPr txBox="1"/>
          <p:nvPr/>
        </p:nvSpPr>
        <p:spPr>
          <a:xfrm>
            <a:off x="629661" y="1842654"/>
            <a:ext cx="10321636" cy="3785652"/>
          </a:xfrm>
          <a:prstGeom prst="rect">
            <a:avLst/>
          </a:prstGeom>
          <a:noFill/>
        </p:spPr>
        <p:txBody>
          <a:bodyPr wrap="square" rtlCol="0">
            <a:spAutoFit/>
          </a:bodyPr>
          <a:lstStyle/>
          <a:p>
            <a:r>
              <a:rPr lang="en-US" altLang="zh-CN" sz="2000" dirty="0">
                <a:latin typeface="华文细黑" panose="02010600040101010101" pitchFamily="2" charset="-122"/>
                <a:ea typeface="华文细黑" panose="02010600040101010101" pitchFamily="2" charset="-122"/>
              </a:rPr>
              <a:t>        </a:t>
            </a:r>
            <a:r>
              <a:rPr lang="zh-CN" altLang="en-US" sz="2000" dirty="0">
                <a:latin typeface="华文细黑" panose="02010600040101010101" pitchFamily="2" charset="-122"/>
                <a:ea typeface="华文细黑" panose="02010600040101010101" pitchFamily="2" charset="-122"/>
              </a:rPr>
              <a:t>企业网络经常面临网络攻击者窃取有价值和敏感数据的威胁。复杂的攻击者越来越多地利用</a:t>
            </a:r>
            <a:r>
              <a:rPr lang="en-US" altLang="zh-CN" sz="2000" dirty="0">
                <a:latin typeface="华文细黑" panose="02010600040101010101" pitchFamily="2" charset="-122"/>
                <a:ea typeface="华文细黑" panose="02010600040101010101" pitchFamily="2" charset="-122"/>
              </a:rPr>
              <a:t>DNS</a:t>
            </a:r>
            <a:r>
              <a:rPr lang="zh-CN" altLang="en-US" sz="2000" dirty="0">
                <a:latin typeface="华文细黑" panose="02010600040101010101" pitchFamily="2" charset="-122"/>
                <a:ea typeface="华文细黑" panose="02010600040101010101" pitchFamily="2" charset="-122"/>
              </a:rPr>
              <a:t>通道来泄露数据，以及维护恶意软件的隧道</a:t>
            </a:r>
            <a:r>
              <a:rPr lang="en-US" altLang="zh-CN" sz="2000" dirty="0">
                <a:latin typeface="华文细黑" panose="02010600040101010101" pitchFamily="2" charset="-122"/>
                <a:ea typeface="华文细黑" panose="02010600040101010101" pitchFamily="2" charset="-122"/>
              </a:rPr>
              <a:t>C&amp;C</a:t>
            </a:r>
            <a:r>
              <a:rPr lang="zh-CN" altLang="en-US" sz="2000" dirty="0">
                <a:latin typeface="华文细黑" panose="02010600040101010101" pitchFamily="2" charset="-122"/>
                <a:ea typeface="华文细黑" panose="02010600040101010101" pitchFamily="2" charset="-122"/>
              </a:rPr>
              <a:t>（命令和控制）通信。这是因为</a:t>
            </a:r>
            <a:r>
              <a:rPr lang="en-US" altLang="zh-CN" sz="2000" dirty="0">
                <a:latin typeface="华文细黑" panose="02010600040101010101" pitchFamily="2" charset="-122"/>
                <a:ea typeface="华文细黑" panose="02010600040101010101" pitchFamily="2" charset="-122"/>
              </a:rPr>
              <a:t>DNS</a:t>
            </a:r>
            <a:r>
              <a:rPr lang="zh-CN" altLang="en-US" sz="2000" dirty="0">
                <a:latin typeface="华文细黑" panose="02010600040101010101" pitchFamily="2" charset="-122"/>
                <a:ea typeface="华文细黑" panose="02010600040101010101" pitchFamily="2" charset="-122"/>
              </a:rPr>
              <a:t>对于几乎所有应用程序来说都是如此重要的服务，从本地计算机到</a:t>
            </a:r>
            <a:r>
              <a:rPr lang="en-US" altLang="zh-CN" sz="2000" dirty="0">
                <a:latin typeface="华文细黑" panose="02010600040101010101" pitchFamily="2" charset="-122"/>
                <a:ea typeface="华文细黑" panose="02010600040101010101" pitchFamily="2" charset="-122"/>
              </a:rPr>
              <a:t>Internet</a:t>
            </a:r>
            <a:r>
              <a:rPr lang="zh-CN" altLang="en-US" sz="2000" dirty="0">
                <a:latin typeface="华文细黑" panose="02010600040101010101" pitchFamily="2" charset="-122"/>
                <a:ea typeface="华文细黑" panose="02010600040101010101" pitchFamily="2" charset="-122"/>
              </a:rPr>
              <a:t>的任何通信（不包括基于静态</a:t>
            </a:r>
            <a:r>
              <a:rPr lang="en-US" altLang="zh-CN" sz="2000" dirty="0">
                <a:latin typeface="华文细黑" panose="02010600040101010101" pitchFamily="2" charset="-122"/>
                <a:ea typeface="华文细黑" panose="02010600040101010101" pitchFamily="2" charset="-122"/>
              </a:rPr>
              <a:t>IP</a:t>
            </a:r>
            <a:r>
              <a:rPr lang="zh-CN" altLang="en-US" sz="2000" dirty="0">
                <a:latin typeface="华文细黑" panose="02010600040101010101" pitchFamily="2" charset="-122"/>
                <a:ea typeface="华文细黑" panose="02010600040101010101" pitchFamily="2" charset="-122"/>
              </a:rPr>
              <a:t>的通信）都依赖于</a:t>
            </a:r>
            <a:r>
              <a:rPr lang="en-US" altLang="zh-CN" sz="2000" dirty="0">
                <a:latin typeface="华文细黑" panose="02010600040101010101" pitchFamily="2" charset="-122"/>
                <a:ea typeface="华文细黑" panose="02010600040101010101" pitchFamily="2" charset="-122"/>
              </a:rPr>
              <a:t>DNS</a:t>
            </a:r>
            <a:r>
              <a:rPr lang="zh-CN" altLang="en-US" sz="2000" dirty="0">
                <a:latin typeface="华文细黑" panose="02010600040101010101" pitchFamily="2" charset="-122"/>
                <a:ea typeface="华文细黑" panose="02010600040101010101" pitchFamily="2" charset="-122"/>
              </a:rPr>
              <a:t>服务，限制</a:t>
            </a:r>
            <a:r>
              <a:rPr lang="en-US" altLang="zh-CN" sz="2000" dirty="0">
                <a:latin typeface="华文细黑" panose="02010600040101010101" pitchFamily="2" charset="-122"/>
                <a:ea typeface="华文细黑" panose="02010600040101010101" pitchFamily="2" charset="-122"/>
              </a:rPr>
              <a:t>DNS</a:t>
            </a:r>
            <a:r>
              <a:rPr lang="zh-CN" altLang="en-US" sz="2000" dirty="0">
                <a:latin typeface="华文细黑" panose="02010600040101010101" pitchFamily="2" charset="-122"/>
                <a:ea typeface="华文细黑" panose="02010600040101010101" pitchFamily="2" charset="-122"/>
              </a:rPr>
              <a:t>通信可能会导致合法远程服务的断开，因此，企业防火墙通常配置为允许</a:t>
            </a:r>
            <a:r>
              <a:rPr lang="en-US" altLang="zh-CN" sz="2000" dirty="0">
                <a:latin typeface="华文细黑" panose="02010600040101010101" pitchFamily="2" charset="-122"/>
                <a:ea typeface="华文细黑" panose="02010600040101010101" pitchFamily="2" charset="-122"/>
              </a:rPr>
              <a:t>UDP</a:t>
            </a:r>
            <a:r>
              <a:rPr lang="zh-CN" altLang="en-US" sz="2000" dirty="0">
                <a:latin typeface="华文细黑" panose="02010600040101010101" pitchFamily="2" charset="-122"/>
                <a:ea typeface="华文细黑" panose="02010600040101010101" pitchFamily="2" charset="-122"/>
              </a:rPr>
              <a:t>端口</a:t>
            </a:r>
            <a:r>
              <a:rPr lang="en-US" altLang="zh-CN" sz="2000" dirty="0">
                <a:latin typeface="华文细黑" panose="02010600040101010101" pitchFamily="2" charset="-122"/>
                <a:ea typeface="华文细黑" panose="02010600040101010101" pitchFamily="2" charset="-122"/>
              </a:rPr>
              <a:t>53</a:t>
            </a:r>
            <a:r>
              <a:rPr lang="zh-CN" altLang="en-US" sz="2000" dirty="0">
                <a:latin typeface="华文细黑" panose="02010600040101010101" pitchFamily="2" charset="-122"/>
                <a:ea typeface="华文细黑" panose="02010600040101010101" pitchFamily="2" charset="-122"/>
              </a:rPr>
              <a:t>（由</a:t>
            </a:r>
            <a:r>
              <a:rPr lang="en-US" altLang="zh-CN" sz="2000" dirty="0">
                <a:latin typeface="华文细黑" panose="02010600040101010101" pitchFamily="2" charset="-122"/>
                <a:ea typeface="华文细黑" panose="02010600040101010101" pitchFamily="2" charset="-122"/>
              </a:rPr>
              <a:t>DNS</a:t>
            </a:r>
            <a:r>
              <a:rPr lang="zh-CN" altLang="en-US" sz="2000" dirty="0">
                <a:latin typeface="华文细黑" panose="02010600040101010101" pitchFamily="2" charset="-122"/>
                <a:ea typeface="华文细黑" panose="02010600040101010101" pitchFamily="2" charset="-122"/>
              </a:rPr>
              <a:t>使用）上的所有数据包，即</a:t>
            </a:r>
            <a:r>
              <a:rPr lang="en-US" altLang="zh-CN" sz="2000" dirty="0">
                <a:latin typeface="华文细黑" panose="02010600040101010101" pitchFamily="2" charset="-122"/>
                <a:ea typeface="华文细黑" panose="02010600040101010101" pitchFamily="2" charset="-122"/>
              </a:rPr>
              <a:t>DNS</a:t>
            </a:r>
            <a:r>
              <a:rPr lang="zh-CN" altLang="en-US" sz="2000" dirty="0">
                <a:latin typeface="华文细黑" panose="02010600040101010101" pitchFamily="2" charset="-122"/>
                <a:ea typeface="华文细黑" panose="02010600040101010101" pitchFamily="2" charset="-122"/>
              </a:rPr>
              <a:t>流量通常允许通过企业防火墙而无需深度检查或状态维护。从攻击者的角度来看，这使得</a:t>
            </a:r>
            <a:r>
              <a:rPr lang="en-US" altLang="zh-CN" sz="2000" dirty="0">
                <a:latin typeface="华文细黑" panose="02010600040101010101" pitchFamily="2" charset="-122"/>
                <a:ea typeface="华文细黑" panose="02010600040101010101" pitchFamily="2" charset="-122"/>
              </a:rPr>
              <a:t>DNS</a:t>
            </a:r>
            <a:r>
              <a:rPr lang="zh-CN" altLang="en-US" sz="2000" dirty="0">
                <a:latin typeface="华文细黑" panose="02010600040101010101" pitchFamily="2" charset="-122"/>
                <a:ea typeface="华文细黑" panose="02010600040101010101" pitchFamily="2" charset="-122"/>
              </a:rPr>
              <a:t>协议成为数据泄露地隐蔽通信通道。</a:t>
            </a:r>
            <a:endParaRPr lang="en-US" altLang="zh-CN" sz="2000" dirty="0">
              <a:latin typeface="华文细黑" panose="02010600040101010101" pitchFamily="2" charset="-122"/>
              <a:ea typeface="华文细黑" panose="02010600040101010101" pitchFamily="2" charset="-122"/>
            </a:endParaRPr>
          </a:p>
          <a:p>
            <a:endParaRPr lang="en-US" altLang="zh-CN" sz="2000" dirty="0">
              <a:latin typeface="华文细黑" panose="02010600040101010101" pitchFamily="2" charset="-122"/>
              <a:ea typeface="华文细黑" panose="02010600040101010101" pitchFamily="2" charset="-122"/>
            </a:endParaRPr>
          </a:p>
          <a:p>
            <a:r>
              <a:rPr lang="en-US" altLang="zh-CN" sz="2000" dirty="0">
                <a:latin typeface="华文细黑" panose="02010600040101010101" pitchFamily="2" charset="-122"/>
                <a:ea typeface="华文细黑" panose="02010600040101010101" pitchFamily="2" charset="-122"/>
              </a:rPr>
              <a:t>         DNS</a:t>
            </a:r>
            <a:r>
              <a:rPr lang="zh-CN" altLang="en-US" sz="2000" dirty="0">
                <a:latin typeface="华文细黑" panose="02010600040101010101" pitchFamily="2" charset="-122"/>
                <a:ea typeface="华文细黑" panose="02010600040101010101" pitchFamily="2" charset="-122"/>
              </a:rPr>
              <a:t>这种穿透防火墙的能力为攻击者提供了一个隐蔽的通道，尽管是低速通道，通过将其他协议（例如，</a:t>
            </a:r>
            <a:r>
              <a:rPr lang="en-US" altLang="zh-CN" sz="2000" dirty="0">
                <a:latin typeface="华文细黑" panose="02010600040101010101" pitchFamily="2" charset="-122"/>
                <a:ea typeface="华文细黑" panose="02010600040101010101" pitchFamily="2" charset="-122"/>
              </a:rPr>
              <a:t>SSH</a:t>
            </a:r>
            <a:r>
              <a:rPr lang="zh-CN" altLang="en-US" sz="2000" dirty="0">
                <a:latin typeface="华文细黑" panose="02010600040101010101" pitchFamily="2" charset="-122"/>
                <a:ea typeface="华文细黑" panose="02010600040101010101" pitchFamily="2" charset="-122"/>
              </a:rPr>
              <a:t>，</a:t>
            </a:r>
            <a:r>
              <a:rPr lang="en-US" altLang="zh-CN" sz="2000" dirty="0">
                <a:latin typeface="华文细黑" panose="02010600040101010101" pitchFamily="2" charset="-122"/>
                <a:ea typeface="华文细黑" panose="02010600040101010101" pitchFamily="2" charset="-122"/>
              </a:rPr>
              <a:t>FTP</a:t>
            </a:r>
            <a:r>
              <a:rPr lang="zh-CN" altLang="en-US" sz="2000" dirty="0">
                <a:latin typeface="华文细黑" panose="02010600040101010101" pitchFamily="2" charset="-122"/>
                <a:ea typeface="华文细黑" panose="02010600040101010101" pitchFamily="2" charset="-122"/>
              </a:rPr>
              <a:t>）隧道传输到命令和控制中心，可以通过该通道泄露私有数据并保持与恶意软件的通信。现代恶意软件和网络攻击在很大程度上依赖于</a:t>
            </a:r>
            <a:r>
              <a:rPr lang="en-US" altLang="zh-CN" sz="2000" dirty="0">
                <a:latin typeface="华文细黑" panose="02010600040101010101" pitchFamily="2" charset="-122"/>
                <a:ea typeface="华文细黑" panose="02010600040101010101" pitchFamily="2" charset="-122"/>
              </a:rPr>
              <a:t>DNS</a:t>
            </a:r>
            <a:r>
              <a:rPr lang="zh-CN" altLang="en-US" sz="2000" dirty="0">
                <a:latin typeface="华文细黑" panose="02010600040101010101" pitchFamily="2" charset="-122"/>
                <a:ea typeface="华文细黑" panose="02010600040101010101" pitchFamily="2" charset="-122"/>
              </a:rPr>
              <a:t>服务，使其活动可靠且难以跟踪。</a:t>
            </a:r>
          </a:p>
        </p:txBody>
      </p:sp>
    </p:spTree>
    <p:extLst>
      <p:ext uri="{BB962C8B-B14F-4D97-AF65-F5344CB8AC3E}">
        <p14:creationId xmlns:p14="http://schemas.microsoft.com/office/powerpoint/2010/main" val="9383775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6096000" y="2430958"/>
            <a:ext cx="2345061" cy="858721"/>
            <a:chOff x="4782534" y="952085"/>
            <a:chExt cx="713578" cy="644041"/>
          </a:xfrm>
        </p:grpSpPr>
        <p:sp>
          <p:nvSpPr>
            <p:cNvPr id="144" name="TextBox 143"/>
            <p:cNvSpPr txBox="1"/>
            <p:nvPr/>
          </p:nvSpPr>
          <p:spPr>
            <a:xfrm>
              <a:off x="4782534" y="952085"/>
              <a:ext cx="555676" cy="438581"/>
            </a:xfrm>
            <a:prstGeom prst="rect">
              <a:avLst/>
            </a:prstGeom>
            <a:noFill/>
          </p:spPr>
          <p:txBody>
            <a:bodyPr wrap="none" rtlCol="0">
              <a:spAutoFit/>
            </a:bodyPr>
            <a:lstStyle/>
            <a:p>
              <a:pPr defTabSz="1219170"/>
              <a:r>
                <a:rPr lang="zh-CN" altLang="en-US" sz="3200" dirty="0">
                  <a:solidFill>
                    <a:srgbClr val="4F81BD">
                      <a:lumMod val="75000"/>
                    </a:srgbClr>
                  </a:solidFill>
                  <a:latin typeface="微软雅黑"/>
                </a:rPr>
                <a:t>调研部分</a:t>
              </a:r>
              <a:endParaRPr lang="zh-CN" altLang="en-US" sz="3200" dirty="0">
                <a:solidFill>
                  <a:srgbClr val="4F81BD">
                    <a:lumMod val="75000"/>
                  </a:srgbClr>
                </a:solidFill>
                <a:latin typeface="微软雅黑"/>
                <a:ea typeface="微软雅黑"/>
              </a:endParaRPr>
            </a:p>
          </p:txBody>
        </p:sp>
        <p:sp>
          <p:nvSpPr>
            <p:cNvPr id="149" name="TextBox 148"/>
            <p:cNvSpPr txBox="1"/>
            <p:nvPr/>
          </p:nvSpPr>
          <p:spPr>
            <a:xfrm>
              <a:off x="4810299" y="1373035"/>
              <a:ext cx="685813" cy="223091"/>
            </a:xfrm>
            <a:prstGeom prst="rect">
              <a:avLst/>
            </a:prstGeom>
            <a:noFill/>
          </p:spPr>
          <p:txBody>
            <a:bodyPr wrap="none" rtlCol="0">
              <a:spAutoFit/>
            </a:bodyPr>
            <a:lstStyle/>
            <a:p>
              <a:pPr defTabSz="1219170"/>
              <a:r>
                <a:rPr lang="en-US" altLang="zh-CN" sz="1333" dirty="0">
                  <a:solidFill>
                    <a:prstClr val="black">
                      <a:lumMod val="65000"/>
                      <a:lumOff val="35000"/>
                    </a:prstClr>
                  </a:solidFill>
                  <a:latin typeface="微软雅黑"/>
                </a:rPr>
                <a:t>Research</a:t>
              </a:r>
              <a:endParaRPr lang="en-US" sz="1333" dirty="0">
                <a:solidFill>
                  <a:prstClr val="black">
                    <a:lumMod val="65000"/>
                    <a:lumOff val="35000"/>
                  </a:prstClr>
                </a:solidFill>
                <a:latin typeface="微软雅黑"/>
                <a:ea typeface="微软雅黑"/>
              </a:endParaRPr>
            </a:p>
          </p:txBody>
        </p:sp>
      </p:grpSp>
      <p:grpSp>
        <p:nvGrpSpPr>
          <p:cNvPr id="6" name="组合 5"/>
          <p:cNvGrpSpPr/>
          <p:nvPr/>
        </p:nvGrpSpPr>
        <p:grpSpPr>
          <a:xfrm>
            <a:off x="6096009" y="3747244"/>
            <a:ext cx="1826141" cy="877238"/>
            <a:chOff x="4782534" y="1822584"/>
            <a:chExt cx="1369605" cy="657928"/>
          </a:xfrm>
        </p:grpSpPr>
        <p:sp>
          <p:nvSpPr>
            <p:cNvPr id="145" name="TextBox 144"/>
            <p:cNvSpPr txBox="1"/>
            <p:nvPr/>
          </p:nvSpPr>
          <p:spPr>
            <a:xfrm>
              <a:off x="4782534" y="1822584"/>
              <a:ext cx="1369605" cy="438581"/>
            </a:xfrm>
            <a:prstGeom prst="rect">
              <a:avLst/>
            </a:prstGeom>
            <a:noFill/>
          </p:spPr>
          <p:txBody>
            <a:bodyPr wrap="none" rtlCol="0">
              <a:spAutoFit/>
            </a:bodyPr>
            <a:lstStyle/>
            <a:p>
              <a:pPr defTabSz="1219170"/>
              <a:r>
                <a:rPr lang="zh-CN" altLang="en-US" sz="3200" dirty="0">
                  <a:solidFill>
                    <a:srgbClr val="4F81BD">
                      <a:lumMod val="75000"/>
                    </a:srgbClr>
                  </a:solidFill>
                  <a:latin typeface="微软雅黑"/>
                  <a:ea typeface="微软雅黑"/>
                </a:rPr>
                <a:t>开发方向</a:t>
              </a:r>
            </a:p>
          </p:txBody>
        </p:sp>
        <p:sp>
          <p:nvSpPr>
            <p:cNvPr id="150" name="TextBox 149"/>
            <p:cNvSpPr txBox="1"/>
            <p:nvPr/>
          </p:nvSpPr>
          <p:spPr>
            <a:xfrm>
              <a:off x="4787000" y="2257422"/>
              <a:ext cx="967236" cy="223090"/>
            </a:xfrm>
            <a:prstGeom prst="rect">
              <a:avLst/>
            </a:prstGeom>
            <a:noFill/>
          </p:spPr>
          <p:txBody>
            <a:bodyPr wrap="none" rtlCol="0">
              <a:spAutoFit/>
            </a:bodyPr>
            <a:lstStyle/>
            <a:p>
              <a:pPr defTabSz="1219170"/>
              <a:r>
                <a:rPr lang="en-US" altLang="zh-CN" sz="1333" dirty="0">
                  <a:solidFill>
                    <a:prstClr val="black">
                      <a:lumMod val="65000"/>
                      <a:lumOff val="35000"/>
                    </a:prstClr>
                  </a:solidFill>
                  <a:latin typeface="微软雅黑"/>
                </a:rPr>
                <a:t>Development</a:t>
              </a:r>
              <a:endParaRPr lang="en-US" altLang="zh-CN" sz="1333" dirty="0">
                <a:solidFill>
                  <a:prstClr val="black">
                    <a:lumMod val="65000"/>
                    <a:lumOff val="35000"/>
                  </a:prstClr>
                </a:solidFill>
                <a:latin typeface="微软雅黑"/>
                <a:ea typeface="微软雅黑"/>
              </a:endParaRPr>
            </a:p>
          </p:txBody>
        </p:sp>
      </p:grpSp>
      <p:grpSp>
        <p:nvGrpSpPr>
          <p:cNvPr id="4" name="组合 3"/>
          <p:cNvGrpSpPr/>
          <p:nvPr/>
        </p:nvGrpSpPr>
        <p:grpSpPr>
          <a:xfrm>
            <a:off x="5153115" y="2531963"/>
            <a:ext cx="800480" cy="615894"/>
            <a:chOff x="4272487" y="985295"/>
            <a:chExt cx="530249" cy="407976"/>
          </a:xfrm>
        </p:grpSpPr>
        <p:grpSp>
          <p:nvGrpSpPr>
            <p:cNvPr id="2" name="组合 1"/>
            <p:cNvGrpSpPr/>
            <p:nvPr/>
          </p:nvGrpSpPr>
          <p:grpSpPr>
            <a:xfrm>
              <a:off x="4272487" y="985295"/>
              <a:ext cx="530249" cy="407976"/>
              <a:chOff x="1822439" y="149340"/>
              <a:chExt cx="5053817" cy="3888432"/>
            </a:xfrm>
          </p:grpSpPr>
          <p:sp>
            <p:nvSpPr>
              <p:cNvPr id="46"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sp>
            <p:nvSpPr>
              <p:cNvPr id="47"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grpSp>
        <p:sp>
          <p:nvSpPr>
            <p:cNvPr id="3" name="TextBox 2"/>
            <p:cNvSpPr txBox="1"/>
            <p:nvPr/>
          </p:nvSpPr>
          <p:spPr>
            <a:xfrm>
              <a:off x="4461816" y="1022886"/>
              <a:ext cx="242315" cy="305813"/>
            </a:xfrm>
            <a:prstGeom prst="rect">
              <a:avLst/>
            </a:prstGeom>
            <a:noFill/>
          </p:spPr>
          <p:txBody>
            <a:bodyPr wrap="none" rtlCol="0">
              <a:spAutoFit/>
            </a:bodyPr>
            <a:lstStyle/>
            <a:p>
              <a:pPr defTabSz="1219170"/>
              <a:r>
                <a:rPr lang="en-US" altLang="zh-CN" sz="2400" dirty="0">
                  <a:solidFill>
                    <a:srgbClr val="4F81BD">
                      <a:lumMod val="75000"/>
                    </a:srgbClr>
                  </a:solidFill>
                  <a:latin typeface="微软雅黑"/>
                  <a:ea typeface="微软雅黑"/>
                </a:rPr>
                <a:t>1</a:t>
              </a:r>
              <a:endParaRPr lang="zh-CN" altLang="en-US" sz="2400" dirty="0">
                <a:solidFill>
                  <a:srgbClr val="4F81BD">
                    <a:lumMod val="75000"/>
                  </a:srgbClr>
                </a:solidFill>
                <a:latin typeface="微软雅黑"/>
                <a:ea typeface="微软雅黑"/>
              </a:endParaRPr>
            </a:p>
          </p:txBody>
        </p:sp>
      </p:grpSp>
      <p:pic>
        <p:nvPicPr>
          <p:cNvPr id="2051"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a:fillRect/>
          </a:stretch>
        </p:blipFill>
        <p:spPr bwMode="auto">
          <a:xfrm>
            <a:off x="0" y="1048706"/>
            <a:ext cx="3514928" cy="5731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组合 4"/>
          <p:cNvGrpSpPr/>
          <p:nvPr/>
        </p:nvGrpSpPr>
        <p:grpSpPr>
          <a:xfrm>
            <a:off x="1075851" y="3454895"/>
            <a:ext cx="1151500" cy="1741631"/>
            <a:chOff x="946982" y="2536200"/>
            <a:chExt cx="863625" cy="1306223"/>
          </a:xfrm>
        </p:grpSpPr>
        <p:sp>
          <p:nvSpPr>
            <p:cNvPr id="106" name="TextBox 105"/>
            <p:cNvSpPr txBox="1"/>
            <p:nvPr/>
          </p:nvSpPr>
          <p:spPr>
            <a:xfrm>
              <a:off x="946982" y="2536200"/>
              <a:ext cx="690334" cy="1300260"/>
            </a:xfrm>
            <a:prstGeom prst="rect">
              <a:avLst/>
            </a:prstGeom>
            <a:noFill/>
          </p:spPr>
          <p:txBody>
            <a:bodyPr wrap="none" rtlCol="0">
              <a:spAutoFit/>
            </a:bodyPr>
            <a:lstStyle/>
            <a:p>
              <a:pPr defTabSz="1219170"/>
              <a:r>
                <a:rPr lang="zh-CN" altLang="en-US" sz="5333" b="1" spc="400" dirty="0">
                  <a:solidFill>
                    <a:srgbClr val="4F81BD">
                      <a:lumMod val="75000"/>
                    </a:srgbClr>
                  </a:solidFill>
                  <a:latin typeface="微软雅黑"/>
                  <a:ea typeface="微软雅黑"/>
                </a:rPr>
                <a:t>目</a:t>
              </a:r>
              <a:endParaRPr lang="en-US" altLang="zh-CN" sz="5333" b="1" spc="400" dirty="0">
                <a:solidFill>
                  <a:srgbClr val="4F81BD">
                    <a:lumMod val="75000"/>
                  </a:srgbClr>
                </a:solidFill>
                <a:latin typeface="微软雅黑"/>
                <a:ea typeface="微软雅黑"/>
              </a:endParaRPr>
            </a:p>
            <a:p>
              <a:pPr defTabSz="1219170"/>
              <a:r>
                <a:rPr lang="zh-CN" altLang="en-US" sz="5333" b="1" spc="400" dirty="0">
                  <a:solidFill>
                    <a:srgbClr val="4F81BD">
                      <a:lumMod val="75000"/>
                    </a:srgbClr>
                  </a:solidFill>
                  <a:latin typeface="微软雅黑"/>
                  <a:ea typeface="微软雅黑"/>
                </a:rPr>
                <a:t>录</a:t>
              </a:r>
            </a:p>
          </p:txBody>
        </p:sp>
        <p:sp>
          <p:nvSpPr>
            <p:cNvPr id="107" name="TextBox 106"/>
            <p:cNvSpPr txBox="1"/>
            <p:nvPr/>
          </p:nvSpPr>
          <p:spPr>
            <a:xfrm rot="5400000">
              <a:off x="1032654" y="3064469"/>
              <a:ext cx="1240484" cy="315423"/>
            </a:xfrm>
            <a:prstGeom prst="rect">
              <a:avLst/>
            </a:prstGeom>
            <a:noFill/>
            <a:ln>
              <a:noFill/>
            </a:ln>
          </p:spPr>
          <p:txBody>
            <a:bodyPr wrap="none" rtlCol="0">
              <a:spAutoFit/>
            </a:bodyPr>
            <a:lstStyle/>
            <a:p>
              <a:pPr defTabSz="1219170"/>
              <a:r>
                <a:rPr lang="en-US" altLang="zh-CN" sz="2133" dirty="0">
                  <a:solidFill>
                    <a:srgbClr val="4F81BD">
                      <a:lumMod val="75000"/>
                    </a:srgbClr>
                  </a:solidFill>
                  <a:latin typeface="微软雅黑"/>
                  <a:ea typeface="微软雅黑"/>
                </a:rPr>
                <a:t>CONTENTS</a:t>
              </a:r>
              <a:endParaRPr lang="zh-CN" altLang="en-US" sz="2133" dirty="0">
                <a:solidFill>
                  <a:srgbClr val="4F81BD">
                    <a:lumMod val="75000"/>
                  </a:srgbClr>
                </a:solidFill>
                <a:latin typeface="微软雅黑"/>
                <a:ea typeface="微软雅黑"/>
              </a:endParaRPr>
            </a:p>
          </p:txBody>
        </p:sp>
      </p:grpSp>
      <p:grpSp>
        <p:nvGrpSpPr>
          <p:cNvPr id="87" name="组合 86"/>
          <p:cNvGrpSpPr/>
          <p:nvPr/>
        </p:nvGrpSpPr>
        <p:grpSpPr>
          <a:xfrm>
            <a:off x="5180052" y="3859860"/>
            <a:ext cx="800480" cy="615894"/>
            <a:chOff x="4272487" y="985295"/>
            <a:chExt cx="530249" cy="407976"/>
          </a:xfrm>
        </p:grpSpPr>
        <p:grpSp>
          <p:nvGrpSpPr>
            <p:cNvPr id="88" name="组合 87"/>
            <p:cNvGrpSpPr/>
            <p:nvPr/>
          </p:nvGrpSpPr>
          <p:grpSpPr>
            <a:xfrm>
              <a:off x="4272487" y="985295"/>
              <a:ext cx="530249" cy="407976"/>
              <a:chOff x="1822439" y="149340"/>
              <a:chExt cx="5053817" cy="3888432"/>
            </a:xfrm>
          </p:grpSpPr>
          <p:sp>
            <p:nvSpPr>
              <p:cNvPr id="90" name="任意多边形 89"/>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sp>
            <p:nvSpPr>
              <p:cNvPr id="91" name="任意多边形 90"/>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grpSp>
        <p:sp>
          <p:nvSpPr>
            <p:cNvPr id="89" name="TextBox 88"/>
            <p:cNvSpPr txBox="1"/>
            <p:nvPr/>
          </p:nvSpPr>
          <p:spPr>
            <a:xfrm>
              <a:off x="4461816" y="1022886"/>
              <a:ext cx="242315" cy="305813"/>
            </a:xfrm>
            <a:prstGeom prst="rect">
              <a:avLst/>
            </a:prstGeom>
            <a:noFill/>
          </p:spPr>
          <p:txBody>
            <a:bodyPr wrap="none" rtlCol="0">
              <a:spAutoFit/>
            </a:bodyPr>
            <a:lstStyle/>
            <a:p>
              <a:pPr defTabSz="1219170"/>
              <a:r>
                <a:rPr lang="en-US" altLang="zh-CN" sz="2400" dirty="0">
                  <a:solidFill>
                    <a:srgbClr val="4F81BD">
                      <a:lumMod val="75000"/>
                    </a:srgbClr>
                  </a:solidFill>
                  <a:latin typeface="微软雅黑"/>
                  <a:ea typeface="微软雅黑"/>
                </a:rPr>
                <a:t>2</a:t>
              </a:r>
              <a:endParaRPr lang="zh-CN" altLang="en-US" sz="2400" dirty="0">
                <a:solidFill>
                  <a:srgbClr val="4F81BD">
                    <a:lumMod val="75000"/>
                  </a:srgbClr>
                </a:solidFill>
                <a:latin typeface="微软雅黑"/>
                <a:ea typeface="微软雅黑"/>
              </a:endParaRPr>
            </a:p>
          </p:txBody>
        </p:sp>
      </p:grpSp>
      <p:pic>
        <p:nvPicPr>
          <p:cNvPr id="119"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a:fillRect/>
          </a:stretch>
        </p:blipFill>
        <p:spPr bwMode="auto">
          <a:xfrm rot="10800000">
            <a:off x="11159443" y="5595293"/>
            <a:ext cx="1032557" cy="1262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0" name="组合 49"/>
          <p:cNvGrpSpPr/>
          <p:nvPr/>
        </p:nvGrpSpPr>
        <p:grpSpPr>
          <a:xfrm>
            <a:off x="1" y="1"/>
            <a:ext cx="942727" cy="267531"/>
            <a:chOff x="90210" y="108662"/>
            <a:chExt cx="1213732" cy="344438"/>
          </a:xfrm>
        </p:grpSpPr>
        <p:sp>
          <p:nvSpPr>
            <p:cNvPr id="51" name="任意多边形 50"/>
            <p:cNvSpPr/>
            <p:nvPr/>
          </p:nvSpPr>
          <p:spPr>
            <a:xfrm>
              <a:off x="598665" y="108662"/>
              <a:ext cx="705277" cy="323935"/>
            </a:xfrm>
            <a:custGeom>
              <a:avLst/>
              <a:gdLst>
                <a:gd name="connsiteX0" fmla="*/ 0 w 705277"/>
                <a:gd name="connsiteY0" fmla="*/ 4100 h 323935"/>
                <a:gd name="connsiteX1" fmla="*/ 623268 w 705277"/>
                <a:gd name="connsiteY1" fmla="*/ 323935 h 323935"/>
                <a:gd name="connsiteX2" fmla="*/ 705277 w 705277"/>
                <a:gd name="connsiteY2" fmla="*/ 0 h 323935"/>
                <a:gd name="connsiteX3" fmla="*/ 0 w 705277"/>
                <a:gd name="connsiteY3" fmla="*/ 0 h 323935"/>
                <a:gd name="connsiteX4" fmla="*/ 0 w 705277"/>
                <a:gd name="connsiteY4" fmla="*/ 4100 h 323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77" h="323935">
                  <a:moveTo>
                    <a:pt x="0" y="4100"/>
                  </a:moveTo>
                  <a:lnTo>
                    <a:pt x="623268" y="323935"/>
                  </a:lnTo>
                  <a:lnTo>
                    <a:pt x="705277" y="0"/>
                  </a:lnTo>
                  <a:lnTo>
                    <a:pt x="0" y="0"/>
                  </a:lnTo>
                  <a:lnTo>
                    <a:pt x="0" y="410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sp>
          <p:nvSpPr>
            <p:cNvPr id="52" name="任意多边形 51"/>
            <p:cNvSpPr/>
            <p:nvPr/>
          </p:nvSpPr>
          <p:spPr>
            <a:xfrm>
              <a:off x="90210" y="108662"/>
              <a:ext cx="840591" cy="344438"/>
            </a:xfrm>
            <a:custGeom>
              <a:avLst/>
              <a:gdLst>
                <a:gd name="connsiteX0" fmla="*/ 840591 w 840591"/>
                <a:gd name="connsiteY0" fmla="*/ 336237 h 344438"/>
                <a:gd name="connsiteX1" fmla="*/ 299332 w 840591"/>
                <a:gd name="connsiteY1" fmla="*/ 0 h 344438"/>
                <a:gd name="connsiteX2" fmla="*/ 0 w 840591"/>
                <a:gd name="connsiteY2" fmla="*/ 0 h 344438"/>
                <a:gd name="connsiteX3" fmla="*/ 0 w 840591"/>
                <a:gd name="connsiteY3" fmla="*/ 344438 h 344438"/>
                <a:gd name="connsiteX4" fmla="*/ 840591 w 840591"/>
                <a:gd name="connsiteY4" fmla="*/ 336237 h 34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591" h="344438">
                  <a:moveTo>
                    <a:pt x="840591" y="336237"/>
                  </a:moveTo>
                  <a:lnTo>
                    <a:pt x="299332" y="0"/>
                  </a:lnTo>
                  <a:lnTo>
                    <a:pt x="0" y="0"/>
                  </a:lnTo>
                  <a:lnTo>
                    <a:pt x="0" y="344438"/>
                  </a:lnTo>
                  <a:lnTo>
                    <a:pt x="840591" y="3362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6242415" cy="502766"/>
          </a:xfrm>
          <a:prstGeom prst="rect">
            <a:avLst/>
          </a:prstGeom>
          <a:noFill/>
        </p:spPr>
        <p:txBody>
          <a:bodyPr wrap="none" rtlCol="0">
            <a:spAutoFit/>
          </a:bodyPr>
          <a:lstStyle/>
          <a:p>
            <a:pPr defTabSz="1219170"/>
            <a:r>
              <a:rPr lang="en-US" altLang="zh-CN" sz="2667" dirty="0">
                <a:solidFill>
                  <a:prstClr val="black">
                    <a:lumMod val="65000"/>
                    <a:lumOff val="35000"/>
                  </a:prstClr>
                </a:solidFill>
                <a:latin typeface="微软雅黑"/>
                <a:ea typeface="微软雅黑"/>
              </a:rPr>
              <a:t>1</a:t>
            </a:r>
            <a:r>
              <a:rPr lang="zh-CN" altLang="en-US" sz="2667" dirty="0">
                <a:solidFill>
                  <a:prstClr val="black">
                    <a:lumMod val="65000"/>
                    <a:lumOff val="35000"/>
                  </a:prstClr>
                </a:solidFill>
                <a:latin typeface="微软雅黑"/>
                <a:ea typeface="微软雅黑"/>
              </a:rPr>
              <a:t>、利用</a:t>
            </a:r>
            <a:r>
              <a:rPr lang="en-US" altLang="zh-CN" sz="2667" dirty="0">
                <a:solidFill>
                  <a:prstClr val="black">
                    <a:lumMod val="65000"/>
                    <a:lumOff val="35000"/>
                  </a:prstClr>
                </a:solidFill>
                <a:latin typeface="微软雅黑"/>
                <a:ea typeface="微软雅黑"/>
              </a:rPr>
              <a:t>DNS</a:t>
            </a:r>
            <a:r>
              <a:rPr lang="zh-CN" altLang="en-US" sz="2667" dirty="0">
                <a:solidFill>
                  <a:prstClr val="black">
                    <a:lumMod val="65000"/>
                    <a:lumOff val="35000"/>
                  </a:prstClr>
                </a:solidFill>
                <a:latin typeface="微软雅黑"/>
                <a:ea typeface="微软雅黑"/>
              </a:rPr>
              <a:t>流量分析进行僵尸网络检测</a:t>
            </a:r>
          </a:p>
        </p:txBody>
      </p:sp>
      <p:sp>
        <p:nvSpPr>
          <p:cNvPr id="4" name="TextBox 63">
            <a:extLst>
              <a:ext uri="{FF2B5EF4-FFF2-40B4-BE49-F238E27FC236}">
                <a16:creationId xmlns:a16="http://schemas.microsoft.com/office/drawing/2014/main" id="{44C0D1EF-37AD-4F99-9333-69CCE60A7161}"/>
              </a:ext>
            </a:extLst>
          </p:cNvPr>
          <p:cNvSpPr txBox="1"/>
          <p:nvPr/>
        </p:nvSpPr>
        <p:spPr>
          <a:xfrm>
            <a:off x="527359" y="1053771"/>
            <a:ext cx="4413393" cy="461665"/>
          </a:xfrm>
          <a:prstGeom prst="rect">
            <a:avLst/>
          </a:prstGeom>
          <a:noFill/>
        </p:spPr>
        <p:txBody>
          <a:bodyPr wrap="square" rtlCol="0">
            <a:spAutoFit/>
          </a:bodyPr>
          <a:lstStyle/>
          <a:p>
            <a:pPr defTabSz="1219170"/>
            <a:r>
              <a:rPr lang="zh-CN" altLang="en-US" sz="2400" b="1" dirty="0">
                <a:solidFill>
                  <a:srgbClr val="4F81BD">
                    <a:lumMod val="75000"/>
                  </a:srgbClr>
                </a:solidFill>
                <a:latin typeface="微软雅黑"/>
                <a:ea typeface="微软雅黑"/>
              </a:rPr>
              <a:t>攻击示例</a:t>
            </a:r>
          </a:p>
        </p:txBody>
      </p:sp>
      <p:sp>
        <p:nvSpPr>
          <p:cNvPr id="2" name="文本框 1">
            <a:extLst>
              <a:ext uri="{FF2B5EF4-FFF2-40B4-BE49-F238E27FC236}">
                <a16:creationId xmlns:a16="http://schemas.microsoft.com/office/drawing/2014/main" id="{477BD169-7767-42C3-A5FA-6A200E80A36E}"/>
              </a:ext>
            </a:extLst>
          </p:cNvPr>
          <p:cNvSpPr txBox="1"/>
          <p:nvPr/>
        </p:nvSpPr>
        <p:spPr>
          <a:xfrm>
            <a:off x="406637" y="1624017"/>
            <a:ext cx="3800543" cy="4708981"/>
          </a:xfrm>
          <a:prstGeom prst="rect">
            <a:avLst/>
          </a:prstGeom>
          <a:noFill/>
        </p:spPr>
        <p:txBody>
          <a:bodyPr wrap="square" rtlCol="0">
            <a:spAutoFit/>
          </a:bodyPr>
          <a:lstStyle/>
          <a:p>
            <a:r>
              <a:rPr lang="zh-CN" altLang="en-US" sz="2000" dirty="0">
                <a:latin typeface="华文细黑" panose="02010600040101010101" pitchFamily="2" charset="-122"/>
                <a:ea typeface="华文细黑" panose="02010600040101010101" pitchFamily="2" charset="-122"/>
              </a:rPr>
              <a:t>一个例子，攻击者利用</a:t>
            </a:r>
            <a:r>
              <a:rPr lang="en-US" altLang="zh-CN" sz="2000" dirty="0">
                <a:latin typeface="华文细黑" panose="02010600040101010101" pitchFamily="2" charset="-122"/>
                <a:ea typeface="华文细黑" panose="02010600040101010101" pitchFamily="2" charset="-122"/>
              </a:rPr>
              <a:t>DNS</a:t>
            </a:r>
            <a:r>
              <a:rPr lang="zh-CN" altLang="en-US" sz="2000" dirty="0">
                <a:latin typeface="华文细黑" panose="02010600040101010101" pitchFamily="2" charset="-122"/>
                <a:ea typeface="华文细黑" panose="02010600040101010101" pitchFamily="2" charset="-122"/>
              </a:rPr>
              <a:t>的一种方法是注册域名（例如，</a:t>
            </a:r>
            <a:r>
              <a:rPr lang="en-US" altLang="zh-CN" sz="2000" dirty="0" err="1">
                <a:latin typeface="华文细黑" panose="02010600040101010101" pitchFamily="2" charset="-122"/>
                <a:ea typeface="华文细黑" panose="02010600040101010101" pitchFamily="2" charset="-122"/>
              </a:rPr>
              <a:t>admin.club</a:t>
            </a:r>
            <a:r>
              <a:rPr lang="zh-CN" altLang="en-US" sz="2000" dirty="0">
                <a:latin typeface="华文细黑" panose="02010600040101010101" pitchFamily="2" charset="-122"/>
                <a:ea typeface="华文细黑" panose="02010600040101010101" pitchFamily="2" charset="-122"/>
              </a:rPr>
              <a:t>）</a:t>
            </a:r>
          </a:p>
          <a:p>
            <a:r>
              <a:rPr lang="zh-CN" altLang="en-US" sz="2000" dirty="0">
                <a:latin typeface="华文细黑" panose="02010600040101010101" pitchFamily="2" charset="-122"/>
                <a:ea typeface="华文细黑" panose="02010600040101010101" pitchFamily="2" charset="-122"/>
              </a:rPr>
              <a:t>攻击者利用软件可以将有价值的私人信息（例如信用卡号，登录密码或知识产权）编码为形式为</a:t>
            </a:r>
            <a:r>
              <a:rPr lang="en-US" altLang="zh-CN" sz="2000" dirty="0">
                <a:latin typeface="华文细黑" panose="02010600040101010101" pitchFamily="2" charset="-122"/>
                <a:ea typeface="华文细黑" panose="02010600040101010101" pitchFamily="2" charset="-122"/>
              </a:rPr>
              <a:t>arbitrary-</a:t>
            </a:r>
            <a:r>
              <a:rPr lang="en-US" altLang="zh-CN" sz="2000" dirty="0" err="1">
                <a:latin typeface="华文细黑" panose="02010600040101010101" pitchFamily="2" charset="-122"/>
                <a:ea typeface="华文细黑" panose="02010600040101010101" pitchFamily="2" charset="-122"/>
              </a:rPr>
              <a:t>string.admin.club</a:t>
            </a:r>
            <a:r>
              <a:rPr lang="zh-CN" altLang="en-US" sz="2000" dirty="0">
                <a:latin typeface="华文细黑" panose="02010600040101010101" pitchFamily="2" charset="-122"/>
                <a:ea typeface="华文细黑" panose="02010600040101010101" pitchFamily="2" charset="-122"/>
              </a:rPr>
              <a:t>的</a:t>
            </a:r>
            <a:r>
              <a:rPr lang="en-US" altLang="zh-CN" sz="2000" dirty="0">
                <a:latin typeface="华文细黑" panose="02010600040101010101" pitchFamily="2" charset="-122"/>
                <a:ea typeface="华文细黑" panose="02010600040101010101" pitchFamily="2" charset="-122"/>
              </a:rPr>
              <a:t>DNS</a:t>
            </a:r>
            <a:r>
              <a:rPr lang="zh-CN" altLang="en-US" sz="2000" dirty="0">
                <a:latin typeface="华文细黑" panose="02010600040101010101" pitchFamily="2" charset="-122"/>
                <a:ea typeface="华文细黑" panose="02010600040101010101" pitchFamily="2" charset="-122"/>
              </a:rPr>
              <a:t>请求</a:t>
            </a:r>
          </a:p>
          <a:p>
            <a:r>
              <a:rPr lang="zh-CN" altLang="en-US" sz="2000" dirty="0">
                <a:latin typeface="华文细黑" panose="02010600040101010101" pitchFamily="2" charset="-122"/>
                <a:ea typeface="华文细黑" panose="02010600040101010101" pitchFamily="2" charset="-122"/>
              </a:rPr>
              <a:t>此</a:t>
            </a:r>
            <a:r>
              <a:rPr lang="en-US" altLang="zh-CN" sz="2000" dirty="0">
                <a:latin typeface="华文细黑" panose="02010600040101010101" pitchFamily="2" charset="-122"/>
                <a:ea typeface="华文细黑" panose="02010600040101010101" pitchFamily="2" charset="-122"/>
              </a:rPr>
              <a:t>DNS</a:t>
            </a:r>
            <a:r>
              <a:rPr lang="zh-CN" altLang="en-US" sz="2000" dirty="0">
                <a:latin typeface="华文细黑" panose="02010600040101010101" pitchFamily="2" charset="-122"/>
                <a:ea typeface="华文细黑" panose="02010600040101010101" pitchFamily="2" charset="-122"/>
              </a:rPr>
              <a:t>请求由域名解析器转发到</a:t>
            </a:r>
            <a:r>
              <a:rPr lang="en-US" altLang="zh-CN" sz="2000" dirty="0" err="1">
                <a:latin typeface="华文细黑" panose="02010600040101010101" pitchFamily="2" charset="-122"/>
                <a:ea typeface="华文细黑" panose="02010600040101010101" pitchFamily="2" charset="-122"/>
              </a:rPr>
              <a:t>admin.club</a:t>
            </a:r>
            <a:r>
              <a:rPr lang="zh-CN" altLang="en-US" sz="2000" dirty="0">
                <a:latin typeface="华文细黑" panose="02010600040101010101" pitchFamily="2" charset="-122"/>
                <a:ea typeface="华文细黑" panose="02010600040101010101" pitchFamily="2" charset="-122"/>
              </a:rPr>
              <a:t>域的权威服务器（在攻击者的控制下），后者又向主机受害者发送响应。这为攻击者在主受害者及其命令和控制中心之间提供了低速但隐蔽的双向通信信道。</a:t>
            </a:r>
          </a:p>
        </p:txBody>
      </p:sp>
      <p:pic>
        <p:nvPicPr>
          <p:cNvPr id="5" name="图片 4">
            <a:extLst>
              <a:ext uri="{FF2B5EF4-FFF2-40B4-BE49-F238E27FC236}">
                <a16:creationId xmlns:a16="http://schemas.microsoft.com/office/drawing/2014/main" id="{3A749F9F-C828-40F9-A3B0-F5A424ECAEA6}"/>
              </a:ext>
            </a:extLst>
          </p:cNvPr>
          <p:cNvPicPr>
            <a:picLocks noChangeAspect="1"/>
          </p:cNvPicPr>
          <p:nvPr/>
        </p:nvPicPr>
        <p:blipFill>
          <a:blip r:embed="rId3"/>
          <a:stretch>
            <a:fillRect/>
          </a:stretch>
        </p:blipFill>
        <p:spPr>
          <a:xfrm>
            <a:off x="4340995" y="1870098"/>
            <a:ext cx="7734300" cy="3971925"/>
          </a:xfrm>
          <a:prstGeom prst="rect">
            <a:avLst/>
          </a:prstGeom>
        </p:spPr>
      </p:pic>
    </p:spTree>
    <p:extLst>
      <p:ext uri="{BB962C8B-B14F-4D97-AF65-F5344CB8AC3E}">
        <p14:creationId xmlns:p14="http://schemas.microsoft.com/office/powerpoint/2010/main" val="341636736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6242415" cy="502766"/>
          </a:xfrm>
          <a:prstGeom prst="rect">
            <a:avLst/>
          </a:prstGeom>
          <a:noFill/>
        </p:spPr>
        <p:txBody>
          <a:bodyPr wrap="none" rtlCol="0">
            <a:spAutoFit/>
          </a:bodyPr>
          <a:lstStyle/>
          <a:p>
            <a:pPr defTabSz="1219170"/>
            <a:r>
              <a:rPr lang="en-US" altLang="zh-CN" sz="2667" dirty="0">
                <a:solidFill>
                  <a:prstClr val="black">
                    <a:lumMod val="65000"/>
                    <a:lumOff val="35000"/>
                  </a:prstClr>
                </a:solidFill>
                <a:latin typeface="微软雅黑"/>
                <a:ea typeface="微软雅黑"/>
              </a:rPr>
              <a:t>1</a:t>
            </a:r>
            <a:r>
              <a:rPr lang="zh-CN" altLang="en-US" sz="2667" dirty="0">
                <a:solidFill>
                  <a:prstClr val="black">
                    <a:lumMod val="65000"/>
                    <a:lumOff val="35000"/>
                  </a:prstClr>
                </a:solidFill>
                <a:latin typeface="微软雅黑"/>
                <a:ea typeface="微软雅黑"/>
              </a:rPr>
              <a:t>、利用</a:t>
            </a:r>
            <a:r>
              <a:rPr lang="en-US" altLang="zh-CN" sz="2667" dirty="0">
                <a:solidFill>
                  <a:prstClr val="black">
                    <a:lumMod val="65000"/>
                    <a:lumOff val="35000"/>
                  </a:prstClr>
                </a:solidFill>
                <a:latin typeface="微软雅黑"/>
                <a:ea typeface="微软雅黑"/>
              </a:rPr>
              <a:t>DNS</a:t>
            </a:r>
            <a:r>
              <a:rPr lang="zh-CN" altLang="en-US" sz="2667" dirty="0">
                <a:solidFill>
                  <a:prstClr val="black">
                    <a:lumMod val="65000"/>
                    <a:lumOff val="35000"/>
                  </a:prstClr>
                </a:solidFill>
                <a:latin typeface="微软雅黑"/>
                <a:ea typeface="微软雅黑"/>
              </a:rPr>
              <a:t>流量分析进行僵尸网络检测</a:t>
            </a:r>
          </a:p>
        </p:txBody>
      </p:sp>
      <p:sp>
        <p:nvSpPr>
          <p:cNvPr id="4" name="TextBox 63">
            <a:extLst>
              <a:ext uri="{FF2B5EF4-FFF2-40B4-BE49-F238E27FC236}">
                <a16:creationId xmlns:a16="http://schemas.microsoft.com/office/drawing/2014/main" id="{44C0D1EF-37AD-4F99-9333-69CCE60A7161}"/>
              </a:ext>
            </a:extLst>
          </p:cNvPr>
          <p:cNvSpPr txBox="1"/>
          <p:nvPr/>
        </p:nvSpPr>
        <p:spPr>
          <a:xfrm>
            <a:off x="629661" y="1070592"/>
            <a:ext cx="4413393" cy="461665"/>
          </a:xfrm>
          <a:prstGeom prst="rect">
            <a:avLst/>
          </a:prstGeom>
          <a:noFill/>
        </p:spPr>
        <p:txBody>
          <a:bodyPr wrap="square" rtlCol="0">
            <a:spAutoFit/>
          </a:bodyPr>
          <a:lstStyle/>
          <a:p>
            <a:pPr defTabSz="1219170"/>
            <a:r>
              <a:rPr lang="zh-CN" altLang="en-US" sz="2400" b="1" dirty="0">
                <a:solidFill>
                  <a:srgbClr val="4F81BD">
                    <a:lumMod val="75000"/>
                  </a:srgbClr>
                </a:solidFill>
                <a:latin typeface="微软雅黑"/>
                <a:ea typeface="微软雅黑"/>
              </a:rPr>
              <a:t>功能设想</a:t>
            </a:r>
          </a:p>
        </p:txBody>
      </p:sp>
      <p:sp>
        <p:nvSpPr>
          <p:cNvPr id="2" name="文本框 1">
            <a:extLst>
              <a:ext uri="{FF2B5EF4-FFF2-40B4-BE49-F238E27FC236}">
                <a16:creationId xmlns:a16="http://schemas.microsoft.com/office/drawing/2014/main" id="{477BD169-7767-42C3-A5FA-6A200E80A36E}"/>
              </a:ext>
            </a:extLst>
          </p:cNvPr>
          <p:cNvSpPr txBox="1"/>
          <p:nvPr/>
        </p:nvSpPr>
        <p:spPr>
          <a:xfrm>
            <a:off x="629661" y="1528950"/>
            <a:ext cx="10501745" cy="5324535"/>
          </a:xfrm>
          <a:prstGeom prst="rect">
            <a:avLst/>
          </a:prstGeom>
          <a:noFill/>
        </p:spPr>
        <p:txBody>
          <a:bodyPr wrap="square" rtlCol="0">
            <a:spAutoFit/>
          </a:bodyPr>
          <a:lstStyle/>
          <a:p>
            <a:r>
              <a:rPr lang="zh-CN" altLang="en-US" sz="2000" dirty="0">
                <a:latin typeface="华文细黑" panose="02010600040101010101" pitchFamily="2" charset="-122"/>
                <a:ea typeface="华文细黑" panose="02010600040101010101" pitchFamily="2" charset="-122"/>
              </a:rPr>
              <a:t>        开发一个基于异常检测的利用</a:t>
            </a:r>
            <a:r>
              <a:rPr lang="en-US" altLang="zh-CN" sz="2000" dirty="0">
                <a:latin typeface="华文细黑" panose="02010600040101010101" pitchFamily="2" charset="-122"/>
                <a:ea typeface="华文细黑" panose="02010600040101010101" pitchFamily="2" charset="-122"/>
              </a:rPr>
              <a:t>DNS</a:t>
            </a:r>
            <a:r>
              <a:rPr lang="zh-CN" altLang="en-US" sz="2000" dirty="0">
                <a:latin typeface="华文细黑" panose="02010600040101010101" pitchFamily="2" charset="-122"/>
                <a:ea typeface="华文细黑" panose="02010600040101010101" pitchFamily="2" charset="-122"/>
              </a:rPr>
              <a:t>流量分析（机器学习）的僵尸网络检测工具，能够通过网络中的数据流量，识别恶意网络活动。该工具应能够部署在网络边界上，有效地检测通过</a:t>
            </a:r>
            <a:r>
              <a:rPr lang="en-US" altLang="zh-CN" sz="2000" dirty="0">
                <a:latin typeface="华文细黑" panose="02010600040101010101" pitchFamily="2" charset="-122"/>
                <a:ea typeface="华文细黑" panose="02010600040101010101" pitchFamily="2" charset="-122"/>
              </a:rPr>
              <a:t>DNS</a:t>
            </a:r>
            <a:r>
              <a:rPr lang="zh-CN" altLang="en-US" sz="2000" dirty="0">
                <a:latin typeface="华文细黑" panose="02010600040101010101" pitchFamily="2" charset="-122"/>
                <a:ea typeface="华文细黑" panose="02010600040101010101" pitchFamily="2" charset="-122"/>
              </a:rPr>
              <a:t>隐蔽信道传递信息的主机，区分出正常主机与感染了病毒的僵尸主机，检测准确率较现有的检测工具高，误报、漏报率低，时长尽可能短，能够记录僵尸主机的活动、行为，留下检测记录。</a:t>
            </a:r>
            <a:endParaRPr lang="en-US" altLang="zh-CN" sz="2000" dirty="0">
              <a:latin typeface="华文细黑" panose="02010600040101010101" pitchFamily="2" charset="-122"/>
              <a:ea typeface="华文细黑" panose="02010600040101010101" pitchFamily="2" charset="-122"/>
            </a:endParaRPr>
          </a:p>
          <a:p>
            <a:endParaRPr lang="en-US" altLang="zh-CN" sz="2000" dirty="0">
              <a:latin typeface="华文细黑" panose="02010600040101010101" pitchFamily="2" charset="-122"/>
              <a:ea typeface="华文细黑" panose="02010600040101010101" pitchFamily="2" charset="-122"/>
            </a:endParaRPr>
          </a:p>
          <a:p>
            <a:r>
              <a:rPr lang="zh-CN" altLang="en-US" sz="2000" dirty="0">
                <a:latin typeface="华文细黑" panose="02010600040101010101" pitchFamily="2" charset="-122"/>
                <a:ea typeface="华文细黑" panose="02010600040101010101" pitchFamily="2" charset="-122"/>
              </a:rPr>
              <a:t>主要模块包括：</a:t>
            </a:r>
            <a:endParaRPr lang="en-US" altLang="zh-CN" sz="2000" dirty="0">
              <a:latin typeface="华文细黑" panose="02010600040101010101" pitchFamily="2" charset="-122"/>
              <a:ea typeface="华文细黑" panose="02010600040101010101" pitchFamily="2" charset="-122"/>
            </a:endParaRPr>
          </a:p>
          <a:p>
            <a:r>
              <a:rPr lang="en-US" altLang="zh-CN" sz="2000" dirty="0">
                <a:latin typeface="华文细黑" panose="02010600040101010101" pitchFamily="2" charset="-122"/>
                <a:ea typeface="华文细黑" panose="02010600040101010101" pitchFamily="2" charset="-122"/>
              </a:rPr>
              <a:t>1</a:t>
            </a:r>
            <a:r>
              <a:rPr lang="zh-CN" altLang="en-US" sz="2000" dirty="0">
                <a:latin typeface="华文细黑" panose="02010600040101010101" pitchFamily="2" charset="-122"/>
                <a:ea typeface="华文细黑" panose="02010600040101010101" pitchFamily="2" charset="-122"/>
              </a:rPr>
              <a:t>、网络数据包处理</a:t>
            </a:r>
            <a:endParaRPr lang="en-US" altLang="zh-CN" sz="2000" dirty="0">
              <a:latin typeface="华文细黑" panose="02010600040101010101" pitchFamily="2" charset="-122"/>
              <a:ea typeface="华文细黑" panose="02010600040101010101" pitchFamily="2" charset="-122"/>
            </a:endParaRPr>
          </a:p>
          <a:p>
            <a:r>
              <a:rPr lang="en-US" altLang="zh-CN" sz="2000" dirty="0">
                <a:latin typeface="华文细黑" panose="02010600040101010101" pitchFamily="2" charset="-122"/>
                <a:ea typeface="华文细黑" panose="02010600040101010101" pitchFamily="2" charset="-122"/>
              </a:rPr>
              <a:t>       </a:t>
            </a:r>
            <a:r>
              <a:rPr lang="zh-CN" altLang="en-US" sz="2000" dirty="0">
                <a:latin typeface="华文细黑" panose="02010600040101010101" pitchFamily="2" charset="-122"/>
                <a:ea typeface="华文细黑" panose="02010600040101010101" pitchFamily="2" charset="-122"/>
              </a:rPr>
              <a:t>抓取、读取、解析</a:t>
            </a:r>
            <a:endParaRPr lang="en-US" altLang="zh-CN" sz="2000" dirty="0">
              <a:latin typeface="华文细黑" panose="02010600040101010101" pitchFamily="2" charset="-122"/>
              <a:ea typeface="华文细黑" panose="02010600040101010101" pitchFamily="2" charset="-122"/>
            </a:endParaRPr>
          </a:p>
          <a:p>
            <a:r>
              <a:rPr lang="en-US" altLang="zh-CN" sz="2000" dirty="0">
                <a:latin typeface="华文细黑" panose="02010600040101010101" pitchFamily="2" charset="-122"/>
                <a:ea typeface="华文细黑" panose="02010600040101010101" pitchFamily="2" charset="-122"/>
              </a:rPr>
              <a:t>2</a:t>
            </a:r>
            <a:r>
              <a:rPr lang="zh-CN" altLang="en-US" sz="2000" dirty="0">
                <a:latin typeface="华文细黑" panose="02010600040101010101" pitchFamily="2" charset="-122"/>
                <a:ea typeface="华文细黑" panose="02010600040101010101" pitchFamily="2" charset="-122"/>
              </a:rPr>
              <a:t>、</a:t>
            </a:r>
            <a:r>
              <a:rPr lang="en-US" altLang="zh-CN" sz="2000" dirty="0">
                <a:latin typeface="华文细黑" panose="02010600040101010101" pitchFamily="2" charset="-122"/>
                <a:ea typeface="华文细黑" panose="02010600040101010101" pitchFamily="2" charset="-122"/>
              </a:rPr>
              <a:t>DNS</a:t>
            </a:r>
            <a:r>
              <a:rPr lang="zh-CN" altLang="en-US" sz="2000" dirty="0">
                <a:latin typeface="华文细黑" panose="02010600040101010101" pitchFamily="2" charset="-122"/>
                <a:ea typeface="华文细黑" panose="02010600040101010101" pitchFamily="2" charset="-122"/>
              </a:rPr>
              <a:t>特征构建</a:t>
            </a:r>
            <a:endParaRPr lang="en-US" altLang="zh-CN" sz="2000" dirty="0">
              <a:latin typeface="华文细黑" panose="02010600040101010101" pitchFamily="2" charset="-122"/>
              <a:ea typeface="华文细黑" panose="02010600040101010101" pitchFamily="2" charset="-122"/>
            </a:endParaRPr>
          </a:p>
          <a:p>
            <a:pPr marL="914400" lvl="1" indent="-457200">
              <a:buFont typeface="+mj-ea"/>
              <a:buAutoNum type="circleNumDbPlain"/>
            </a:pPr>
            <a:r>
              <a:rPr lang="zh-CN" altLang="en-US" sz="2000" dirty="0">
                <a:latin typeface="华文细黑" panose="02010600040101010101" pitchFamily="2" charset="-122"/>
                <a:ea typeface="华文细黑" panose="02010600040101010101" pitchFamily="2" charset="-122"/>
              </a:rPr>
              <a:t>特征提取</a:t>
            </a:r>
            <a:endParaRPr lang="en-US" altLang="zh-CN" sz="2000" dirty="0">
              <a:latin typeface="华文细黑" panose="02010600040101010101" pitchFamily="2" charset="-122"/>
              <a:ea typeface="华文细黑" panose="02010600040101010101" pitchFamily="2" charset="-122"/>
            </a:endParaRPr>
          </a:p>
          <a:p>
            <a:pPr marL="914400" lvl="1" indent="-457200">
              <a:buFont typeface="+mj-ea"/>
              <a:buAutoNum type="circleNumDbPlain"/>
            </a:pPr>
            <a:r>
              <a:rPr lang="zh-CN" altLang="en-US" sz="2000" dirty="0">
                <a:latin typeface="华文细黑" panose="02010600040101010101" pitchFamily="2" charset="-122"/>
                <a:ea typeface="华文细黑" panose="02010600040101010101" pitchFamily="2" charset="-122"/>
              </a:rPr>
              <a:t>数据统计</a:t>
            </a:r>
            <a:endParaRPr lang="en-US" altLang="zh-CN" sz="2000" dirty="0">
              <a:latin typeface="华文细黑" panose="02010600040101010101" pitchFamily="2" charset="-122"/>
              <a:ea typeface="华文细黑" panose="02010600040101010101" pitchFamily="2" charset="-122"/>
            </a:endParaRPr>
          </a:p>
          <a:p>
            <a:pPr marL="914400" lvl="1" indent="-457200">
              <a:buFont typeface="+mj-ea"/>
              <a:buAutoNum type="circleNumDbPlain"/>
            </a:pPr>
            <a:r>
              <a:rPr lang="zh-CN" altLang="en-US" sz="2000" dirty="0">
                <a:latin typeface="华文细黑" panose="02010600040101010101" pitchFamily="2" charset="-122"/>
                <a:ea typeface="华文细黑" panose="02010600040101010101" pitchFamily="2" charset="-122"/>
              </a:rPr>
              <a:t>阈值设定</a:t>
            </a:r>
            <a:endParaRPr lang="en-US" altLang="zh-CN" sz="2000" dirty="0">
              <a:latin typeface="华文细黑" panose="02010600040101010101" pitchFamily="2" charset="-122"/>
              <a:ea typeface="华文细黑" panose="02010600040101010101" pitchFamily="2" charset="-122"/>
            </a:endParaRPr>
          </a:p>
          <a:p>
            <a:r>
              <a:rPr lang="en-US" altLang="zh-CN" sz="2000" dirty="0">
                <a:latin typeface="华文细黑" panose="02010600040101010101" pitchFamily="2" charset="-122"/>
                <a:ea typeface="华文细黑" panose="02010600040101010101" pitchFamily="2" charset="-122"/>
              </a:rPr>
              <a:t>3</a:t>
            </a:r>
            <a:r>
              <a:rPr lang="zh-CN" altLang="en-US" sz="2000" dirty="0">
                <a:latin typeface="华文细黑" panose="02010600040101010101" pitchFamily="2" charset="-122"/>
                <a:ea typeface="华文细黑" panose="02010600040101010101" pitchFamily="2" charset="-122"/>
              </a:rPr>
              <a:t>、异常检测引擎</a:t>
            </a:r>
            <a:endParaRPr lang="en-US" altLang="zh-CN" sz="2000" dirty="0">
              <a:latin typeface="华文细黑" panose="02010600040101010101" pitchFamily="2" charset="-122"/>
              <a:ea typeface="华文细黑" panose="02010600040101010101" pitchFamily="2" charset="-122"/>
            </a:endParaRPr>
          </a:p>
          <a:p>
            <a:pPr marL="914400" lvl="1" indent="-457200">
              <a:buFont typeface="+mj-ea"/>
              <a:buAutoNum type="circleNumDbPlain"/>
            </a:pPr>
            <a:r>
              <a:rPr lang="en-US" altLang="zh-CN" sz="2000" dirty="0">
                <a:latin typeface="华文细黑" panose="02010600040101010101" pitchFamily="2" charset="-122"/>
                <a:ea typeface="华文细黑" panose="02010600040101010101" pitchFamily="2" charset="-122"/>
              </a:rPr>
              <a:t>DNS</a:t>
            </a:r>
            <a:r>
              <a:rPr lang="zh-CN" altLang="en-US" sz="2000" dirty="0">
                <a:latin typeface="华文细黑" panose="02010600040101010101" pitchFamily="2" charset="-122"/>
                <a:ea typeface="华文细黑" panose="02010600040101010101" pitchFamily="2" charset="-122"/>
              </a:rPr>
              <a:t>指纹生成</a:t>
            </a:r>
            <a:endParaRPr lang="en-US" altLang="zh-CN" sz="2000" dirty="0">
              <a:latin typeface="华文细黑" panose="02010600040101010101" pitchFamily="2" charset="-122"/>
              <a:ea typeface="华文细黑" panose="02010600040101010101" pitchFamily="2" charset="-122"/>
            </a:endParaRPr>
          </a:p>
          <a:p>
            <a:pPr marL="914400" lvl="1" indent="-457200">
              <a:buFont typeface="+mj-ea"/>
              <a:buAutoNum type="circleNumDbPlain"/>
            </a:pPr>
            <a:r>
              <a:rPr lang="zh-CN" altLang="en-US" sz="2000" dirty="0">
                <a:latin typeface="华文细黑" panose="02010600040101010101" pitchFamily="2" charset="-122"/>
                <a:ea typeface="华文细黑" panose="02010600040101010101" pitchFamily="2" charset="-122"/>
              </a:rPr>
              <a:t>异常检测器</a:t>
            </a:r>
            <a:endParaRPr lang="en-US" altLang="zh-CN" sz="2000" dirty="0">
              <a:latin typeface="华文细黑" panose="02010600040101010101" pitchFamily="2" charset="-122"/>
              <a:ea typeface="华文细黑" panose="02010600040101010101" pitchFamily="2" charset="-122"/>
            </a:endParaRPr>
          </a:p>
          <a:p>
            <a:pPr marL="914400" lvl="1" indent="-457200">
              <a:buFont typeface="+mj-ea"/>
              <a:buAutoNum type="circleNumDbPlain"/>
            </a:pPr>
            <a:r>
              <a:rPr lang="zh-CN" altLang="en-US" sz="2000" dirty="0">
                <a:latin typeface="华文细黑" panose="02010600040101010101" pitchFamily="2" charset="-122"/>
                <a:ea typeface="华文细黑" panose="02010600040101010101" pitchFamily="2" charset="-122"/>
              </a:rPr>
              <a:t>分类器</a:t>
            </a:r>
            <a:endParaRPr lang="en-US" altLang="zh-CN" sz="200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66506062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6242415" cy="502766"/>
          </a:xfrm>
          <a:prstGeom prst="rect">
            <a:avLst/>
          </a:prstGeom>
          <a:noFill/>
        </p:spPr>
        <p:txBody>
          <a:bodyPr wrap="none" rtlCol="0">
            <a:spAutoFit/>
          </a:bodyPr>
          <a:lstStyle/>
          <a:p>
            <a:pPr defTabSz="1219170"/>
            <a:r>
              <a:rPr lang="en-US" altLang="zh-CN" sz="2667" dirty="0">
                <a:solidFill>
                  <a:prstClr val="black">
                    <a:lumMod val="65000"/>
                    <a:lumOff val="35000"/>
                  </a:prstClr>
                </a:solidFill>
                <a:latin typeface="微软雅黑"/>
                <a:ea typeface="微软雅黑"/>
              </a:rPr>
              <a:t>1</a:t>
            </a:r>
            <a:r>
              <a:rPr lang="zh-CN" altLang="en-US" sz="2667" dirty="0">
                <a:solidFill>
                  <a:prstClr val="black">
                    <a:lumMod val="65000"/>
                    <a:lumOff val="35000"/>
                  </a:prstClr>
                </a:solidFill>
                <a:latin typeface="微软雅黑"/>
                <a:ea typeface="微软雅黑"/>
              </a:rPr>
              <a:t>、利用</a:t>
            </a:r>
            <a:r>
              <a:rPr lang="en-US" altLang="zh-CN" sz="2667" dirty="0">
                <a:solidFill>
                  <a:prstClr val="black">
                    <a:lumMod val="65000"/>
                    <a:lumOff val="35000"/>
                  </a:prstClr>
                </a:solidFill>
                <a:latin typeface="微软雅黑"/>
                <a:ea typeface="微软雅黑"/>
              </a:rPr>
              <a:t>DNS</a:t>
            </a:r>
            <a:r>
              <a:rPr lang="zh-CN" altLang="en-US" sz="2667" dirty="0">
                <a:solidFill>
                  <a:prstClr val="black">
                    <a:lumMod val="65000"/>
                    <a:lumOff val="35000"/>
                  </a:prstClr>
                </a:solidFill>
                <a:latin typeface="微软雅黑"/>
                <a:ea typeface="微软雅黑"/>
              </a:rPr>
              <a:t>流量分析进行僵尸网络检测</a:t>
            </a:r>
          </a:p>
        </p:txBody>
      </p:sp>
      <p:sp>
        <p:nvSpPr>
          <p:cNvPr id="4" name="TextBox 63">
            <a:extLst>
              <a:ext uri="{FF2B5EF4-FFF2-40B4-BE49-F238E27FC236}">
                <a16:creationId xmlns:a16="http://schemas.microsoft.com/office/drawing/2014/main" id="{44C0D1EF-37AD-4F99-9333-69CCE60A7161}"/>
              </a:ext>
            </a:extLst>
          </p:cNvPr>
          <p:cNvSpPr txBox="1"/>
          <p:nvPr/>
        </p:nvSpPr>
        <p:spPr>
          <a:xfrm>
            <a:off x="629661" y="1162352"/>
            <a:ext cx="4413393" cy="461665"/>
          </a:xfrm>
          <a:prstGeom prst="rect">
            <a:avLst/>
          </a:prstGeom>
          <a:noFill/>
        </p:spPr>
        <p:txBody>
          <a:bodyPr wrap="square" rtlCol="0">
            <a:spAutoFit/>
          </a:bodyPr>
          <a:lstStyle/>
          <a:p>
            <a:pPr defTabSz="1219170"/>
            <a:r>
              <a:rPr lang="zh-CN" altLang="en-US" sz="2400" b="1" dirty="0">
                <a:solidFill>
                  <a:srgbClr val="4F81BD">
                    <a:lumMod val="75000"/>
                  </a:srgbClr>
                </a:solidFill>
                <a:latin typeface="微软雅黑"/>
                <a:ea typeface="微软雅黑"/>
              </a:rPr>
              <a:t>一些研究</a:t>
            </a:r>
          </a:p>
        </p:txBody>
      </p:sp>
      <p:graphicFrame>
        <p:nvGraphicFramePr>
          <p:cNvPr id="7" name="表格 7">
            <a:extLst>
              <a:ext uri="{FF2B5EF4-FFF2-40B4-BE49-F238E27FC236}">
                <a16:creationId xmlns:a16="http://schemas.microsoft.com/office/drawing/2014/main" id="{706FA24E-0123-4AF7-B8CD-FC755C77813B}"/>
              </a:ext>
            </a:extLst>
          </p:cNvPr>
          <p:cNvGraphicFramePr>
            <a:graphicFrameLocks noGrp="1"/>
          </p:cNvGraphicFramePr>
          <p:nvPr>
            <p:extLst>
              <p:ext uri="{D42A27DB-BD31-4B8C-83A1-F6EECF244321}">
                <p14:modId xmlns:p14="http://schemas.microsoft.com/office/powerpoint/2010/main" val="1363931169"/>
              </p:ext>
            </p:extLst>
          </p:nvPr>
        </p:nvGraphicFramePr>
        <p:xfrm>
          <a:off x="729673" y="1814945"/>
          <a:ext cx="11018982" cy="4983651"/>
        </p:xfrm>
        <a:graphic>
          <a:graphicData uri="http://schemas.openxmlformats.org/drawingml/2006/table">
            <a:tbl>
              <a:tblPr firstRow="1" bandRow="1">
                <a:tableStyleId>{5C22544A-7EE6-4342-B048-85BDC9FD1C3A}</a:tableStyleId>
              </a:tblPr>
              <a:tblGrid>
                <a:gridCol w="3786909">
                  <a:extLst>
                    <a:ext uri="{9D8B030D-6E8A-4147-A177-3AD203B41FA5}">
                      <a16:colId xmlns:a16="http://schemas.microsoft.com/office/drawing/2014/main" val="459207662"/>
                    </a:ext>
                  </a:extLst>
                </a:gridCol>
                <a:gridCol w="7232073">
                  <a:extLst>
                    <a:ext uri="{9D8B030D-6E8A-4147-A177-3AD203B41FA5}">
                      <a16:colId xmlns:a16="http://schemas.microsoft.com/office/drawing/2014/main" val="2512380837"/>
                    </a:ext>
                  </a:extLst>
                </a:gridCol>
              </a:tblGrid>
              <a:tr h="462299">
                <a:tc>
                  <a:txBody>
                    <a:bodyPr/>
                    <a:lstStyle/>
                    <a:p>
                      <a:r>
                        <a:rPr lang="en-US" altLang="zh-CN" dirty="0"/>
                        <a:t>DNS</a:t>
                      </a:r>
                      <a:r>
                        <a:rPr lang="zh-CN" altLang="en-US" dirty="0"/>
                        <a:t>特征</a:t>
                      </a:r>
                    </a:p>
                  </a:txBody>
                  <a:tcPr/>
                </a:tc>
                <a:tc>
                  <a:txBody>
                    <a:bodyPr/>
                    <a:lstStyle/>
                    <a:p>
                      <a:r>
                        <a:rPr lang="zh-CN" altLang="en-US" dirty="0"/>
                        <a:t>描述</a:t>
                      </a:r>
                    </a:p>
                  </a:txBody>
                  <a:tcPr/>
                </a:tc>
                <a:extLst>
                  <a:ext uri="{0D108BD9-81ED-4DB2-BD59-A6C34878D82A}">
                    <a16:rowId xmlns:a16="http://schemas.microsoft.com/office/drawing/2014/main" val="2448375162"/>
                  </a:ext>
                </a:extLst>
              </a:tr>
              <a:tr h="462299">
                <a:tc>
                  <a:txBody>
                    <a:bodyPr/>
                    <a:lstStyle/>
                    <a:p>
                      <a:r>
                        <a:rPr lang="zh-CN" altLang="en-US" dirty="0"/>
                        <a:t>每小时</a:t>
                      </a:r>
                      <a:r>
                        <a:rPr lang="en-US" altLang="zh-CN" dirty="0"/>
                        <a:t>DNS</a:t>
                      </a:r>
                      <a:r>
                        <a:rPr lang="zh-CN" altLang="en-US" dirty="0"/>
                        <a:t>请求的数量</a:t>
                      </a:r>
                    </a:p>
                  </a:txBody>
                  <a:tcPr/>
                </a:tc>
                <a:tc>
                  <a:txBody>
                    <a:bodyPr/>
                    <a:lstStyle/>
                    <a:p>
                      <a:r>
                        <a:rPr lang="zh-CN" altLang="en-US" dirty="0"/>
                        <a:t>受感染的僵尸主机往往较高</a:t>
                      </a:r>
                    </a:p>
                  </a:txBody>
                  <a:tcPr/>
                </a:tc>
                <a:extLst>
                  <a:ext uri="{0D108BD9-81ED-4DB2-BD59-A6C34878D82A}">
                    <a16:rowId xmlns:a16="http://schemas.microsoft.com/office/drawing/2014/main" val="253982865"/>
                  </a:ext>
                </a:extLst>
              </a:tr>
              <a:tr h="462299">
                <a:tc>
                  <a:txBody>
                    <a:bodyPr/>
                    <a:lstStyle/>
                    <a:p>
                      <a:r>
                        <a:rPr lang="zh-CN" altLang="en-US" dirty="0"/>
                        <a:t>每小时不同的</a:t>
                      </a:r>
                      <a:r>
                        <a:rPr lang="en-US" altLang="zh-CN" dirty="0"/>
                        <a:t>DNS</a:t>
                      </a:r>
                      <a:r>
                        <a:rPr lang="zh-CN" altLang="en-US" dirty="0"/>
                        <a:t>请求数</a:t>
                      </a:r>
                    </a:p>
                  </a:txBody>
                  <a:tcPr/>
                </a:tc>
                <a:tc>
                  <a:txBody>
                    <a:bodyPr/>
                    <a:lstStyle/>
                    <a:p>
                      <a:r>
                        <a:rPr lang="zh-CN" altLang="en-US" dirty="0"/>
                        <a:t>感染</a:t>
                      </a:r>
                      <a:r>
                        <a:rPr lang="en-US" altLang="zh-CN" dirty="0"/>
                        <a:t>DGA</a:t>
                      </a:r>
                      <a:r>
                        <a:rPr lang="zh-CN" altLang="en-US" dirty="0"/>
                        <a:t>恶意软件的主机往往更多</a:t>
                      </a:r>
                    </a:p>
                  </a:txBody>
                  <a:tcPr/>
                </a:tc>
                <a:extLst>
                  <a:ext uri="{0D108BD9-81ED-4DB2-BD59-A6C34878D82A}">
                    <a16:rowId xmlns:a16="http://schemas.microsoft.com/office/drawing/2014/main" val="1521107429"/>
                  </a:ext>
                </a:extLst>
              </a:tr>
              <a:tr h="462299">
                <a:tc>
                  <a:txBody>
                    <a:bodyPr/>
                    <a:lstStyle/>
                    <a:p>
                      <a:r>
                        <a:rPr lang="zh-CN" altLang="en-US" dirty="0"/>
                        <a:t>单个域的最大请求数</a:t>
                      </a:r>
                    </a:p>
                  </a:txBody>
                  <a:tcPr/>
                </a:tc>
                <a:tc>
                  <a:txBody>
                    <a:bodyPr/>
                    <a:lstStyle/>
                    <a:p>
                      <a:r>
                        <a:rPr lang="zh-CN" altLang="en-US" dirty="0"/>
                        <a:t>帮助检测</a:t>
                      </a:r>
                      <a:r>
                        <a:rPr lang="en-US" altLang="zh-CN" dirty="0"/>
                        <a:t>DNS</a:t>
                      </a:r>
                      <a:r>
                        <a:rPr lang="zh-CN" altLang="en-US" dirty="0"/>
                        <a:t>隧道，敏感信息通过</a:t>
                      </a:r>
                      <a:r>
                        <a:rPr lang="en-US" altLang="zh-CN" dirty="0"/>
                        <a:t>DNS</a:t>
                      </a:r>
                      <a:r>
                        <a:rPr lang="zh-CN" altLang="en-US" dirty="0"/>
                        <a:t>协议传输</a:t>
                      </a:r>
                    </a:p>
                  </a:txBody>
                  <a:tcPr/>
                </a:tc>
                <a:extLst>
                  <a:ext uri="{0D108BD9-81ED-4DB2-BD59-A6C34878D82A}">
                    <a16:rowId xmlns:a16="http://schemas.microsoft.com/office/drawing/2014/main" val="1448874624"/>
                  </a:ext>
                </a:extLst>
              </a:tr>
              <a:tr h="462299">
                <a:tc>
                  <a:txBody>
                    <a:bodyPr/>
                    <a:lstStyle/>
                    <a:p>
                      <a:r>
                        <a:rPr lang="zh-CN" altLang="en-US" dirty="0"/>
                        <a:t>每分钟平均请求数</a:t>
                      </a:r>
                    </a:p>
                  </a:txBody>
                  <a:tcPr/>
                </a:tc>
                <a:tc>
                  <a:txBody>
                    <a:bodyPr/>
                    <a:lstStyle/>
                    <a:p>
                      <a:r>
                        <a:rPr lang="zh-CN" altLang="en-US" dirty="0"/>
                        <a:t>主机发送的请求数</a:t>
                      </a:r>
                      <a:r>
                        <a:rPr lang="en-US" altLang="zh-CN" dirty="0"/>
                        <a:t>/</a:t>
                      </a:r>
                      <a:r>
                        <a:rPr lang="zh-CN" altLang="en-US" dirty="0"/>
                        <a:t>主机处于活动状态并使用</a:t>
                      </a:r>
                      <a:r>
                        <a:rPr lang="en-US" altLang="zh-CN" dirty="0"/>
                        <a:t>DNS</a:t>
                      </a:r>
                      <a:r>
                        <a:rPr lang="zh-CN" altLang="en-US" dirty="0"/>
                        <a:t>服务的持续时间</a:t>
                      </a:r>
                      <a:endParaRPr lang="en-US" altLang="zh-CN" dirty="0"/>
                    </a:p>
                  </a:txBody>
                  <a:tcPr/>
                </a:tc>
                <a:extLst>
                  <a:ext uri="{0D108BD9-81ED-4DB2-BD59-A6C34878D82A}">
                    <a16:rowId xmlns:a16="http://schemas.microsoft.com/office/drawing/2014/main" val="3677169435"/>
                  </a:ext>
                </a:extLst>
              </a:tr>
              <a:tr h="462299">
                <a:tc>
                  <a:txBody>
                    <a:bodyPr/>
                    <a:lstStyle/>
                    <a:p>
                      <a:r>
                        <a:rPr lang="zh-CN" altLang="en-US" dirty="0"/>
                        <a:t>每分钟最多请求数</a:t>
                      </a:r>
                    </a:p>
                  </a:txBody>
                  <a:tcPr/>
                </a:tc>
                <a:tc>
                  <a:txBody>
                    <a:bodyPr/>
                    <a:lstStyle/>
                    <a:p>
                      <a:r>
                        <a:rPr lang="zh-CN" altLang="en-US" dirty="0"/>
                        <a:t>帮助检测感染恶意软件的僵尸程序</a:t>
                      </a:r>
                    </a:p>
                  </a:txBody>
                  <a:tcPr/>
                </a:tc>
                <a:extLst>
                  <a:ext uri="{0D108BD9-81ED-4DB2-BD59-A6C34878D82A}">
                    <a16:rowId xmlns:a16="http://schemas.microsoft.com/office/drawing/2014/main" val="126592974"/>
                  </a:ext>
                </a:extLst>
              </a:tr>
              <a:tr h="462299">
                <a:tc>
                  <a:txBody>
                    <a:bodyPr/>
                    <a:lstStyle/>
                    <a:p>
                      <a:r>
                        <a:rPr lang="en-US" altLang="zh-CN" dirty="0"/>
                        <a:t>MX</a:t>
                      </a:r>
                      <a:r>
                        <a:rPr lang="zh-CN" altLang="en-US" dirty="0"/>
                        <a:t>记录查询数</a:t>
                      </a:r>
                    </a:p>
                  </a:txBody>
                  <a:tcPr/>
                </a:tc>
                <a:tc>
                  <a:txBody>
                    <a:bodyPr/>
                    <a:lstStyle/>
                    <a:p>
                      <a:r>
                        <a:rPr lang="zh-CN" altLang="en-US" dirty="0"/>
                        <a:t>网络中基于垃圾邮件的僵尸网络的强有力指标</a:t>
                      </a:r>
                    </a:p>
                  </a:txBody>
                  <a:tcPr/>
                </a:tc>
                <a:extLst>
                  <a:ext uri="{0D108BD9-81ED-4DB2-BD59-A6C34878D82A}">
                    <a16:rowId xmlns:a16="http://schemas.microsoft.com/office/drawing/2014/main" val="2435661661"/>
                  </a:ext>
                </a:extLst>
              </a:tr>
              <a:tr h="462299">
                <a:tc>
                  <a:txBody>
                    <a:bodyPr/>
                    <a:lstStyle/>
                    <a:p>
                      <a:r>
                        <a:rPr lang="zh-CN" altLang="en-US" dirty="0"/>
                        <a:t>不同</a:t>
                      </a:r>
                      <a:r>
                        <a:rPr lang="en-US" altLang="zh-CN" dirty="0"/>
                        <a:t>TLD/SLD</a:t>
                      </a:r>
                      <a:r>
                        <a:rPr lang="zh-CN" altLang="en-US" dirty="0"/>
                        <a:t>请求数</a:t>
                      </a:r>
                    </a:p>
                  </a:txBody>
                  <a:tcPr/>
                </a:tc>
                <a:tc>
                  <a:txBody>
                    <a:bodyPr/>
                    <a:lstStyle/>
                    <a:p>
                      <a:r>
                        <a:rPr lang="zh-CN" altLang="en-US" dirty="0"/>
                        <a:t>检测</a:t>
                      </a:r>
                      <a:r>
                        <a:rPr lang="en-US" altLang="zh-CN" dirty="0"/>
                        <a:t>DGA</a:t>
                      </a:r>
                      <a:r>
                        <a:rPr lang="zh-CN" altLang="en-US" dirty="0"/>
                        <a:t>机器人的强烈指示</a:t>
                      </a:r>
                    </a:p>
                  </a:txBody>
                  <a:tcPr/>
                </a:tc>
                <a:extLst>
                  <a:ext uri="{0D108BD9-81ED-4DB2-BD59-A6C34878D82A}">
                    <a16:rowId xmlns:a16="http://schemas.microsoft.com/office/drawing/2014/main" val="2057457413"/>
                  </a:ext>
                </a:extLst>
              </a:tr>
              <a:tr h="462299">
                <a:tc>
                  <a:txBody>
                    <a:bodyPr/>
                    <a:lstStyle/>
                    <a:p>
                      <a:r>
                        <a:rPr lang="en-US" altLang="zh-CN" dirty="0"/>
                        <a:t>Failed/NXDOMAIN</a:t>
                      </a:r>
                      <a:r>
                        <a:rPr lang="zh-CN" altLang="en-US" dirty="0"/>
                        <a:t>请求数</a:t>
                      </a:r>
                    </a:p>
                  </a:txBody>
                  <a:tcPr/>
                </a:tc>
                <a:tc>
                  <a:txBody>
                    <a:bodyPr/>
                    <a:lstStyle/>
                    <a:p>
                      <a:r>
                        <a:rPr lang="zh-CN" altLang="en-US" dirty="0"/>
                        <a:t>网络中主机感染的一个非常强的指标</a:t>
                      </a:r>
                    </a:p>
                  </a:txBody>
                  <a:tcPr/>
                </a:tc>
                <a:extLst>
                  <a:ext uri="{0D108BD9-81ED-4DB2-BD59-A6C34878D82A}">
                    <a16:rowId xmlns:a16="http://schemas.microsoft.com/office/drawing/2014/main" val="392068698"/>
                  </a:ext>
                </a:extLst>
              </a:tr>
              <a:tr h="462299">
                <a:tc>
                  <a:txBody>
                    <a:bodyPr/>
                    <a:lstStyle/>
                    <a:p>
                      <a:r>
                        <a:rPr lang="en-US" altLang="zh-CN" dirty="0"/>
                        <a:t>……</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2219039066"/>
                  </a:ext>
                </a:extLst>
              </a:tr>
            </a:tbl>
          </a:graphicData>
        </a:graphic>
      </p:graphicFrame>
    </p:spTree>
    <p:extLst>
      <p:ext uri="{BB962C8B-B14F-4D97-AF65-F5344CB8AC3E}">
        <p14:creationId xmlns:p14="http://schemas.microsoft.com/office/powerpoint/2010/main" val="63054296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6242415" cy="502766"/>
          </a:xfrm>
          <a:prstGeom prst="rect">
            <a:avLst/>
          </a:prstGeom>
          <a:noFill/>
        </p:spPr>
        <p:txBody>
          <a:bodyPr wrap="none" rtlCol="0">
            <a:spAutoFit/>
          </a:bodyPr>
          <a:lstStyle/>
          <a:p>
            <a:pPr defTabSz="1219170"/>
            <a:r>
              <a:rPr lang="en-US" altLang="zh-CN" sz="2667" dirty="0">
                <a:solidFill>
                  <a:prstClr val="black">
                    <a:lumMod val="65000"/>
                    <a:lumOff val="35000"/>
                  </a:prstClr>
                </a:solidFill>
                <a:latin typeface="微软雅黑"/>
                <a:ea typeface="微软雅黑"/>
              </a:rPr>
              <a:t>1</a:t>
            </a:r>
            <a:r>
              <a:rPr lang="zh-CN" altLang="en-US" sz="2667" dirty="0">
                <a:solidFill>
                  <a:prstClr val="black">
                    <a:lumMod val="65000"/>
                    <a:lumOff val="35000"/>
                  </a:prstClr>
                </a:solidFill>
                <a:latin typeface="微软雅黑"/>
                <a:ea typeface="微软雅黑"/>
              </a:rPr>
              <a:t>、利用</a:t>
            </a:r>
            <a:r>
              <a:rPr lang="en-US" altLang="zh-CN" sz="2667" dirty="0">
                <a:solidFill>
                  <a:prstClr val="black">
                    <a:lumMod val="65000"/>
                    <a:lumOff val="35000"/>
                  </a:prstClr>
                </a:solidFill>
                <a:latin typeface="微软雅黑"/>
                <a:ea typeface="微软雅黑"/>
              </a:rPr>
              <a:t>DNS</a:t>
            </a:r>
            <a:r>
              <a:rPr lang="zh-CN" altLang="en-US" sz="2667" dirty="0">
                <a:solidFill>
                  <a:prstClr val="black">
                    <a:lumMod val="65000"/>
                    <a:lumOff val="35000"/>
                  </a:prstClr>
                </a:solidFill>
                <a:latin typeface="微软雅黑"/>
                <a:ea typeface="微软雅黑"/>
              </a:rPr>
              <a:t>流量分析进行僵尸网络检测</a:t>
            </a:r>
          </a:p>
        </p:txBody>
      </p:sp>
      <p:sp>
        <p:nvSpPr>
          <p:cNvPr id="4" name="TextBox 63">
            <a:extLst>
              <a:ext uri="{FF2B5EF4-FFF2-40B4-BE49-F238E27FC236}">
                <a16:creationId xmlns:a16="http://schemas.microsoft.com/office/drawing/2014/main" id="{44C0D1EF-37AD-4F99-9333-69CCE60A7161}"/>
              </a:ext>
            </a:extLst>
          </p:cNvPr>
          <p:cNvSpPr txBox="1"/>
          <p:nvPr/>
        </p:nvSpPr>
        <p:spPr>
          <a:xfrm>
            <a:off x="629661" y="1067285"/>
            <a:ext cx="4413393" cy="523220"/>
          </a:xfrm>
          <a:prstGeom prst="rect">
            <a:avLst/>
          </a:prstGeom>
          <a:noFill/>
        </p:spPr>
        <p:txBody>
          <a:bodyPr wrap="square" rtlCol="0">
            <a:spAutoFit/>
          </a:bodyPr>
          <a:lstStyle/>
          <a:p>
            <a:pPr defTabSz="1219170"/>
            <a:r>
              <a:rPr lang="zh-CN" altLang="en-US" sz="2800" b="1" dirty="0">
                <a:solidFill>
                  <a:srgbClr val="4F81BD">
                    <a:lumMod val="75000"/>
                  </a:srgbClr>
                </a:solidFill>
                <a:latin typeface="微软雅黑"/>
                <a:ea typeface="微软雅黑"/>
              </a:rPr>
              <a:t>其他</a:t>
            </a:r>
          </a:p>
        </p:txBody>
      </p:sp>
      <p:sp>
        <p:nvSpPr>
          <p:cNvPr id="2" name="文本框 1">
            <a:extLst>
              <a:ext uri="{FF2B5EF4-FFF2-40B4-BE49-F238E27FC236}">
                <a16:creationId xmlns:a16="http://schemas.microsoft.com/office/drawing/2014/main" id="{62101E30-4C42-445E-B1AA-1B05A4E7F255}"/>
              </a:ext>
            </a:extLst>
          </p:cNvPr>
          <p:cNvSpPr txBox="1"/>
          <p:nvPr/>
        </p:nvSpPr>
        <p:spPr>
          <a:xfrm>
            <a:off x="539420" y="1904362"/>
            <a:ext cx="11113160" cy="2677656"/>
          </a:xfrm>
          <a:prstGeom prst="rect">
            <a:avLst/>
          </a:prstGeom>
          <a:noFill/>
        </p:spPr>
        <p:txBody>
          <a:bodyPr wrap="square" rtlCol="0">
            <a:spAutoFit/>
          </a:bodyPr>
          <a:lstStyle/>
          <a:p>
            <a:r>
              <a:rPr lang="zh-CN" altLang="en-US" sz="2400" dirty="0">
                <a:latin typeface="华文细黑" panose="02010600040101010101" pitchFamily="2" charset="-122"/>
                <a:ea typeface="华文细黑" panose="02010600040101010101" pitchFamily="2" charset="-122"/>
              </a:rPr>
              <a:t>一、关于数据集的获取</a:t>
            </a:r>
            <a:endParaRPr lang="en-US" altLang="zh-CN" sz="2400" dirty="0">
              <a:latin typeface="华文细黑" panose="02010600040101010101" pitchFamily="2" charset="-122"/>
              <a:ea typeface="华文细黑" panose="02010600040101010101" pitchFamily="2" charset="-122"/>
            </a:endParaRPr>
          </a:p>
          <a:p>
            <a:r>
              <a:rPr lang="zh-CN" altLang="en-US" sz="2400" dirty="0">
                <a:latin typeface="华文细黑" panose="02010600040101010101" pitchFamily="2" charset="-122"/>
                <a:ea typeface="华文细黑" panose="02010600040101010101" pitchFamily="2" charset="-122"/>
              </a:rPr>
              <a:t>（</a:t>
            </a:r>
            <a:r>
              <a:rPr lang="en-US" altLang="zh-CN" sz="2400" dirty="0">
                <a:latin typeface="华文细黑" panose="02010600040101010101" pitchFamily="2" charset="-122"/>
                <a:ea typeface="华文细黑" panose="02010600040101010101" pitchFamily="2" charset="-122"/>
              </a:rPr>
              <a:t>1</a:t>
            </a:r>
            <a:r>
              <a:rPr lang="zh-CN" altLang="en-US" sz="2400" dirty="0">
                <a:latin typeface="华文细黑" panose="02010600040101010101" pitchFamily="2" charset="-122"/>
                <a:ea typeface="华文细黑" panose="02010600040101010101" pitchFamily="2" charset="-122"/>
              </a:rPr>
              <a:t>）抓包、过滤、切片</a:t>
            </a:r>
            <a:endParaRPr lang="en-US" altLang="zh-CN" sz="2400" dirty="0">
              <a:latin typeface="华文细黑" panose="02010600040101010101" pitchFamily="2" charset="-122"/>
              <a:ea typeface="华文细黑" panose="02010600040101010101" pitchFamily="2" charset="-122"/>
            </a:endParaRPr>
          </a:p>
          <a:p>
            <a:r>
              <a:rPr lang="en-US" altLang="zh-CN" sz="2400" dirty="0">
                <a:latin typeface="华文细黑" panose="02010600040101010101" pitchFamily="2" charset="-122"/>
                <a:ea typeface="华文细黑" panose="02010600040101010101" pitchFamily="2" charset="-122"/>
              </a:rPr>
              <a:t>         Wireshark+</a:t>
            </a:r>
            <a:r>
              <a:rPr lang="zh-CN" altLang="en-US" sz="2400" dirty="0">
                <a:latin typeface="华文细黑" panose="02010600040101010101" pitchFamily="2" charset="-122"/>
                <a:ea typeface="华文细黑" panose="02010600040101010101" pitchFamily="2" charset="-122"/>
              </a:rPr>
              <a:t>包过滤命令、数据包解析</a:t>
            </a:r>
            <a:endParaRPr lang="en-US" altLang="zh-CN" sz="2400" dirty="0">
              <a:latin typeface="华文细黑" panose="02010600040101010101" pitchFamily="2" charset="-122"/>
              <a:ea typeface="华文细黑" panose="02010600040101010101" pitchFamily="2" charset="-122"/>
            </a:endParaRPr>
          </a:p>
          <a:p>
            <a:r>
              <a:rPr lang="zh-CN" altLang="en-US" sz="2400" dirty="0">
                <a:latin typeface="华文细黑" panose="02010600040101010101" pitchFamily="2" charset="-122"/>
                <a:ea typeface="华文细黑" panose="02010600040101010101" pitchFamily="2" charset="-122"/>
              </a:rPr>
              <a:t>（</a:t>
            </a:r>
            <a:r>
              <a:rPr lang="en-US" altLang="zh-CN" sz="2400" dirty="0">
                <a:latin typeface="华文细黑" panose="02010600040101010101" pitchFamily="2" charset="-122"/>
                <a:ea typeface="华文细黑" panose="02010600040101010101" pitchFamily="2" charset="-122"/>
              </a:rPr>
              <a:t>2</a:t>
            </a:r>
            <a:r>
              <a:rPr lang="zh-CN" altLang="en-US" sz="2400" dirty="0">
                <a:latin typeface="华文细黑" panose="02010600040101010101" pitchFamily="2" charset="-122"/>
                <a:ea typeface="华文细黑" panose="02010600040101010101" pitchFamily="2" charset="-122"/>
              </a:rPr>
              <a:t>）校园</a:t>
            </a:r>
            <a:r>
              <a:rPr lang="en-US" altLang="zh-CN" sz="2400" dirty="0">
                <a:latin typeface="华文细黑" panose="02010600040101010101" pitchFamily="2" charset="-122"/>
                <a:ea typeface="华文细黑" panose="02010600040101010101" pitchFamily="2" charset="-122"/>
              </a:rPr>
              <a:t>DNS</a:t>
            </a:r>
            <a:r>
              <a:rPr lang="zh-CN" altLang="en-US" sz="2400" dirty="0">
                <a:latin typeface="华文细黑" panose="02010600040101010101" pitchFamily="2" charset="-122"/>
                <a:ea typeface="华文细黑" panose="02010600040101010101" pitchFamily="2" charset="-122"/>
              </a:rPr>
              <a:t>网络流量</a:t>
            </a:r>
            <a:endParaRPr lang="en-US" altLang="zh-CN" sz="2400" dirty="0">
              <a:latin typeface="华文细黑" panose="02010600040101010101" pitchFamily="2" charset="-122"/>
              <a:ea typeface="华文细黑" panose="02010600040101010101" pitchFamily="2" charset="-122"/>
            </a:endParaRPr>
          </a:p>
          <a:p>
            <a:r>
              <a:rPr lang="en-US" altLang="zh-CN" sz="2400" dirty="0">
                <a:latin typeface="华文细黑" panose="02010600040101010101" pitchFamily="2" charset="-122"/>
                <a:ea typeface="华文细黑" panose="02010600040101010101" pitchFamily="2" charset="-122"/>
              </a:rPr>
              <a:t>         2016</a:t>
            </a:r>
            <a:r>
              <a:rPr lang="zh-CN" altLang="en-US" sz="2400" dirty="0">
                <a:latin typeface="华文细黑" panose="02010600040101010101" pitchFamily="2" charset="-122"/>
                <a:ea typeface="华文细黑" panose="02010600040101010101" pitchFamily="2" charset="-122"/>
              </a:rPr>
              <a:t>年</a:t>
            </a:r>
            <a:r>
              <a:rPr lang="en-US" altLang="zh-CN" sz="2400" dirty="0">
                <a:latin typeface="华文细黑" panose="02010600040101010101" pitchFamily="2" charset="-122"/>
                <a:ea typeface="华文细黑" panose="02010600040101010101" pitchFamily="2" charset="-122"/>
              </a:rPr>
              <a:t>4</a:t>
            </a:r>
            <a:r>
              <a:rPr lang="zh-CN" altLang="en-US" sz="2400" dirty="0">
                <a:latin typeface="华文细黑" panose="02010600040101010101" pitchFamily="2" charset="-122"/>
                <a:ea typeface="华文细黑" panose="02010600040101010101" pitchFamily="2" charset="-122"/>
              </a:rPr>
              <a:t>月至</a:t>
            </a:r>
            <a:r>
              <a:rPr lang="en-US" altLang="zh-CN" sz="2400" dirty="0">
                <a:latin typeface="华文细黑" panose="02010600040101010101" pitchFamily="2" charset="-122"/>
                <a:ea typeface="华文细黑" panose="02010600040101010101" pitchFamily="2" charset="-122"/>
              </a:rPr>
              <a:t>5</a:t>
            </a:r>
            <a:r>
              <a:rPr lang="zh-CN" altLang="en-US" sz="2400" dirty="0">
                <a:latin typeface="华文细黑" panose="02010600040101010101" pitchFamily="2" charset="-122"/>
                <a:ea typeface="华文细黑" panose="02010600040101010101" pitchFamily="2" charset="-122"/>
              </a:rPr>
              <a:t>月期间，由超过</a:t>
            </a:r>
            <a:r>
              <a:rPr lang="en-US" altLang="zh-CN" sz="2400" dirty="0">
                <a:latin typeface="华文细黑" panose="02010600040101010101" pitchFamily="2" charset="-122"/>
                <a:ea typeface="华文细黑" panose="02010600040101010101" pitchFamily="2" charset="-122"/>
              </a:rPr>
              <a:t>4000</a:t>
            </a:r>
            <a:r>
              <a:rPr lang="zh-CN" altLang="en-US" sz="2400" dirty="0">
                <a:latin typeface="华文细黑" panose="02010600040101010101" pitchFamily="2" charset="-122"/>
                <a:ea typeface="华文细黑" panose="02010600040101010101" pitchFamily="2" charset="-122"/>
              </a:rPr>
              <a:t>个活跃用户组成的校园</a:t>
            </a:r>
            <a:r>
              <a:rPr lang="en-US" altLang="zh-CN" sz="2400" dirty="0">
                <a:latin typeface="华文细黑" panose="02010600040101010101" pitchFamily="2" charset="-122"/>
                <a:ea typeface="华文细黑" panose="02010600040101010101" pitchFamily="2" charset="-122"/>
              </a:rPr>
              <a:t>DNS</a:t>
            </a:r>
            <a:r>
              <a:rPr lang="zh-CN" altLang="en-US" sz="2400" dirty="0">
                <a:latin typeface="华文细黑" panose="02010600040101010101" pitchFamily="2" charset="-122"/>
                <a:ea typeface="华文细黑" panose="02010600040101010101" pitchFamily="2" charset="-122"/>
              </a:rPr>
              <a:t>网络流量（在高峰负载时间内）为</a:t>
            </a:r>
            <a:r>
              <a:rPr lang="en-US" altLang="zh-CN" sz="2400" dirty="0">
                <a:latin typeface="华文细黑" panose="02010600040101010101" pitchFamily="2" charset="-122"/>
                <a:ea typeface="华文细黑" panose="02010600040101010101" pitchFamily="2" charset="-122"/>
              </a:rPr>
              <a:t>10</a:t>
            </a:r>
            <a:r>
              <a:rPr lang="zh-CN" altLang="en-US" sz="2400" dirty="0">
                <a:latin typeface="华文细黑" panose="02010600040101010101" pitchFamily="2" charset="-122"/>
                <a:ea typeface="华文细黑" panose="02010600040101010101" pitchFamily="2" charset="-122"/>
              </a:rPr>
              <a:t>个随机日，可在数据集中的每小时</a:t>
            </a:r>
            <a:r>
              <a:rPr lang="en-US" altLang="zh-CN" sz="2400" dirty="0">
                <a:latin typeface="华文细黑" panose="02010600040101010101" pitchFamily="2" charset="-122"/>
                <a:ea typeface="华文细黑" panose="02010600040101010101" pitchFamily="2" charset="-122"/>
              </a:rPr>
              <a:t>PCAP</a:t>
            </a:r>
            <a:r>
              <a:rPr lang="zh-CN" altLang="en-US" sz="2400" dirty="0">
                <a:latin typeface="华文细黑" panose="02010600040101010101" pitchFamily="2" charset="-122"/>
                <a:ea typeface="华文细黑" panose="02010600040101010101" pitchFamily="2" charset="-122"/>
              </a:rPr>
              <a:t>文件中获得。</a:t>
            </a:r>
          </a:p>
          <a:p>
            <a:r>
              <a:rPr lang="zh-CN" altLang="en-US" sz="2400" dirty="0">
                <a:latin typeface="华文细黑" panose="02010600040101010101" pitchFamily="2" charset="-122"/>
                <a:ea typeface="华文细黑" panose="02010600040101010101" pitchFamily="2" charset="-122"/>
              </a:rPr>
              <a:t>数据集链接为：</a:t>
            </a:r>
            <a:r>
              <a:rPr lang="en-US" altLang="zh-CN" sz="2400" dirty="0">
                <a:latin typeface="华文细黑" panose="02010600040101010101" pitchFamily="2" charset="-122"/>
                <a:ea typeface="华文细黑" panose="02010600040101010101" pitchFamily="2" charset="-122"/>
                <a:hlinkClick r:id="rId3"/>
              </a:rPr>
              <a:t>https://data.mendeley.com/datasets/zh3wnddzxy/1</a:t>
            </a:r>
            <a:endParaRPr lang="en-US" altLang="zh-CN" sz="240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84482815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6242415" cy="502766"/>
          </a:xfrm>
          <a:prstGeom prst="rect">
            <a:avLst/>
          </a:prstGeom>
          <a:noFill/>
        </p:spPr>
        <p:txBody>
          <a:bodyPr wrap="none" rtlCol="0">
            <a:spAutoFit/>
          </a:bodyPr>
          <a:lstStyle/>
          <a:p>
            <a:pPr defTabSz="1219170"/>
            <a:r>
              <a:rPr lang="en-US" altLang="zh-CN" sz="2667" dirty="0">
                <a:solidFill>
                  <a:prstClr val="black">
                    <a:lumMod val="65000"/>
                    <a:lumOff val="35000"/>
                  </a:prstClr>
                </a:solidFill>
                <a:latin typeface="微软雅黑"/>
                <a:ea typeface="微软雅黑"/>
              </a:rPr>
              <a:t>1</a:t>
            </a:r>
            <a:r>
              <a:rPr lang="zh-CN" altLang="en-US" sz="2667" dirty="0">
                <a:solidFill>
                  <a:prstClr val="black">
                    <a:lumMod val="65000"/>
                    <a:lumOff val="35000"/>
                  </a:prstClr>
                </a:solidFill>
                <a:latin typeface="微软雅黑"/>
                <a:ea typeface="微软雅黑"/>
              </a:rPr>
              <a:t>、利用</a:t>
            </a:r>
            <a:r>
              <a:rPr lang="en-US" altLang="zh-CN" sz="2667" dirty="0">
                <a:solidFill>
                  <a:prstClr val="black">
                    <a:lumMod val="65000"/>
                    <a:lumOff val="35000"/>
                  </a:prstClr>
                </a:solidFill>
                <a:latin typeface="微软雅黑"/>
                <a:ea typeface="微软雅黑"/>
              </a:rPr>
              <a:t>DNS</a:t>
            </a:r>
            <a:r>
              <a:rPr lang="zh-CN" altLang="en-US" sz="2667" dirty="0">
                <a:solidFill>
                  <a:prstClr val="black">
                    <a:lumMod val="65000"/>
                    <a:lumOff val="35000"/>
                  </a:prstClr>
                </a:solidFill>
                <a:latin typeface="微软雅黑"/>
                <a:ea typeface="微软雅黑"/>
              </a:rPr>
              <a:t>流量分析进行僵尸网络检测</a:t>
            </a:r>
          </a:p>
        </p:txBody>
      </p:sp>
      <p:sp>
        <p:nvSpPr>
          <p:cNvPr id="4" name="TextBox 63">
            <a:extLst>
              <a:ext uri="{FF2B5EF4-FFF2-40B4-BE49-F238E27FC236}">
                <a16:creationId xmlns:a16="http://schemas.microsoft.com/office/drawing/2014/main" id="{44C0D1EF-37AD-4F99-9333-69CCE60A7161}"/>
              </a:ext>
            </a:extLst>
          </p:cNvPr>
          <p:cNvSpPr txBox="1"/>
          <p:nvPr/>
        </p:nvSpPr>
        <p:spPr>
          <a:xfrm>
            <a:off x="629661" y="1067285"/>
            <a:ext cx="4413393" cy="523220"/>
          </a:xfrm>
          <a:prstGeom prst="rect">
            <a:avLst/>
          </a:prstGeom>
          <a:noFill/>
        </p:spPr>
        <p:txBody>
          <a:bodyPr wrap="square" rtlCol="0">
            <a:spAutoFit/>
          </a:bodyPr>
          <a:lstStyle/>
          <a:p>
            <a:pPr defTabSz="1219170"/>
            <a:r>
              <a:rPr lang="zh-CN" altLang="en-US" sz="2800" b="1" dirty="0">
                <a:solidFill>
                  <a:srgbClr val="4F81BD">
                    <a:lumMod val="75000"/>
                  </a:srgbClr>
                </a:solidFill>
                <a:latin typeface="微软雅黑"/>
                <a:ea typeface="微软雅黑"/>
              </a:rPr>
              <a:t>其他</a:t>
            </a:r>
          </a:p>
        </p:txBody>
      </p:sp>
      <p:sp>
        <p:nvSpPr>
          <p:cNvPr id="2" name="文本框 1">
            <a:extLst>
              <a:ext uri="{FF2B5EF4-FFF2-40B4-BE49-F238E27FC236}">
                <a16:creationId xmlns:a16="http://schemas.microsoft.com/office/drawing/2014/main" id="{62101E30-4C42-445E-B1AA-1B05A4E7F255}"/>
              </a:ext>
            </a:extLst>
          </p:cNvPr>
          <p:cNvSpPr txBox="1"/>
          <p:nvPr/>
        </p:nvSpPr>
        <p:spPr>
          <a:xfrm>
            <a:off x="629661" y="1791170"/>
            <a:ext cx="11113160" cy="4154984"/>
          </a:xfrm>
          <a:prstGeom prst="rect">
            <a:avLst/>
          </a:prstGeom>
          <a:noFill/>
        </p:spPr>
        <p:txBody>
          <a:bodyPr wrap="square" rtlCol="0">
            <a:spAutoFit/>
          </a:bodyPr>
          <a:lstStyle/>
          <a:p>
            <a:r>
              <a:rPr lang="zh-CN" altLang="en-US" sz="2400" dirty="0">
                <a:latin typeface="华文细黑" panose="02010600040101010101" pitchFamily="2" charset="-122"/>
                <a:ea typeface="华文细黑" panose="02010600040101010101" pitchFamily="2" charset="-122"/>
              </a:rPr>
              <a:t>二、关于</a:t>
            </a:r>
            <a:r>
              <a:rPr lang="en-US" altLang="zh-CN" sz="2400" dirty="0">
                <a:latin typeface="华文细黑" panose="02010600040101010101" pitchFamily="2" charset="-122"/>
                <a:ea typeface="华文细黑" panose="02010600040101010101" pitchFamily="2" charset="-122"/>
              </a:rPr>
              <a:t>CNN</a:t>
            </a:r>
          </a:p>
          <a:p>
            <a:pPr marL="914400" lvl="1" indent="-457200">
              <a:buFont typeface="+mj-lt"/>
              <a:buAutoNum type="arabicPeriod"/>
            </a:pPr>
            <a:r>
              <a:rPr lang="en-US" altLang="zh-CN" sz="2400" dirty="0">
                <a:latin typeface="华文细黑" panose="02010600040101010101" pitchFamily="2" charset="-122"/>
                <a:ea typeface="华文细黑" panose="02010600040101010101" pitchFamily="2" charset="-122"/>
              </a:rPr>
              <a:t>CNN</a:t>
            </a:r>
            <a:r>
              <a:rPr lang="zh-CN" altLang="en-US" sz="2400" dirty="0">
                <a:latin typeface="华文细黑" panose="02010600040101010101" pitchFamily="2" charset="-122"/>
                <a:ea typeface="华文细黑" panose="02010600040101010101" pitchFamily="2" charset="-122"/>
              </a:rPr>
              <a:t>模拟了人脑在图像数据中提取特征的原理，并在计算机视觉领域取得了显著的效果。</a:t>
            </a:r>
            <a:endParaRPr lang="en-US" altLang="zh-CN" sz="2400" dirty="0">
              <a:latin typeface="华文细黑" panose="02010600040101010101" pitchFamily="2" charset="-122"/>
              <a:ea typeface="华文细黑" panose="02010600040101010101" pitchFamily="2" charset="-122"/>
            </a:endParaRPr>
          </a:p>
          <a:p>
            <a:pPr marL="914400" lvl="1" indent="-457200">
              <a:buFont typeface="+mj-lt"/>
              <a:buAutoNum type="arabicPeriod"/>
            </a:pPr>
            <a:r>
              <a:rPr lang="zh-CN" altLang="en-US" sz="2400" dirty="0">
                <a:latin typeface="华文细黑" panose="02010600040101010101" pitchFamily="2" charset="-122"/>
                <a:ea typeface="华文细黑" panose="02010600040101010101" pitchFamily="2" charset="-122"/>
              </a:rPr>
              <a:t>首先将 </a:t>
            </a:r>
            <a:r>
              <a:rPr lang="en-US" altLang="zh-CN" sz="2400" dirty="0">
                <a:latin typeface="华文细黑" panose="02010600040101010101" pitchFamily="2" charset="-122"/>
                <a:ea typeface="华文细黑" panose="02010600040101010101" pitchFamily="2" charset="-122"/>
              </a:rPr>
              <a:t>DNS </a:t>
            </a:r>
            <a:r>
              <a:rPr lang="zh-CN" altLang="en-US" sz="2400" dirty="0">
                <a:latin typeface="华文细黑" panose="02010600040101010101" pitchFamily="2" charset="-122"/>
                <a:ea typeface="华文细黑" panose="02010600040101010101" pitchFamily="2" charset="-122"/>
              </a:rPr>
              <a:t>数据连接特征转换为数值表示，再把数值视为灰度值，进而将数据转化为图像。二分类，只需两个神经元。</a:t>
            </a:r>
            <a:endParaRPr lang="en-US" altLang="zh-CN" sz="2400" dirty="0">
              <a:latin typeface="华文细黑" panose="02010600040101010101" pitchFamily="2" charset="-122"/>
              <a:ea typeface="华文细黑" panose="02010600040101010101" pitchFamily="2" charset="-122"/>
            </a:endParaRPr>
          </a:p>
          <a:p>
            <a:pPr marL="914400" lvl="1" indent="-457200">
              <a:buFont typeface="+mj-lt"/>
              <a:buAutoNum type="arabicPeriod"/>
            </a:pPr>
            <a:r>
              <a:rPr lang="zh-CN" altLang="en-US" sz="2400" dirty="0">
                <a:latin typeface="华文细黑" panose="02010600040101010101" pitchFamily="2" charset="-122"/>
                <a:ea typeface="华文细黑" panose="02010600040101010101" pitchFamily="2" charset="-122"/>
              </a:rPr>
              <a:t>训练方法：</a:t>
            </a:r>
            <a:endParaRPr lang="en-US" altLang="zh-CN" sz="2400" dirty="0">
              <a:latin typeface="华文细黑" panose="02010600040101010101" pitchFamily="2" charset="-122"/>
              <a:ea typeface="华文细黑" panose="02010600040101010101" pitchFamily="2" charset="-122"/>
            </a:endParaRPr>
          </a:p>
          <a:p>
            <a:pPr lvl="1"/>
            <a:r>
              <a:rPr lang="en-US" altLang="zh-CN" sz="2400" dirty="0">
                <a:latin typeface="华文细黑" panose="02010600040101010101" pitchFamily="2" charset="-122"/>
                <a:ea typeface="华文细黑" panose="02010600040101010101" pitchFamily="2" charset="-122"/>
              </a:rPr>
              <a:t>	from</a:t>
            </a:r>
            <a:r>
              <a:rPr lang="zh-CN" altLang="en-US" sz="2400" dirty="0">
                <a:latin typeface="华文细黑" panose="02010600040101010101" pitchFamily="2" charset="-122"/>
                <a:ea typeface="华文细黑" panose="02010600040101010101" pitchFamily="2" charset="-122"/>
              </a:rPr>
              <a:t>：反向传播算法来传递误差信息</a:t>
            </a:r>
            <a:endParaRPr lang="en-US" altLang="zh-CN" sz="2400" dirty="0">
              <a:latin typeface="华文细黑" panose="02010600040101010101" pitchFamily="2" charset="-122"/>
              <a:ea typeface="华文细黑" panose="02010600040101010101" pitchFamily="2" charset="-122"/>
            </a:endParaRPr>
          </a:p>
          <a:p>
            <a:pPr lvl="1"/>
            <a:r>
              <a:rPr lang="en-US" altLang="zh-CN" sz="2400" dirty="0">
                <a:latin typeface="华文细黑" panose="02010600040101010101" pitchFamily="2" charset="-122"/>
                <a:ea typeface="华文细黑" panose="02010600040101010101" pitchFamily="2" charset="-122"/>
                <a:sym typeface="Wingdings" panose="05000000000000000000" pitchFamily="2" charset="2"/>
              </a:rPr>
              <a:t>	 to</a:t>
            </a:r>
            <a:r>
              <a:rPr lang="zh-CN" altLang="en-US" sz="2400" dirty="0">
                <a:latin typeface="华文细黑" panose="02010600040101010101" pitchFamily="2" charset="-122"/>
                <a:ea typeface="华文细黑" panose="02010600040101010101" pitchFamily="2" charset="-122"/>
                <a:sym typeface="Wingdings" panose="05000000000000000000" pitchFamily="2" charset="2"/>
              </a:rPr>
              <a:t>：运用梯度下降的优化算法来更新神经元之间连接的权重</a:t>
            </a:r>
            <a:endParaRPr lang="en-US" altLang="zh-CN" sz="2400" dirty="0">
              <a:latin typeface="华文细黑" panose="02010600040101010101" pitchFamily="2" charset="-122"/>
              <a:ea typeface="华文细黑" panose="02010600040101010101" pitchFamily="2" charset="-122"/>
              <a:sym typeface="Wingdings" panose="05000000000000000000" pitchFamily="2" charset="2"/>
            </a:endParaRPr>
          </a:p>
          <a:p>
            <a:pPr lvl="1"/>
            <a:endParaRPr lang="en-US" altLang="zh-CN" sz="2400" dirty="0">
              <a:latin typeface="华文细黑" panose="02010600040101010101" pitchFamily="2" charset="-122"/>
              <a:ea typeface="华文细黑" panose="02010600040101010101" pitchFamily="2" charset="-122"/>
              <a:sym typeface="Wingdings" panose="05000000000000000000" pitchFamily="2" charset="2"/>
            </a:endParaRPr>
          </a:p>
          <a:p>
            <a:pPr lvl="1"/>
            <a:r>
              <a:rPr lang="zh-CN" altLang="en-US" sz="2400" dirty="0">
                <a:latin typeface="华文细黑" panose="02010600040101010101" pitchFamily="2" charset="-122"/>
                <a:ea typeface="华文细黑" panose="02010600040101010101" pitchFamily="2" charset="-122"/>
                <a:sym typeface="Wingdings" panose="05000000000000000000" pitchFamily="2" charset="2"/>
              </a:rPr>
              <a:t>改进优点：不仅是一维特征的比较，可以通过训练获得多维特征的关系，从而综合考虑</a:t>
            </a:r>
            <a:r>
              <a:rPr lang="en-US" altLang="zh-CN" sz="2400" dirty="0">
                <a:latin typeface="华文细黑" panose="02010600040101010101" pitchFamily="2" charset="-122"/>
                <a:ea typeface="华文细黑" panose="02010600040101010101" pitchFamily="2" charset="-122"/>
                <a:sym typeface="Wingdings" panose="05000000000000000000" pitchFamily="2" charset="2"/>
              </a:rPr>
              <a:t>DNS</a:t>
            </a:r>
            <a:r>
              <a:rPr lang="zh-CN" altLang="en-US" sz="2400" dirty="0">
                <a:latin typeface="华文细黑" panose="02010600040101010101" pitchFamily="2" charset="-122"/>
                <a:ea typeface="华文细黑" panose="02010600040101010101" pitchFamily="2" charset="-122"/>
                <a:sym typeface="Wingdings" panose="05000000000000000000" pitchFamily="2" charset="2"/>
              </a:rPr>
              <a:t>隐蔽隧道的特点，理想情况下，有更高的准确率。</a:t>
            </a:r>
            <a:endParaRPr lang="zh-CN" altLang="en-US" sz="240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42373662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4450257" cy="502766"/>
          </a:xfrm>
          <a:prstGeom prst="rect">
            <a:avLst/>
          </a:prstGeom>
          <a:noFill/>
        </p:spPr>
        <p:txBody>
          <a:bodyPr wrap="none" rtlCol="0">
            <a:spAutoFit/>
          </a:bodyPr>
          <a:lstStyle/>
          <a:p>
            <a:pPr defTabSz="1219170"/>
            <a:r>
              <a:rPr lang="en-US" altLang="zh-CN" sz="2667" dirty="0">
                <a:solidFill>
                  <a:prstClr val="black">
                    <a:lumMod val="65000"/>
                    <a:lumOff val="35000"/>
                  </a:prstClr>
                </a:solidFill>
                <a:latin typeface="微软雅黑"/>
                <a:ea typeface="微软雅黑"/>
              </a:rPr>
              <a:t>2</a:t>
            </a:r>
            <a:r>
              <a:rPr lang="zh-CN" altLang="en-US" sz="2667" dirty="0">
                <a:solidFill>
                  <a:prstClr val="black">
                    <a:lumMod val="65000"/>
                    <a:lumOff val="35000"/>
                  </a:prstClr>
                </a:solidFill>
                <a:latin typeface="微软雅黑"/>
                <a:ea typeface="微软雅黑"/>
              </a:rPr>
              <a:t>、关于</a:t>
            </a:r>
            <a:r>
              <a:rPr lang="en-US" altLang="zh-CN" sz="2667" dirty="0">
                <a:solidFill>
                  <a:prstClr val="black">
                    <a:lumMod val="65000"/>
                    <a:lumOff val="35000"/>
                  </a:prstClr>
                </a:solidFill>
                <a:latin typeface="微软雅黑"/>
                <a:ea typeface="微软雅黑"/>
              </a:rPr>
              <a:t>SQL</a:t>
            </a:r>
            <a:r>
              <a:rPr lang="zh-CN" altLang="en-US" sz="2667" dirty="0">
                <a:solidFill>
                  <a:prstClr val="black">
                    <a:lumMod val="65000"/>
                    <a:lumOff val="35000"/>
                  </a:prstClr>
                </a:solidFill>
                <a:latin typeface="微软雅黑"/>
                <a:ea typeface="微软雅黑"/>
              </a:rPr>
              <a:t>注入漏洞的检测</a:t>
            </a:r>
          </a:p>
        </p:txBody>
      </p:sp>
      <p:sp>
        <p:nvSpPr>
          <p:cNvPr id="4" name="TextBox 63">
            <a:extLst>
              <a:ext uri="{FF2B5EF4-FFF2-40B4-BE49-F238E27FC236}">
                <a16:creationId xmlns:a16="http://schemas.microsoft.com/office/drawing/2014/main" id="{44C0D1EF-37AD-4F99-9333-69CCE60A7161}"/>
              </a:ext>
            </a:extLst>
          </p:cNvPr>
          <p:cNvSpPr txBox="1"/>
          <p:nvPr/>
        </p:nvSpPr>
        <p:spPr>
          <a:xfrm>
            <a:off x="726643" y="1203915"/>
            <a:ext cx="9508220" cy="2439963"/>
          </a:xfrm>
          <a:prstGeom prst="rect">
            <a:avLst/>
          </a:prstGeom>
          <a:noFill/>
        </p:spPr>
        <p:txBody>
          <a:bodyPr wrap="square" rtlCol="0">
            <a:spAutoFit/>
          </a:bodyPr>
          <a:lstStyle/>
          <a:p>
            <a:pPr defTabSz="1219170">
              <a:lnSpc>
                <a:spcPct val="300000"/>
              </a:lnSpc>
            </a:pPr>
            <a:r>
              <a:rPr lang="en-US" altLang="zh-CN" sz="2800" b="1" dirty="0">
                <a:solidFill>
                  <a:srgbClr val="4F81BD">
                    <a:lumMod val="75000"/>
                  </a:srgbClr>
                </a:solidFill>
                <a:latin typeface="微软雅黑"/>
                <a:ea typeface="微软雅黑"/>
              </a:rPr>
              <a:t>1</a:t>
            </a:r>
            <a:r>
              <a:rPr lang="zh-CN" altLang="en-US" sz="2800" b="1" dirty="0">
                <a:solidFill>
                  <a:srgbClr val="4F81BD">
                    <a:lumMod val="75000"/>
                  </a:srgbClr>
                </a:solidFill>
                <a:latin typeface="微软雅黑"/>
                <a:ea typeface="微软雅黑"/>
              </a:rPr>
              <a:t>、基于日志分析的</a:t>
            </a:r>
            <a:r>
              <a:rPr lang="en-US" altLang="zh-CN" sz="2800" b="1" dirty="0">
                <a:solidFill>
                  <a:srgbClr val="4F81BD">
                    <a:lumMod val="75000"/>
                  </a:srgbClr>
                </a:solidFill>
                <a:latin typeface="微软雅黑"/>
                <a:ea typeface="微软雅黑"/>
              </a:rPr>
              <a:t>SQL</a:t>
            </a:r>
            <a:r>
              <a:rPr lang="zh-CN" altLang="en-US" sz="2800" b="1" dirty="0">
                <a:solidFill>
                  <a:srgbClr val="4F81BD">
                    <a:lumMod val="75000"/>
                  </a:srgbClr>
                </a:solidFill>
                <a:latin typeface="微软雅黑"/>
                <a:ea typeface="微软雅黑"/>
              </a:rPr>
              <a:t>注入漏洞检测</a:t>
            </a:r>
          </a:p>
          <a:p>
            <a:pPr defTabSz="1219170">
              <a:lnSpc>
                <a:spcPct val="300000"/>
              </a:lnSpc>
            </a:pPr>
            <a:r>
              <a:rPr lang="en-US" altLang="zh-CN" sz="2800" b="1" dirty="0">
                <a:solidFill>
                  <a:srgbClr val="4F81BD">
                    <a:lumMod val="75000"/>
                  </a:srgbClr>
                </a:solidFill>
                <a:latin typeface="微软雅黑"/>
                <a:ea typeface="微软雅黑"/>
              </a:rPr>
              <a:t>2</a:t>
            </a:r>
            <a:r>
              <a:rPr lang="zh-CN" altLang="en-US" sz="2800" b="1" dirty="0">
                <a:solidFill>
                  <a:srgbClr val="4F81BD">
                    <a:lumMod val="75000"/>
                  </a:srgbClr>
                </a:solidFill>
                <a:latin typeface="微软雅黑"/>
                <a:ea typeface="微软雅黑"/>
              </a:rPr>
              <a:t>、基于源代码分析和自动化执行的二阶</a:t>
            </a:r>
            <a:r>
              <a:rPr lang="en-US" altLang="zh-CN" sz="2800" b="1" dirty="0">
                <a:solidFill>
                  <a:srgbClr val="4F81BD">
                    <a:lumMod val="75000"/>
                  </a:srgbClr>
                </a:solidFill>
                <a:latin typeface="微软雅黑"/>
                <a:ea typeface="微软雅黑"/>
              </a:rPr>
              <a:t>SQL</a:t>
            </a:r>
            <a:r>
              <a:rPr lang="zh-CN" altLang="en-US" sz="2800" b="1" dirty="0">
                <a:solidFill>
                  <a:srgbClr val="4F81BD">
                    <a:lumMod val="75000"/>
                  </a:srgbClr>
                </a:solidFill>
                <a:latin typeface="微软雅黑"/>
                <a:ea typeface="微软雅黑"/>
              </a:rPr>
              <a:t>注入检测</a:t>
            </a:r>
          </a:p>
        </p:txBody>
      </p:sp>
    </p:spTree>
    <p:extLst>
      <p:ext uri="{BB962C8B-B14F-4D97-AF65-F5344CB8AC3E}">
        <p14:creationId xmlns:p14="http://schemas.microsoft.com/office/powerpoint/2010/main" val="396120671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6242415" cy="502766"/>
          </a:xfrm>
          <a:prstGeom prst="rect">
            <a:avLst/>
          </a:prstGeom>
          <a:noFill/>
        </p:spPr>
        <p:txBody>
          <a:bodyPr wrap="none" rtlCol="0">
            <a:spAutoFit/>
          </a:bodyPr>
          <a:lstStyle/>
          <a:p>
            <a:pPr defTabSz="1219170"/>
            <a:r>
              <a:rPr lang="en-US" altLang="zh-CN" sz="2667" dirty="0">
                <a:solidFill>
                  <a:prstClr val="black">
                    <a:lumMod val="65000"/>
                    <a:lumOff val="35000"/>
                  </a:prstClr>
                </a:solidFill>
                <a:latin typeface="微软雅黑"/>
                <a:ea typeface="微软雅黑"/>
              </a:rPr>
              <a:t>2</a:t>
            </a:r>
            <a:r>
              <a:rPr lang="zh-CN" altLang="en-US" sz="2667" dirty="0">
                <a:solidFill>
                  <a:prstClr val="black">
                    <a:lumMod val="65000"/>
                    <a:lumOff val="35000"/>
                  </a:prstClr>
                </a:solidFill>
                <a:latin typeface="微软雅黑"/>
                <a:ea typeface="微软雅黑"/>
              </a:rPr>
              <a:t>、基于日志分析的</a:t>
            </a:r>
            <a:r>
              <a:rPr lang="en-US" altLang="zh-CN" sz="2667" dirty="0">
                <a:solidFill>
                  <a:prstClr val="black">
                    <a:lumMod val="65000"/>
                    <a:lumOff val="35000"/>
                  </a:prstClr>
                </a:solidFill>
                <a:latin typeface="微软雅黑"/>
                <a:ea typeface="微软雅黑"/>
              </a:rPr>
              <a:t>SQL</a:t>
            </a:r>
            <a:r>
              <a:rPr lang="zh-CN" altLang="en-US" sz="2667" dirty="0">
                <a:solidFill>
                  <a:prstClr val="black">
                    <a:lumMod val="65000"/>
                    <a:lumOff val="35000"/>
                  </a:prstClr>
                </a:solidFill>
                <a:latin typeface="微软雅黑"/>
                <a:ea typeface="微软雅黑"/>
              </a:rPr>
              <a:t>注入检测与防御</a:t>
            </a:r>
          </a:p>
        </p:txBody>
      </p:sp>
      <p:sp>
        <p:nvSpPr>
          <p:cNvPr id="3" name="TextBox 63">
            <a:extLst>
              <a:ext uri="{FF2B5EF4-FFF2-40B4-BE49-F238E27FC236}">
                <a16:creationId xmlns:a16="http://schemas.microsoft.com/office/drawing/2014/main" id="{0030064C-C5EE-44EA-B379-34C2EBCBF19F}"/>
              </a:ext>
            </a:extLst>
          </p:cNvPr>
          <p:cNvSpPr txBox="1"/>
          <p:nvPr/>
        </p:nvSpPr>
        <p:spPr>
          <a:xfrm>
            <a:off x="629661" y="1067285"/>
            <a:ext cx="4413393" cy="461665"/>
          </a:xfrm>
          <a:prstGeom prst="rect">
            <a:avLst/>
          </a:prstGeom>
          <a:noFill/>
        </p:spPr>
        <p:txBody>
          <a:bodyPr wrap="square" rtlCol="0">
            <a:spAutoFit/>
          </a:bodyPr>
          <a:lstStyle/>
          <a:p>
            <a:pPr defTabSz="1219170"/>
            <a:r>
              <a:rPr lang="zh-CN" altLang="en-US" sz="2400" b="1" dirty="0">
                <a:solidFill>
                  <a:srgbClr val="4F81BD">
                    <a:lumMod val="75000"/>
                  </a:srgbClr>
                </a:solidFill>
                <a:latin typeface="微软雅黑"/>
                <a:ea typeface="微软雅黑"/>
              </a:rPr>
              <a:t>开启日志</a:t>
            </a:r>
          </a:p>
        </p:txBody>
      </p:sp>
      <p:sp>
        <p:nvSpPr>
          <p:cNvPr id="7" name="文本框 6">
            <a:extLst>
              <a:ext uri="{FF2B5EF4-FFF2-40B4-BE49-F238E27FC236}">
                <a16:creationId xmlns:a16="http://schemas.microsoft.com/office/drawing/2014/main" id="{13CB5CDD-B276-4C4E-BB7E-7C40C47AC9AC}"/>
              </a:ext>
            </a:extLst>
          </p:cNvPr>
          <p:cNvSpPr txBox="1"/>
          <p:nvPr/>
        </p:nvSpPr>
        <p:spPr>
          <a:xfrm>
            <a:off x="629661" y="1528950"/>
            <a:ext cx="10501745" cy="4093428"/>
          </a:xfrm>
          <a:prstGeom prst="rect">
            <a:avLst/>
          </a:prstGeom>
          <a:noFill/>
        </p:spPr>
        <p:txBody>
          <a:bodyPr wrap="square" rtlCol="0">
            <a:spAutoFit/>
          </a:bodyPr>
          <a:lstStyle/>
          <a:p>
            <a:r>
              <a:rPr lang="zh-CN" altLang="en-US" sz="2000" dirty="0">
                <a:latin typeface="华文细黑" panose="02010600040101010101" pitchFamily="2" charset="-122"/>
                <a:ea typeface="华文细黑" panose="02010600040101010101" pitchFamily="2" charset="-122"/>
              </a:rPr>
              <a:t>一、修改</a:t>
            </a:r>
            <a:r>
              <a:rPr lang="en-US" altLang="zh-CN" sz="2000" dirty="0">
                <a:latin typeface="华文细黑" panose="02010600040101010101" pitchFamily="2" charset="-122"/>
                <a:ea typeface="华文细黑" panose="02010600040101010101" pitchFamily="2" charset="-122"/>
              </a:rPr>
              <a:t>my.ini</a:t>
            </a:r>
            <a:r>
              <a:rPr lang="zh-CN" altLang="en-US" sz="2000" dirty="0">
                <a:latin typeface="华文细黑" panose="02010600040101010101" pitchFamily="2" charset="-122"/>
                <a:ea typeface="华文细黑" panose="02010600040101010101" pitchFamily="2" charset="-122"/>
              </a:rPr>
              <a:t>文件</a:t>
            </a:r>
            <a:endParaRPr lang="en-US" altLang="zh-CN" sz="2000" dirty="0">
              <a:latin typeface="华文细黑" panose="02010600040101010101" pitchFamily="2" charset="-122"/>
              <a:ea typeface="华文细黑" panose="02010600040101010101" pitchFamily="2" charset="-122"/>
            </a:endParaRPr>
          </a:p>
          <a:p>
            <a:r>
              <a:rPr lang="en-US" altLang="zh-CN" sz="2000" dirty="0">
                <a:latin typeface="华文细黑" panose="02010600040101010101" pitchFamily="2" charset="-122"/>
                <a:ea typeface="华文细黑" panose="02010600040101010101" pitchFamily="2" charset="-122"/>
              </a:rPr>
              <a:t>[</a:t>
            </a:r>
            <a:r>
              <a:rPr lang="en-US" altLang="zh-CN" sz="2000" dirty="0" err="1">
                <a:latin typeface="华文细黑" panose="02010600040101010101" pitchFamily="2" charset="-122"/>
                <a:ea typeface="华文细黑" panose="02010600040101010101" pitchFamily="2" charset="-122"/>
              </a:rPr>
              <a:t>mysqld</a:t>
            </a:r>
            <a:r>
              <a:rPr lang="en-US" altLang="zh-CN" sz="2000" dirty="0">
                <a:latin typeface="华文细黑" panose="02010600040101010101" pitchFamily="2" charset="-122"/>
                <a:ea typeface="华文细黑" panose="02010600040101010101" pitchFamily="2" charset="-122"/>
              </a:rPr>
              <a:t>]</a:t>
            </a:r>
          </a:p>
          <a:p>
            <a:r>
              <a:rPr lang="en-US" altLang="zh-CN" sz="2000" dirty="0" err="1">
                <a:latin typeface="华文细黑" panose="02010600040101010101" pitchFamily="2" charset="-122"/>
                <a:ea typeface="华文细黑" panose="02010600040101010101" pitchFamily="2" charset="-122"/>
              </a:rPr>
              <a:t>log_timestamps</a:t>
            </a:r>
            <a:r>
              <a:rPr lang="en-US" altLang="zh-CN" sz="2000" dirty="0">
                <a:latin typeface="华文细黑" panose="02010600040101010101" pitchFamily="2" charset="-122"/>
                <a:ea typeface="华文细黑" panose="02010600040101010101" pitchFamily="2" charset="-122"/>
              </a:rPr>
              <a:t>=SYSTEM</a:t>
            </a:r>
          </a:p>
          <a:p>
            <a:r>
              <a:rPr lang="en-US" altLang="zh-CN" sz="2000" dirty="0">
                <a:latin typeface="华文细黑" panose="02010600040101010101" pitchFamily="2" charset="-122"/>
                <a:ea typeface="华文细黑" panose="02010600040101010101" pitchFamily="2" charset="-122"/>
              </a:rPr>
              <a:t>log-output=FILE</a:t>
            </a:r>
          </a:p>
          <a:p>
            <a:r>
              <a:rPr lang="en-US" altLang="zh-CN" sz="2000" dirty="0">
                <a:latin typeface="华文细黑" panose="02010600040101010101" pitchFamily="2" charset="-122"/>
                <a:ea typeface="华文细黑" panose="02010600040101010101" pitchFamily="2" charset="-122"/>
              </a:rPr>
              <a:t>general-log=1</a:t>
            </a:r>
          </a:p>
          <a:p>
            <a:r>
              <a:rPr lang="en-US" altLang="zh-CN" sz="2000" dirty="0" err="1">
                <a:latin typeface="华文细黑" panose="02010600040101010101" pitchFamily="2" charset="-122"/>
                <a:ea typeface="华文细黑" panose="02010600040101010101" pitchFamily="2" charset="-122"/>
              </a:rPr>
              <a:t>general_log_file</a:t>
            </a:r>
            <a:r>
              <a:rPr lang="en-US" altLang="zh-CN" sz="2000" dirty="0">
                <a:latin typeface="华文细黑" panose="02010600040101010101" pitchFamily="2" charset="-122"/>
                <a:ea typeface="华文细黑" panose="02010600040101010101" pitchFamily="2" charset="-122"/>
              </a:rPr>
              <a:t>="DESKTOP-BV746LH.log"</a:t>
            </a:r>
          </a:p>
          <a:p>
            <a:endParaRPr lang="en-US" altLang="zh-CN" sz="2000" dirty="0">
              <a:latin typeface="华文细黑" panose="02010600040101010101" pitchFamily="2" charset="-122"/>
              <a:ea typeface="华文细黑" panose="02010600040101010101" pitchFamily="2" charset="-122"/>
            </a:endParaRPr>
          </a:p>
          <a:p>
            <a:r>
              <a:rPr lang="zh-CN" altLang="en-US" sz="2000" dirty="0">
                <a:latin typeface="华文细黑" panose="02010600040101010101" pitchFamily="2" charset="-122"/>
                <a:ea typeface="华文细黑" panose="02010600040101010101" pitchFamily="2" charset="-122"/>
              </a:rPr>
              <a:t>二、</a:t>
            </a:r>
            <a:r>
              <a:rPr lang="en-US" altLang="zh-CN" sz="2000" dirty="0" err="1">
                <a:latin typeface="华文细黑" panose="02010600040101010101" pitchFamily="2" charset="-122"/>
                <a:ea typeface="华文细黑" panose="02010600040101010101" pitchFamily="2" charset="-122"/>
              </a:rPr>
              <a:t>mysql</a:t>
            </a:r>
            <a:r>
              <a:rPr lang="zh-CN" altLang="en-US" sz="2000" dirty="0">
                <a:latin typeface="华文细黑" panose="02010600040101010101" pitchFamily="2" charset="-122"/>
                <a:ea typeface="华文细黑" panose="02010600040101010101" pitchFamily="2" charset="-122"/>
              </a:rPr>
              <a:t>有以下几种日志：  </a:t>
            </a:r>
          </a:p>
          <a:p>
            <a:r>
              <a:rPr lang="zh-CN" altLang="en-US" sz="2000" dirty="0">
                <a:latin typeface="华文细黑" panose="02010600040101010101" pitchFamily="2" charset="-122"/>
                <a:ea typeface="华文细黑" panose="02010600040101010101" pitchFamily="2" charset="-122"/>
              </a:rPr>
              <a:t>   错误日志：     </a:t>
            </a:r>
            <a:r>
              <a:rPr lang="en-US" altLang="zh-CN" sz="2000" dirty="0">
                <a:latin typeface="华文细黑" panose="02010600040101010101" pitchFamily="2" charset="-122"/>
                <a:ea typeface="华文细黑" panose="02010600040101010101" pitchFamily="2" charset="-122"/>
              </a:rPr>
              <a:t>-log-err </a:t>
            </a:r>
          </a:p>
          <a:p>
            <a:r>
              <a:rPr lang="en-US" altLang="zh-CN" sz="2000" dirty="0">
                <a:latin typeface="华文细黑" panose="02010600040101010101" pitchFamily="2" charset="-122"/>
                <a:ea typeface="华文细黑" panose="02010600040101010101" pitchFamily="2" charset="-122"/>
              </a:rPr>
              <a:t>   </a:t>
            </a:r>
            <a:r>
              <a:rPr lang="zh-CN" altLang="en-US" sz="2000" dirty="0">
                <a:latin typeface="华文细黑" panose="02010600040101010101" pitchFamily="2" charset="-122"/>
                <a:ea typeface="华文细黑" panose="02010600040101010101" pitchFamily="2" charset="-122"/>
              </a:rPr>
              <a:t>查询日志：     </a:t>
            </a:r>
            <a:r>
              <a:rPr lang="en-US" altLang="zh-CN" sz="2000" dirty="0">
                <a:latin typeface="华文细黑" panose="02010600040101010101" pitchFamily="2" charset="-122"/>
                <a:ea typeface="华文细黑" panose="02010600040101010101" pitchFamily="2" charset="-122"/>
              </a:rPr>
              <a:t>-log </a:t>
            </a:r>
          </a:p>
          <a:p>
            <a:r>
              <a:rPr lang="en-US" altLang="zh-CN" sz="2000" dirty="0">
                <a:latin typeface="华文细黑" panose="02010600040101010101" pitchFamily="2" charset="-122"/>
                <a:ea typeface="华文细黑" panose="02010600040101010101" pitchFamily="2" charset="-122"/>
              </a:rPr>
              <a:t>   </a:t>
            </a:r>
            <a:r>
              <a:rPr lang="zh-CN" altLang="en-US" sz="2000" dirty="0">
                <a:latin typeface="华文细黑" panose="02010600040101010101" pitchFamily="2" charset="-122"/>
                <a:ea typeface="华文细黑" panose="02010600040101010101" pitchFamily="2" charset="-122"/>
              </a:rPr>
              <a:t>慢查询日志</a:t>
            </a:r>
            <a:r>
              <a:rPr lang="en-US" altLang="zh-CN" sz="2000" dirty="0">
                <a:latin typeface="华文细黑" panose="02010600040101010101" pitchFamily="2" charset="-122"/>
                <a:ea typeface="华文细黑" panose="02010600040101010101" pitchFamily="2" charset="-122"/>
              </a:rPr>
              <a:t>:    -log-slow-queries </a:t>
            </a:r>
          </a:p>
          <a:p>
            <a:r>
              <a:rPr lang="en-US" altLang="zh-CN" sz="2000" dirty="0">
                <a:latin typeface="华文细黑" panose="02010600040101010101" pitchFamily="2" charset="-122"/>
                <a:ea typeface="华文细黑" panose="02010600040101010101" pitchFamily="2" charset="-122"/>
              </a:rPr>
              <a:t>   </a:t>
            </a:r>
            <a:r>
              <a:rPr lang="zh-CN" altLang="en-US" sz="2000" dirty="0">
                <a:latin typeface="华文细黑" panose="02010600040101010101" pitchFamily="2" charset="-122"/>
                <a:ea typeface="华文细黑" panose="02010600040101010101" pitchFamily="2" charset="-122"/>
              </a:rPr>
              <a:t>更新日志</a:t>
            </a:r>
            <a:r>
              <a:rPr lang="en-US" altLang="zh-CN" sz="2000" dirty="0">
                <a:latin typeface="华文细黑" panose="02010600040101010101" pitchFamily="2" charset="-122"/>
                <a:ea typeface="华文细黑" panose="02010600040101010101" pitchFamily="2" charset="-122"/>
              </a:rPr>
              <a:t>:        -log-update </a:t>
            </a:r>
          </a:p>
          <a:p>
            <a:r>
              <a:rPr lang="en-US" altLang="zh-CN" sz="2000" dirty="0">
                <a:latin typeface="华文细黑" panose="02010600040101010101" pitchFamily="2" charset="-122"/>
                <a:ea typeface="华文细黑" panose="02010600040101010101" pitchFamily="2" charset="-122"/>
              </a:rPr>
              <a:t>   </a:t>
            </a:r>
            <a:r>
              <a:rPr lang="zh-CN" altLang="en-US" sz="2000" dirty="0">
                <a:latin typeface="华文细黑" panose="02010600040101010101" pitchFamily="2" charset="-122"/>
                <a:ea typeface="华文细黑" panose="02010600040101010101" pitchFamily="2" charset="-122"/>
              </a:rPr>
              <a:t>二进制日志： </a:t>
            </a:r>
            <a:r>
              <a:rPr lang="en-US" altLang="zh-CN" sz="2000" dirty="0">
                <a:latin typeface="华文细黑" panose="02010600040101010101" pitchFamily="2" charset="-122"/>
                <a:ea typeface="华文细黑" panose="02010600040101010101" pitchFamily="2" charset="-122"/>
              </a:rPr>
              <a:t>-log-bin </a:t>
            </a:r>
          </a:p>
        </p:txBody>
      </p:sp>
    </p:spTree>
    <p:extLst>
      <p:ext uri="{BB962C8B-B14F-4D97-AF65-F5344CB8AC3E}">
        <p14:creationId xmlns:p14="http://schemas.microsoft.com/office/powerpoint/2010/main" val="170338955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6242415" cy="502766"/>
          </a:xfrm>
          <a:prstGeom prst="rect">
            <a:avLst/>
          </a:prstGeom>
          <a:noFill/>
        </p:spPr>
        <p:txBody>
          <a:bodyPr wrap="none" rtlCol="0">
            <a:spAutoFit/>
          </a:bodyPr>
          <a:lstStyle/>
          <a:p>
            <a:pPr defTabSz="1219170"/>
            <a:r>
              <a:rPr lang="en-US" altLang="zh-CN" sz="2667" dirty="0">
                <a:solidFill>
                  <a:prstClr val="black">
                    <a:lumMod val="65000"/>
                    <a:lumOff val="35000"/>
                  </a:prstClr>
                </a:solidFill>
                <a:latin typeface="微软雅黑"/>
                <a:ea typeface="微软雅黑"/>
              </a:rPr>
              <a:t>2</a:t>
            </a:r>
            <a:r>
              <a:rPr lang="zh-CN" altLang="en-US" sz="2667" dirty="0">
                <a:solidFill>
                  <a:prstClr val="black">
                    <a:lumMod val="65000"/>
                    <a:lumOff val="35000"/>
                  </a:prstClr>
                </a:solidFill>
                <a:latin typeface="微软雅黑"/>
                <a:ea typeface="微软雅黑"/>
              </a:rPr>
              <a:t>、基于日志分析的</a:t>
            </a:r>
            <a:r>
              <a:rPr lang="en-US" altLang="zh-CN" sz="2667" dirty="0">
                <a:solidFill>
                  <a:prstClr val="black">
                    <a:lumMod val="65000"/>
                    <a:lumOff val="35000"/>
                  </a:prstClr>
                </a:solidFill>
                <a:latin typeface="微软雅黑"/>
                <a:ea typeface="微软雅黑"/>
              </a:rPr>
              <a:t>SQL</a:t>
            </a:r>
            <a:r>
              <a:rPr lang="zh-CN" altLang="en-US" sz="2667" dirty="0">
                <a:solidFill>
                  <a:prstClr val="black">
                    <a:lumMod val="65000"/>
                    <a:lumOff val="35000"/>
                  </a:prstClr>
                </a:solidFill>
                <a:latin typeface="微软雅黑"/>
                <a:ea typeface="微软雅黑"/>
              </a:rPr>
              <a:t>注入检测与防御</a:t>
            </a:r>
          </a:p>
        </p:txBody>
      </p:sp>
      <p:pic>
        <p:nvPicPr>
          <p:cNvPr id="9" name="图片 8">
            <a:extLst>
              <a:ext uri="{FF2B5EF4-FFF2-40B4-BE49-F238E27FC236}">
                <a16:creationId xmlns:a16="http://schemas.microsoft.com/office/drawing/2014/main" id="{5AD2DA7C-2AF3-4E3A-901E-BA0846DE2842}"/>
              </a:ext>
            </a:extLst>
          </p:cNvPr>
          <p:cNvPicPr>
            <a:picLocks noChangeAspect="1"/>
          </p:cNvPicPr>
          <p:nvPr/>
        </p:nvPicPr>
        <p:blipFill>
          <a:blip r:embed="rId3"/>
          <a:stretch>
            <a:fillRect/>
          </a:stretch>
        </p:blipFill>
        <p:spPr>
          <a:xfrm>
            <a:off x="886691" y="944009"/>
            <a:ext cx="10034587" cy="5755962"/>
          </a:xfrm>
          <a:prstGeom prst="rect">
            <a:avLst/>
          </a:prstGeom>
        </p:spPr>
      </p:pic>
    </p:spTree>
    <p:extLst>
      <p:ext uri="{BB962C8B-B14F-4D97-AF65-F5344CB8AC3E}">
        <p14:creationId xmlns:p14="http://schemas.microsoft.com/office/powerpoint/2010/main" val="184549029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3425938" cy="502766"/>
          </a:xfrm>
          <a:prstGeom prst="rect">
            <a:avLst/>
          </a:prstGeom>
          <a:noFill/>
        </p:spPr>
        <p:txBody>
          <a:bodyPr wrap="none" rtlCol="0">
            <a:spAutoFit/>
          </a:bodyPr>
          <a:lstStyle/>
          <a:p>
            <a:pPr defTabSz="1219170"/>
            <a:r>
              <a:rPr lang="en-US" altLang="zh-CN" sz="2667" dirty="0">
                <a:solidFill>
                  <a:prstClr val="black">
                    <a:lumMod val="65000"/>
                    <a:lumOff val="35000"/>
                  </a:prstClr>
                </a:solidFill>
                <a:latin typeface="微软雅黑"/>
                <a:ea typeface="微软雅黑"/>
              </a:rPr>
              <a:t>2</a:t>
            </a:r>
            <a:r>
              <a:rPr lang="zh-CN" altLang="en-US" sz="2667" dirty="0">
                <a:solidFill>
                  <a:prstClr val="black">
                    <a:lumMod val="65000"/>
                    <a:lumOff val="35000"/>
                  </a:prstClr>
                </a:solidFill>
                <a:latin typeface="微软雅黑"/>
                <a:ea typeface="微软雅黑"/>
              </a:rPr>
              <a:t>、关于二阶</a:t>
            </a:r>
            <a:r>
              <a:rPr lang="en-US" altLang="zh-CN" sz="2667" dirty="0">
                <a:solidFill>
                  <a:prstClr val="black">
                    <a:lumMod val="65000"/>
                    <a:lumOff val="35000"/>
                  </a:prstClr>
                </a:solidFill>
                <a:latin typeface="微软雅黑"/>
                <a:ea typeface="微软雅黑"/>
              </a:rPr>
              <a:t>SQL</a:t>
            </a:r>
            <a:r>
              <a:rPr lang="zh-CN" altLang="en-US" sz="2667" dirty="0">
                <a:solidFill>
                  <a:prstClr val="black">
                    <a:lumMod val="65000"/>
                    <a:lumOff val="35000"/>
                  </a:prstClr>
                </a:solidFill>
                <a:latin typeface="微软雅黑"/>
                <a:ea typeface="微软雅黑"/>
              </a:rPr>
              <a:t>注入</a:t>
            </a:r>
          </a:p>
        </p:txBody>
      </p:sp>
      <p:pic>
        <p:nvPicPr>
          <p:cNvPr id="3" name="图片 2">
            <a:extLst>
              <a:ext uri="{FF2B5EF4-FFF2-40B4-BE49-F238E27FC236}">
                <a16:creationId xmlns:a16="http://schemas.microsoft.com/office/drawing/2014/main" id="{AB49B108-24DC-4B35-AB18-EB3556A4A893}"/>
              </a:ext>
            </a:extLst>
          </p:cNvPr>
          <p:cNvPicPr>
            <a:picLocks noChangeAspect="1"/>
          </p:cNvPicPr>
          <p:nvPr/>
        </p:nvPicPr>
        <p:blipFill>
          <a:blip r:embed="rId3"/>
          <a:stretch>
            <a:fillRect/>
          </a:stretch>
        </p:blipFill>
        <p:spPr>
          <a:xfrm>
            <a:off x="1094508" y="1030249"/>
            <a:ext cx="7943650" cy="5827751"/>
          </a:xfrm>
          <a:prstGeom prst="rect">
            <a:avLst/>
          </a:prstGeom>
        </p:spPr>
      </p:pic>
    </p:spTree>
    <p:extLst>
      <p:ext uri="{BB962C8B-B14F-4D97-AF65-F5344CB8AC3E}">
        <p14:creationId xmlns:p14="http://schemas.microsoft.com/office/powerpoint/2010/main" val="45624977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2508444" cy="502766"/>
          </a:xfrm>
          <a:prstGeom prst="rect">
            <a:avLst/>
          </a:prstGeom>
          <a:noFill/>
        </p:spPr>
        <p:txBody>
          <a:bodyPr wrap="none" rtlCol="0">
            <a:spAutoFit/>
          </a:bodyPr>
          <a:lstStyle/>
          <a:p>
            <a:pPr defTabSz="1219170"/>
            <a:r>
              <a:rPr lang="en-US" altLang="zh-CN" sz="2667" dirty="0">
                <a:solidFill>
                  <a:prstClr val="black">
                    <a:lumMod val="65000"/>
                    <a:lumOff val="35000"/>
                  </a:prstClr>
                </a:solidFill>
                <a:latin typeface="微软雅黑"/>
                <a:ea typeface="微软雅黑"/>
              </a:rPr>
              <a:t>2</a:t>
            </a:r>
            <a:r>
              <a:rPr lang="zh-CN" altLang="en-US" sz="2667" dirty="0">
                <a:solidFill>
                  <a:prstClr val="black">
                    <a:lumMod val="65000"/>
                    <a:lumOff val="35000"/>
                  </a:prstClr>
                </a:solidFill>
                <a:latin typeface="微软雅黑"/>
                <a:ea typeface="微软雅黑"/>
              </a:rPr>
              <a:t>、</a:t>
            </a:r>
            <a:r>
              <a:rPr lang="en-US" altLang="zh-CN" sz="2667" dirty="0">
                <a:solidFill>
                  <a:prstClr val="black">
                    <a:lumMod val="65000"/>
                    <a:lumOff val="35000"/>
                  </a:prstClr>
                </a:solidFill>
                <a:latin typeface="微软雅黑"/>
                <a:ea typeface="微软雅黑"/>
              </a:rPr>
              <a:t> AWVS</a:t>
            </a:r>
            <a:r>
              <a:rPr lang="zh-CN" altLang="en-US" sz="2667" dirty="0">
                <a:solidFill>
                  <a:prstClr val="black">
                    <a:lumMod val="65000"/>
                    <a:lumOff val="35000"/>
                  </a:prstClr>
                </a:solidFill>
                <a:latin typeface="微软雅黑"/>
                <a:ea typeface="微软雅黑"/>
              </a:rPr>
              <a:t>检测</a:t>
            </a:r>
          </a:p>
        </p:txBody>
      </p:sp>
      <p:pic>
        <p:nvPicPr>
          <p:cNvPr id="6" name="图片 5">
            <a:extLst>
              <a:ext uri="{FF2B5EF4-FFF2-40B4-BE49-F238E27FC236}">
                <a16:creationId xmlns:a16="http://schemas.microsoft.com/office/drawing/2014/main" id="{93343035-5879-471B-97F3-5947A4394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359" y="1145880"/>
            <a:ext cx="10571018" cy="5025565"/>
          </a:xfrm>
          <a:prstGeom prst="rect">
            <a:avLst/>
          </a:prstGeom>
        </p:spPr>
      </p:pic>
    </p:spTree>
    <p:extLst>
      <p:ext uri="{BB962C8B-B14F-4D97-AF65-F5344CB8AC3E}">
        <p14:creationId xmlns:p14="http://schemas.microsoft.com/office/powerpoint/2010/main" val="206856158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84281" y="2892311"/>
            <a:ext cx="2646878" cy="830997"/>
          </a:xfrm>
          <a:prstGeom prst="rect">
            <a:avLst/>
          </a:prstGeom>
          <a:noFill/>
        </p:spPr>
        <p:txBody>
          <a:bodyPr wrap="none" rtlCol="0">
            <a:spAutoFit/>
          </a:bodyPr>
          <a:lstStyle/>
          <a:p>
            <a:pPr defTabSz="1219170"/>
            <a:r>
              <a:rPr lang="zh-CN" altLang="en-US" sz="4800" dirty="0">
                <a:solidFill>
                  <a:srgbClr val="4F81BD">
                    <a:lumMod val="75000"/>
                  </a:srgbClr>
                </a:solidFill>
                <a:latin typeface="微软雅黑"/>
              </a:rPr>
              <a:t>调研部分</a:t>
            </a:r>
          </a:p>
        </p:txBody>
      </p:sp>
      <p:pic>
        <p:nvPicPr>
          <p:cNvPr id="40"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rot="10800000">
            <a:off x="11159443" y="5595293"/>
            <a:ext cx="1032557" cy="1262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1" name="组合 40"/>
          <p:cNvGrpSpPr/>
          <p:nvPr/>
        </p:nvGrpSpPr>
        <p:grpSpPr>
          <a:xfrm>
            <a:off x="2489627" y="2041618"/>
            <a:ext cx="3606373" cy="2774763"/>
            <a:chOff x="4272487" y="985295"/>
            <a:chExt cx="530249" cy="407976"/>
          </a:xfrm>
        </p:grpSpPr>
        <p:grpSp>
          <p:nvGrpSpPr>
            <p:cNvPr id="42" name="组合 41"/>
            <p:cNvGrpSpPr/>
            <p:nvPr/>
          </p:nvGrpSpPr>
          <p:grpSpPr>
            <a:xfrm>
              <a:off x="4272487" y="985295"/>
              <a:ext cx="530249" cy="407976"/>
              <a:chOff x="1822439" y="149340"/>
              <a:chExt cx="5053817" cy="3888432"/>
            </a:xfrm>
          </p:grpSpPr>
          <p:sp>
            <p:nvSpPr>
              <p:cNvPr id="44" name="任意多边形 43"/>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sp>
            <p:nvSpPr>
              <p:cNvPr id="45" name="任意多边形 44"/>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grpSp>
        <p:sp>
          <p:nvSpPr>
            <p:cNvPr id="43" name="TextBox 42"/>
            <p:cNvSpPr txBox="1"/>
            <p:nvPr/>
          </p:nvSpPr>
          <p:spPr>
            <a:xfrm>
              <a:off x="4519952" y="1045125"/>
              <a:ext cx="159846" cy="285092"/>
            </a:xfrm>
            <a:prstGeom prst="rect">
              <a:avLst/>
            </a:prstGeom>
            <a:noFill/>
          </p:spPr>
          <p:txBody>
            <a:bodyPr wrap="none" rtlCol="0">
              <a:spAutoFit/>
            </a:bodyPr>
            <a:lstStyle/>
            <a:p>
              <a:pPr defTabSz="1219170"/>
              <a:r>
                <a:rPr lang="en-US" altLang="zh-CN" sz="12000" dirty="0">
                  <a:solidFill>
                    <a:srgbClr val="4F81BD">
                      <a:lumMod val="75000"/>
                    </a:srgbClr>
                  </a:solidFill>
                  <a:latin typeface="微软雅黑"/>
                  <a:ea typeface="微软雅黑"/>
                </a:rPr>
                <a:t>1</a:t>
              </a:r>
              <a:endParaRPr lang="zh-CN" altLang="en-US" sz="12000" dirty="0">
                <a:solidFill>
                  <a:srgbClr val="4F81BD">
                    <a:lumMod val="75000"/>
                  </a:srgbClr>
                </a:solidFill>
                <a:latin typeface="微软雅黑"/>
                <a:ea typeface="微软雅黑"/>
              </a:endParaRPr>
            </a:p>
          </p:txBody>
        </p:sp>
      </p:grpSp>
      <p:grpSp>
        <p:nvGrpSpPr>
          <p:cNvPr id="31" name="组合 30"/>
          <p:cNvGrpSpPr/>
          <p:nvPr/>
        </p:nvGrpSpPr>
        <p:grpSpPr>
          <a:xfrm>
            <a:off x="1" y="1"/>
            <a:ext cx="942727" cy="267531"/>
            <a:chOff x="90210" y="108662"/>
            <a:chExt cx="1213732" cy="344438"/>
          </a:xfrm>
        </p:grpSpPr>
        <p:sp>
          <p:nvSpPr>
            <p:cNvPr id="32" name="任意多边形 31"/>
            <p:cNvSpPr/>
            <p:nvPr/>
          </p:nvSpPr>
          <p:spPr>
            <a:xfrm>
              <a:off x="598665" y="108662"/>
              <a:ext cx="705277" cy="323935"/>
            </a:xfrm>
            <a:custGeom>
              <a:avLst/>
              <a:gdLst>
                <a:gd name="connsiteX0" fmla="*/ 0 w 705277"/>
                <a:gd name="connsiteY0" fmla="*/ 4100 h 323935"/>
                <a:gd name="connsiteX1" fmla="*/ 623268 w 705277"/>
                <a:gd name="connsiteY1" fmla="*/ 323935 h 323935"/>
                <a:gd name="connsiteX2" fmla="*/ 705277 w 705277"/>
                <a:gd name="connsiteY2" fmla="*/ 0 h 323935"/>
                <a:gd name="connsiteX3" fmla="*/ 0 w 705277"/>
                <a:gd name="connsiteY3" fmla="*/ 0 h 323935"/>
                <a:gd name="connsiteX4" fmla="*/ 0 w 705277"/>
                <a:gd name="connsiteY4" fmla="*/ 4100 h 323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77" h="323935">
                  <a:moveTo>
                    <a:pt x="0" y="4100"/>
                  </a:moveTo>
                  <a:lnTo>
                    <a:pt x="623268" y="323935"/>
                  </a:lnTo>
                  <a:lnTo>
                    <a:pt x="705277" y="0"/>
                  </a:lnTo>
                  <a:lnTo>
                    <a:pt x="0" y="0"/>
                  </a:lnTo>
                  <a:lnTo>
                    <a:pt x="0" y="410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sp>
          <p:nvSpPr>
            <p:cNvPr id="33" name="任意多边形 32"/>
            <p:cNvSpPr/>
            <p:nvPr/>
          </p:nvSpPr>
          <p:spPr>
            <a:xfrm>
              <a:off x="90210" y="108662"/>
              <a:ext cx="840591" cy="344438"/>
            </a:xfrm>
            <a:custGeom>
              <a:avLst/>
              <a:gdLst>
                <a:gd name="connsiteX0" fmla="*/ 840591 w 840591"/>
                <a:gd name="connsiteY0" fmla="*/ 336237 h 344438"/>
                <a:gd name="connsiteX1" fmla="*/ 299332 w 840591"/>
                <a:gd name="connsiteY1" fmla="*/ 0 h 344438"/>
                <a:gd name="connsiteX2" fmla="*/ 0 w 840591"/>
                <a:gd name="connsiteY2" fmla="*/ 0 h 344438"/>
                <a:gd name="connsiteX3" fmla="*/ 0 w 840591"/>
                <a:gd name="connsiteY3" fmla="*/ 344438 h 344438"/>
                <a:gd name="connsiteX4" fmla="*/ 840591 w 840591"/>
                <a:gd name="connsiteY4" fmla="*/ 336237 h 34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591" h="344438">
                  <a:moveTo>
                    <a:pt x="840591" y="336237"/>
                  </a:moveTo>
                  <a:lnTo>
                    <a:pt x="299332" y="0"/>
                  </a:lnTo>
                  <a:lnTo>
                    <a:pt x="0" y="0"/>
                  </a:lnTo>
                  <a:lnTo>
                    <a:pt x="0" y="344438"/>
                  </a:lnTo>
                  <a:lnTo>
                    <a:pt x="840591" y="3362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grpSp>
      <p:cxnSp>
        <p:nvCxnSpPr>
          <p:cNvPr id="20" name="直接连接符 19"/>
          <p:cNvCxnSpPr>
            <a:cxnSpLocks/>
          </p:cNvCxnSpPr>
          <p:nvPr/>
        </p:nvCxnSpPr>
        <p:spPr>
          <a:xfrm>
            <a:off x="6184281" y="3912008"/>
            <a:ext cx="2850966" cy="0"/>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2508444" cy="502766"/>
          </a:xfrm>
          <a:prstGeom prst="rect">
            <a:avLst/>
          </a:prstGeom>
          <a:noFill/>
        </p:spPr>
        <p:txBody>
          <a:bodyPr wrap="none" rtlCol="0">
            <a:spAutoFit/>
          </a:bodyPr>
          <a:lstStyle/>
          <a:p>
            <a:pPr defTabSz="1219170"/>
            <a:r>
              <a:rPr lang="en-US" altLang="zh-CN" sz="2667" dirty="0">
                <a:solidFill>
                  <a:prstClr val="black">
                    <a:lumMod val="65000"/>
                    <a:lumOff val="35000"/>
                  </a:prstClr>
                </a:solidFill>
                <a:latin typeface="微软雅黑"/>
                <a:ea typeface="微软雅黑"/>
              </a:rPr>
              <a:t>2</a:t>
            </a:r>
            <a:r>
              <a:rPr lang="zh-CN" altLang="en-US" sz="2667" dirty="0">
                <a:solidFill>
                  <a:prstClr val="black">
                    <a:lumMod val="65000"/>
                    <a:lumOff val="35000"/>
                  </a:prstClr>
                </a:solidFill>
                <a:latin typeface="微软雅黑"/>
                <a:ea typeface="微软雅黑"/>
              </a:rPr>
              <a:t>、</a:t>
            </a:r>
            <a:r>
              <a:rPr lang="en-US" altLang="zh-CN" sz="2667" dirty="0">
                <a:solidFill>
                  <a:prstClr val="black">
                    <a:lumMod val="65000"/>
                    <a:lumOff val="35000"/>
                  </a:prstClr>
                </a:solidFill>
                <a:latin typeface="微软雅黑"/>
                <a:ea typeface="微软雅黑"/>
              </a:rPr>
              <a:t> AWVS</a:t>
            </a:r>
            <a:r>
              <a:rPr lang="zh-CN" altLang="en-US" sz="2667" dirty="0">
                <a:solidFill>
                  <a:prstClr val="black">
                    <a:lumMod val="65000"/>
                    <a:lumOff val="35000"/>
                  </a:prstClr>
                </a:solidFill>
                <a:latin typeface="微软雅黑"/>
                <a:ea typeface="微软雅黑"/>
              </a:rPr>
              <a:t>检测</a:t>
            </a:r>
          </a:p>
        </p:txBody>
      </p:sp>
      <p:pic>
        <p:nvPicPr>
          <p:cNvPr id="3" name="图片 2">
            <a:extLst>
              <a:ext uri="{FF2B5EF4-FFF2-40B4-BE49-F238E27FC236}">
                <a16:creationId xmlns:a16="http://schemas.microsoft.com/office/drawing/2014/main" id="{5A308F8D-8424-4262-A4B6-4E0FD4B23255}"/>
              </a:ext>
            </a:extLst>
          </p:cNvPr>
          <p:cNvPicPr>
            <a:picLocks noChangeAspect="1"/>
          </p:cNvPicPr>
          <p:nvPr/>
        </p:nvPicPr>
        <p:blipFill>
          <a:blip r:embed="rId3"/>
          <a:stretch>
            <a:fillRect/>
          </a:stretch>
        </p:blipFill>
        <p:spPr>
          <a:xfrm>
            <a:off x="2053390" y="884335"/>
            <a:ext cx="6552707" cy="5973665"/>
          </a:xfrm>
          <a:prstGeom prst="rect">
            <a:avLst/>
          </a:prstGeom>
        </p:spPr>
      </p:pic>
    </p:spTree>
    <p:extLst>
      <p:ext uri="{BB962C8B-B14F-4D97-AF65-F5344CB8AC3E}">
        <p14:creationId xmlns:p14="http://schemas.microsoft.com/office/powerpoint/2010/main" val="280379513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2508444" cy="502766"/>
          </a:xfrm>
          <a:prstGeom prst="rect">
            <a:avLst/>
          </a:prstGeom>
          <a:noFill/>
        </p:spPr>
        <p:txBody>
          <a:bodyPr wrap="none" rtlCol="0">
            <a:spAutoFit/>
          </a:bodyPr>
          <a:lstStyle/>
          <a:p>
            <a:pPr defTabSz="1219170"/>
            <a:r>
              <a:rPr lang="en-US" altLang="zh-CN" sz="2667" dirty="0">
                <a:solidFill>
                  <a:prstClr val="black">
                    <a:lumMod val="65000"/>
                    <a:lumOff val="35000"/>
                  </a:prstClr>
                </a:solidFill>
                <a:latin typeface="微软雅黑"/>
                <a:ea typeface="微软雅黑"/>
              </a:rPr>
              <a:t>2</a:t>
            </a:r>
            <a:r>
              <a:rPr lang="zh-CN" altLang="en-US" sz="2667" dirty="0">
                <a:solidFill>
                  <a:prstClr val="black">
                    <a:lumMod val="65000"/>
                    <a:lumOff val="35000"/>
                  </a:prstClr>
                </a:solidFill>
                <a:latin typeface="微软雅黑"/>
                <a:ea typeface="微软雅黑"/>
              </a:rPr>
              <a:t>、</a:t>
            </a:r>
            <a:r>
              <a:rPr lang="en-US" altLang="zh-CN" sz="2667" dirty="0">
                <a:solidFill>
                  <a:prstClr val="black">
                    <a:lumMod val="65000"/>
                    <a:lumOff val="35000"/>
                  </a:prstClr>
                </a:solidFill>
                <a:latin typeface="微软雅黑"/>
                <a:ea typeface="微软雅黑"/>
              </a:rPr>
              <a:t> AWVS</a:t>
            </a:r>
            <a:r>
              <a:rPr lang="zh-CN" altLang="en-US" sz="2667" dirty="0">
                <a:solidFill>
                  <a:prstClr val="black">
                    <a:lumMod val="65000"/>
                    <a:lumOff val="35000"/>
                  </a:prstClr>
                </a:solidFill>
                <a:latin typeface="微软雅黑"/>
                <a:ea typeface="微软雅黑"/>
              </a:rPr>
              <a:t>检测</a:t>
            </a:r>
          </a:p>
        </p:txBody>
      </p:sp>
      <p:pic>
        <p:nvPicPr>
          <p:cNvPr id="4" name="图片 3">
            <a:extLst>
              <a:ext uri="{FF2B5EF4-FFF2-40B4-BE49-F238E27FC236}">
                <a16:creationId xmlns:a16="http://schemas.microsoft.com/office/drawing/2014/main" id="{216B9CC3-A9AF-49E0-99F4-4179463D534A}"/>
              </a:ext>
            </a:extLst>
          </p:cNvPr>
          <p:cNvPicPr>
            <a:picLocks noChangeAspect="1"/>
          </p:cNvPicPr>
          <p:nvPr/>
        </p:nvPicPr>
        <p:blipFill>
          <a:blip r:embed="rId3"/>
          <a:stretch>
            <a:fillRect/>
          </a:stretch>
        </p:blipFill>
        <p:spPr>
          <a:xfrm>
            <a:off x="1138989" y="971550"/>
            <a:ext cx="9914021" cy="5886450"/>
          </a:xfrm>
          <a:prstGeom prst="rect">
            <a:avLst/>
          </a:prstGeom>
        </p:spPr>
      </p:pic>
    </p:spTree>
    <p:extLst>
      <p:ext uri="{BB962C8B-B14F-4D97-AF65-F5344CB8AC3E}">
        <p14:creationId xmlns:p14="http://schemas.microsoft.com/office/powerpoint/2010/main" val="183291746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2407454" cy="502766"/>
          </a:xfrm>
          <a:prstGeom prst="rect">
            <a:avLst/>
          </a:prstGeom>
          <a:noFill/>
        </p:spPr>
        <p:txBody>
          <a:bodyPr wrap="none" rtlCol="0">
            <a:spAutoFit/>
          </a:bodyPr>
          <a:lstStyle/>
          <a:p>
            <a:pPr defTabSz="1219170"/>
            <a:r>
              <a:rPr lang="en-US" altLang="zh-CN" sz="2667" dirty="0">
                <a:solidFill>
                  <a:prstClr val="black">
                    <a:lumMod val="65000"/>
                    <a:lumOff val="35000"/>
                  </a:prstClr>
                </a:solidFill>
                <a:latin typeface="微软雅黑"/>
                <a:ea typeface="微软雅黑"/>
              </a:rPr>
              <a:t>2</a:t>
            </a:r>
            <a:r>
              <a:rPr lang="zh-CN" altLang="en-US" sz="2667" dirty="0">
                <a:solidFill>
                  <a:prstClr val="black">
                    <a:lumMod val="65000"/>
                    <a:lumOff val="35000"/>
                  </a:prstClr>
                </a:solidFill>
                <a:latin typeface="微软雅黑"/>
                <a:ea typeface="微软雅黑"/>
              </a:rPr>
              <a:t>、</a:t>
            </a:r>
            <a:r>
              <a:rPr lang="en-US" altLang="zh-CN" sz="2667" dirty="0">
                <a:solidFill>
                  <a:prstClr val="black">
                    <a:lumMod val="65000"/>
                    <a:lumOff val="35000"/>
                  </a:prstClr>
                </a:solidFill>
                <a:latin typeface="微软雅黑"/>
                <a:ea typeface="微软雅黑"/>
              </a:rPr>
              <a:t>AWVS</a:t>
            </a:r>
            <a:r>
              <a:rPr lang="zh-CN" altLang="en-US" sz="2667" dirty="0">
                <a:solidFill>
                  <a:prstClr val="black">
                    <a:lumMod val="65000"/>
                    <a:lumOff val="35000"/>
                  </a:prstClr>
                </a:solidFill>
                <a:latin typeface="微软雅黑"/>
                <a:ea typeface="微软雅黑"/>
              </a:rPr>
              <a:t>检测</a:t>
            </a:r>
          </a:p>
        </p:txBody>
      </p:sp>
      <p:pic>
        <p:nvPicPr>
          <p:cNvPr id="2" name="图片 1">
            <a:extLst>
              <a:ext uri="{FF2B5EF4-FFF2-40B4-BE49-F238E27FC236}">
                <a16:creationId xmlns:a16="http://schemas.microsoft.com/office/drawing/2014/main" id="{CD1424A9-9734-4971-8B2A-FEB15D5C8604}"/>
              </a:ext>
            </a:extLst>
          </p:cNvPr>
          <p:cNvPicPr>
            <a:picLocks noChangeAspect="1"/>
          </p:cNvPicPr>
          <p:nvPr/>
        </p:nvPicPr>
        <p:blipFill>
          <a:blip r:embed="rId3"/>
          <a:stretch>
            <a:fillRect/>
          </a:stretch>
        </p:blipFill>
        <p:spPr>
          <a:xfrm>
            <a:off x="2609384" y="918376"/>
            <a:ext cx="6797637" cy="5939624"/>
          </a:xfrm>
          <a:prstGeom prst="rect">
            <a:avLst/>
          </a:prstGeom>
        </p:spPr>
      </p:pic>
    </p:spTree>
    <p:extLst>
      <p:ext uri="{BB962C8B-B14F-4D97-AF65-F5344CB8AC3E}">
        <p14:creationId xmlns:p14="http://schemas.microsoft.com/office/powerpoint/2010/main" val="374894597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6242415" cy="502766"/>
          </a:xfrm>
          <a:prstGeom prst="rect">
            <a:avLst/>
          </a:prstGeom>
          <a:noFill/>
        </p:spPr>
        <p:txBody>
          <a:bodyPr wrap="none" rtlCol="0">
            <a:spAutoFit/>
          </a:bodyPr>
          <a:lstStyle/>
          <a:p>
            <a:pPr defTabSz="1219170"/>
            <a:r>
              <a:rPr lang="en-US" altLang="zh-CN" sz="2667" dirty="0">
                <a:solidFill>
                  <a:prstClr val="black">
                    <a:lumMod val="65000"/>
                    <a:lumOff val="35000"/>
                  </a:prstClr>
                </a:solidFill>
                <a:latin typeface="微软雅黑"/>
                <a:ea typeface="微软雅黑"/>
              </a:rPr>
              <a:t>2</a:t>
            </a:r>
            <a:r>
              <a:rPr lang="zh-CN" altLang="en-US" sz="2667" dirty="0">
                <a:solidFill>
                  <a:prstClr val="black">
                    <a:lumMod val="65000"/>
                    <a:lumOff val="35000"/>
                  </a:prstClr>
                </a:solidFill>
                <a:latin typeface="微软雅黑"/>
                <a:ea typeface="微软雅黑"/>
              </a:rPr>
              <a:t>、基于日志分析的</a:t>
            </a:r>
            <a:r>
              <a:rPr lang="en-US" altLang="zh-CN" sz="2667" dirty="0">
                <a:solidFill>
                  <a:prstClr val="black">
                    <a:lumMod val="65000"/>
                    <a:lumOff val="35000"/>
                  </a:prstClr>
                </a:solidFill>
                <a:latin typeface="微软雅黑"/>
                <a:ea typeface="微软雅黑"/>
              </a:rPr>
              <a:t>SQL</a:t>
            </a:r>
            <a:r>
              <a:rPr lang="zh-CN" altLang="en-US" sz="2667" dirty="0">
                <a:solidFill>
                  <a:prstClr val="black">
                    <a:lumMod val="65000"/>
                    <a:lumOff val="35000"/>
                  </a:prstClr>
                </a:solidFill>
                <a:latin typeface="微软雅黑"/>
                <a:ea typeface="微软雅黑"/>
              </a:rPr>
              <a:t>注入检测与防御</a:t>
            </a:r>
          </a:p>
        </p:txBody>
      </p:sp>
      <p:sp>
        <p:nvSpPr>
          <p:cNvPr id="4" name="TextBox 63">
            <a:extLst>
              <a:ext uri="{FF2B5EF4-FFF2-40B4-BE49-F238E27FC236}">
                <a16:creationId xmlns:a16="http://schemas.microsoft.com/office/drawing/2014/main" id="{44C0D1EF-37AD-4F99-9333-69CCE60A7161}"/>
              </a:ext>
            </a:extLst>
          </p:cNvPr>
          <p:cNvSpPr txBox="1"/>
          <p:nvPr/>
        </p:nvSpPr>
        <p:spPr>
          <a:xfrm>
            <a:off x="726643" y="1203915"/>
            <a:ext cx="4413393" cy="461665"/>
          </a:xfrm>
          <a:prstGeom prst="rect">
            <a:avLst/>
          </a:prstGeom>
          <a:noFill/>
        </p:spPr>
        <p:txBody>
          <a:bodyPr wrap="square" rtlCol="0">
            <a:spAutoFit/>
          </a:bodyPr>
          <a:lstStyle/>
          <a:p>
            <a:pPr defTabSz="1219170"/>
            <a:r>
              <a:rPr lang="zh-CN" altLang="en-US" sz="2400" b="1" dirty="0">
                <a:solidFill>
                  <a:srgbClr val="4F81BD">
                    <a:lumMod val="75000"/>
                  </a:srgbClr>
                </a:solidFill>
                <a:latin typeface="微软雅黑"/>
                <a:ea typeface="微软雅黑"/>
              </a:rPr>
              <a:t>关于</a:t>
            </a:r>
            <a:r>
              <a:rPr lang="en-US" altLang="zh-CN" sz="2400" b="1" dirty="0">
                <a:solidFill>
                  <a:srgbClr val="4F81BD">
                    <a:lumMod val="75000"/>
                  </a:srgbClr>
                </a:solidFill>
                <a:latin typeface="微软雅黑"/>
                <a:ea typeface="微软雅黑"/>
              </a:rPr>
              <a:t>SQL</a:t>
            </a:r>
            <a:r>
              <a:rPr lang="zh-CN" altLang="en-US" sz="2400" b="1" dirty="0">
                <a:solidFill>
                  <a:srgbClr val="4F81BD">
                    <a:lumMod val="75000"/>
                  </a:srgbClr>
                </a:solidFill>
                <a:latin typeface="微软雅黑"/>
                <a:ea typeface="微软雅黑"/>
              </a:rPr>
              <a:t>注入</a:t>
            </a:r>
          </a:p>
        </p:txBody>
      </p:sp>
      <p:sp>
        <p:nvSpPr>
          <p:cNvPr id="2" name="文本框 1">
            <a:extLst>
              <a:ext uri="{FF2B5EF4-FFF2-40B4-BE49-F238E27FC236}">
                <a16:creationId xmlns:a16="http://schemas.microsoft.com/office/drawing/2014/main" id="{3E1A9F52-7F6F-4F49-B18F-3ECE1FE78974}"/>
              </a:ext>
            </a:extLst>
          </p:cNvPr>
          <p:cNvSpPr txBox="1"/>
          <p:nvPr/>
        </p:nvSpPr>
        <p:spPr>
          <a:xfrm>
            <a:off x="726643" y="1925782"/>
            <a:ext cx="10141527" cy="4247317"/>
          </a:xfrm>
          <a:prstGeom prst="rect">
            <a:avLst/>
          </a:prstGeom>
          <a:noFill/>
        </p:spPr>
        <p:txBody>
          <a:bodyPr wrap="square" rtlCol="0">
            <a:spAutoFit/>
          </a:bodyPr>
          <a:lstStyle/>
          <a:p>
            <a:r>
              <a:rPr lang="zh-CN" altLang="en-US" dirty="0"/>
              <a:t>市场上软件基本能检测的一般为一阶</a:t>
            </a:r>
            <a:r>
              <a:rPr lang="en-US" altLang="zh-CN" dirty="0"/>
              <a:t>SQL</a:t>
            </a:r>
            <a:r>
              <a:rPr lang="zh-CN" altLang="en-US" dirty="0"/>
              <a:t>注入，例如</a:t>
            </a:r>
            <a:r>
              <a:rPr lang="en-US" altLang="zh-CN" dirty="0"/>
              <a:t>AWVS</a:t>
            </a:r>
            <a:r>
              <a:rPr lang="zh-CN" altLang="en-US" dirty="0"/>
              <a:t>扫描不出基本的二阶</a:t>
            </a:r>
            <a:r>
              <a:rPr lang="en-US" altLang="zh-CN" dirty="0"/>
              <a:t>SQL</a:t>
            </a:r>
            <a:r>
              <a:rPr lang="zh-CN" altLang="en-US" dirty="0"/>
              <a:t>注入。</a:t>
            </a:r>
            <a:endParaRPr lang="en-US" altLang="zh-CN" dirty="0"/>
          </a:p>
          <a:p>
            <a:endParaRPr lang="en-US" altLang="zh-CN" dirty="0"/>
          </a:p>
          <a:p>
            <a:r>
              <a:rPr lang="zh-CN" altLang="en-US" dirty="0"/>
              <a:t>二阶</a:t>
            </a:r>
            <a:r>
              <a:rPr lang="en-US" altLang="zh-CN" dirty="0"/>
              <a:t>SQL</a:t>
            </a:r>
            <a:r>
              <a:rPr lang="zh-CN" altLang="en-US" dirty="0"/>
              <a:t>注入的原因是程序默认来自数据库的数据是安全的，从而直接调用数据构造</a:t>
            </a:r>
            <a:r>
              <a:rPr lang="en-US" altLang="zh-CN" dirty="0"/>
              <a:t>SQL</a:t>
            </a:r>
            <a:r>
              <a:rPr lang="zh-CN" altLang="en-US" dirty="0"/>
              <a:t>语句，导 致漏洞形成</a:t>
            </a:r>
            <a:endParaRPr lang="en-US" altLang="zh-CN" dirty="0"/>
          </a:p>
          <a:p>
            <a:endParaRPr lang="en-US" altLang="zh-CN" dirty="0"/>
          </a:p>
          <a:p>
            <a:r>
              <a:rPr lang="zh-CN" altLang="en-US" dirty="0"/>
              <a:t>根本解决方法：</a:t>
            </a:r>
            <a:endParaRPr lang="en-US" altLang="zh-CN" dirty="0"/>
          </a:p>
          <a:p>
            <a:r>
              <a:rPr lang="zh-CN" altLang="en-US" dirty="0"/>
              <a:t>对来自服务器和数据库的数据都做检测（转义</a:t>
            </a:r>
            <a:r>
              <a:rPr lang="en-US" altLang="zh-CN" dirty="0"/>
              <a:t>/</a:t>
            </a:r>
            <a:r>
              <a:rPr lang="zh-CN" altLang="en-US" dirty="0"/>
              <a:t>过滤等），但会严重影响</a:t>
            </a:r>
            <a:r>
              <a:rPr lang="en-US" altLang="zh-CN" dirty="0"/>
              <a:t>SQL</a:t>
            </a:r>
            <a:r>
              <a:rPr lang="zh-CN" altLang="en-US" dirty="0"/>
              <a:t>查询的效率</a:t>
            </a:r>
            <a:endParaRPr lang="en-US" altLang="zh-CN" dirty="0"/>
          </a:p>
          <a:p>
            <a:endParaRPr lang="en-US" altLang="zh-CN" dirty="0"/>
          </a:p>
          <a:p>
            <a:r>
              <a:rPr lang="zh-CN" altLang="en-US" dirty="0"/>
              <a:t>关于本项目：</a:t>
            </a:r>
            <a:endParaRPr lang="en-US" altLang="zh-CN" dirty="0"/>
          </a:p>
          <a:p>
            <a:r>
              <a:rPr lang="en-US" altLang="zh-CN" dirty="0"/>
              <a:t>1</a:t>
            </a:r>
            <a:r>
              <a:rPr lang="zh-CN" altLang="en-US" dirty="0"/>
              <a:t>、</a:t>
            </a:r>
            <a:r>
              <a:rPr lang="en-US" altLang="zh-CN" dirty="0"/>
              <a:t>Host-based</a:t>
            </a:r>
          </a:p>
          <a:p>
            <a:r>
              <a:rPr lang="zh-CN" altLang="en-US" dirty="0"/>
              <a:t>通过获取、解析日志，提取日志特征，寻找存在</a:t>
            </a:r>
            <a:r>
              <a:rPr lang="en-US" altLang="zh-CN" dirty="0"/>
              <a:t>SQL</a:t>
            </a:r>
            <a:r>
              <a:rPr lang="zh-CN" altLang="en-US" dirty="0"/>
              <a:t>注入攻击的日志特点。从而检测出是否存在</a:t>
            </a:r>
            <a:r>
              <a:rPr lang="en-US" altLang="zh-CN" dirty="0"/>
              <a:t>SQL</a:t>
            </a:r>
            <a:r>
              <a:rPr lang="zh-CN" altLang="en-US" dirty="0"/>
              <a:t>注入并进行下一步处理</a:t>
            </a:r>
            <a:endParaRPr lang="en-US" altLang="zh-CN" dirty="0"/>
          </a:p>
          <a:p>
            <a:r>
              <a:rPr lang="en-US" altLang="zh-CN" dirty="0"/>
              <a:t>2</a:t>
            </a:r>
            <a:r>
              <a:rPr lang="zh-CN" altLang="en-US" dirty="0"/>
              <a:t>、</a:t>
            </a:r>
            <a:r>
              <a:rPr lang="en-US" altLang="zh-CN" dirty="0"/>
              <a:t>Network-based</a:t>
            </a:r>
          </a:p>
          <a:p>
            <a:r>
              <a:rPr lang="zh-CN" altLang="en-US" dirty="0"/>
              <a:t>日志的分析是非实时的，如果能在数据库服务器与用户客户端添加一个代理服务器，针对来自双方的数据包进行检测，类似于</a:t>
            </a:r>
            <a:r>
              <a:rPr lang="en-US" altLang="zh-CN" dirty="0"/>
              <a:t>Host-based</a:t>
            </a:r>
            <a:r>
              <a:rPr lang="zh-CN" altLang="en-US" dirty="0"/>
              <a:t>，增加了实时性。</a:t>
            </a:r>
          </a:p>
        </p:txBody>
      </p:sp>
    </p:spTree>
    <p:extLst>
      <p:ext uri="{BB962C8B-B14F-4D97-AF65-F5344CB8AC3E}">
        <p14:creationId xmlns:p14="http://schemas.microsoft.com/office/powerpoint/2010/main" val="41287425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6242415" cy="502766"/>
          </a:xfrm>
          <a:prstGeom prst="rect">
            <a:avLst/>
          </a:prstGeom>
          <a:noFill/>
        </p:spPr>
        <p:txBody>
          <a:bodyPr wrap="none" rtlCol="0">
            <a:spAutoFit/>
          </a:bodyPr>
          <a:lstStyle/>
          <a:p>
            <a:pPr defTabSz="1219170"/>
            <a:r>
              <a:rPr lang="en-US" altLang="zh-CN" sz="2667" dirty="0">
                <a:solidFill>
                  <a:prstClr val="black">
                    <a:lumMod val="65000"/>
                    <a:lumOff val="35000"/>
                  </a:prstClr>
                </a:solidFill>
                <a:latin typeface="微软雅黑"/>
                <a:ea typeface="微软雅黑"/>
              </a:rPr>
              <a:t>2</a:t>
            </a:r>
            <a:r>
              <a:rPr lang="zh-CN" altLang="en-US" sz="2667" dirty="0">
                <a:solidFill>
                  <a:prstClr val="black">
                    <a:lumMod val="65000"/>
                    <a:lumOff val="35000"/>
                  </a:prstClr>
                </a:solidFill>
                <a:latin typeface="微软雅黑"/>
                <a:ea typeface="微软雅黑"/>
              </a:rPr>
              <a:t>、基于日志分析的</a:t>
            </a:r>
            <a:r>
              <a:rPr lang="en-US" altLang="zh-CN" sz="2667" dirty="0">
                <a:solidFill>
                  <a:prstClr val="black">
                    <a:lumMod val="65000"/>
                    <a:lumOff val="35000"/>
                  </a:prstClr>
                </a:solidFill>
                <a:latin typeface="微软雅黑"/>
                <a:ea typeface="微软雅黑"/>
              </a:rPr>
              <a:t>SQL</a:t>
            </a:r>
            <a:r>
              <a:rPr lang="zh-CN" altLang="en-US" sz="2667" dirty="0">
                <a:solidFill>
                  <a:prstClr val="black">
                    <a:lumMod val="65000"/>
                    <a:lumOff val="35000"/>
                  </a:prstClr>
                </a:solidFill>
                <a:latin typeface="微软雅黑"/>
                <a:ea typeface="微软雅黑"/>
              </a:rPr>
              <a:t>注入检测与防御</a:t>
            </a:r>
          </a:p>
        </p:txBody>
      </p:sp>
      <p:sp>
        <p:nvSpPr>
          <p:cNvPr id="4" name="TextBox 63">
            <a:extLst>
              <a:ext uri="{FF2B5EF4-FFF2-40B4-BE49-F238E27FC236}">
                <a16:creationId xmlns:a16="http://schemas.microsoft.com/office/drawing/2014/main" id="{44C0D1EF-37AD-4F99-9333-69CCE60A7161}"/>
              </a:ext>
            </a:extLst>
          </p:cNvPr>
          <p:cNvSpPr txBox="1"/>
          <p:nvPr/>
        </p:nvSpPr>
        <p:spPr>
          <a:xfrm>
            <a:off x="726643" y="1203915"/>
            <a:ext cx="4413393" cy="461665"/>
          </a:xfrm>
          <a:prstGeom prst="rect">
            <a:avLst/>
          </a:prstGeom>
          <a:noFill/>
        </p:spPr>
        <p:txBody>
          <a:bodyPr wrap="square" rtlCol="0">
            <a:spAutoFit/>
          </a:bodyPr>
          <a:lstStyle/>
          <a:p>
            <a:pPr defTabSz="1219170"/>
            <a:r>
              <a:rPr lang="zh-CN" altLang="en-US" sz="2400" b="1" dirty="0">
                <a:solidFill>
                  <a:srgbClr val="4F81BD">
                    <a:lumMod val="75000"/>
                  </a:srgbClr>
                </a:solidFill>
                <a:latin typeface="微软雅黑"/>
                <a:ea typeface="微软雅黑"/>
              </a:rPr>
              <a:t>检测的思路</a:t>
            </a:r>
          </a:p>
        </p:txBody>
      </p:sp>
      <p:sp>
        <p:nvSpPr>
          <p:cNvPr id="2" name="文本框 1">
            <a:extLst>
              <a:ext uri="{FF2B5EF4-FFF2-40B4-BE49-F238E27FC236}">
                <a16:creationId xmlns:a16="http://schemas.microsoft.com/office/drawing/2014/main" id="{3E1A9F52-7F6F-4F49-B18F-3ECE1FE78974}"/>
              </a:ext>
            </a:extLst>
          </p:cNvPr>
          <p:cNvSpPr txBox="1"/>
          <p:nvPr/>
        </p:nvSpPr>
        <p:spPr>
          <a:xfrm>
            <a:off x="775855" y="2244436"/>
            <a:ext cx="10141527" cy="3139321"/>
          </a:xfrm>
          <a:prstGeom prst="rect">
            <a:avLst/>
          </a:prstGeom>
          <a:noFill/>
        </p:spPr>
        <p:txBody>
          <a:bodyPr wrap="square" rtlCol="0">
            <a:spAutoFit/>
          </a:bodyPr>
          <a:lstStyle/>
          <a:p>
            <a:r>
              <a:rPr lang="zh-CN" altLang="en-US" dirty="0"/>
              <a:t>主要有三个思路：</a:t>
            </a:r>
            <a:endParaRPr lang="en-US" altLang="zh-CN" dirty="0"/>
          </a:p>
          <a:p>
            <a:endParaRPr lang="en-US" altLang="zh-CN" dirty="0"/>
          </a:p>
          <a:p>
            <a:r>
              <a:rPr lang="en-US" altLang="zh-CN" dirty="0"/>
              <a:t>1</a:t>
            </a:r>
            <a:r>
              <a:rPr lang="zh-CN" altLang="en-US" dirty="0"/>
              <a:t>、基于正则表达式</a:t>
            </a:r>
            <a:endParaRPr lang="en-US" altLang="zh-CN" dirty="0"/>
          </a:p>
          <a:p>
            <a:r>
              <a:rPr lang="en-US" altLang="zh-CN" dirty="0"/>
              <a:t>       </a:t>
            </a:r>
            <a:r>
              <a:rPr lang="zh-CN" altLang="en-US" dirty="0"/>
              <a:t>设置白名单与黑名单进行判断，不过是误用检测，容易漏判</a:t>
            </a:r>
            <a:endParaRPr lang="en-US" altLang="zh-CN" dirty="0"/>
          </a:p>
          <a:p>
            <a:r>
              <a:rPr lang="en-US" altLang="zh-CN" dirty="0"/>
              <a:t>2</a:t>
            </a:r>
            <a:r>
              <a:rPr lang="zh-CN" altLang="en-US" dirty="0"/>
              <a:t>、基于机器学习</a:t>
            </a:r>
            <a:endParaRPr lang="en-US" altLang="zh-CN" dirty="0"/>
          </a:p>
          <a:p>
            <a:r>
              <a:rPr lang="en-US" altLang="zh-CN" dirty="0"/>
              <a:t>      </a:t>
            </a:r>
            <a:r>
              <a:rPr lang="zh-CN" altLang="en-US" dirty="0"/>
              <a:t>例如</a:t>
            </a:r>
            <a:r>
              <a:rPr lang="en-US" altLang="zh-CN" dirty="0"/>
              <a:t>Tree-based CNN</a:t>
            </a:r>
            <a:r>
              <a:rPr lang="zh-CN" altLang="en-US" dirty="0"/>
              <a:t>卷积神经网络，数据集的获取问题</a:t>
            </a:r>
            <a:endParaRPr lang="en-US" altLang="zh-CN" dirty="0"/>
          </a:p>
          <a:p>
            <a:r>
              <a:rPr lang="en-US" altLang="zh-CN" dirty="0"/>
              <a:t>3</a:t>
            </a:r>
            <a:r>
              <a:rPr lang="zh-CN" altLang="en-US" dirty="0"/>
              <a:t>、基于</a:t>
            </a:r>
            <a:r>
              <a:rPr lang="en-US" altLang="zh-CN" dirty="0"/>
              <a:t>SQL</a:t>
            </a:r>
            <a:r>
              <a:rPr lang="zh-CN" altLang="en-US" dirty="0"/>
              <a:t>语法分析</a:t>
            </a:r>
            <a:endParaRPr lang="en-US" altLang="zh-CN" dirty="0"/>
          </a:p>
          <a:p>
            <a:r>
              <a:rPr lang="en-US" altLang="zh-CN" dirty="0"/>
              <a:t>      </a:t>
            </a:r>
            <a:r>
              <a:rPr lang="zh-CN" altLang="en-US" dirty="0"/>
              <a:t>递归解析、词法分析、语义分析等</a:t>
            </a:r>
            <a:endParaRPr lang="en-US" altLang="zh-CN" dirty="0"/>
          </a:p>
          <a:p>
            <a:r>
              <a:rPr lang="en-US" altLang="zh-CN" dirty="0"/>
              <a:t>      </a:t>
            </a:r>
            <a:r>
              <a:rPr lang="zh-CN" altLang="en-US" dirty="0"/>
              <a:t>优于基于正则的</a:t>
            </a:r>
            <a:r>
              <a:rPr lang="en-US" altLang="zh-CN" dirty="0"/>
              <a:t>SQL</a:t>
            </a:r>
            <a:r>
              <a:rPr lang="zh-CN" altLang="en-US" dirty="0"/>
              <a:t>注入检测，检测较为准确、快速。工作量大</a:t>
            </a:r>
            <a:endParaRPr lang="en-US" altLang="zh-CN" dirty="0"/>
          </a:p>
          <a:p>
            <a:endParaRPr lang="en-US" altLang="zh-CN" dirty="0"/>
          </a:p>
          <a:p>
            <a:r>
              <a:rPr lang="en-US" altLang="zh-CN" dirty="0"/>
              <a:t>// </a:t>
            </a:r>
            <a:r>
              <a:rPr lang="zh-CN" altLang="en-US" dirty="0"/>
              <a:t>动态数据跟踪</a:t>
            </a:r>
            <a:endParaRPr lang="en-US" altLang="zh-CN" dirty="0"/>
          </a:p>
        </p:txBody>
      </p:sp>
    </p:spTree>
    <p:extLst>
      <p:ext uri="{BB962C8B-B14F-4D97-AF65-F5344CB8AC3E}">
        <p14:creationId xmlns:p14="http://schemas.microsoft.com/office/powerpoint/2010/main" val="114289722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8206093" cy="502766"/>
          </a:xfrm>
          <a:prstGeom prst="rect">
            <a:avLst/>
          </a:prstGeom>
          <a:noFill/>
        </p:spPr>
        <p:txBody>
          <a:bodyPr wrap="none" rtlCol="0">
            <a:spAutoFit/>
          </a:bodyPr>
          <a:lstStyle/>
          <a:p>
            <a:pPr defTabSz="1219170"/>
            <a:r>
              <a:rPr lang="en-US" altLang="zh-CN" sz="2667" dirty="0">
                <a:solidFill>
                  <a:prstClr val="black">
                    <a:lumMod val="65000"/>
                    <a:lumOff val="35000"/>
                  </a:prstClr>
                </a:solidFill>
                <a:latin typeface="微软雅黑"/>
                <a:ea typeface="微软雅黑"/>
              </a:rPr>
              <a:t>2</a:t>
            </a:r>
            <a:r>
              <a:rPr lang="zh-CN" altLang="en-US" sz="2667" dirty="0">
                <a:solidFill>
                  <a:prstClr val="black">
                    <a:lumMod val="65000"/>
                    <a:lumOff val="35000"/>
                  </a:prstClr>
                </a:solidFill>
                <a:latin typeface="微软雅黑"/>
                <a:ea typeface="微软雅黑"/>
              </a:rPr>
              <a:t>、基于源代码分析和自动化执行的二阶</a:t>
            </a:r>
            <a:r>
              <a:rPr lang="en-US" altLang="zh-CN" sz="2667" dirty="0">
                <a:solidFill>
                  <a:prstClr val="black">
                    <a:lumMod val="65000"/>
                    <a:lumOff val="35000"/>
                  </a:prstClr>
                </a:solidFill>
                <a:latin typeface="微软雅黑"/>
                <a:ea typeface="微软雅黑"/>
              </a:rPr>
              <a:t>SQL</a:t>
            </a:r>
            <a:r>
              <a:rPr lang="zh-CN" altLang="en-US" sz="2667" dirty="0">
                <a:solidFill>
                  <a:prstClr val="black">
                    <a:lumMod val="65000"/>
                    <a:lumOff val="35000"/>
                  </a:prstClr>
                </a:solidFill>
                <a:latin typeface="微软雅黑"/>
                <a:ea typeface="微软雅黑"/>
              </a:rPr>
              <a:t>注入检测</a:t>
            </a:r>
          </a:p>
        </p:txBody>
      </p:sp>
      <p:pic>
        <p:nvPicPr>
          <p:cNvPr id="5" name="图片 4">
            <a:extLst>
              <a:ext uri="{FF2B5EF4-FFF2-40B4-BE49-F238E27FC236}">
                <a16:creationId xmlns:a16="http://schemas.microsoft.com/office/drawing/2014/main" id="{9973CD47-4799-436A-B840-89E508EB606F}"/>
              </a:ext>
            </a:extLst>
          </p:cNvPr>
          <p:cNvPicPr>
            <a:picLocks noChangeAspect="1"/>
          </p:cNvPicPr>
          <p:nvPr/>
        </p:nvPicPr>
        <p:blipFill>
          <a:blip r:embed="rId3"/>
          <a:stretch>
            <a:fillRect/>
          </a:stretch>
        </p:blipFill>
        <p:spPr>
          <a:xfrm>
            <a:off x="480252" y="1506266"/>
            <a:ext cx="5615748" cy="5448737"/>
          </a:xfrm>
          <a:prstGeom prst="rect">
            <a:avLst/>
          </a:prstGeom>
        </p:spPr>
      </p:pic>
      <p:sp>
        <p:nvSpPr>
          <p:cNvPr id="8" name="TextBox 63">
            <a:extLst>
              <a:ext uri="{FF2B5EF4-FFF2-40B4-BE49-F238E27FC236}">
                <a16:creationId xmlns:a16="http://schemas.microsoft.com/office/drawing/2014/main" id="{8A03A0AE-CC6A-4270-91E6-7618C8ABB26C}"/>
              </a:ext>
            </a:extLst>
          </p:cNvPr>
          <p:cNvSpPr txBox="1"/>
          <p:nvPr/>
        </p:nvSpPr>
        <p:spPr>
          <a:xfrm>
            <a:off x="527359" y="924833"/>
            <a:ext cx="4413393" cy="461665"/>
          </a:xfrm>
          <a:prstGeom prst="rect">
            <a:avLst/>
          </a:prstGeom>
          <a:noFill/>
        </p:spPr>
        <p:txBody>
          <a:bodyPr wrap="square" rtlCol="0">
            <a:spAutoFit/>
          </a:bodyPr>
          <a:lstStyle/>
          <a:p>
            <a:pPr defTabSz="1219170"/>
            <a:r>
              <a:rPr lang="en-US" altLang="zh-CN" sz="2400" b="1" dirty="0">
                <a:solidFill>
                  <a:srgbClr val="4F81BD">
                    <a:lumMod val="75000"/>
                  </a:srgbClr>
                </a:solidFill>
                <a:latin typeface="微软雅黑"/>
                <a:ea typeface="微软雅黑"/>
              </a:rPr>
              <a:t>PHP-Parser</a:t>
            </a:r>
            <a:endParaRPr lang="zh-CN" altLang="en-US" sz="2400" b="1" dirty="0">
              <a:solidFill>
                <a:srgbClr val="4F81BD">
                  <a:lumMod val="75000"/>
                </a:srgbClr>
              </a:solidFill>
              <a:latin typeface="微软雅黑"/>
              <a:ea typeface="微软雅黑"/>
            </a:endParaRPr>
          </a:p>
        </p:txBody>
      </p:sp>
      <p:sp>
        <p:nvSpPr>
          <p:cNvPr id="10" name="TextBox 63">
            <a:extLst>
              <a:ext uri="{FF2B5EF4-FFF2-40B4-BE49-F238E27FC236}">
                <a16:creationId xmlns:a16="http://schemas.microsoft.com/office/drawing/2014/main" id="{DD62362E-221E-4A8C-8C7A-58541DADBE3E}"/>
              </a:ext>
            </a:extLst>
          </p:cNvPr>
          <p:cNvSpPr txBox="1"/>
          <p:nvPr/>
        </p:nvSpPr>
        <p:spPr>
          <a:xfrm>
            <a:off x="6722451" y="924833"/>
            <a:ext cx="4413393" cy="461665"/>
          </a:xfrm>
          <a:prstGeom prst="rect">
            <a:avLst/>
          </a:prstGeom>
          <a:noFill/>
        </p:spPr>
        <p:txBody>
          <a:bodyPr wrap="square" rtlCol="0">
            <a:spAutoFit/>
          </a:bodyPr>
          <a:lstStyle/>
          <a:p>
            <a:pPr defTabSz="1219170"/>
            <a:r>
              <a:rPr lang="zh-CN" altLang="en-US" sz="2400" b="1" dirty="0">
                <a:solidFill>
                  <a:srgbClr val="4F81BD">
                    <a:lumMod val="75000"/>
                  </a:srgbClr>
                </a:solidFill>
                <a:latin typeface="微软雅黑"/>
                <a:ea typeface="微软雅黑"/>
              </a:rPr>
              <a:t>控制流图</a:t>
            </a:r>
          </a:p>
        </p:txBody>
      </p:sp>
      <p:pic>
        <p:nvPicPr>
          <p:cNvPr id="3" name="图片 2">
            <a:extLst>
              <a:ext uri="{FF2B5EF4-FFF2-40B4-BE49-F238E27FC236}">
                <a16:creationId xmlns:a16="http://schemas.microsoft.com/office/drawing/2014/main" id="{6A7067D4-BF97-4EC8-8105-A3A7121ABF15}"/>
              </a:ext>
            </a:extLst>
          </p:cNvPr>
          <p:cNvPicPr>
            <a:picLocks noChangeAspect="1"/>
          </p:cNvPicPr>
          <p:nvPr/>
        </p:nvPicPr>
        <p:blipFill>
          <a:blip r:embed="rId4"/>
          <a:stretch>
            <a:fillRect/>
          </a:stretch>
        </p:blipFill>
        <p:spPr>
          <a:xfrm>
            <a:off x="8442960" y="924833"/>
            <a:ext cx="3564031" cy="5772365"/>
          </a:xfrm>
          <a:prstGeom prst="rect">
            <a:avLst/>
          </a:prstGeom>
        </p:spPr>
      </p:pic>
    </p:spTree>
    <p:extLst>
      <p:ext uri="{BB962C8B-B14F-4D97-AF65-F5344CB8AC3E}">
        <p14:creationId xmlns:p14="http://schemas.microsoft.com/office/powerpoint/2010/main" val="23888433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8206093" cy="502766"/>
          </a:xfrm>
          <a:prstGeom prst="rect">
            <a:avLst/>
          </a:prstGeom>
          <a:noFill/>
        </p:spPr>
        <p:txBody>
          <a:bodyPr wrap="none" rtlCol="0">
            <a:spAutoFit/>
          </a:bodyPr>
          <a:lstStyle/>
          <a:p>
            <a:pPr defTabSz="1219170"/>
            <a:r>
              <a:rPr lang="en-US" altLang="zh-CN" sz="2667" dirty="0">
                <a:solidFill>
                  <a:prstClr val="black">
                    <a:lumMod val="65000"/>
                    <a:lumOff val="35000"/>
                  </a:prstClr>
                </a:solidFill>
                <a:latin typeface="微软雅黑"/>
                <a:ea typeface="微软雅黑"/>
              </a:rPr>
              <a:t>2</a:t>
            </a:r>
            <a:r>
              <a:rPr lang="zh-CN" altLang="en-US" sz="2667" dirty="0">
                <a:solidFill>
                  <a:prstClr val="black">
                    <a:lumMod val="65000"/>
                    <a:lumOff val="35000"/>
                  </a:prstClr>
                </a:solidFill>
                <a:latin typeface="微软雅黑"/>
                <a:ea typeface="微软雅黑"/>
              </a:rPr>
              <a:t>、基于源代码分析和自动化执行的二阶</a:t>
            </a:r>
            <a:r>
              <a:rPr lang="en-US" altLang="zh-CN" sz="2667" dirty="0">
                <a:solidFill>
                  <a:prstClr val="black">
                    <a:lumMod val="65000"/>
                    <a:lumOff val="35000"/>
                  </a:prstClr>
                </a:solidFill>
                <a:latin typeface="微软雅黑"/>
                <a:ea typeface="微软雅黑"/>
              </a:rPr>
              <a:t>SQL</a:t>
            </a:r>
            <a:r>
              <a:rPr lang="zh-CN" altLang="en-US" sz="2667" dirty="0">
                <a:solidFill>
                  <a:prstClr val="black">
                    <a:lumMod val="65000"/>
                    <a:lumOff val="35000"/>
                  </a:prstClr>
                </a:solidFill>
                <a:latin typeface="微软雅黑"/>
                <a:ea typeface="微软雅黑"/>
              </a:rPr>
              <a:t>注入检测</a:t>
            </a:r>
          </a:p>
        </p:txBody>
      </p:sp>
      <p:sp>
        <p:nvSpPr>
          <p:cNvPr id="4" name="TextBox 63">
            <a:extLst>
              <a:ext uri="{FF2B5EF4-FFF2-40B4-BE49-F238E27FC236}">
                <a16:creationId xmlns:a16="http://schemas.microsoft.com/office/drawing/2014/main" id="{44C0D1EF-37AD-4F99-9333-69CCE60A7161}"/>
              </a:ext>
            </a:extLst>
          </p:cNvPr>
          <p:cNvSpPr txBox="1"/>
          <p:nvPr/>
        </p:nvSpPr>
        <p:spPr>
          <a:xfrm>
            <a:off x="726643" y="1203915"/>
            <a:ext cx="4413393" cy="461665"/>
          </a:xfrm>
          <a:prstGeom prst="rect">
            <a:avLst/>
          </a:prstGeom>
          <a:noFill/>
        </p:spPr>
        <p:txBody>
          <a:bodyPr wrap="square" rtlCol="0">
            <a:spAutoFit/>
          </a:bodyPr>
          <a:lstStyle/>
          <a:p>
            <a:pPr defTabSz="1219170"/>
            <a:r>
              <a:rPr lang="zh-CN" altLang="en-US" sz="2400" b="1" dirty="0">
                <a:solidFill>
                  <a:srgbClr val="4F81BD">
                    <a:lumMod val="75000"/>
                  </a:srgbClr>
                </a:solidFill>
                <a:latin typeface="微软雅黑"/>
                <a:ea typeface="微软雅黑"/>
              </a:rPr>
              <a:t>思路</a:t>
            </a:r>
          </a:p>
        </p:txBody>
      </p:sp>
      <p:sp>
        <p:nvSpPr>
          <p:cNvPr id="2" name="文本框 1">
            <a:extLst>
              <a:ext uri="{FF2B5EF4-FFF2-40B4-BE49-F238E27FC236}">
                <a16:creationId xmlns:a16="http://schemas.microsoft.com/office/drawing/2014/main" id="{3E1A9F52-7F6F-4F49-B18F-3ECE1FE78974}"/>
              </a:ext>
            </a:extLst>
          </p:cNvPr>
          <p:cNvSpPr txBox="1"/>
          <p:nvPr/>
        </p:nvSpPr>
        <p:spPr>
          <a:xfrm>
            <a:off x="726643" y="1774498"/>
            <a:ext cx="11000136" cy="2585323"/>
          </a:xfrm>
          <a:prstGeom prst="rect">
            <a:avLst/>
          </a:prstGeom>
          <a:noFill/>
        </p:spPr>
        <p:txBody>
          <a:bodyPr wrap="square" rtlCol="0">
            <a:spAutoFit/>
          </a:bodyPr>
          <a:lstStyle/>
          <a:p>
            <a:r>
              <a:rPr lang="en-US" altLang="zh-CN" dirty="0"/>
              <a:t>1</a:t>
            </a:r>
            <a:r>
              <a:rPr lang="zh-CN" altLang="en-US" dirty="0"/>
              <a:t>、源代码分析：</a:t>
            </a:r>
            <a:endParaRPr lang="en-US" altLang="zh-CN" dirty="0"/>
          </a:p>
          <a:p>
            <a:r>
              <a:rPr lang="en-US" altLang="zh-CN" dirty="0"/>
              <a:t>      </a:t>
            </a:r>
            <a:r>
              <a:rPr lang="zh-CN" altLang="en-US" dirty="0"/>
              <a:t>主要针对</a:t>
            </a:r>
            <a:r>
              <a:rPr lang="en-US" altLang="zh-CN" dirty="0"/>
              <a:t>PHP</a:t>
            </a:r>
            <a:r>
              <a:rPr lang="zh-CN" altLang="en-US" dirty="0"/>
              <a:t>语言</a:t>
            </a:r>
            <a:endParaRPr lang="en-US" altLang="zh-CN" dirty="0"/>
          </a:p>
          <a:p>
            <a:pPr marL="800100" lvl="1" indent="-342900">
              <a:buFont typeface="+mj-lt"/>
              <a:buAutoNum type="alphaLcPeriod"/>
            </a:pPr>
            <a:r>
              <a:rPr lang="en-US" altLang="zh-CN" dirty="0"/>
              <a:t>      </a:t>
            </a:r>
            <a:r>
              <a:rPr lang="zh-CN" altLang="en-US" dirty="0"/>
              <a:t>使用开源工具</a:t>
            </a:r>
            <a:r>
              <a:rPr lang="en-US" altLang="zh-CN" dirty="0"/>
              <a:t>PHP-Parser</a:t>
            </a:r>
            <a:r>
              <a:rPr lang="zh-CN" altLang="en-US" dirty="0"/>
              <a:t>进行语法分析、语义分析等步骤生成抽象语法树（</a:t>
            </a:r>
            <a:r>
              <a:rPr lang="en-US" altLang="zh-CN" dirty="0"/>
              <a:t>AST</a:t>
            </a:r>
            <a:r>
              <a:rPr lang="zh-CN" altLang="en-US" dirty="0"/>
              <a:t>），并且该工具提供了一套</a:t>
            </a:r>
            <a:r>
              <a:rPr lang="en-US" altLang="zh-CN" dirty="0"/>
              <a:t>AST</a:t>
            </a:r>
            <a:r>
              <a:rPr lang="zh-CN" altLang="en-US" dirty="0"/>
              <a:t>的遍历方法</a:t>
            </a:r>
            <a:endParaRPr lang="en-US" altLang="zh-CN" dirty="0"/>
          </a:p>
          <a:p>
            <a:pPr marL="800100" lvl="1" indent="-342900">
              <a:buFont typeface="+mj-lt"/>
              <a:buAutoNum type="alphaLcPeriod"/>
            </a:pPr>
            <a:r>
              <a:rPr lang="en-US" altLang="zh-CN" dirty="0"/>
              <a:t>      </a:t>
            </a:r>
            <a:r>
              <a:rPr lang="zh-CN" altLang="en-US" dirty="0"/>
              <a:t>遍历</a:t>
            </a:r>
            <a:r>
              <a:rPr lang="en-US" altLang="zh-CN" dirty="0"/>
              <a:t>AST</a:t>
            </a:r>
            <a:r>
              <a:rPr lang="zh-CN" altLang="en-US" dirty="0"/>
              <a:t>，生成变量的控制流图，生成每一步的摘要</a:t>
            </a:r>
            <a:endParaRPr lang="en-US" altLang="zh-CN" dirty="0"/>
          </a:p>
          <a:p>
            <a:pPr marL="800100" lvl="1" indent="-342900">
              <a:buFont typeface="+mj-lt"/>
              <a:buAutoNum type="alphaLcPeriod"/>
            </a:pPr>
            <a:r>
              <a:rPr lang="en-US" altLang="zh-CN" dirty="0"/>
              <a:t>      </a:t>
            </a:r>
            <a:r>
              <a:rPr lang="zh-CN" altLang="en-US" dirty="0"/>
              <a:t>对代码中的变量详细分析来源和去向，来源有三个（用户表单输入，代码内，数据库）</a:t>
            </a:r>
            <a:endParaRPr lang="en-US" altLang="zh-CN" dirty="0"/>
          </a:p>
          <a:p>
            <a:pPr marL="800100" lvl="1" indent="-342900">
              <a:buFont typeface="+mj-lt"/>
              <a:buAutoNum type="alphaLcPeriod"/>
            </a:pPr>
            <a:r>
              <a:rPr lang="en-US" altLang="zh-CN" dirty="0"/>
              <a:t>      </a:t>
            </a:r>
            <a:r>
              <a:rPr lang="zh-CN" altLang="en-US" dirty="0"/>
              <a:t>第一次遍历，如果该变量去向为数据库，则反向遍历，如果来源是用户输入，则记录下该变量。</a:t>
            </a:r>
            <a:endParaRPr lang="en-US" altLang="zh-CN" dirty="0"/>
          </a:p>
          <a:p>
            <a:pPr marL="800100" lvl="1" indent="-342900">
              <a:buFont typeface="+mj-lt"/>
              <a:buAutoNum type="alphaLcPeriod"/>
            </a:pPr>
            <a:r>
              <a:rPr lang="en-US" altLang="zh-CN" dirty="0"/>
              <a:t>      </a:t>
            </a:r>
            <a:r>
              <a:rPr lang="zh-CN" altLang="en-US" dirty="0"/>
              <a:t>第二次遍历，如果该变量来源是数据库，则在上步中查找是否有该变量，如有，则有可能存在二阶</a:t>
            </a:r>
            <a:r>
              <a:rPr lang="en-US" altLang="zh-CN" dirty="0"/>
              <a:t>SQL</a:t>
            </a:r>
            <a:r>
              <a:rPr lang="zh-CN" altLang="en-US" dirty="0"/>
              <a:t>注入漏洞</a:t>
            </a:r>
            <a:endParaRPr lang="en-US" altLang="zh-CN" dirty="0"/>
          </a:p>
        </p:txBody>
      </p:sp>
      <p:sp>
        <p:nvSpPr>
          <p:cNvPr id="3" name="文本框 2">
            <a:extLst>
              <a:ext uri="{FF2B5EF4-FFF2-40B4-BE49-F238E27FC236}">
                <a16:creationId xmlns:a16="http://schemas.microsoft.com/office/drawing/2014/main" id="{A4E8A402-2EC3-45CD-8D06-69DB0CB8DC8F}"/>
              </a:ext>
            </a:extLst>
          </p:cNvPr>
          <p:cNvSpPr txBox="1"/>
          <p:nvPr/>
        </p:nvSpPr>
        <p:spPr>
          <a:xfrm>
            <a:off x="726643" y="4468739"/>
            <a:ext cx="11000136" cy="1754326"/>
          </a:xfrm>
          <a:prstGeom prst="rect">
            <a:avLst/>
          </a:prstGeom>
          <a:noFill/>
        </p:spPr>
        <p:txBody>
          <a:bodyPr wrap="square" rtlCol="0">
            <a:spAutoFit/>
          </a:bodyPr>
          <a:lstStyle/>
          <a:p>
            <a:r>
              <a:rPr lang="en-US" altLang="zh-CN" dirty="0"/>
              <a:t>2</a:t>
            </a:r>
            <a:r>
              <a:rPr lang="zh-CN" altLang="en-US" dirty="0"/>
              <a:t>、自动化执行：</a:t>
            </a:r>
            <a:endParaRPr lang="en-US" altLang="zh-CN" dirty="0"/>
          </a:p>
          <a:p>
            <a:r>
              <a:rPr lang="en-US" altLang="zh-CN" dirty="0"/>
              <a:t>	</a:t>
            </a:r>
            <a:r>
              <a:rPr lang="zh-CN" altLang="en-US" dirty="0"/>
              <a:t>即模糊测试，验证上述变量是否存在二阶</a:t>
            </a:r>
            <a:r>
              <a:rPr lang="en-US" altLang="zh-CN" dirty="0"/>
              <a:t>SQL</a:t>
            </a:r>
            <a:r>
              <a:rPr lang="zh-CN" altLang="en-US" dirty="0"/>
              <a:t>注入漏洞</a:t>
            </a:r>
            <a:endParaRPr lang="en-US" altLang="zh-CN" dirty="0"/>
          </a:p>
          <a:p>
            <a:r>
              <a:rPr lang="en-US" altLang="zh-CN" dirty="0"/>
              <a:t>	</a:t>
            </a:r>
            <a:r>
              <a:rPr lang="zh-CN" altLang="en-US" dirty="0"/>
              <a:t>参照“漏扫”写一个自动化执行</a:t>
            </a:r>
            <a:r>
              <a:rPr lang="en-US" altLang="zh-CN" dirty="0"/>
              <a:t>SQL</a:t>
            </a:r>
            <a:r>
              <a:rPr lang="zh-CN" altLang="en-US" dirty="0"/>
              <a:t>注入漏洞的脚本，检查源代码分析结果。</a:t>
            </a:r>
            <a:endParaRPr lang="en-US" altLang="zh-CN" dirty="0"/>
          </a:p>
          <a:p>
            <a:r>
              <a:rPr lang="en-US" altLang="zh-CN" dirty="0"/>
              <a:t>	</a:t>
            </a:r>
            <a:r>
              <a:rPr lang="zh-CN" altLang="en-US" dirty="0"/>
              <a:t>如果动态情况下注入成功，则存在漏洞。</a:t>
            </a:r>
            <a:endParaRPr lang="en-US" altLang="zh-CN" dirty="0"/>
          </a:p>
          <a:p>
            <a:endParaRPr lang="en-US" altLang="zh-CN" dirty="0"/>
          </a:p>
          <a:p>
            <a:r>
              <a:rPr lang="zh-CN" altLang="en-US" dirty="0"/>
              <a:t>最终生成报告，提供污染源位置以及解决办法。</a:t>
            </a:r>
            <a:endParaRPr lang="en-US" altLang="zh-CN" dirty="0"/>
          </a:p>
        </p:txBody>
      </p:sp>
    </p:spTree>
    <p:extLst>
      <p:ext uri="{BB962C8B-B14F-4D97-AF65-F5344CB8AC3E}">
        <p14:creationId xmlns:p14="http://schemas.microsoft.com/office/powerpoint/2010/main" val="255661102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rot="240363">
            <a:off x="2429919" y="732520"/>
            <a:ext cx="5812155" cy="4731699"/>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sp>
        <p:nvSpPr>
          <p:cNvPr id="19" name="任意多边形 18"/>
          <p:cNvSpPr/>
          <p:nvPr/>
        </p:nvSpPr>
        <p:spPr>
          <a:xfrm>
            <a:off x="2656672" y="1431458"/>
            <a:ext cx="6511669" cy="448563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sp>
        <p:nvSpPr>
          <p:cNvPr id="7" name="矩形 6"/>
          <p:cNvSpPr/>
          <p:nvPr/>
        </p:nvSpPr>
        <p:spPr>
          <a:xfrm>
            <a:off x="2281955" y="3047120"/>
            <a:ext cx="7628092" cy="902773"/>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Arial"/>
              <a:ea typeface="微软雅黑"/>
            </a:endParaRPr>
          </a:p>
        </p:txBody>
      </p:sp>
      <p:sp>
        <p:nvSpPr>
          <p:cNvPr id="2" name="TextBox 1"/>
          <p:cNvSpPr txBox="1"/>
          <p:nvPr/>
        </p:nvSpPr>
        <p:spPr>
          <a:xfrm>
            <a:off x="1436428" y="2822555"/>
            <a:ext cx="9318633" cy="1354179"/>
          </a:xfrm>
          <a:prstGeom prst="rect">
            <a:avLst/>
          </a:prstGeom>
          <a:noFill/>
        </p:spPr>
        <p:txBody>
          <a:bodyPr wrap="square" lIns="121884" tIns="60941" rIns="121884" bIns="60941" rtlCol="0">
            <a:spAutoFit/>
          </a:bodyPr>
          <a:lstStyle/>
          <a:p>
            <a:pPr algn="ctr" defTabSz="1219170"/>
            <a:r>
              <a:rPr lang="en-US" sz="8000" b="1" dirty="0">
                <a:solidFill>
                  <a:srgbClr val="4F81BD">
                    <a:lumMod val="75000"/>
                  </a:srgbClr>
                </a:solidFill>
                <a:latin typeface="微软雅黑" panose="020B0503020204020204" pitchFamily="34" charset="-122"/>
                <a:ea typeface="微软雅黑" panose="020B0503020204020204" pitchFamily="34" charset="-122"/>
              </a:rPr>
              <a:t>THANKS !</a:t>
            </a:r>
          </a:p>
        </p:txBody>
      </p:sp>
      <p:pic>
        <p:nvPicPr>
          <p:cNvPr id="38"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rot="10800000">
            <a:off x="11159443" y="5595293"/>
            <a:ext cx="1032557" cy="1262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202" y="163977"/>
            <a:ext cx="2369693" cy="63817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2775119" cy="502766"/>
          </a:xfrm>
          <a:prstGeom prst="rect">
            <a:avLst/>
          </a:prstGeom>
          <a:noFill/>
        </p:spPr>
        <p:txBody>
          <a:bodyPr wrap="none" rtlCol="0">
            <a:spAutoFit/>
          </a:bodyPr>
          <a:lstStyle/>
          <a:p>
            <a:pPr defTabSz="1219170"/>
            <a:r>
              <a:rPr lang="en-US" altLang="zh-CN" sz="2667" dirty="0">
                <a:solidFill>
                  <a:prstClr val="black">
                    <a:lumMod val="65000"/>
                    <a:lumOff val="35000"/>
                  </a:prstClr>
                </a:solidFill>
                <a:latin typeface="微软雅黑"/>
                <a:ea typeface="微软雅黑"/>
              </a:rPr>
              <a:t>1</a:t>
            </a:r>
            <a:r>
              <a:rPr lang="zh-CN" altLang="en-US" sz="2667" dirty="0">
                <a:solidFill>
                  <a:prstClr val="black">
                    <a:lumMod val="65000"/>
                    <a:lumOff val="35000"/>
                  </a:prstClr>
                </a:solidFill>
                <a:latin typeface="微软雅黑"/>
                <a:ea typeface="微软雅黑"/>
              </a:rPr>
              <a:t>、主要攻击技术</a:t>
            </a:r>
          </a:p>
        </p:txBody>
      </p:sp>
      <p:sp>
        <p:nvSpPr>
          <p:cNvPr id="2" name="文本框 1">
            <a:extLst>
              <a:ext uri="{FF2B5EF4-FFF2-40B4-BE49-F238E27FC236}">
                <a16:creationId xmlns:a16="http://schemas.microsoft.com/office/drawing/2014/main" id="{2FA5337B-20C6-4DF8-865B-7C0B4031684B}"/>
              </a:ext>
            </a:extLst>
          </p:cNvPr>
          <p:cNvSpPr txBox="1"/>
          <p:nvPr/>
        </p:nvSpPr>
        <p:spPr>
          <a:xfrm>
            <a:off x="721322" y="1199832"/>
            <a:ext cx="3504314" cy="4458336"/>
          </a:xfrm>
          <a:prstGeom prst="rect">
            <a:avLst/>
          </a:prstGeom>
          <a:noFill/>
        </p:spPr>
        <p:txBody>
          <a:bodyPr wrap="square" rtlCol="0">
            <a:spAutoFit/>
          </a:bodyPr>
          <a:lstStyle/>
          <a:p>
            <a:pPr marL="514350" indent="-514350">
              <a:lnSpc>
                <a:spcPct val="150000"/>
              </a:lnSpc>
              <a:buFont typeface="Wingdings" panose="05000000000000000000" pitchFamily="2" charset="2"/>
              <a:buChar char="n"/>
            </a:pPr>
            <a:r>
              <a:rPr kumimoji="0" lang="zh-CN" altLang="en-US" sz="2400" b="0" i="0" u="none" strike="noStrike" kern="1200" cap="none" spc="0" normalizeH="0" baseline="0" noProof="0" dirty="0">
                <a:ln>
                  <a:noFill/>
                </a:ln>
                <a:solidFill>
                  <a:srgbClr val="333333"/>
                </a:solidFill>
                <a:effectLst/>
                <a:uLnTx/>
                <a:uFillTx/>
                <a:latin typeface="Arial" panose="020B0604020202020204" pitchFamily="34" charset="0"/>
                <a:ea typeface="Open Sans"/>
                <a:cs typeface="+mn-cs"/>
              </a:rPr>
              <a:t>网络入侵</a:t>
            </a:r>
          </a:p>
          <a:p>
            <a:pPr marL="514350" indent="-514350">
              <a:lnSpc>
                <a:spcPct val="150000"/>
              </a:lnSpc>
              <a:buFont typeface="Wingdings" panose="05000000000000000000" pitchFamily="2" charset="2"/>
              <a:buChar char="n"/>
            </a:pPr>
            <a:r>
              <a:rPr kumimoji="0" lang="zh-CN" altLang="en-US" sz="2400" b="0" i="0" u="none" strike="noStrike" kern="1200" cap="none" spc="0" normalizeH="0" baseline="0" noProof="0" dirty="0">
                <a:ln>
                  <a:noFill/>
                </a:ln>
                <a:solidFill>
                  <a:srgbClr val="333333"/>
                </a:solidFill>
                <a:effectLst/>
                <a:uLnTx/>
                <a:uFillTx/>
                <a:latin typeface="Arial" panose="020B0604020202020204" pitchFamily="34" charset="0"/>
                <a:ea typeface="Open Sans"/>
                <a:cs typeface="+mn-cs"/>
              </a:rPr>
              <a:t>漏洞扫描</a:t>
            </a:r>
          </a:p>
          <a:p>
            <a:pPr marL="514350" indent="-514350">
              <a:lnSpc>
                <a:spcPct val="150000"/>
              </a:lnSpc>
              <a:buFont typeface="Wingdings" panose="05000000000000000000" pitchFamily="2" charset="2"/>
              <a:buChar char="n"/>
            </a:pPr>
            <a:r>
              <a:rPr kumimoji="0" lang="zh-CN" altLang="en-US" sz="2400" b="0" i="0" u="none" strike="noStrike" kern="1200" cap="none" spc="0" normalizeH="0" baseline="0" noProof="0" dirty="0">
                <a:ln>
                  <a:noFill/>
                </a:ln>
                <a:solidFill>
                  <a:srgbClr val="333333"/>
                </a:solidFill>
                <a:effectLst/>
                <a:uLnTx/>
                <a:uFillTx/>
                <a:latin typeface="Arial" panose="020B0604020202020204" pitchFamily="34" charset="0"/>
                <a:ea typeface="Open Sans"/>
                <a:cs typeface="+mn-cs"/>
              </a:rPr>
              <a:t>拒绝服务攻击</a:t>
            </a:r>
          </a:p>
          <a:p>
            <a:pPr marL="514350" indent="-514350">
              <a:lnSpc>
                <a:spcPct val="150000"/>
              </a:lnSpc>
              <a:buFont typeface="Wingdings" panose="05000000000000000000" pitchFamily="2" charset="2"/>
              <a:buChar char="n"/>
            </a:pPr>
            <a:r>
              <a:rPr kumimoji="0" lang="zh-CN" altLang="en-US" sz="2400" b="0" i="0" u="none" strike="noStrike" kern="1200" cap="none" spc="0" normalizeH="0" baseline="0" noProof="0" dirty="0">
                <a:ln>
                  <a:noFill/>
                </a:ln>
                <a:solidFill>
                  <a:srgbClr val="333333"/>
                </a:solidFill>
                <a:effectLst/>
                <a:uLnTx/>
                <a:uFillTx/>
                <a:latin typeface="Arial" panose="020B0604020202020204" pitchFamily="34" charset="0"/>
                <a:ea typeface="Open Sans"/>
                <a:cs typeface="+mn-cs"/>
              </a:rPr>
              <a:t>分布式拒绝服务攻击</a:t>
            </a:r>
          </a:p>
          <a:p>
            <a:pPr marL="514350" indent="-514350">
              <a:lnSpc>
                <a:spcPct val="150000"/>
              </a:lnSpc>
              <a:buFont typeface="Wingdings" panose="05000000000000000000" pitchFamily="2" charset="2"/>
              <a:buChar char="n"/>
            </a:pPr>
            <a:r>
              <a:rPr kumimoji="0" lang="zh-CN" altLang="en-US" sz="2400" b="0" i="0" u="none" strike="noStrike" kern="1200" cap="none" spc="0" normalizeH="0" baseline="0" noProof="0" dirty="0">
                <a:ln>
                  <a:noFill/>
                </a:ln>
                <a:solidFill>
                  <a:srgbClr val="333333"/>
                </a:solidFill>
                <a:effectLst/>
                <a:uLnTx/>
                <a:uFillTx/>
                <a:latin typeface="Arial" panose="020B0604020202020204" pitchFamily="34" charset="0"/>
                <a:ea typeface="Open Sans"/>
                <a:cs typeface="+mn-cs"/>
              </a:rPr>
              <a:t>缓冲区溢出攻击</a:t>
            </a:r>
          </a:p>
          <a:p>
            <a:pPr marL="514350" indent="-514350">
              <a:lnSpc>
                <a:spcPct val="150000"/>
              </a:lnSpc>
              <a:buFont typeface="Wingdings" panose="05000000000000000000" pitchFamily="2" charset="2"/>
              <a:buChar char="n"/>
            </a:pPr>
            <a:r>
              <a:rPr kumimoji="0" lang="zh-CN" altLang="en-US" sz="2400" b="0" i="0" u="none" strike="noStrike" kern="1200" cap="none" spc="0" normalizeH="0" baseline="0" noProof="0" dirty="0">
                <a:ln>
                  <a:noFill/>
                </a:ln>
                <a:solidFill>
                  <a:srgbClr val="333333"/>
                </a:solidFill>
                <a:effectLst/>
                <a:uLnTx/>
                <a:uFillTx/>
                <a:latin typeface="Arial" panose="020B0604020202020204" pitchFamily="34" charset="0"/>
                <a:ea typeface="Open Sans"/>
                <a:cs typeface="+mn-cs"/>
              </a:rPr>
              <a:t>格式化字符串攻击</a:t>
            </a:r>
          </a:p>
          <a:p>
            <a:pPr marL="514350" indent="-514350">
              <a:lnSpc>
                <a:spcPct val="150000"/>
              </a:lnSpc>
              <a:buFont typeface="Wingdings" panose="05000000000000000000" pitchFamily="2" charset="2"/>
              <a:buChar char="n"/>
            </a:pPr>
            <a:r>
              <a:rPr kumimoji="0" lang="zh-CN" altLang="en-US" sz="2400" b="0" i="0" u="none" strike="noStrike" kern="1200" cap="none" spc="0" normalizeH="0" baseline="0" noProof="0" dirty="0">
                <a:ln>
                  <a:noFill/>
                </a:ln>
                <a:solidFill>
                  <a:srgbClr val="333333"/>
                </a:solidFill>
                <a:effectLst/>
                <a:uLnTx/>
                <a:uFillTx/>
                <a:latin typeface="Arial" panose="020B0604020202020204" pitchFamily="34" charset="0"/>
                <a:ea typeface="Open Sans"/>
                <a:cs typeface="+mn-cs"/>
              </a:rPr>
              <a:t>跨站脚本攻击</a:t>
            </a:r>
          </a:p>
          <a:p>
            <a:pPr marL="514350" indent="-514350">
              <a:lnSpc>
                <a:spcPct val="150000"/>
              </a:lnSpc>
              <a:buFont typeface="Wingdings" panose="05000000000000000000" pitchFamily="2" charset="2"/>
              <a:buChar char="n"/>
            </a:pPr>
            <a:r>
              <a:rPr kumimoji="0" lang="en-US" altLang="zh-CN" sz="2400" b="0" i="0" u="none" strike="noStrike" kern="1200" cap="none" spc="0" normalizeH="0" baseline="0" noProof="0" dirty="0">
                <a:ln>
                  <a:noFill/>
                </a:ln>
                <a:solidFill>
                  <a:srgbClr val="333333"/>
                </a:solidFill>
                <a:effectLst/>
                <a:uLnTx/>
                <a:uFillTx/>
                <a:latin typeface="Arial" panose="020B0604020202020204" pitchFamily="34" charset="0"/>
                <a:ea typeface="Open Sans"/>
                <a:cs typeface="+mn-cs"/>
              </a:rPr>
              <a:t>SQL</a:t>
            </a:r>
            <a:r>
              <a:rPr kumimoji="0" lang="zh-CN" altLang="en-US" sz="2400" b="0" i="0" u="none" strike="noStrike" kern="1200" cap="none" spc="0" normalizeH="0" baseline="0" noProof="0" dirty="0">
                <a:ln>
                  <a:noFill/>
                </a:ln>
                <a:solidFill>
                  <a:srgbClr val="333333"/>
                </a:solidFill>
                <a:effectLst/>
                <a:uLnTx/>
                <a:uFillTx/>
                <a:latin typeface="Arial" panose="020B0604020202020204" pitchFamily="34" charset="0"/>
                <a:ea typeface="Open Sans"/>
                <a:cs typeface="+mn-cs"/>
              </a:rPr>
              <a:t>注入攻击</a:t>
            </a:r>
            <a:endParaRPr lang="zh-CN" altLang="en-US" sz="2400" dirty="0">
              <a:latin typeface="Open Sans"/>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4878259" cy="502766"/>
          </a:xfrm>
          <a:prstGeom prst="rect">
            <a:avLst/>
          </a:prstGeom>
          <a:noFill/>
        </p:spPr>
        <p:txBody>
          <a:bodyPr wrap="none" rtlCol="0">
            <a:spAutoFit/>
          </a:bodyPr>
          <a:lstStyle/>
          <a:p>
            <a:pPr defTabSz="1219170"/>
            <a:r>
              <a:rPr lang="en-US" altLang="zh-CN" sz="2667" dirty="0">
                <a:solidFill>
                  <a:prstClr val="black">
                    <a:lumMod val="65000"/>
                    <a:lumOff val="35000"/>
                  </a:prstClr>
                </a:solidFill>
                <a:latin typeface="微软雅黑"/>
                <a:ea typeface="微软雅黑"/>
              </a:rPr>
              <a:t>1</a:t>
            </a:r>
            <a:r>
              <a:rPr lang="zh-CN" altLang="en-US" sz="2667" dirty="0">
                <a:solidFill>
                  <a:prstClr val="black">
                    <a:lumMod val="65000"/>
                    <a:lumOff val="35000"/>
                  </a:prstClr>
                </a:solidFill>
                <a:latin typeface="微软雅黑"/>
                <a:ea typeface="微软雅黑"/>
              </a:rPr>
              <a:t>、主要攻击技术</a:t>
            </a:r>
            <a:r>
              <a:rPr lang="en-US" altLang="zh-CN" sz="2667" dirty="0">
                <a:solidFill>
                  <a:prstClr val="black">
                    <a:lumMod val="65000"/>
                    <a:lumOff val="35000"/>
                  </a:prstClr>
                </a:solidFill>
                <a:latin typeface="微软雅黑"/>
                <a:ea typeface="微软雅黑"/>
              </a:rPr>
              <a:t>——</a:t>
            </a:r>
            <a:r>
              <a:rPr lang="zh-CN" altLang="en-US" sz="2667" dirty="0">
                <a:solidFill>
                  <a:prstClr val="black">
                    <a:lumMod val="65000"/>
                    <a:lumOff val="35000"/>
                  </a:prstClr>
                </a:solidFill>
                <a:latin typeface="微软雅黑"/>
                <a:ea typeface="微软雅黑"/>
              </a:rPr>
              <a:t>网络入侵</a:t>
            </a:r>
          </a:p>
        </p:txBody>
      </p:sp>
      <p:sp>
        <p:nvSpPr>
          <p:cNvPr id="2" name="文本框 1">
            <a:extLst>
              <a:ext uri="{FF2B5EF4-FFF2-40B4-BE49-F238E27FC236}">
                <a16:creationId xmlns:a16="http://schemas.microsoft.com/office/drawing/2014/main" id="{2FA5337B-20C6-4DF8-865B-7C0B4031684B}"/>
              </a:ext>
            </a:extLst>
          </p:cNvPr>
          <p:cNvSpPr txBox="1"/>
          <p:nvPr/>
        </p:nvSpPr>
        <p:spPr>
          <a:xfrm>
            <a:off x="679758" y="1094509"/>
            <a:ext cx="5568641" cy="5012398"/>
          </a:xfrm>
          <a:prstGeom prst="rect">
            <a:avLst/>
          </a:prstGeom>
          <a:noFill/>
        </p:spPr>
        <p:txBody>
          <a:bodyPr wrap="square" rtlCol="0">
            <a:spAutoFit/>
          </a:bodyPr>
          <a:lstStyle/>
          <a:p>
            <a:pPr marL="514350" indent="-514350">
              <a:lnSpc>
                <a:spcPct val="150000"/>
              </a:lnSpc>
              <a:buFont typeface="+mj-lt"/>
              <a:buAutoNum type="alphaLcParenR"/>
            </a:pPr>
            <a:r>
              <a:rPr lang="zh-CN" altLang="en-US" sz="2400" dirty="0">
                <a:solidFill>
                  <a:srgbClr val="333333"/>
                </a:solidFill>
                <a:latin typeface="Arial" panose="020B0604020202020204" pitchFamily="34" charset="0"/>
                <a:ea typeface="Open Sans"/>
              </a:rPr>
              <a:t>口令破解</a:t>
            </a:r>
            <a:endParaRPr kumimoji="0" lang="zh-CN" altLang="en-US" sz="2400" b="0" i="0" u="none" strike="noStrike" kern="1200" cap="none" spc="0" normalizeH="0" baseline="0" noProof="0" dirty="0">
              <a:ln>
                <a:noFill/>
              </a:ln>
              <a:solidFill>
                <a:srgbClr val="333333"/>
              </a:solidFill>
              <a:effectLst/>
              <a:uLnTx/>
              <a:uFillTx/>
              <a:latin typeface="Arial" panose="020B0604020202020204" pitchFamily="34" charset="0"/>
              <a:ea typeface="Open Sans"/>
              <a:cs typeface="+mn-cs"/>
            </a:endParaRPr>
          </a:p>
          <a:p>
            <a:pPr marL="514350" indent="-514350">
              <a:lnSpc>
                <a:spcPct val="150000"/>
              </a:lnSpc>
              <a:buFont typeface="+mj-lt"/>
              <a:buAutoNum type="alphaLcParenR"/>
            </a:pPr>
            <a:r>
              <a:rPr lang="zh-CN" altLang="en-US" sz="2400" dirty="0">
                <a:solidFill>
                  <a:srgbClr val="333333"/>
                </a:solidFill>
                <a:latin typeface="Arial" panose="020B0604020202020204" pitchFamily="34" charset="0"/>
                <a:ea typeface="Open Sans"/>
              </a:rPr>
              <a:t>漏洞攻击</a:t>
            </a:r>
            <a:endParaRPr kumimoji="0" lang="zh-CN" altLang="en-US" sz="2400" b="0" i="0" u="none" strike="noStrike" kern="1200" cap="none" spc="0" normalizeH="0" baseline="0" noProof="0" dirty="0">
              <a:ln>
                <a:noFill/>
              </a:ln>
              <a:solidFill>
                <a:srgbClr val="333333"/>
              </a:solidFill>
              <a:effectLst/>
              <a:uLnTx/>
              <a:uFillTx/>
              <a:latin typeface="Arial" panose="020B0604020202020204" pitchFamily="34" charset="0"/>
              <a:ea typeface="Open Sans"/>
              <a:cs typeface="+mn-cs"/>
            </a:endParaRPr>
          </a:p>
          <a:p>
            <a:pPr marL="514350" indent="-514350">
              <a:lnSpc>
                <a:spcPct val="150000"/>
              </a:lnSpc>
              <a:buFont typeface="+mj-lt"/>
              <a:buAutoNum type="alphaLcParenR"/>
            </a:pPr>
            <a:r>
              <a:rPr lang="zh-CN" altLang="en-US" sz="2400" dirty="0">
                <a:solidFill>
                  <a:srgbClr val="333333"/>
                </a:solidFill>
                <a:latin typeface="Arial" panose="020B0604020202020204" pitchFamily="34" charset="0"/>
                <a:ea typeface="Open Sans"/>
              </a:rPr>
              <a:t>特洛伊木马攻击</a:t>
            </a:r>
            <a:endParaRPr kumimoji="0" lang="zh-CN" altLang="en-US" sz="2400" b="0" i="0" u="none" strike="noStrike" kern="1200" cap="none" spc="0" normalizeH="0" baseline="0" noProof="0" dirty="0">
              <a:ln>
                <a:noFill/>
              </a:ln>
              <a:solidFill>
                <a:srgbClr val="333333"/>
              </a:solidFill>
              <a:effectLst/>
              <a:uLnTx/>
              <a:uFillTx/>
              <a:latin typeface="Arial" panose="020B0604020202020204" pitchFamily="34" charset="0"/>
              <a:ea typeface="Open Sans"/>
              <a:cs typeface="+mn-cs"/>
            </a:endParaRPr>
          </a:p>
          <a:p>
            <a:pPr marL="514350" indent="-514350">
              <a:lnSpc>
                <a:spcPct val="150000"/>
              </a:lnSpc>
              <a:buFont typeface="+mj-lt"/>
              <a:buAutoNum type="alphaLcParenR"/>
            </a:pPr>
            <a:r>
              <a:rPr kumimoji="0" lang="zh-CN" altLang="en-US" sz="2400" b="0" i="0" u="none" strike="noStrike" kern="1200" cap="none" spc="0" normalizeH="0" baseline="0" noProof="0" dirty="0">
                <a:ln>
                  <a:noFill/>
                </a:ln>
                <a:solidFill>
                  <a:srgbClr val="333333"/>
                </a:solidFill>
                <a:effectLst/>
                <a:uLnTx/>
                <a:uFillTx/>
                <a:latin typeface="Arial" panose="020B0604020202020204" pitchFamily="34" charset="0"/>
                <a:ea typeface="Open Sans"/>
                <a:cs typeface="+mn-cs"/>
              </a:rPr>
              <a:t>拒绝服务（</a:t>
            </a:r>
            <a:r>
              <a:rPr kumimoji="0" lang="en-US" altLang="zh-CN" sz="2400" b="0" i="0" u="none" strike="noStrike" kern="1200" cap="none" spc="0" normalizeH="0" baseline="0" noProof="0" dirty="0">
                <a:ln>
                  <a:noFill/>
                </a:ln>
                <a:solidFill>
                  <a:srgbClr val="333333"/>
                </a:solidFill>
                <a:effectLst/>
                <a:uLnTx/>
                <a:uFillTx/>
                <a:latin typeface="Arial" panose="020B0604020202020204" pitchFamily="34" charset="0"/>
                <a:ea typeface="Open Sans"/>
                <a:cs typeface="+mn-cs"/>
              </a:rPr>
              <a:t>DoS</a:t>
            </a:r>
            <a:r>
              <a:rPr kumimoji="0" lang="zh-CN" altLang="en-US" sz="2400" b="0" i="0" u="none" strike="noStrike" kern="1200" cap="none" spc="0" normalizeH="0" baseline="0" noProof="0" dirty="0">
                <a:ln>
                  <a:noFill/>
                </a:ln>
                <a:solidFill>
                  <a:srgbClr val="333333"/>
                </a:solidFill>
                <a:effectLst/>
                <a:uLnTx/>
                <a:uFillTx/>
                <a:latin typeface="Arial" panose="020B0604020202020204" pitchFamily="34" charset="0"/>
                <a:ea typeface="Open Sans"/>
                <a:cs typeface="+mn-cs"/>
              </a:rPr>
              <a:t>）攻击</a:t>
            </a:r>
          </a:p>
          <a:p>
            <a:pPr marL="514350" indent="-514350">
              <a:lnSpc>
                <a:spcPct val="150000"/>
              </a:lnSpc>
              <a:buFont typeface="+mj-lt"/>
              <a:buAutoNum type="alphaLcParenR"/>
            </a:pPr>
            <a:r>
              <a:rPr kumimoji="0" lang="en-US" altLang="zh-CN" sz="2400" b="0" i="0" u="none" strike="noStrike" kern="1200" cap="none" spc="0" normalizeH="0" baseline="0" noProof="0" dirty="0">
                <a:ln>
                  <a:noFill/>
                </a:ln>
                <a:solidFill>
                  <a:srgbClr val="333333"/>
                </a:solidFill>
                <a:effectLst/>
                <a:uLnTx/>
                <a:uFillTx/>
                <a:latin typeface="Arial" panose="020B0604020202020204" pitchFamily="34" charset="0"/>
                <a:ea typeface="Open Sans"/>
                <a:cs typeface="+mn-cs"/>
              </a:rPr>
              <a:t>IP</a:t>
            </a:r>
            <a:r>
              <a:rPr kumimoji="0" lang="zh-CN" altLang="en-US" sz="2400" b="0" i="0" u="none" strike="noStrike" kern="1200" cap="none" spc="0" normalizeH="0" baseline="0" noProof="0" dirty="0">
                <a:ln>
                  <a:noFill/>
                </a:ln>
                <a:solidFill>
                  <a:srgbClr val="333333"/>
                </a:solidFill>
                <a:effectLst/>
                <a:uLnTx/>
                <a:uFillTx/>
                <a:latin typeface="Arial" panose="020B0604020202020204" pitchFamily="34" charset="0"/>
                <a:ea typeface="Open Sans"/>
                <a:cs typeface="+mn-cs"/>
              </a:rPr>
              <a:t>地址欺骗</a:t>
            </a:r>
            <a:endParaRPr kumimoji="0" lang="en-US" altLang="zh-CN" sz="2400" b="0" i="0" u="none" strike="noStrike" kern="1200" cap="none" spc="0" normalizeH="0" baseline="0" noProof="0" dirty="0">
              <a:ln>
                <a:noFill/>
              </a:ln>
              <a:solidFill>
                <a:srgbClr val="333333"/>
              </a:solidFill>
              <a:effectLst/>
              <a:uLnTx/>
              <a:uFillTx/>
              <a:latin typeface="Arial" panose="020B0604020202020204" pitchFamily="34" charset="0"/>
              <a:ea typeface="Open Sans"/>
              <a:cs typeface="+mn-cs"/>
            </a:endParaRPr>
          </a:p>
          <a:p>
            <a:pPr marL="514350" indent="-514350">
              <a:lnSpc>
                <a:spcPct val="150000"/>
              </a:lnSpc>
              <a:buFont typeface="+mj-lt"/>
              <a:buAutoNum type="alphaLcParenR"/>
            </a:pPr>
            <a:r>
              <a:rPr lang="zh-CN" altLang="en-US" sz="2400" dirty="0">
                <a:solidFill>
                  <a:srgbClr val="333333"/>
                </a:solidFill>
                <a:latin typeface="Arial" panose="020B0604020202020204" pitchFamily="34" charset="0"/>
                <a:ea typeface="Open Sans"/>
              </a:rPr>
              <a:t>网络监听</a:t>
            </a:r>
            <a:endParaRPr lang="en-US" altLang="zh-CN" sz="2400" dirty="0">
              <a:solidFill>
                <a:srgbClr val="333333"/>
              </a:solidFill>
              <a:latin typeface="Arial" panose="020B0604020202020204" pitchFamily="34" charset="0"/>
              <a:ea typeface="Open Sans"/>
            </a:endParaRPr>
          </a:p>
          <a:p>
            <a:pPr marL="514350" indent="-514350">
              <a:lnSpc>
                <a:spcPct val="150000"/>
              </a:lnSpc>
              <a:buFont typeface="+mj-lt"/>
              <a:buAutoNum type="alphaLcParenR"/>
            </a:pPr>
            <a:r>
              <a:rPr lang="zh-CN" altLang="en-US" sz="2400" dirty="0">
                <a:solidFill>
                  <a:srgbClr val="333333"/>
                </a:solidFill>
                <a:latin typeface="Arial" panose="020B0604020202020204" pitchFamily="34" charset="0"/>
                <a:ea typeface="Open Sans"/>
              </a:rPr>
              <a:t>后门、隐秘通道</a:t>
            </a:r>
            <a:endParaRPr kumimoji="0" lang="zh-CN" altLang="en-US" sz="2400" b="0" i="0" u="none" strike="noStrike" kern="1200" cap="none" spc="0" normalizeH="0" baseline="0" noProof="0" dirty="0">
              <a:ln>
                <a:noFill/>
              </a:ln>
              <a:solidFill>
                <a:srgbClr val="333333"/>
              </a:solidFill>
              <a:effectLst/>
              <a:uLnTx/>
              <a:uFillTx/>
              <a:latin typeface="Arial" panose="020B0604020202020204" pitchFamily="34" charset="0"/>
              <a:ea typeface="Open Sans"/>
              <a:cs typeface="+mn-cs"/>
            </a:endParaRPr>
          </a:p>
          <a:p>
            <a:pPr marL="514350" indent="-514350">
              <a:lnSpc>
                <a:spcPct val="150000"/>
              </a:lnSpc>
              <a:buFont typeface="+mj-lt"/>
              <a:buAutoNum type="alphaLcParenR"/>
            </a:pPr>
            <a:r>
              <a:rPr lang="zh-CN" altLang="en-US" sz="2400" dirty="0">
                <a:solidFill>
                  <a:srgbClr val="333333"/>
                </a:solidFill>
                <a:latin typeface="Arial" panose="020B0604020202020204" pitchFamily="34" charset="0"/>
                <a:ea typeface="Open Sans"/>
              </a:rPr>
              <a:t>病毒攻击</a:t>
            </a:r>
            <a:endParaRPr lang="en-US" altLang="zh-CN" sz="2400" dirty="0">
              <a:solidFill>
                <a:srgbClr val="333333"/>
              </a:solidFill>
              <a:latin typeface="Arial" panose="020B0604020202020204" pitchFamily="34" charset="0"/>
              <a:ea typeface="Open Sans"/>
            </a:endParaRPr>
          </a:p>
          <a:p>
            <a:pPr marL="514350" indent="-514350">
              <a:lnSpc>
                <a:spcPct val="150000"/>
              </a:lnSpc>
              <a:buFont typeface="+mj-lt"/>
              <a:buAutoNum type="alphaLcParenR"/>
            </a:pPr>
            <a:r>
              <a:rPr lang="zh-CN" altLang="en-US" sz="2400" dirty="0">
                <a:solidFill>
                  <a:srgbClr val="333333"/>
                </a:solidFill>
                <a:latin typeface="Arial" panose="020B0604020202020204" pitchFamily="34" charset="0"/>
                <a:ea typeface="Open Sans"/>
              </a:rPr>
              <a:t>社会工程攻击</a:t>
            </a:r>
          </a:p>
        </p:txBody>
      </p:sp>
    </p:spTree>
    <p:extLst>
      <p:ext uri="{BB962C8B-B14F-4D97-AF65-F5344CB8AC3E}">
        <p14:creationId xmlns:p14="http://schemas.microsoft.com/office/powerpoint/2010/main" val="193720706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6383735" cy="502766"/>
          </a:xfrm>
          <a:prstGeom prst="rect">
            <a:avLst/>
          </a:prstGeom>
          <a:noFill/>
        </p:spPr>
        <p:txBody>
          <a:bodyPr wrap="none" rtlCol="0">
            <a:spAutoFit/>
          </a:bodyPr>
          <a:lstStyle/>
          <a:p>
            <a:pPr defTabSz="1219170"/>
            <a:r>
              <a:rPr lang="en-US" altLang="zh-CN" sz="2667" dirty="0">
                <a:solidFill>
                  <a:prstClr val="black">
                    <a:lumMod val="65000"/>
                    <a:lumOff val="35000"/>
                  </a:prstClr>
                </a:solidFill>
                <a:latin typeface="微软雅黑"/>
                <a:ea typeface="微软雅黑"/>
              </a:rPr>
              <a:t>2</a:t>
            </a:r>
            <a:r>
              <a:rPr lang="zh-CN" altLang="en-US" sz="2667" dirty="0">
                <a:solidFill>
                  <a:prstClr val="black">
                    <a:lumMod val="65000"/>
                    <a:lumOff val="35000"/>
                  </a:prstClr>
                </a:solidFill>
                <a:latin typeface="微软雅黑"/>
                <a:ea typeface="微软雅黑"/>
              </a:rPr>
              <a:t>、</a:t>
            </a:r>
            <a:r>
              <a:rPr lang="en-US" altLang="zh-CN" sz="2667" dirty="0">
                <a:solidFill>
                  <a:prstClr val="black">
                    <a:lumMod val="65000"/>
                    <a:lumOff val="35000"/>
                  </a:prstClr>
                </a:solidFill>
                <a:latin typeface="微软雅黑"/>
                <a:ea typeface="微软雅黑"/>
              </a:rPr>
              <a:t>IDS</a:t>
            </a:r>
            <a:r>
              <a:rPr lang="zh-CN" altLang="en-US" sz="2667" dirty="0">
                <a:solidFill>
                  <a:prstClr val="black">
                    <a:lumMod val="65000"/>
                    <a:lumOff val="35000"/>
                  </a:prstClr>
                </a:solidFill>
                <a:latin typeface="微软雅黑"/>
                <a:ea typeface="微软雅黑"/>
              </a:rPr>
              <a:t>（</a:t>
            </a:r>
            <a:r>
              <a:rPr lang="en-US" altLang="zh-CN" sz="2667" dirty="0">
                <a:solidFill>
                  <a:prstClr val="black">
                    <a:lumMod val="65000"/>
                    <a:lumOff val="35000"/>
                  </a:prstClr>
                </a:solidFill>
                <a:latin typeface="微软雅黑"/>
                <a:ea typeface="微软雅黑"/>
              </a:rPr>
              <a:t>Intrusion Detection System</a:t>
            </a:r>
            <a:r>
              <a:rPr lang="zh-CN" altLang="en-US" sz="2667" dirty="0">
                <a:solidFill>
                  <a:prstClr val="black">
                    <a:lumMod val="65000"/>
                    <a:lumOff val="35000"/>
                  </a:prstClr>
                </a:solidFill>
                <a:latin typeface="微软雅黑"/>
                <a:ea typeface="微软雅黑"/>
              </a:rPr>
              <a:t>）</a:t>
            </a:r>
          </a:p>
        </p:txBody>
      </p:sp>
      <p:sp>
        <p:nvSpPr>
          <p:cNvPr id="5" name="文本框 4">
            <a:extLst>
              <a:ext uri="{FF2B5EF4-FFF2-40B4-BE49-F238E27FC236}">
                <a16:creationId xmlns:a16="http://schemas.microsoft.com/office/drawing/2014/main" id="{5F1A1F0B-8CBE-49E5-9155-ED4DAE9D9C73}"/>
              </a:ext>
            </a:extLst>
          </p:cNvPr>
          <p:cNvSpPr txBox="1"/>
          <p:nvPr/>
        </p:nvSpPr>
        <p:spPr>
          <a:xfrm>
            <a:off x="726643" y="2064430"/>
            <a:ext cx="7932447" cy="2755370"/>
          </a:xfrm>
          <a:prstGeom prst="rect">
            <a:avLst/>
          </a:prstGeom>
          <a:noFill/>
        </p:spPr>
        <p:txBody>
          <a:bodyPr wrap="square">
            <a:spAutoFit/>
          </a:bodyPr>
          <a:lstStyle/>
          <a:p>
            <a:pPr marL="342900" lvl="0" indent="-342900" algn="just">
              <a:lnSpc>
                <a:spcPts val="3500"/>
              </a:lnSpc>
              <a:buFont typeface="Wingdings" panose="05000000000000000000" pitchFamily="2" charset="2"/>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没有统一的定义</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ts val="3500"/>
              </a:lnSpc>
              <a:buFont typeface="Wingdings" panose="05000000000000000000" pitchFamily="2" charset="2"/>
              <a:buChar char=""/>
            </a:pP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通过技术获得非法或未授权的网络或文件访问权限</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ts val="3500"/>
              </a:lnSpc>
              <a:buFont typeface="Wingdings" panose="05000000000000000000" pitchFamily="2" charset="2"/>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某人尝试以</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root</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身份登录系统</a:t>
            </a:r>
          </a:p>
          <a:p>
            <a:pPr marL="342900" lvl="0" indent="-342900" algn="just">
              <a:lnSpc>
                <a:spcPts val="3500"/>
              </a:lnSpc>
              <a:buFont typeface="Wingdings" panose="05000000000000000000" pitchFamily="2" charset="2"/>
              <a:buChar char=""/>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Internet Security System Scan</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ISS Scan</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p>
          <a:p>
            <a:pPr marL="342900" lvl="0" indent="-342900" algn="just">
              <a:lnSpc>
                <a:spcPts val="3500"/>
              </a:lnSpc>
              <a:buFont typeface="Wingdings" panose="05000000000000000000" pitchFamily="2" charset="2"/>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对</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CGI</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的攻击，如</a:t>
            </a:r>
            <a:r>
              <a:rPr lang="en-US" altLang="zh-CN" sz="2400" kern="100" dirty="0" err="1">
                <a:effectLst/>
                <a:latin typeface="等线" panose="02010600030101010101" pitchFamily="2" charset="-122"/>
                <a:ea typeface="等线" panose="02010600030101010101" pitchFamily="2" charset="-122"/>
                <a:cs typeface="Times New Roman" panose="02020603050405020304" pitchFamily="18" charset="0"/>
              </a:rPr>
              <a:t>phf</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脚本等</a:t>
            </a:r>
          </a:p>
          <a:p>
            <a:pPr marL="342900" lvl="0" indent="-342900" algn="just">
              <a:lnSpc>
                <a:spcPts val="3500"/>
              </a:lnSpc>
              <a:buFont typeface="Wingdings" panose="05000000000000000000" pitchFamily="2" charset="2"/>
              <a:buChar char=""/>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ICMP Flood</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TextBox 63">
            <a:extLst>
              <a:ext uri="{FF2B5EF4-FFF2-40B4-BE49-F238E27FC236}">
                <a16:creationId xmlns:a16="http://schemas.microsoft.com/office/drawing/2014/main" id="{44C0D1EF-37AD-4F99-9333-69CCE60A7161}"/>
              </a:ext>
            </a:extLst>
          </p:cNvPr>
          <p:cNvSpPr txBox="1"/>
          <p:nvPr/>
        </p:nvSpPr>
        <p:spPr>
          <a:xfrm>
            <a:off x="726642" y="1358527"/>
            <a:ext cx="3124921" cy="461665"/>
          </a:xfrm>
          <a:prstGeom prst="rect">
            <a:avLst/>
          </a:prstGeom>
          <a:noFill/>
        </p:spPr>
        <p:txBody>
          <a:bodyPr wrap="square" rtlCol="0">
            <a:spAutoFit/>
          </a:bodyPr>
          <a:lstStyle/>
          <a:p>
            <a:pPr defTabSz="1219170"/>
            <a:r>
              <a:rPr lang="zh-CN" altLang="en-US" sz="2400" b="1" dirty="0">
                <a:solidFill>
                  <a:srgbClr val="4F81BD">
                    <a:lumMod val="75000"/>
                  </a:srgbClr>
                </a:solidFill>
                <a:latin typeface="微软雅黑"/>
                <a:ea typeface="微软雅黑"/>
              </a:rPr>
              <a:t>关于入侵（</a:t>
            </a:r>
            <a:r>
              <a:rPr lang="en-US" altLang="zh-CN" sz="2400" b="1" dirty="0">
                <a:solidFill>
                  <a:srgbClr val="4F81BD">
                    <a:lumMod val="75000"/>
                  </a:srgbClr>
                </a:solidFill>
                <a:latin typeface="微软雅黑"/>
                <a:ea typeface="微软雅黑"/>
              </a:rPr>
              <a:t>Intrusion</a:t>
            </a:r>
            <a:r>
              <a:rPr lang="zh-CN" altLang="en-US" sz="2400" b="1" dirty="0">
                <a:solidFill>
                  <a:srgbClr val="4F81BD">
                    <a:lumMod val="75000"/>
                  </a:srgbClr>
                </a:solidFill>
                <a:latin typeface="微软雅黑"/>
                <a:ea typeface="微软雅黑"/>
              </a:rPr>
              <a:t>）</a:t>
            </a:r>
          </a:p>
        </p:txBody>
      </p:sp>
    </p:spTree>
    <p:extLst>
      <p:ext uri="{BB962C8B-B14F-4D97-AF65-F5344CB8AC3E}">
        <p14:creationId xmlns:p14="http://schemas.microsoft.com/office/powerpoint/2010/main" val="303260977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4071949" cy="502766"/>
          </a:xfrm>
          <a:prstGeom prst="rect">
            <a:avLst/>
          </a:prstGeom>
          <a:noFill/>
        </p:spPr>
        <p:txBody>
          <a:bodyPr wrap="none" rtlCol="0">
            <a:spAutoFit/>
          </a:bodyPr>
          <a:lstStyle/>
          <a:p>
            <a:pPr defTabSz="1219170"/>
            <a:r>
              <a:rPr lang="en-US" altLang="zh-CN" sz="2667" dirty="0">
                <a:solidFill>
                  <a:prstClr val="black">
                    <a:lumMod val="65000"/>
                    <a:lumOff val="35000"/>
                  </a:prstClr>
                </a:solidFill>
                <a:latin typeface="微软雅黑"/>
                <a:ea typeface="微软雅黑"/>
              </a:rPr>
              <a:t>2</a:t>
            </a:r>
            <a:r>
              <a:rPr lang="zh-CN" altLang="en-US" sz="2667" dirty="0">
                <a:solidFill>
                  <a:prstClr val="black">
                    <a:lumMod val="65000"/>
                    <a:lumOff val="35000"/>
                  </a:prstClr>
                </a:solidFill>
                <a:latin typeface="微软雅黑"/>
                <a:ea typeface="微软雅黑"/>
              </a:rPr>
              <a:t>、</a:t>
            </a:r>
            <a:r>
              <a:rPr lang="en-US" altLang="zh-CN" sz="2667" dirty="0">
                <a:solidFill>
                  <a:prstClr val="black">
                    <a:lumMod val="65000"/>
                    <a:lumOff val="35000"/>
                  </a:prstClr>
                </a:solidFill>
                <a:latin typeface="微软雅黑"/>
                <a:ea typeface="微软雅黑"/>
              </a:rPr>
              <a:t>IDS——</a:t>
            </a:r>
            <a:r>
              <a:rPr lang="zh-CN" altLang="en-US" sz="2667" dirty="0">
                <a:solidFill>
                  <a:prstClr val="black">
                    <a:lumMod val="65000"/>
                    <a:lumOff val="35000"/>
                  </a:prstClr>
                </a:solidFill>
                <a:latin typeface="微软雅黑"/>
                <a:ea typeface="微软雅黑"/>
              </a:rPr>
              <a:t>入侵检测技术</a:t>
            </a:r>
          </a:p>
        </p:txBody>
      </p:sp>
      <p:sp>
        <p:nvSpPr>
          <p:cNvPr id="4" name="TextBox 63">
            <a:extLst>
              <a:ext uri="{FF2B5EF4-FFF2-40B4-BE49-F238E27FC236}">
                <a16:creationId xmlns:a16="http://schemas.microsoft.com/office/drawing/2014/main" id="{44C0D1EF-37AD-4F99-9333-69CCE60A7161}"/>
              </a:ext>
            </a:extLst>
          </p:cNvPr>
          <p:cNvSpPr txBox="1"/>
          <p:nvPr/>
        </p:nvSpPr>
        <p:spPr>
          <a:xfrm>
            <a:off x="726643" y="1203915"/>
            <a:ext cx="3124921" cy="461665"/>
          </a:xfrm>
          <a:prstGeom prst="rect">
            <a:avLst/>
          </a:prstGeom>
          <a:noFill/>
        </p:spPr>
        <p:txBody>
          <a:bodyPr wrap="square" rtlCol="0">
            <a:spAutoFit/>
          </a:bodyPr>
          <a:lstStyle/>
          <a:p>
            <a:pPr defTabSz="1219170"/>
            <a:r>
              <a:rPr lang="en-US" altLang="zh-CN" sz="2400" b="1" dirty="0">
                <a:solidFill>
                  <a:srgbClr val="4F81BD">
                    <a:lumMod val="75000"/>
                  </a:srgbClr>
                </a:solidFill>
                <a:latin typeface="微软雅黑"/>
                <a:ea typeface="微软雅黑"/>
              </a:rPr>
              <a:t>Host-Based</a:t>
            </a:r>
            <a:endParaRPr lang="zh-CN" altLang="en-US" sz="2400" b="1" dirty="0">
              <a:solidFill>
                <a:srgbClr val="4F81BD">
                  <a:lumMod val="75000"/>
                </a:srgbClr>
              </a:solidFill>
              <a:latin typeface="微软雅黑"/>
              <a:ea typeface="微软雅黑"/>
            </a:endParaRPr>
          </a:p>
        </p:txBody>
      </p:sp>
      <p:sp>
        <p:nvSpPr>
          <p:cNvPr id="2" name="文本框 1">
            <a:extLst>
              <a:ext uri="{FF2B5EF4-FFF2-40B4-BE49-F238E27FC236}">
                <a16:creationId xmlns:a16="http://schemas.microsoft.com/office/drawing/2014/main" id="{2FFEEBF1-3F45-4D99-83D1-3DFB32D70AF1}"/>
              </a:ext>
            </a:extLst>
          </p:cNvPr>
          <p:cNvSpPr txBox="1"/>
          <p:nvPr/>
        </p:nvSpPr>
        <p:spPr>
          <a:xfrm>
            <a:off x="814753" y="1787769"/>
            <a:ext cx="10836919" cy="4247317"/>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介绍：</a:t>
            </a:r>
            <a:endParaRPr lang="en-US" altLang="zh-CN" dirty="0"/>
          </a:p>
          <a:p>
            <a:r>
              <a:rPr lang="zh-CN" altLang="en-US" dirty="0"/>
              <a:t>        基于主机的入侵检测系统目标主要是主机系统和系统本地用户。从单个主机上提取数据（如系统日志、应用程序日志、主机行为等）作为入侵分析的数据源，检测可疑行为和攻击；同时也能监视关键的系统文件和可执行文件的完整性；监视各主机的端口活动，发现入侵。</a:t>
            </a:r>
            <a:endParaRPr lang="en-US" altLang="zh-CN" dirty="0"/>
          </a:p>
          <a:p>
            <a:endParaRPr lang="en-US" altLang="zh-CN" dirty="0"/>
          </a:p>
          <a:p>
            <a:pPr marL="285750" indent="-285750">
              <a:buFont typeface="Wingdings" panose="05000000000000000000" pitchFamily="2" charset="2"/>
              <a:buChar char="l"/>
            </a:pPr>
            <a:r>
              <a:rPr lang="zh-CN" altLang="en-US" dirty="0"/>
              <a:t>优点：</a:t>
            </a:r>
            <a:endParaRPr lang="en-US" altLang="zh-CN" dirty="0"/>
          </a:p>
          <a:p>
            <a:pPr marL="285750" indent="-285750">
              <a:buFont typeface="Arial" panose="020B0604020202020204" pitchFamily="34" charset="0"/>
              <a:buChar char="•"/>
            </a:pPr>
            <a:r>
              <a:rPr lang="zh-CN" altLang="en-US" dirty="0"/>
              <a:t>通过主机日志，精确地监视主机系统的各种活动</a:t>
            </a:r>
            <a:endParaRPr lang="en-US" altLang="zh-CN" dirty="0"/>
          </a:p>
          <a:p>
            <a:pPr marL="285750" indent="-285750">
              <a:buFont typeface="Arial" panose="020B0604020202020204" pitchFamily="34" charset="0"/>
              <a:buChar char="•"/>
            </a:pPr>
            <a:r>
              <a:rPr lang="zh-CN" altLang="en-US" dirty="0"/>
              <a:t>非常适用于加密和交换环境</a:t>
            </a:r>
            <a:endParaRPr lang="en-US" altLang="zh-CN" dirty="0"/>
          </a:p>
          <a:p>
            <a:pPr marL="285750" indent="-285750">
              <a:buFont typeface="Arial" panose="020B0604020202020204" pitchFamily="34" charset="0"/>
              <a:buChar char="•"/>
            </a:pPr>
            <a:r>
              <a:rPr lang="zh-CN" altLang="en-US" dirty="0"/>
              <a:t>不需要额外的硬件</a:t>
            </a:r>
            <a:endParaRPr lang="en-US" altLang="zh-CN" dirty="0"/>
          </a:p>
          <a:p>
            <a:pPr marL="285750" indent="-285750">
              <a:buFont typeface="Arial" panose="020B0604020202020204" pitchFamily="34" charset="0"/>
              <a:buChar char="•"/>
            </a:pPr>
            <a:r>
              <a:rPr lang="zh-CN" altLang="en-US" dirty="0"/>
              <a:t>迅速准确的定位入侵者并可以结合操作系统</a:t>
            </a:r>
            <a:r>
              <a:rPr lang="en-US" altLang="zh-CN" dirty="0"/>
              <a:t>/</a:t>
            </a:r>
            <a:r>
              <a:rPr lang="zh-CN" altLang="en-US" dirty="0"/>
              <a:t>应用程序行为特征对入侵进行分析</a:t>
            </a:r>
            <a:endParaRPr lang="en-US" altLang="zh-CN" dirty="0"/>
          </a:p>
          <a:p>
            <a:pPr marL="285750" indent="-285750">
              <a:buFont typeface="Arial" panose="020B0604020202020204" pitchFamily="34" charset="0"/>
              <a:buChar char="•"/>
            </a:pPr>
            <a:endParaRPr lang="en-US" altLang="zh-CN" dirty="0"/>
          </a:p>
          <a:p>
            <a:pPr marL="285750" indent="-285750">
              <a:buFont typeface="Wingdings" panose="05000000000000000000" pitchFamily="2" charset="2"/>
              <a:buChar char="l"/>
            </a:pPr>
            <a:r>
              <a:rPr lang="zh-CN" altLang="en-US" dirty="0"/>
              <a:t>缺点：</a:t>
            </a:r>
            <a:endParaRPr lang="en-US" altLang="zh-CN" dirty="0"/>
          </a:p>
          <a:p>
            <a:pPr marL="285750" indent="-285750">
              <a:buFont typeface="Arial" panose="020B0604020202020204" pitchFamily="34" charset="0"/>
              <a:buChar char="•"/>
            </a:pPr>
            <a:r>
              <a:rPr lang="zh-CN" altLang="en-US" dirty="0"/>
              <a:t>依赖于特定的操作系统和审计跟踪日志，可移植性、可扩展性较差</a:t>
            </a:r>
            <a:endParaRPr lang="en-US" altLang="zh-CN" dirty="0"/>
          </a:p>
          <a:p>
            <a:pPr marL="285750" indent="-285750">
              <a:buFont typeface="Arial" panose="020B0604020202020204" pitchFamily="34" charset="0"/>
              <a:buChar char="•"/>
            </a:pPr>
            <a:r>
              <a:rPr lang="zh-CN" altLang="en-US" dirty="0"/>
              <a:t>如果入侵者修改系统核心，则可以骗过基于主机的入侵检测系统</a:t>
            </a:r>
            <a:endParaRPr lang="en-US" altLang="zh-CN" dirty="0"/>
          </a:p>
          <a:p>
            <a:pPr marL="285750" indent="-285750">
              <a:buFont typeface="Arial" panose="020B0604020202020204" pitchFamily="34" charset="0"/>
              <a:buChar char="•"/>
            </a:pPr>
            <a:r>
              <a:rPr lang="zh-CN" altLang="en-US" dirty="0"/>
              <a:t>难以通过分析主机的审计记录来检测网络攻击</a:t>
            </a:r>
            <a:endParaRPr lang="en-US" altLang="zh-CN" dirty="0"/>
          </a:p>
        </p:txBody>
      </p:sp>
    </p:spTree>
    <p:extLst>
      <p:ext uri="{BB962C8B-B14F-4D97-AF65-F5344CB8AC3E}">
        <p14:creationId xmlns:p14="http://schemas.microsoft.com/office/powerpoint/2010/main" val="190756664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4071949" cy="502766"/>
          </a:xfrm>
          <a:prstGeom prst="rect">
            <a:avLst/>
          </a:prstGeom>
          <a:noFill/>
        </p:spPr>
        <p:txBody>
          <a:bodyPr wrap="none" rtlCol="0">
            <a:spAutoFit/>
          </a:bodyPr>
          <a:lstStyle/>
          <a:p>
            <a:pPr defTabSz="1219170"/>
            <a:r>
              <a:rPr lang="en-US" altLang="zh-CN" sz="2667" dirty="0">
                <a:solidFill>
                  <a:prstClr val="black">
                    <a:lumMod val="65000"/>
                    <a:lumOff val="35000"/>
                  </a:prstClr>
                </a:solidFill>
                <a:latin typeface="微软雅黑"/>
                <a:ea typeface="微软雅黑"/>
              </a:rPr>
              <a:t>2</a:t>
            </a:r>
            <a:r>
              <a:rPr lang="zh-CN" altLang="en-US" sz="2667" dirty="0">
                <a:solidFill>
                  <a:prstClr val="black">
                    <a:lumMod val="65000"/>
                    <a:lumOff val="35000"/>
                  </a:prstClr>
                </a:solidFill>
                <a:latin typeface="微软雅黑"/>
                <a:ea typeface="微软雅黑"/>
              </a:rPr>
              <a:t>、</a:t>
            </a:r>
            <a:r>
              <a:rPr lang="en-US" altLang="zh-CN" sz="2667" dirty="0">
                <a:solidFill>
                  <a:prstClr val="black">
                    <a:lumMod val="65000"/>
                    <a:lumOff val="35000"/>
                  </a:prstClr>
                </a:solidFill>
                <a:latin typeface="微软雅黑"/>
                <a:ea typeface="微软雅黑"/>
              </a:rPr>
              <a:t>IDS——</a:t>
            </a:r>
            <a:r>
              <a:rPr lang="zh-CN" altLang="en-US" sz="2667" dirty="0">
                <a:solidFill>
                  <a:prstClr val="black">
                    <a:lumMod val="65000"/>
                    <a:lumOff val="35000"/>
                  </a:prstClr>
                </a:solidFill>
                <a:latin typeface="微软雅黑"/>
                <a:ea typeface="微软雅黑"/>
              </a:rPr>
              <a:t>入侵检测技术</a:t>
            </a:r>
          </a:p>
        </p:txBody>
      </p:sp>
      <p:sp>
        <p:nvSpPr>
          <p:cNvPr id="5" name="文本框 4">
            <a:extLst>
              <a:ext uri="{FF2B5EF4-FFF2-40B4-BE49-F238E27FC236}">
                <a16:creationId xmlns:a16="http://schemas.microsoft.com/office/drawing/2014/main" id="{5F1A1F0B-8CBE-49E5-9155-ED4DAE9D9C73}"/>
              </a:ext>
            </a:extLst>
          </p:cNvPr>
          <p:cNvSpPr txBox="1"/>
          <p:nvPr/>
        </p:nvSpPr>
        <p:spPr>
          <a:xfrm>
            <a:off x="726643" y="2064430"/>
            <a:ext cx="10204593" cy="4071627"/>
          </a:xfrm>
          <a:prstGeom prst="rect">
            <a:avLst/>
          </a:prstGeom>
          <a:noFill/>
        </p:spPr>
        <p:txBody>
          <a:bodyPr wrap="square">
            <a:spAutoFit/>
          </a:bodyPr>
          <a:lstStyle/>
          <a:p>
            <a:pPr marL="342900" lvl="0" indent="-342900" algn="just">
              <a:lnSpc>
                <a:spcPts val="3500"/>
              </a:lnSpc>
              <a:buFont typeface="Wingdings" panose="05000000000000000000" pitchFamily="2" charset="2"/>
              <a:buChar char="l"/>
            </a:pPr>
            <a:r>
              <a:rPr lang="zh-CN" altLang="en-US" sz="2400" kern="100" dirty="0">
                <a:latin typeface="黑体" panose="02010609060101010101" pitchFamily="49" charset="-122"/>
                <a:ea typeface="黑体" panose="02010609060101010101" pitchFamily="49" charset="-122"/>
                <a:cs typeface="Times New Roman" panose="02020603050405020304" pitchFamily="18" charset="0"/>
              </a:rPr>
              <a:t>键盘使用习惯异常行为监测</a:t>
            </a:r>
            <a:endParaRPr lang="en-US" altLang="zh-CN" sz="2400" kern="100" dirty="0">
              <a:latin typeface="黑体" panose="02010609060101010101" pitchFamily="49" charset="-122"/>
              <a:ea typeface="黑体" panose="02010609060101010101" pitchFamily="49" charset="-122"/>
              <a:cs typeface="Times New Roman" panose="02020603050405020304" pitchFamily="18" charset="0"/>
            </a:endParaRPr>
          </a:p>
          <a:p>
            <a:pPr lvl="0" algn="just">
              <a:lnSpc>
                <a:spcPts val="3500"/>
              </a:lnSpc>
            </a:pPr>
            <a:endParaRPr lang="en-US" altLang="zh-CN" sz="2400" kern="100" dirty="0">
              <a:latin typeface="黑体" panose="02010609060101010101" pitchFamily="49" charset="-122"/>
              <a:ea typeface="黑体" panose="02010609060101010101" pitchFamily="49" charset="-122"/>
              <a:cs typeface="Times New Roman" panose="02020603050405020304" pitchFamily="18" charset="0"/>
            </a:endParaRPr>
          </a:p>
          <a:p>
            <a:pPr lvl="0" algn="just">
              <a:lnSpc>
                <a:spcPts val="3500"/>
              </a:lnSpc>
            </a:pPr>
            <a:r>
              <a:rPr lang="zh-CN" altLang="en-US" sz="2400" kern="100" dirty="0">
                <a:latin typeface="黑体" panose="02010609060101010101" pitchFamily="49" charset="-122"/>
                <a:ea typeface="黑体" panose="02010609060101010101" pitchFamily="49" charset="-122"/>
                <a:cs typeface="Times New Roman" panose="02020603050405020304" pitchFamily="18" charset="0"/>
              </a:rPr>
              <a:t>由于每个用户对键盘的熟悉程度、击键习惯都不同，对用户建立独特的击键生物特征描述为正常类，其他用户则描述为异常类。</a:t>
            </a:r>
            <a:endParaRPr lang="en-US" altLang="zh-CN" sz="2400" kern="100" dirty="0">
              <a:latin typeface="黑体" panose="02010609060101010101" pitchFamily="49" charset="-122"/>
              <a:ea typeface="黑体" panose="02010609060101010101" pitchFamily="49" charset="-122"/>
              <a:cs typeface="Times New Roman" panose="02020603050405020304" pitchFamily="18" charset="0"/>
            </a:endParaRPr>
          </a:p>
          <a:p>
            <a:pPr lvl="0" algn="just">
              <a:lnSpc>
                <a:spcPts val="3500"/>
              </a:lnSpc>
            </a:pPr>
            <a:r>
              <a:rPr lang="zh-CN" altLang="en-US" sz="2400" kern="100" dirty="0">
                <a:latin typeface="黑体" panose="02010609060101010101" pitchFamily="49" charset="-122"/>
                <a:ea typeface="黑体" panose="02010609060101010101" pitchFamily="49" charset="-122"/>
                <a:cs typeface="Times New Roman" panose="02020603050405020304" pitchFamily="18" charset="0"/>
              </a:rPr>
              <a:t>目前基本的模型有</a:t>
            </a:r>
            <a:r>
              <a:rPr lang="en-US" altLang="zh-CN" sz="2400" kern="100" dirty="0">
                <a:latin typeface="黑体" panose="02010609060101010101" pitchFamily="49" charset="-122"/>
                <a:ea typeface="黑体" panose="02010609060101010101" pitchFamily="49" charset="-122"/>
                <a:cs typeface="Times New Roman" panose="02020603050405020304" pitchFamily="18" charset="0"/>
              </a:rPr>
              <a:t>”up-up keystroke </a:t>
            </a:r>
            <a:r>
              <a:rPr lang="en-US" altLang="zh-CN" sz="2400" kern="100" dirty="0" err="1">
                <a:latin typeface="黑体" panose="02010609060101010101" pitchFamily="49" charset="-122"/>
                <a:ea typeface="黑体" panose="02010609060101010101" pitchFamily="49" charset="-122"/>
                <a:cs typeface="Times New Roman" panose="02020603050405020304" pitchFamily="18" charset="0"/>
              </a:rPr>
              <a:t>latency”,”key</a:t>
            </a:r>
            <a:r>
              <a:rPr lang="en-US" altLang="zh-CN" sz="2400" kern="100" dirty="0">
                <a:latin typeface="黑体" panose="02010609060101010101" pitchFamily="49" charset="-122"/>
                <a:ea typeface="黑体" panose="02010609060101010101" pitchFamily="49" charset="-122"/>
                <a:cs typeface="Times New Roman" panose="02020603050405020304" pitchFamily="18" charset="0"/>
              </a:rPr>
              <a:t> hold-down </a:t>
            </a:r>
            <a:r>
              <a:rPr lang="en-US" altLang="zh-CN" sz="2400" kern="100" dirty="0" err="1">
                <a:latin typeface="黑体" panose="02010609060101010101" pitchFamily="49" charset="-122"/>
                <a:ea typeface="黑体" panose="02010609060101010101" pitchFamily="49" charset="-122"/>
                <a:cs typeface="Times New Roman" panose="02020603050405020304" pitchFamily="18" charset="0"/>
              </a:rPr>
              <a:t>time”,”down</a:t>
            </a:r>
            <a:r>
              <a:rPr lang="en-US" altLang="zh-CN" sz="2400" kern="100" dirty="0">
                <a:latin typeface="黑体" panose="02010609060101010101" pitchFamily="49" charset="-122"/>
                <a:ea typeface="黑体" panose="02010609060101010101" pitchFamily="49" charset="-122"/>
                <a:cs typeface="Times New Roman" panose="02020603050405020304" pitchFamily="18" charset="0"/>
              </a:rPr>
              <a:t>-down keystroke latency”</a:t>
            </a:r>
            <a:r>
              <a:rPr lang="zh-CN" altLang="en-US" sz="2400" kern="100" dirty="0">
                <a:latin typeface="黑体" panose="02010609060101010101" pitchFamily="49" charset="-122"/>
                <a:ea typeface="黑体" panose="02010609060101010101" pitchFamily="49" charset="-122"/>
                <a:cs typeface="Times New Roman" panose="02020603050405020304" pitchFamily="18" charset="0"/>
              </a:rPr>
              <a:t>等。从这几种属性综合考虑鉴别用户，目前实验可以达到</a:t>
            </a:r>
            <a:r>
              <a:rPr lang="en-US" altLang="zh-CN" sz="2400" kern="100" dirty="0">
                <a:latin typeface="黑体" panose="02010609060101010101" pitchFamily="49" charset="-122"/>
                <a:ea typeface="黑体" panose="02010609060101010101" pitchFamily="49" charset="-122"/>
                <a:cs typeface="Times New Roman" panose="02020603050405020304" pitchFamily="18" charset="0"/>
              </a:rPr>
              <a:t>1.45%</a:t>
            </a:r>
            <a:r>
              <a:rPr lang="zh-CN" altLang="en-US" sz="2400" kern="100" dirty="0">
                <a:latin typeface="黑体" panose="02010609060101010101" pitchFamily="49" charset="-122"/>
                <a:ea typeface="黑体" panose="02010609060101010101" pitchFamily="49" charset="-122"/>
                <a:cs typeface="Times New Roman" panose="02020603050405020304" pitchFamily="18" charset="0"/>
              </a:rPr>
              <a:t>的错误拒绝率和</a:t>
            </a:r>
            <a:r>
              <a:rPr lang="en-US" altLang="zh-CN" sz="2400" kern="100" dirty="0">
                <a:latin typeface="黑体" panose="02010609060101010101" pitchFamily="49" charset="-122"/>
                <a:ea typeface="黑体" panose="02010609060101010101" pitchFamily="49" charset="-122"/>
                <a:cs typeface="Times New Roman" panose="02020603050405020304" pitchFamily="18" charset="0"/>
              </a:rPr>
              <a:t>1.89%</a:t>
            </a:r>
            <a:r>
              <a:rPr lang="zh-CN" altLang="en-US" sz="2400" kern="100" dirty="0">
                <a:latin typeface="黑体" panose="02010609060101010101" pitchFamily="49" charset="-122"/>
                <a:ea typeface="黑体" panose="02010609060101010101" pitchFamily="49" charset="-122"/>
                <a:cs typeface="Times New Roman" panose="02020603050405020304" pitchFamily="18" charset="0"/>
              </a:rPr>
              <a:t>的错误接受率。</a:t>
            </a:r>
            <a:endParaRPr lang="en-US" altLang="zh-CN" sz="2400" kern="100" dirty="0">
              <a:latin typeface="黑体" panose="02010609060101010101" pitchFamily="49" charset="-122"/>
              <a:ea typeface="黑体" panose="02010609060101010101" pitchFamily="49" charset="-122"/>
              <a:cs typeface="Times New Roman" panose="02020603050405020304" pitchFamily="18" charset="0"/>
            </a:endParaRPr>
          </a:p>
          <a:p>
            <a:pPr lvl="0" algn="just">
              <a:lnSpc>
                <a:spcPts val="3500"/>
              </a:lnSpc>
            </a:pPr>
            <a:endParaRPr lang="en-US" altLang="zh-CN" sz="2400" kern="100" dirty="0">
              <a:latin typeface="黑体" panose="02010609060101010101" pitchFamily="49" charset="-122"/>
              <a:ea typeface="黑体" panose="02010609060101010101" pitchFamily="49" charset="-122"/>
              <a:cs typeface="Times New Roman" panose="02020603050405020304" pitchFamily="18" charset="0"/>
            </a:endParaRPr>
          </a:p>
          <a:p>
            <a:pPr lvl="0" algn="just">
              <a:lnSpc>
                <a:spcPts val="3500"/>
              </a:lnSpc>
            </a:pPr>
            <a:endParaRPr lang="en-US" altLang="zh-CN" sz="24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TextBox 63">
            <a:extLst>
              <a:ext uri="{FF2B5EF4-FFF2-40B4-BE49-F238E27FC236}">
                <a16:creationId xmlns:a16="http://schemas.microsoft.com/office/drawing/2014/main" id="{44C0D1EF-37AD-4F99-9333-69CCE60A7161}"/>
              </a:ext>
            </a:extLst>
          </p:cNvPr>
          <p:cNvSpPr txBox="1"/>
          <p:nvPr/>
        </p:nvSpPr>
        <p:spPr>
          <a:xfrm>
            <a:off x="726643" y="1203915"/>
            <a:ext cx="3124921" cy="461665"/>
          </a:xfrm>
          <a:prstGeom prst="rect">
            <a:avLst/>
          </a:prstGeom>
          <a:noFill/>
        </p:spPr>
        <p:txBody>
          <a:bodyPr wrap="square" rtlCol="0">
            <a:spAutoFit/>
          </a:bodyPr>
          <a:lstStyle/>
          <a:p>
            <a:pPr defTabSz="1219170"/>
            <a:r>
              <a:rPr lang="en-US" altLang="zh-CN" sz="2400" b="1" dirty="0">
                <a:solidFill>
                  <a:srgbClr val="4F81BD">
                    <a:lumMod val="75000"/>
                  </a:srgbClr>
                </a:solidFill>
                <a:latin typeface="微软雅黑"/>
                <a:ea typeface="微软雅黑"/>
              </a:rPr>
              <a:t>Host-Based</a:t>
            </a:r>
            <a:endParaRPr lang="zh-CN" altLang="en-US" sz="2400" b="1" dirty="0">
              <a:solidFill>
                <a:srgbClr val="4F81BD">
                  <a:lumMod val="75000"/>
                </a:srgbClr>
              </a:solidFill>
              <a:latin typeface="微软雅黑"/>
              <a:ea typeface="微软雅黑"/>
            </a:endParaRPr>
          </a:p>
        </p:txBody>
      </p:sp>
    </p:spTree>
    <p:extLst>
      <p:ext uri="{BB962C8B-B14F-4D97-AF65-F5344CB8AC3E}">
        <p14:creationId xmlns:p14="http://schemas.microsoft.com/office/powerpoint/2010/main" val="180890026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527359" y="302299"/>
            <a:ext cx="4071949" cy="502766"/>
          </a:xfrm>
          <a:prstGeom prst="rect">
            <a:avLst/>
          </a:prstGeom>
          <a:noFill/>
        </p:spPr>
        <p:txBody>
          <a:bodyPr wrap="none" rtlCol="0">
            <a:spAutoFit/>
          </a:bodyPr>
          <a:lstStyle/>
          <a:p>
            <a:pPr defTabSz="1219170"/>
            <a:r>
              <a:rPr lang="en-US" altLang="zh-CN" sz="2667" dirty="0">
                <a:solidFill>
                  <a:prstClr val="black">
                    <a:lumMod val="65000"/>
                    <a:lumOff val="35000"/>
                  </a:prstClr>
                </a:solidFill>
                <a:latin typeface="微软雅黑"/>
                <a:ea typeface="微软雅黑"/>
              </a:rPr>
              <a:t>2</a:t>
            </a:r>
            <a:r>
              <a:rPr lang="zh-CN" altLang="en-US" sz="2667" dirty="0">
                <a:solidFill>
                  <a:prstClr val="black">
                    <a:lumMod val="65000"/>
                    <a:lumOff val="35000"/>
                  </a:prstClr>
                </a:solidFill>
                <a:latin typeface="微软雅黑"/>
                <a:ea typeface="微软雅黑"/>
              </a:rPr>
              <a:t>、</a:t>
            </a:r>
            <a:r>
              <a:rPr lang="en-US" altLang="zh-CN" sz="2667" dirty="0">
                <a:solidFill>
                  <a:prstClr val="black">
                    <a:lumMod val="65000"/>
                    <a:lumOff val="35000"/>
                  </a:prstClr>
                </a:solidFill>
                <a:latin typeface="微软雅黑"/>
                <a:ea typeface="微软雅黑"/>
              </a:rPr>
              <a:t>IDS——</a:t>
            </a:r>
            <a:r>
              <a:rPr lang="zh-CN" altLang="en-US" sz="2667" dirty="0">
                <a:solidFill>
                  <a:prstClr val="black">
                    <a:lumMod val="65000"/>
                    <a:lumOff val="35000"/>
                  </a:prstClr>
                </a:solidFill>
                <a:latin typeface="微软雅黑"/>
                <a:ea typeface="微软雅黑"/>
              </a:rPr>
              <a:t>入侵检测技术</a:t>
            </a:r>
          </a:p>
        </p:txBody>
      </p:sp>
      <p:sp>
        <p:nvSpPr>
          <p:cNvPr id="5" name="文本框 4">
            <a:extLst>
              <a:ext uri="{FF2B5EF4-FFF2-40B4-BE49-F238E27FC236}">
                <a16:creationId xmlns:a16="http://schemas.microsoft.com/office/drawing/2014/main" id="{5F1A1F0B-8CBE-49E5-9155-ED4DAE9D9C73}"/>
              </a:ext>
            </a:extLst>
          </p:cNvPr>
          <p:cNvSpPr txBox="1"/>
          <p:nvPr/>
        </p:nvSpPr>
        <p:spPr>
          <a:xfrm>
            <a:off x="726643" y="2064430"/>
            <a:ext cx="10523248" cy="4071627"/>
          </a:xfrm>
          <a:prstGeom prst="rect">
            <a:avLst/>
          </a:prstGeom>
          <a:noFill/>
        </p:spPr>
        <p:txBody>
          <a:bodyPr wrap="square">
            <a:spAutoFit/>
          </a:bodyPr>
          <a:lstStyle/>
          <a:p>
            <a:pPr marL="342900" lvl="0" indent="-342900" algn="just">
              <a:lnSpc>
                <a:spcPts val="3500"/>
              </a:lnSpc>
              <a:buFont typeface="Wingdings" panose="05000000000000000000" pitchFamily="2" charset="2"/>
              <a:buChar char="l"/>
            </a:pPr>
            <a:r>
              <a:rPr lang="zh-CN" altLang="en-US" sz="2400" kern="100" dirty="0">
                <a:latin typeface="黑体" panose="02010609060101010101" pitchFamily="49" charset="-122"/>
                <a:ea typeface="黑体" panose="02010609060101010101" pitchFamily="49" charset="-122"/>
                <a:cs typeface="Times New Roman" panose="02020603050405020304" pitchFamily="18" charset="0"/>
              </a:rPr>
              <a:t>鼠标动力学检测</a:t>
            </a:r>
            <a:endParaRPr lang="en-US" altLang="zh-CN" sz="2400" kern="100" dirty="0">
              <a:latin typeface="黑体" panose="02010609060101010101" pitchFamily="49" charset="-122"/>
              <a:ea typeface="黑体" panose="02010609060101010101" pitchFamily="49" charset="-122"/>
              <a:cs typeface="Times New Roman" panose="02020603050405020304" pitchFamily="18" charset="0"/>
            </a:endParaRPr>
          </a:p>
          <a:p>
            <a:pPr lvl="0" algn="just">
              <a:lnSpc>
                <a:spcPts val="3500"/>
              </a:lnSpc>
            </a:pPr>
            <a:endParaRPr lang="en-US" altLang="zh-CN" sz="2400" kern="100" dirty="0">
              <a:latin typeface="黑体" panose="02010609060101010101" pitchFamily="49" charset="-122"/>
              <a:ea typeface="黑体" panose="02010609060101010101" pitchFamily="49" charset="-122"/>
              <a:cs typeface="Times New Roman" panose="02020603050405020304" pitchFamily="18" charset="0"/>
            </a:endParaRPr>
          </a:p>
          <a:p>
            <a:pPr lvl="0" algn="just">
              <a:lnSpc>
                <a:spcPts val="3500"/>
              </a:lnSpc>
            </a:pPr>
            <a:r>
              <a:rPr lang="zh-CN" altLang="en-US" sz="2400" kern="100" dirty="0">
                <a:latin typeface="黑体" panose="02010609060101010101" pitchFamily="49" charset="-122"/>
                <a:ea typeface="黑体" panose="02010609060101010101" pitchFamily="49" charset="-122"/>
                <a:cs typeface="Times New Roman" panose="02020603050405020304" pitchFamily="18" charset="0"/>
              </a:rPr>
              <a:t>与键盘使用习惯检测类似，通过用户使用鼠标的动力特性检测异常。</a:t>
            </a:r>
            <a:endParaRPr lang="en-US" altLang="zh-CN" sz="2400" kern="100" dirty="0">
              <a:latin typeface="黑体" panose="02010609060101010101" pitchFamily="49" charset="-122"/>
              <a:ea typeface="黑体" panose="02010609060101010101" pitchFamily="49" charset="-122"/>
              <a:cs typeface="Times New Roman" panose="02020603050405020304" pitchFamily="18" charset="0"/>
            </a:endParaRPr>
          </a:p>
          <a:p>
            <a:pPr lvl="0" algn="just">
              <a:lnSpc>
                <a:spcPts val="3500"/>
              </a:lnSpc>
            </a:pPr>
            <a:r>
              <a:rPr lang="zh-CN" altLang="en-US" sz="2400" kern="100" dirty="0">
                <a:latin typeface="黑体" panose="02010609060101010101" pitchFamily="49" charset="-122"/>
                <a:ea typeface="黑体" panose="02010609060101010101" pitchFamily="49" charset="-122"/>
                <a:cs typeface="Times New Roman" panose="02020603050405020304" pitchFamily="18" charset="0"/>
              </a:rPr>
              <a:t>优点</a:t>
            </a:r>
            <a:endParaRPr lang="en-US" altLang="zh-CN" sz="2400" kern="100" dirty="0">
              <a:latin typeface="黑体" panose="02010609060101010101" pitchFamily="49" charset="-122"/>
              <a:ea typeface="黑体" panose="02010609060101010101" pitchFamily="49" charset="-122"/>
              <a:cs typeface="Times New Roman" panose="02020603050405020304" pitchFamily="18" charset="0"/>
            </a:endParaRPr>
          </a:p>
          <a:p>
            <a:pPr lvl="0" algn="just">
              <a:lnSpc>
                <a:spcPts val="3500"/>
              </a:lnSpc>
            </a:pPr>
            <a:r>
              <a:rPr lang="zh-CN" altLang="en-US" sz="2400" kern="100" dirty="0">
                <a:latin typeface="SimHei" panose="02010609060101010101" pitchFamily="49" charset="-122"/>
                <a:ea typeface="SimHei" panose="02010609060101010101" pitchFamily="49" charset="-122"/>
                <a:cs typeface="Times New Roman" panose="02020603050405020304" pitchFamily="18" charset="0"/>
              </a:rPr>
              <a:t>用户不需要对复杂的登陆口令进行记忆，只需习惯性的使用鼠标即可完成身份认证。并且习惯性的鼠标使用很难被模拟。</a:t>
            </a:r>
            <a:endParaRPr lang="en-US" altLang="zh-CN" sz="2400" kern="100" dirty="0">
              <a:latin typeface="楷体" panose="02010609060101010101" pitchFamily="49" charset="-122"/>
              <a:ea typeface="楷体" panose="02010609060101010101" pitchFamily="49" charset="-122"/>
              <a:cs typeface="Times New Roman" panose="02020603050405020304" pitchFamily="18" charset="0"/>
            </a:endParaRPr>
          </a:p>
          <a:p>
            <a:pPr lvl="0" algn="just">
              <a:lnSpc>
                <a:spcPts val="3500"/>
              </a:lnSpc>
            </a:pPr>
            <a:r>
              <a:rPr lang="zh-CN" altLang="en-US" sz="2400" kern="100" dirty="0">
                <a:latin typeface="黑体" panose="02010609060101010101" pitchFamily="49" charset="-122"/>
                <a:ea typeface="黑体" panose="02010609060101010101" pitchFamily="49" charset="-122"/>
                <a:cs typeface="Times New Roman" panose="02020603050405020304" pitchFamily="18" charset="0"/>
              </a:rPr>
              <a:t>缺点</a:t>
            </a:r>
            <a:endParaRPr lang="en-US" altLang="zh-CN" sz="2400" kern="100" dirty="0">
              <a:latin typeface="黑体" panose="02010609060101010101" pitchFamily="49" charset="-122"/>
              <a:ea typeface="黑体" panose="02010609060101010101" pitchFamily="49" charset="-122"/>
              <a:cs typeface="Times New Roman" panose="02020603050405020304" pitchFamily="18" charset="0"/>
            </a:endParaRPr>
          </a:p>
          <a:p>
            <a:pPr lvl="0" algn="just">
              <a:lnSpc>
                <a:spcPts val="3500"/>
              </a:lnSpc>
            </a:pPr>
            <a:r>
              <a:rPr lang="zh-CN" altLang="en-US" sz="2400" kern="100" dirty="0">
                <a:latin typeface="SimHei" panose="02010609060101010101" pitchFamily="49" charset="-122"/>
                <a:ea typeface="SimHei" panose="02010609060101010101" pitchFamily="49" charset="-122"/>
                <a:cs typeface="Times New Roman" panose="02020603050405020304" pitchFamily="18" charset="0"/>
              </a:rPr>
              <a:t>鼠标的使用行为会因为用户心情或者环境的不同而不同，因此准确率会有所降低。目前实验的错误接受率为</a:t>
            </a:r>
            <a:r>
              <a:rPr lang="en-US" altLang="zh-CN" sz="2400" kern="100" dirty="0">
                <a:latin typeface="SimHei" panose="02010609060101010101" pitchFamily="49" charset="-122"/>
                <a:ea typeface="SimHei" panose="02010609060101010101" pitchFamily="49" charset="-122"/>
                <a:cs typeface="Times New Roman" panose="02020603050405020304" pitchFamily="18" charset="0"/>
              </a:rPr>
              <a:t>2.464%</a:t>
            </a:r>
            <a:r>
              <a:rPr lang="zh-CN" altLang="en-US" sz="2400" kern="100" dirty="0">
                <a:latin typeface="SimHei" panose="02010609060101010101" pitchFamily="49" charset="-122"/>
                <a:ea typeface="SimHei" panose="02010609060101010101" pitchFamily="49" charset="-122"/>
                <a:cs typeface="Times New Roman" panose="02020603050405020304" pitchFamily="18" charset="0"/>
              </a:rPr>
              <a:t>错误拒绝率为</a:t>
            </a:r>
            <a:r>
              <a:rPr lang="en-US" altLang="zh-CN" sz="2400" kern="100" dirty="0">
                <a:latin typeface="SimHei" panose="02010609060101010101" pitchFamily="49" charset="-122"/>
                <a:ea typeface="SimHei" panose="02010609060101010101" pitchFamily="49" charset="-122"/>
                <a:cs typeface="Times New Roman" panose="02020603050405020304" pitchFamily="18" charset="0"/>
              </a:rPr>
              <a:t>2.246%</a:t>
            </a:r>
            <a:r>
              <a:rPr lang="zh-CN" altLang="en-US" sz="2400" kern="100" dirty="0">
                <a:latin typeface="SimHei" panose="02010609060101010101" pitchFamily="49" charset="-122"/>
                <a:ea typeface="SimHei" panose="02010609060101010101" pitchFamily="49" charset="-122"/>
                <a:cs typeface="Times New Roman" panose="02020603050405020304" pitchFamily="18" charset="0"/>
              </a:rPr>
              <a:t>。</a:t>
            </a:r>
            <a:endParaRPr lang="en-US" altLang="zh-CN" sz="2400" kern="100" dirty="0">
              <a:latin typeface="SimHei" panose="02010609060101010101" pitchFamily="49" charset="-122"/>
              <a:ea typeface="SimHei" panose="02010609060101010101" pitchFamily="49" charset="-122"/>
              <a:cs typeface="Times New Roman" panose="02020603050405020304" pitchFamily="18" charset="0"/>
            </a:endParaRPr>
          </a:p>
        </p:txBody>
      </p:sp>
      <p:sp>
        <p:nvSpPr>
          <p:cNvPr id="4" name="TextBox 63">
            <a:extLst>
              <a:ext uri="{FF2B5EF4-FFF2-40B4-BE49-F238E27FC236}">
                <a16:creationId xmlns:a16="http://schemas.microsoft.com/office/drawing/2014/main" id="{44C0D1EF-37AD-4F99-9333-69CCE60A7161}"/>
              </a:ext>
            </a:extLst>
          </p:cNvPr>
          <p:cNvSpPr txBox="1"/>
          <p:nvPr/>
        </p:nvSpPr>
        <p:spPr>
          <a:xfrm>
            <a:off x="726643" y="1203915"/>
            <a:ext cx="3124921" cy="461665"/>
          </a:xfrm>
          <a:prstGeom prst="rect">
            <a:avLst/>
          </a:prstGeom>
          <a:noFill/>
        </p:spPr>
        <p:txBody>
          <a:bodyPr wrap="square" rtlCol="0">
            <a:spAutoFit/>
          </a:bodyPr>
          <a:lstStyle/>
          <a:p>
            <a:pPr defTabSz="1219170"/>
            <a:r>
              <a:rPr lang="en-US" altLang="zh-CN" sz="2400" b="1" dirty="0">
                <a:solidFill>
                  <a:srgbClr val="4F81BD">
                    <a:lumMod val="75000"/>
                  </a:srgbClr>
                </a:solidFill>
                <a:latin typeface="微软雅黑"/>
                <a:ea typeface="微软雅黑"/>
              </a:rPr>
              <a:t>Host-Based</a:t>
            </a:r>
            <a:endParaRPr lang="zh-CN" altLang="en-US" sz="2400" b="1" dirty="0">
              <a:solidFill>
                <a:srgbClr val="4F81BD">
                  <a:lumMod val="75000"/>
                </a:srgbClr>
              </a:solidFill>
              <a:latin typeface="微软雅黑"/>
              <a:ea typeface="微软雅黑"/>
            </a:endParaRPr>
          </a:p>
        </p:txBody>
      </p:sp>
    </p:spTree>
    <p:extLst>
      <p:ext uri="{BB962C8B-B14F-4D97-AF65-F5344CB8AC3E}">
        <p14:creationId xmlns:p14="http://schemas.microsoft.com/office/powerpoint/2010/main" val="207036690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清风素材 https://12sc.taobao.com/">
  <a:themeElements>
    <a:clrScheme name="自定义 34">
      <a:dk1>
        <a:sysClr val="windowText" lastClr="000000"/>
      </a:dk1>
      <a:lt1>
        <a:sysClr val="window" lastClr="FFFFFF"/>
      </a:lt1>
      <a:dk2>
        <a:srgbClr val="1F497D"/>
      </a:dk2>
      <a:lt2>
        <a:srgbClr val="EEECE1"/>
      </a:lt2>
      <a:accent1>
        <a:srgbClr val="4F81BD"/>
      </a:accent1>
      <a:accent2>
        <a:srgbClr val="4F81BD"/>
      </a:accent2>
      <a:accent3>
        <a:srgbClr val="9BBB59"/>
      </a:accent3>
      <a:accent4>
        <a:srgbClr val="8064A2"/>
      </a:accent4>
      <a:accent5>
        <a:srgbClr val="4BACC6"/>
      </a:accent5>
      <a:accent6>
        <a:srgbClr val="F79646"/>
      </a:accent6>
      <a:hlink>
        <a:srgbClr val="0000FF"/>
      </a:hlink>
      <a:folHlink>
        <a:srgbClr val="800080"/>
      </a:folHlink>
    </a:clrScheme>
    <a:fontScheme name="自定义 5">
      <a:majorFont>
        <a:latin typeface="Franklin Gothic Medium"/>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1062</TotalTime>
  <Words>2847</Words>
  <Application>Microsoft Office PowerPoint</Application>
  <PresentationFormat>宽屏</PresentationFormat>
  <Paragraphs>362</Paragraphs>
  <Slides>37</Slides>
  <Notes>37</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37</vt:i4>
      </vt:variant>
    </vt:vector>
  </HeadingPairs>
  <TitlesOfParts>
    <vt:vector size="51" baseType="lpstr">
      <vt:lpstr>Open Sans</vt:lpstr>
      <vt:lpstr>等线</vt:lpstr>
      <vt:lpstr>等线 Light</vt:lpstr>
      <vt:lpstr>SimHei</vt:lpstr>
      <vt:lpstr>SimHei</vt:lpstr>
      <vt:lpstr>华文细黑</vt:lpstr>
      <vt:lpstr>楷体</vt:lpstr>
      <vt:lpstr>微软雅黑</vt:lpstr>
      <vt:lpstr>Arial</vt:lpstr>
      <vt:lpstr>Calibri</vt:lpstr>
      <vt:lpstr>Franklin Gothic Medium</vt:lpstr>
      <vt:lpstr>Wingdings</vt:lpstr>
      <vt:lpstr>Office 主题​​</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硕</dc:creator>
  <cp:lastModifiedBy>王 硕</cp:lastModifiedBy>
  <cp:revision>164</cp:revision>
  <dcterms:created xsi:type="dcterms:W3CDTF">2020-06-10T01:26:07Z</dcterms:created>
  <dcterms:modified xsi:type="dcterms:W3CDTF">2020-10-09T05:22:08Z</dcterms:modified>
</cp:coreProperties>
</file>