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301" r:id="rId3"/>
    <p:sldId id="257" r:id="rId4"/>
    <p:sldId id="295" r:id="rId5"/>
    <p:sldId id="469" r:id="rId6"/>
    <p:sldId id="468" r:id="rId7"/>
    <p:sldId id="470" r:id="rId8"/>
    <p:sldId id="489" r:id="rId9"/>
    <p:sldId id="473" r:id="rId10"/>
    <p:sldId id="491" r:id="rId11"/>
    <p:sldId id="490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502" r:id="rId20"/>
    <p:sldId id="500" r:id="rId21"/>
    <p:sldId id="501" r:id="rId22"/>
    <p:sldId id="472" r:id="rId23"/>
    <p:sldId id="479" r:id="rId24"/>
    <p:sldId id="480" r:id="rId25"/>
    <p:sldId id="33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54" autoAdjust="0"/>
  </p:normalViewPr>
  <p:slideViewPr>
    <p:cSldViewPr snapToGrid="0">
      <p:cViewPr varScale="1">
        <p:scale>
          <a:sx n="49" d="100"/>
          <a:sy n="49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6E53B-9053-4482-B882-EFB589A16C6A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864-DCAF-4B79-AECE-45CEAF6B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6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zh/reserved.variables.get.ph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hp.net/manual/zh/reserved.variables.cookies.php" TargetMode="External"/><Relationship Id="rId4" Type="http://schemas.openxmlformats.org/officeDocument/2006/relationships/hyperlink" Target="https://www.php.net/manual/zh/reserved.variables.post.php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n2.php.net/manual/en/function.strip-tags.ph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n2.php.net/manual/en/function.htmlspecialchars.php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EAE63-D6C4-437F-B8DA-DA689F991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2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0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1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自动化执行：</a:t>
            </a:r>
            <a:endParaRPr lang="en-US" altLang="zh-CN" dirty="0"/>
          </a:p>
          <a:p>
            <a:r>
              <a:rPr lang="en-US" altLang="zh-CN" dirty="0" err="1"/>
              <a:t>Awvs</a:t>
            </a:r>
            <a:r>
              <a:rPr lang="zh-CN" altLang="en-US" dirty="0"/>
              <a:t>，</a:t>
            </a:r>
            <a:r>
              <a:rPr lang="en-US" altLang="zh-CN" dirty="0"/>
              <a:t>x-scan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4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641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84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019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380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249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新的论文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82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37CBA-0E44-4282-A4F0-C3BCC1A4C2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909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348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78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53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EAE63-D6C4-437F-B8DA-DA689F991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读取分析结果，获得注入点与触发点．漏洞的注入点选择用户输入文件，其作为</a:t>
            </a:r>
            <a:r>
              <a:rPr lang="en-US" altLang="zh-CN" dirty="0"/>
              <a:t>HTTP</a:t>
            </a:r>
            <a:r>
              <a:rPr lang="zh-CN" altLang="en-US" dirty="0"/>
              <a:t>请求中的地址，并依据用户输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95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$GLOBALS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一个包含了全部变量的全局组合数组。变量的名字就是数组的键。</a:t>
            </a:r>
            <a:endParaRPr lang="en-US" altLang="zh-CN" b="0" i="1" dirty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US" altLang="zh-CN" b="0" i="1" dirty="0">
                <a:solidFill>
                  <a:srgbClr val="333333"/>
                </a:solidFill>
                <a:effectLst/>
                <a:latin typeface="Source Code Pro"/>
              </a:rPr>
              <a:t>$_SERVER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是一个包含了诸如头信息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(header)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、路径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(path)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、以及脚本位置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(script locations)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等等信息的数组。这个数组中的项目由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Web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服务器创建。</a:t>
            </a:r>
            <a:endParaRPr lang="en-US" altLang="zh-CN" b="0" i="0" dirty="0">
              <a:solidFill>
                <a:srgbClr val="333333"/>
              </a:solidFill>
              <a:effectLst/>
              <a:latin typeface="Fira Sans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$_GET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URL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参数（又叫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query string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）传递给当前脚本的变量的数组。</a:t>
            </a:r>
            <a:endParaRPr lang="en-US" altLang="zh-CN" b="0" i="0" dirty="0">
              <a:solidFill>
                <a:srgbClr val="333333"/>
              </a:solidFill>
              <a:effectLst/>
              <a:latin typeface="Fira Sans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$_POST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当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HTTP POST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请求的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Content-Type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是 </a:t>
            </a:r>
            <a:r>
              <a:rPr lang="en-US" altLang="zh-CN" dirty="0"/>
              <a:t>form-data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时，会将变量以关联数组形式传入当前脚本。</a:t>
            </a:r>
            <a:endParaRPr lang="en-US" altLang="zh-CN" b="0" i="0" dirty="0">
              <a:solidFill>
                <a:srgbClr val="333333"/>
              </a:solidFill>
              <a:effectLst/>
              <a:latin typeface="Fira Sans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$_FILES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HTTP POST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方式上传到当前脚本的项目的数组。</a:t>
            </a:r>
            <a:endParaRPr lang="en-US" altLang="zh-CN" b="0" i="0" dirty="0">
              <a:solidFill>
                <a:srgbClr val="333333"/>
              </a:solidFill>
              <a:effectLst/>
              <a:latin typeface="Fira Sans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$_COOKIE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HTTP Cookies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方式传递给当前脚本的变量的数组。</a:t>
            </a:r>
            <a:endParaRPr lang="en-US" altLang="zh-CN" b="0" i="0" dirty="0">
              <a:solidFill>
                <a:srgbClr val="333333"/>
              </a:solidFill>
              <a:effectLst/>
              <a:latin typeface="Fira Sans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$_SESSION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当前脚本可用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SESSION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变量的数组。</a:t>
            </a:r>
            <a:endParaRPr lang="en-US" altLang="zh-CN" b="0" i="0" dirty="0">
              <a:solidFill>
                <a:srgbClr val="333333"/>
              </a:solidFill>
              <a:effectLst/>
              <a:latin typeface="Fira Sans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$_REQUEST — HTTP Request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变量，默认情况下包含了 </a:t>
            </a:r>
            <a:r>
              <a:rPr lang="en-US" altLang="zh-CN" b="0" i="1" u="none" strike="noStrike" dirty="0">
                <a:solidFill>
                  <a:srgbClr val="336699"/>
                </a:solidFill>
                <a:effectLst/>
                <a:latin typeface="Source Code Pro"/>
                <a:hlinkClick r:id="rId3"/>
              </a:rPr>
              <a:t>$_GET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，</a:t>
            </a:r>
            <a:r>
              <a:rPr lang="en-US" altLang="zh-CN" b="0" i="1" u="none" strike="noStrike" dirty="0">
                <a:solidFill>
                  <a:srgbClr val="336699"/>
                </a:solidFill>
                <a:effectLst/>
                <a:latin typeface="Source Code Pro"/>
                <a:hlinkClick r:id="rId4"/>
              </a:rPr>
              <a:t>$_POST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和 </a:t>
            </a:r>
            <a:r>
              <a:rPr lang="en-US" altLang="zh-CN" b="0" i="1" u="none" strike="noStrike" dirty="0">
                <a:solidFill>
                  <a:srgbClr val="336699"/>
                </a:solidFill>
                <a:effectLst/>
                <a:latin typeface="Source Code Pro"/>
                <a:hlinkClick r:id="rId5"/>
              </a:rPr>
              <a:t>$_COOKIE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的数组。</a:t>
            </a:r>
            <a:endParaRPr lang="en-US" altLang="zh-CN" b="0" i="0" dirty="0">
              <a:solidFill>
                <a:srgbClr val="333333"/>
              </a:solidFill>
              <a:effectLst/>
              <a:latin typeface="Fira Sans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Fira Sans"/>
              </a:rPr>
              <a:t>$_ENV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Fira Sans"/>
              </a:rPr>
              <a:t>通过环境方式传递给当前脚本的变量的数组。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27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02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74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mysql_real_escape_string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(\x00), (\n), (\r), (\), (‘), (\x1a)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进行转义，即在前面添加反斜杠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，预防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SQL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注入。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u="sng" dirty="0" err="1">
                <a:solidFill>
                  <a:srgbClr val="000000"/>
                </a:solidFill>
                <a:effectLst/>
                <a:latin typeface="PingFang SC"/>
                <a:hlinkClick r:id="rId3" tooltip="strip-tags"/>
              </a:rPr>
              <a:t>strip_tags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会过滤掉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NUL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HTML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PHP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的标签，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JavaScript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u="sng" dirty="0" err="1">
                <a:solidFill>
                  <a:srgbClr val="000000"/>
                </a:solidFill>
                <a:effectLst/>
                <a:latin typeface="PingFang SC"/>
                <a:hlinkClick r:id="rId4" tooltip="htmlspecialchars"/>
              </a:rPr>
              <a:t>htmlspecialchars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把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HTML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中的几个特殊字符转义成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HTML Entity(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格式：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&amp;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xxxx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;)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形式，包括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(&amp;),('),("),(&lt;),(&gt;)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五个字符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593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40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CBCB-453A-4230-BE3F-83047362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437CD-119A-4ACE-BF96-7E7F941C4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46966-C99F-4CFD-9F0A-FADB7FD2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DF063-B7B2-484B-AFC9-547CD1F5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95D4A-E9D0-46B0-91E1-4E4451FF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79304-C51F-4311-BB0B-849477F9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0EEAF6-C4E3-4CB3-BFA7-A8F6F336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1CD36-62E9-4839-878F-3141F2D7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887DC-5787-45DF-9C24-585E586E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C94E-BB39-4219-AA8A-3DA1ADB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E8104-6BD5-4A07-A480-600E786B5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66F7B-FE0C-49B6-9472-F8F15671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6F62C-66BB-495B-97E0-32532A13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49E8E-9EB4-43BB-BD24-A6CD4C1F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804B8-7158-46A8-8168-D9E2A5C7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8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06973" y="800072"/>
            <a:ext cx="10961636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8" name="任意多边形 7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85" y="139768"/>
            <a:ext cx="1944915" cy="5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3BC89-97D9-463D-9E67-B4C00FC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04D3D-8490-4F0E-88A2-B567F3EF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A1F2E-1007-44DC-9552-5727B0E4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166E5-127E-42B5-80DE-95A75FC2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882A8-35C3-415A-AC0B-A97ABB54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74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0" y="832153"/>
            <a:ext cx="4256863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29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1" y="-27384"/>
            <a:ext cx="2272415" cy="9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71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6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8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A7AC-36AA-4542-8ADC-108E09F0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F01E9-AB66-46B5-A48E-60A07C7D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1B47F-92B5-48F5-82B6-DCAD6A47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6E0C4-32AF-4FE9-8642-4C0FEDEC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F7B1B-2D16-4232-85C2-E66A4BF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99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574C6-B7A1-429B-8EF1-56B78F4E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47C77-892C-4001-A604-D7688C885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2C659-0A7C-4BB6-9473-5AE44178F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159C0-FD02-4FE3-8893-983C6529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C97B1-2B58-4D92-ADF9-AF06F6BB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0B2F4-C4EA-4BB8-BE73-7A84EEB6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41BB1-CBF3-4883-BB3C-458C1FDF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C1E7-8034-4FA0-9855-9FC2DCB0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6B8A1-9005-44AC-8CB6-10F2BB2B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F871-3A34-4EA7-85E3-3F7BF40CD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0EDCD-AD3D-4F6D-A835-60A2DDF7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69D090-FCE0-4130-8627-7D26414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E0B6F-691F-4E0F-A96D-59BDCC6F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4BE25-F7F0-4BD2-B32D-2EF804C5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E1650-238C-474D-91F6-3CB6929E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6676A-C3E9-4047-A5D0-64A858CA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B72B1D-B7BA-40A9-8EE1-7F3CBDB8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1961F-F737-49FE-B7A9-5F29D2F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52BBAD-A597-41B7-B7DF-401BD88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1DC6F-1295-4A7C-88CB-3C118EA6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8587B-BA14-497A-8F68-F3FBA158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E328-8294-41AC-8887-844665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36B9-71F2-4AAE-AB72-788499DC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43549-5045-4EA2-919E-4A1AA54B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EDCF5-A412-4C7B-9960-E0778B7B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6737D-F778-4384-A967-DCECBC3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0C43A-2E17-481A-B4A6-35C8E0B2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D1E1-7230-4055-81EA-9AA7E266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F0246-EB1F-409F-9B18-629E4D83B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D2E1D-DFA4-460B-A8D8-875B48E8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FCFBB-D366-4A2B-AC2C-C011FACF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DE261-4A00-406A-A617-35778E36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E9C8B-5745-46D1-BC18-BCA1757B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26E4B-5676-4C52-B2AC-5202E8AC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F6DB8-B4F2-4DB3-A9DA-49509B83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7DC60-A2E2-4AEB-B3DF-F608D2C2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14D0-9070-4D97-9B33-2CAF9AA2FE7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43966-B79F-4032-9772-1A8AE614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FBE9E-6647-4D3C-8CC0-29E39663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9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80" r:id="rId18"/>
    <p:sldLayoutId id="2147483681" r:id="rId19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manual/zh/reserved.variables.cookies.php" TargetMode="External"/><Relationship Id="rId3" Type="http://schemas.openxmlformats.org/officeDocument/2006/relationships/hyperlink" Target="https://www.php.net/manual/zh/reserved.variables.globals.php" TargetMode="External"/><Relationship Id="rId7" Type="http://schemas.openxmlformats.org/officeDocument/2006/relationships/hyperlink" Target="https://www.php.net/manual/zh/reserved.variables.files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php.net/manual/zh/reserved.variables.post.php" TargetMode="External"/><Relationship Id="rId11" Type="http://schemas.openxmlformats.org/officeDocument/2006/relationships/hyperlink" Target="https://www.php.net/manual/zh/reserved.variables.environment.php" TargetMode="External"/><Relationship Id="rId5" Type="http://schemas.openxmlformats.org/officeDocument/2006/relationships/hyperlink" Target="https://www.php.net/manual/zh/reserved.variables.get.php" TargetMode="External"/><Relationship Id="rId10" Type="http://schemas.openxmlformats.org/officeDocument/2006/relationships/hyperlink" Target="https://www.php.net/manual/zh/reserved.variables.request.php" TargetMode="External"/><Relationship Id="rId4" Type="http://schemas.openxmlformats.org/officeDocument/2006/relationships/hyperlink" Target="https://www.php.net/manual/zh/reserved.variables.server.php" TargetMode="External"/><Relationship Id="rId9" Type="http://schemas.openxmlformats.org/officeDocument/2006/relationships/hyperlink" Target="https://www.php.net/manual/zh/reserved.variables.session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0786" y="2134165"/>
            <a:ext cx="5278360" cy="369294"/>
          </a:xfrm>
          <a:prstGeom prst="rect">
            <a:avLst/>
          </a:prstGeom>
          <a:noFill/>
        </p:spPr>
        <p:txBody>
          <a:bodyPr wrap="none" lIns="121884" tIns="60941" rIns="121884" bIns="60941" rtlCol="0">
            <a:spAutoFit/>
          </a:bodyPr>
          <a:lstStyle/>
          <a:p>
            <a:pPr defTabSz="1219170"/>
            <a:r>
              <a:rPr lang="en-US" altLang="zh-CN" sz="16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Beijing University of Posts and Telecommunications</a:t>
            </a:r>
            <a:endParaRPr lang="zh-CN" altLang="en-US" sz="1600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任意多边形 17"/>
          <p:cNvSpPr/>
          <p:nvPr/>
        </p:nvSpPr>
        <p:spPr>
          <a:xfrm rot="240363">
            <a:off x="2429919" y="199120"/>
            <a:ext cx="5812155" cy="4731699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656672" y="898058"/>
            <a:ext cx="6511669" cy="448563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74073" y="4332587"/>
            <a:ext cx="4666850" cy="19472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汇报人：王硕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组员：彭致远、李懿飞、王晨旭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zh-CN" altLang="en-US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1955" y="2513720"/>
            <a:ext cx="7628092" cy="90277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9768" y="2493202"/>
            <a:ext cx="9318633" cy="94374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1219170"/>
            <a:r>
              <a:rPr lang="zh-CN" altLang="en-US" sz="5333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网络安全分析实践汇报</a:t>
            </a:r>
            <a:endParaRPr sz="5333" b="1" dirty="0">
              <a:solidFill>
                <a:srgbClr val="4F81B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" y="16397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对安全函数的分析和过滤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0C6782-D9C9-4C96-A810-F2BB344D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9" y="1710651"/>
            <a:ext cx="6827838" cy="50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其他的完善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5056CB-4389-4546-B97D-2149947A9E11}"/>
              </a:ext>
            </a:extLst>
          </p:cNvPr>
          <p:cNvSpPr txBox="1"/>
          <p:nvPr/>
        </p:nvSpPr>
        <p:spPr>
          <a:xfrm>
            <a:off x="726643" y="1868433"/>
            <a:ext cx="106395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Fira Sans"/>
              </a:rPr>
              <a:t>对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Fira Sans"/>
              </a:rPr>
              <a:t>SQL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Fira Sans"/>
              </a:rPr>
              <a:t>语句分析的完善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r>
              <a:rPr lang="en-US" altLang="zh-CN" sz="2400" b="1" strike="noStrike" dirty="0">
                <a:solidFill>
                  <a:srgbClr val="333333"/>
                </a:solidFill>
                <a:effectLst/>
                <a:latin typeface="Fira Sans"/>
              </a:rPr>
              <a:t>	</a:t>
            </a:r>
            <a:r>
              <a:rPr lang="zh-CN" altLang="en-US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</a:rPr>
              <a:t>对各种</a:t>
            </a:r>
            <a:r>
              <a:rPr lang="en-US" altLang="zh-CN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</a:rPr>
              <a:t>SQL</a:t>
            </a:r>
            <a:r>
              <a:rPr lang="zh-CN" altLang="en-US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</a:rPr>
              <a:t>语法、运算符进行了扩充，支持</a:t>
            </a:r>
            <a:r>
              <a:rPr lang="en-US" altLang="zh-CN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</a:rPr>
              <a:t>select</a:t>
            </a:r>
            <a:r>
              <a:rPr lang="zh-CN" altLang="en-US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</a:rPr>
              <a:t>、</a:t>
            </a:r>
            <a:r>
              <a:rPr lang="en-US" altLang="zh-CN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</a:rPr>
              <a:t>update</a:t>
            </a:r>
            <a:r>
              <a:rPr lang="zh-CN" altLang="en-US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</a:rPr>
              <a:t>、</a:t>
            </a:r>
            <a:r>
              <a:rPr lang="en-US" altLang="zh-CN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</a:rPr>
              <a:t>insert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、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delete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以及嵌套查询的分析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  <a:latin typeface="Fira Sans"/>
            </a:endParaRPr>
          </a:p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         运算符不仅仅是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=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，增加对模糊查询的分析，例如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like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（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$var%”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latin typeface="Fira Sans"/>
              </a:rPr>
              <a:t>abc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”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关于动态模糊测试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	SQL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注入攻击一方面是修改数据库，也有的是泄露数据库信息，对于不是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update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delete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之类的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Fira San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4BACC6">
                    <a:lumMod val="50000"/>
                  </a:srgbClr>
                </a:solidFill>
                <a:latin typeface="Fira Sans"/>
                <a:ea typeface="微软雅黑"/>
              </a:rPr>
              <a:t>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不容易通过动态监测出来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Fira San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4BACC6">
                    <a:lumMod val="50000"/>
                  </a:srgbClr>
                </a:solidFill>
                <a:latin typeface="Fira Sans"/>
                <a:ea typeface="微软雅黑"/>
              </a:rPr>
              <a:t>	</a:t>
            </a:r>
            <a:r>
              <a:rPr lang="zh-CN" altLang="en-US" b="1" dirty="0">
                <a:solidFill>
                  <a:srgbClr val="4BACC6">
                    <a:lumMod val="50000"/>
                  </a:srgbClr>
                </a:solidFill>
                <a:latin typeface="Fira Sans"/>
                <a:ea typeface="微软雅黑"/>
              </a:rPr>
              <a:t>动态检测为辅，从数据库拿取符合条件的数据，进行两次的执行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Fira San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268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检测展示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5056CB-4389-4546-B97D-2149947A9E11}"/>
              </a:ext>
            </a:extLst>
          </p:cNvPr>
          <p:cNvSpPr txBox="1"/>
          <p:nvPr/>
        </p:nvSpPr>
        <p:spPr>
          <a:xfrm>
            <a:off x="726643" y="1868433"/>
            <a:ext cx="1063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自己搭建的网站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来自</a:t>
            </a:r>
            <a:r>
              <a:rPr lang="en-US" altLang="zh-CN" sz="2400" dirty="0" err="1">
                <a:solidFill>
                  <a:srgbClr val="333333"/>
                </a:solidFill>
                <a:latin typeface="Fira Sans"/>
              </a:rPr>
              <a:t>github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的一个购物网站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来自</a:t>
            </a:r>
            <a:r>
              <a:rPr lang="en-US" altLang="zh-CN" sz="2400" dirty="0" err="1">
                <a:solidFill>
                  <a:srgbClr val="333333"/>
                </a:solidFill>
                <a:latin typeface="Fira Sans"/>
              </a:rPr>
              <a:t>github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的一个网盘系统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5184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目前遇到的瓶颈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5056CB-4389-4546-B97D-2149947A9E11}"/>
              </a:ext>
            </a:extLst>
          </p:cNvPr>
          <p:cNvSpPr txBox="1"/>
          <p:nvPr/>
        </p:nvSpPr>
        <p:spPr>
          <a:xfrm>
            <a:off x="726643" y="2696772"/>
            <a:ext cx="106395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语法解析的工作量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	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不管是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php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语法还是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Fira Sans"/>
              </a:rPr>
              <a:t>sql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语法，进行语法分析的工作量都是巨大的，理想的检测工具的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      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工程量与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php-parser/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Fira Sans"/>
              </a:rPr>
              <a:t>sql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-parser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的工程量相当，甚至大于。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源代码获取和运行的麻烦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github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上的代码不能直接运行，自动化执行又要求网站跑起来，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php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Fira Sans"/>
                <a:ea typeface="微软雅黑"/>
                <a:cs typeface="+mn-cs"/>
              </a:rPr>
              <a:t>版本兼容问题。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SQL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注入攻击类型的工作量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	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限于知识水平和时间，对于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SQL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注入攻击类型不够深入，理想的检测工具受限于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SQL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注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      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入的方法数目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自动化执行的不可行性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	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二阶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SQL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注入是两次请求，而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http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的无记忆性使之难以保留和查看来自数据库的数据，   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      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目前的检测是通过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cookie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保存。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Fira San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362092-61B2-4189-A120-E710FB14ED0E}"/>
              </a:ext>
            </a:extLst>
          </p:cNvPr>
          <p:cNvSpPr txBox="1"/>
          <p:nvPr/>
        </p:nvSpPr>
        <p:spPr>
          <a:xfrm>
            <a:off x="726643" y="1813143"/>
            <a:ext cx="1063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Fira Sans"/>
              </a:rPr>
              <a:t>首先我们本工具可以完整检测出来一类网站的二阶</a:t>
            </a:r>
            <a:r>
              <a:rPr lang="en-US" altLang="zh-CN" dirty="0">
                <a:solidFill>
                  <a:srgbClr val="333333"/>
                </a:solidFill>
                <a:latin typeface="Fira Sans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Fira Sans"/>
              </a:rPr>
              <a:t>注入漏洞，随着测试网站的增加，经过不断完善，对其他类型的网站也实现了检测。</a:t>
            </a:r>
            <a:endParaRPr lang="en-US" altLang="zh-CN" dirty="0">
              <a:solidFill>
                <a:srgbClr val="333333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2166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DNS</a:t>
            </a:r>
            <a:r>
              <a:rPr lang="zh-CN" altLang="en-US" sz="2800" dirty="0"/>
              <a:t>隐蔽信道检测工具的准备工作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功能设想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CBDF7-4A6F-4C84-A020-F24C9FDB5A69}"/>
              </a:ext>
            </a:extLst>
          </p:cNvPr>
          <p:cNvSpPr txBox="1"/>
          <p:nvPr/>
        </p:nvSpPr>
        <p:spPr>
          <a:xfrm>
            <a:off x="629661" y="1528950"/>
            <a:ext cx="105017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开发一个基于异常检测的利用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DNS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流量分析（机器学习）的僵尸网络检测工具，能够通过网络中的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DNS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数据流量，识别恶意网络活动。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主要模块包括：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、网络数据包处理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抓取、读取、解析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DNS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特征构建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特征提取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数据统计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阈值设定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、异常检测引擎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DNS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指纹生成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异常检测器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分类器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2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DNS</a:t>
            </a:r>
            <a:r>
              <a:rPr lang="zh-CN" altLang="en-US" sz="2800" dirty="0"/>
              <a:t>隐蔽信道检测工具的准备工作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样本数据的收集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CBDF7-4A6F-4C84-A020-F24C9FDB5A69}"/>
              </a:ext>
            </a:extLst>
          </p:cNvPr>
          <p:cNvSpPr txBox="1"/>
          <p:nvPr/>
        </p:nvSpPr>
        <p:spPr>
          <a:xfrm>
            <a:off x="698569" y="1532257"/>
            <a:ext cx="1050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3C311D-CC7F-4608-A994-6C716ACC23D8}"/>
              </a:ext>
            </a:extLst>
          </p:cNvPr>
          <p:cNvSpPr txBox="1"/>
          <p:nvPr/>
        </p:nvSpPr>
        <p:spPr>
          <a:xfrm>
            <a:off x="629661" y="1777330"/>
            <a:ext cx="106395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现成的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	2016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年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4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月至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5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月期间，由超过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4000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个活跃用户组成的校园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DNS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网络流量（在高峰负载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      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时间内）为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10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个随机日，可在数据集中的每小时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PCAP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文件中获得。</a:t>
            </a: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      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数据集链接为：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https://data.mendeley.com/datasets/zh3wnddzxy/1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自己构造收集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	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根据现在市场上实现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DNS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隧道的工具，构建一套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DNS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数据制造和收集的自动化框架。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9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DNS</a:t>
            </a:r>
            <a:r>
              <a:rPr lang="zh-CN" altLang="en-US" sz="2800" dirty="0"/>
              <a:t>隐蔽信道检测工具的准备工作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样本数据的收集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CBDF7-4A6F-4C84-A020-F24C9FDB5A69}"/>
              </a:ext>
            </a:extLst>
          </p:cNvPr>
          <p:cNvSpPr txBox="1"/>
          <p:nvPr/>
        </p:nvSpPr>
        <p:spPr>
          <a:xfrm>
            <a:off x="698569" y="1532257"/>
            <a:ext cx="1050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3C311D-CC7F-4608-A994-6C716ACC23D8}"/>
              </a:ext>
            </a:extLst>
          </p:cNvPr>
          <p:cNvSpPr txBox="1"/>
          <p:nvPr/>
        </p:nvSpPr>
        <p:spPr>
          <a:xfrm>
            <a:off x="776219" y="2990981"/>
            <a:ext cx="106395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333333"/>
                </a:solidFill>
                <a:latin typeface="Fira Sans"/>
              </a:rPr>
              <a:t>Iodine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333333"/>
                </a:solidFill>
                <a:latin typeface="Fira Sans"/>
              </a:rPr>
              <a:t>Ozymandns</a:t>
            </a:r>
            <a:endParaRPr lang="en-US" altLang="zh-CN" sz="28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333333"/>
                </a:solidFill>
                <a:latin typeface="Fira Sans"/>
              </a:rPr>
              <a:t>Dns2tcp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333333"/>
                </a:solidFill>
                <a:latin typeface="Fira Sans"/>
              </a:rPr>
              <a:t>Dnscat2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333333"/>
                </a:solidFill>
                <a:latin typeface="Fira Sans"/>
              </a:rPr>
              <a:t>Cobalt Strike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81AEEB-6054-4EB9-948F-6D5A28F17D76}"/>
              </a:ext>
            </a:extLst>
          </p:cNvPr>
          <p:cNvSpPr txBox="1"/>
          <p:nvPr/>
        </p:nvSpPr>
        <p:spPr>
          <a:xfrm>
            <a:off x="776219" y="1727972"/>
            <a:ext cx="10639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实现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隧道的工具有很多，不同工具在工作原理上相似，差异在于其通信方式、编码加密类型等。为了使机器学习具备足够全面和大量的训练样本，准备构建了一套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数据制造和收集的自动化框架。目前市场上有的一些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隧道工具有以下几个：</a:t>
            </a:r>
            <a:endParaRPr lang="en-US" altLang="zh-CN" sz="200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5250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DNS</a:t>
            </a:r>
            <a:r>
              <a:rPr lang="zh-CN" altLang="en-US" sz="2800" dirty="0"/>
              <a:t>隐蔽信道检测工具的准备工作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样本数据的收集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81AEEB-6054-4EB9-948F-6D5A28F17D76}"/>
              </a:ext>
            </a:extLst>
          </p:cNvPr>
          <p:cNvSpPr txBox="1"/>
          <p:nvPr/>
        </p:nvSpPr>
        <p:spPr>
          <a:xfrm>
            <a:off x="87730" y="1685571"/>
            <a:ext cx="1063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以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Dns2tcp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为例，介绍数据集的获取过程</a:t>
            </a:r>
            <a:endParaRPr lang="en-US" altLang="zh-CN" sz="2000" dirty="0">
              <a:latin typeface="Fira San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856214-1A50-4E9A-88B0-1D93EEB6FC45}"/>
              </a:ext>
            </a:extLst>
          </p:cNvPr>
          <p:cNvSpPr txBox="1"/>
          <p:nvPr/>
        </p:nvSpPr>
        <p:spPr>
          <a:xfrm>
            <a:off x="698569" y="2238995"/>
            <a:ext cx="106395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首先我们需要一个可被访问的公网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和一个域名，然后，我们需要接管该域名下某个子域的所有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解析请求，可以通过域名的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管理配置完成，如下添加一条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NS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记录，将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子域的解析交给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ns1.crs.domain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，然后添加一条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记录，将该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NS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服务器的地址指向我们的公网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Fira Sans"/>
              </a:rPr>
              <a:t>Kali Linux</a:t>
            </a:r>
            <a:r>
              <a:rPr lang="zh-CN" altLang="en-US" dirty="0">
                <a:latin typeface="Fira Sans"/>
              </a:rPr>
              <a:t>中默认集成安装了该工具。分别在服务端和客户端启动</a:t>
            </a:r>
            <a:r>
              <a:rPr lang="en-US" altLang="zh-CN" dirty="0">
                <a:latin typeface="Fira Sans"/>
              </a:rPr>
              <a:t>dns2tcp</a:t>
            </a:r>
            <a:r>
              <a:rPr lang="zh-CN" altLang="en-US" dirty="0">
                <a:latin typeface="Fira Sans"/>
              </a:rPr>
              <a:t>即可</a:t>
            </a:r>
            <a:endParaRPr lang="en-US" altLang="zh-CN" dirty="0">
              <a:latin typeface="Fira Sans"/>
            </a:endParaRPr>
          </a:p>
          <a:p>
            <a:endParaRPr lang="en-US" altLang="zh-CN" dirty="0">
              <a:latin typeface="Fira Sans"/>
            </a:endParaRPr>
          </a:p>
          <a:p>
            <a:r>
              <a:rPr lang="en-US" altLang="zh-CN" dirty="0">
                <a:latin typeface="Fira Sans"/>
              </a:rPr>
              <a:t>/</a:t>
            </a:r>
            <a:r>
              <a:rPr lang="en-US" altLang="zh-CN" dirty="0" err="1">
                <a:latin typeface="Fira Sans"/>
              </a:rPr>
              <a:t>etc</a:t>
            </a:r>
            <a:r>
              <a:rPr lang="en-US" altLang="zh-CN" dirty="0">
                <a:latin typeface="Fira Sans"/>
              </a:rPr>
              <a:t>/dns2tcprcd</a:t>
            </a:r>
            <a:r>
              <a:rPr lang="zh-CN" altLang="en-US" dirty="0">
                <a:latin typeface="Fira Sans"/>
              </a:rPr>
              <a:t>和</a:t>
            </a:r>
            <a:r>
              <a:rPr lang="en-US" altLang="zh-CN" dirty="0">
                <a:latin typeface="Fira Sans"/>
              </a:rPr>
              <a:t>/</a:t>
            </a:r>
            <a:r>
              <a:rPr lang="en-US" altLang="zh-CN" dirty="0" err="1">
                <a:latin typeface="Fira Sans"/>
              </a:rPr>
              <a:t>etc</a:t>
            </a:r>
            <a:r>
              <a:rPr lang="en-US" altLang="zh-CN" dirty="0">
                <a:latin typeface="Fira Sans"/>
              </a:rPr>
              <a:t>/dns2tcpc</a:t>
            </a:r>
            <a:r>
              <a:rPr lang="zh-CN" altLang="en-US" dirty="0">
                <a:latin typeface="Fira Sans"/>
              </a:rPr>
              <a:t>分别是服务端和客户端的配置文件，用于设置监听地址、认证信息、域名等。</a:t>
            </a:r>
            <a:endParaRPr lang="en-US" altLang="zh-CN" dirty="0">
              <a:latin typeface="Fira Sans"/>
            </a:endParaRPr>
          </a:p>
          <a:p>
            <a:endParaRPr lang="en-US" altLang="zh-CN" dirty="0">
              <a:latin typeface="Fira Sans"/>
            </a:endParaRPr>
          </a:p>
          <a:p>
            <a:r>
              <a:rPr lang="en-US" altLang="zh-CN" dirty="0">
                <a:latin typeface="Fira Sans"/>
              </a:rPr>
              <a:t>dns2tcp</a:t>
            </a:r>
            <a:r>
              <a:rPr lang="zh-CN" altLang="en-US" dirty="0">
                <a:latin typeface="Fira Sans"/>
              </a:rPr>
              <a:t>搭建的</a:t>
            </a:r>
            <a:r>
              <a:rPr lang="en-US" altLang="zh-CN" dirty="0">
                <a:latin typeface="Fira Sans"/>
              </a:rPr>
              <a:t>DNS</a:t>
            </a:r>
            <a:r>
              <a:rPr lang="zh-CN" altLang="en-US" dirty="0">
                <a:latin typeface="Fira Sans"/>
              </a:rPr>
              <a:t>隧道可配置封装其他不同的应用层数据，如</a:t>
            </a:r>
            <a:r>
              <a:rPr lang="en-US" altLang="zh-CN" dirty="0">
                <a:latin typeface="Fira Sans"/>
              </a:rPr>
              <a:t>SSH</a:t>
            </a:r>
            <a:r>
              <a:rPr lang="zh-CN" altLang="en-US" dirty="0">
                <a:latin typeface="Fira Sans"/>
              </a:rPr>
              <a:t>、</a:t>
            </a:r>
            <a:r>
              <a:rPr lang="en-US" altLang="zh-CN" dirty="0">
                <a:latin typeface="Fira Sans"/>
              </a:rPr>
              <a:t>POP3</a:t>
            </a:r>
            <a:r>
              <a:rPr lang="zh-CN" altLang="en-US" dirty="0">
                <a:latin typeface="Fira Sans"/>
              </a:rPr>
              <a:t>、</a:t>
            </a:r>
            <a:r>
              <a:rPr lang="en-US" altLang="zh-CN" dirty="0">
                <a:latin typeface="Fira Sans"/>
              </a:rPr>
              <a:t>HTTP</a:t>
            </a:r>
            <a:r>
              <a:rPr lang="zh-CN" altLang="en-US" dirty="0">
                <a:latin typeface="Fira Sans"/>
              </a:rPr>
              <a:t>等，利用上述配置文件，客户端将在本地监听</a:t>
            </a:r>
            <a:r>
              <a:rPr lang="en-US" altLang="zh-CN" dirty="0">
                <a:latin typeface="Fira Sans"/>
              </a:rPr>
              <a:t>2222</a:t>
            </a:r>
            <a:r>
              <a:rPr lang="zh-CN" altLang="en-US" dirty="0">
                <a:latin typeface="Fira Sans"/>
              </a:rPr>
              <a:t>端口，并通过</a:t>
            </a:r>
            <a:r>
              <a:rPr lang="en-US" altLang="zh-CN" dirty="0">
                <a:latin typeface="Fira Sans"/>
              </a:rPr>
              <a:t>dns2tcp</a:t>
            </a:r>
            <a:r>
              <a:rPr lang="zh-CN" altLang="en-US" dirty="0">
                <a:latin typeface="Fira Sans"/>
              </a:rPr>
              <a:t>将发往</a:t>
            </a:r>
            <a:r>
              <a:rPr lang="en-US" altLang="zh-CN" dirty="0">
                <a:latin typeface="Fira Sans"/>
              </a:rPr>
              <a:t>2222</a:t>
            </a:r>
            <a:r>
              <a:rPr lang="zh-CN" altLang="en-US" dirty="0">
                <a:latin typeface="Fira Sans"/>
              </a:rPr>
              <a:t>端口的数据封装到</a:t>
            </a:r>
            <a:r>
              <a:rPr lang="en-US" altLang="zh-CN" dirty="0">
                <a:latin typeface="Fira Sans"/>
              </a:rPr>
              <a:t>DNS</a:t>
            </a:r>
            <a:r>
              <a:rPr lang="zh-CN" altLang="en-US" dirty="0">
                <a:latin typeface="Fira Sans"/>
              </a:rPr>
              <a:t>请求中发送。</a:t>
            </a:r>
          </a:p>
          <a:p>
            <a:endParaRPr lang="zh-CN" altLang="en-US" dirty="0">
              <a:latin typeface="Fira Sans"/>
            </a:endParaRPr>
          </a:p>
          <a:p>
            <a:r>
              <a:rPr lang="en-US" altLang="zh-CN" dirty="0">
                <a:latin typeface="Fira Sans"/>
              </a:rPr>
              <a:t>sensor</a:t>
            </a:r>
            <a:r>
              <a:rPr lang="zh-CN" altLang="en-US" dirty="0">
                <a:latin typeface="Fira Sans"/>
              </a:rPr>
              <a:t>上捕获的</a:t>
            </a:r>
            <a:r>
              <a:rPr lang="en-US" altLang="zh-CN" dirty="0">
                <a:latin typeface="Fira Sans"/>
              </a:rPr>
              <a:t>dns2tcp</a:t>
            </a:r>
            <a:r>
              <a:rPr lang="zh-CN" altLang="en-US" dirty="0">
                <a:latin typeface="Fira Sans"/>
              </a:rPr>
              <a:t>通信流量，可以看到</a:t>
            </a:r>
            <a:r>
              <a:rPr lang="en-US" altLang="zh-CN" dirty="0">
                <a:latin typeface="Fira Sans"/>
              </a:rPr>
              <a:t>dns2tcp</a:t>
            </a:r>
            <a:r>
              <a:rPr lang="zh-CN" altLang="en-US" dirty="0">
                <a:latin typeface="Fira Sans"/>
              </a:rPr>
              <a:t>主要使用的查询记录类型是</a:t>
            </a:r>
            <a:r>
              <a:rPr lang="en-US" altLang="zh-CN" dirty="0">
                <a:latin typeface="Fira Sans"/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42704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DNS</a:t>
            </a:r>
            <a:r>
              <a:rPr lang="zh-CN" altLang="en-US" sz="2800" dirty="0"/>
              <a:t>隐蔽信道检测工具的准备工作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样本数据的收集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FAE9F3-D1D0-47E0-8C99-953EB7B8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51" y="1709737"/>
            <a:ext cx="9860961" cy="40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DNS</a:t>
            </a:r>
            <a:r>
              <a:rPr lang="zh-CN" altLang="en-US" sz="2800" dirty="0"/>
              <a:t>隐蔽信道检测工具的准备工作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特征的挖取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CBDF7-4A6F-4C84-A020-F24C9FDB5A69}"/>
              </a:ext>
            </a:extLst>
          </p:cNvPr>
          <p:cNvSpPr txBox="1"/>
          <p:nvPr/>
        </p:nvSpPr>
        <p:spPr>
          <a:xfrm>
            <a:off x="698569" y="1532257"/>
            <a:ext cx="1050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" name="表格 7">
            <a:extLst>
              <a:ext uri="{FF2B5EF4-FFF2-40B4-BE49-F238E27FC236}">
                <a16:creationId xmlns:a16="http://schemas.microsoft.com/office/drawing/2014/main" id="{42EF8630-EA5C-4D33-9ADF-A4532E253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53779"/>
              </p:ext>
            </p:extLst>
          </p:nvPr>
        </p:nvGraphicFramePr>
        <p:xfrm>
          <a:off x="729673" y="1814945"/>
          <a:ext cx="11018982" cy="498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909">
                  <a:extLst>
                    <a:ext uri="{9D8B030D-6E8A-4147-A177-3AD203B41FA5}">
                      <a16:colId xmlns:a16="http://schemas.microsoft.com/office/drawing/2014/main" val="459207662"/>
                    </a:ext>
                  </a:extLst>
                </a:gridCol>
                <a:gridCol w="7232073">
                  <a:extLst>
                    <a:ext uri="{9D8B030D-6E8A-4147-A177-3AD203B41FA5}">
                      <a16:colId xmlns:a16="http://schemas.microsoft.com/office/drawing/2014/main" val="2512380837"/>
                    </a:ext>
                  </a:extLst>
                </a:gridCol>
              </a:tblGrid>
              <a:tr h="462299">
                <a:tc>
                  <a:txBody>
                    <a:bodyPr/>
                    <a:lstStyle/>
                    <a:p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75162"/>
                  </a:ext>
                </a:extLst>
              </a:tr>
              <a:tr h="462299">
                <a:tc>
                  <a:txBody>
                    <a:bodyPr/>
                    <a:lstStyle/>
                    <a:p>
                      <a:r>
                        <a:rPr lang="zh-CN" altLang="en-US" dirty="0"/>
                        <a:t>每小时</a:t>
                      </a:r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请求的数量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受感染的僵尸主机往往较高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2865"/>
                  </a:ext>
                </a:extLst>
              </a:tr>
              <a:tr h="462299">
                <a:tc>
                  <a:txBody>
                    <a:bodyPr/>
                    <a:lstStyle/>
                    <a:p>
                      <a:r>
                        <a:rPr lang="zh-CN" altLang="en-US" dirty="0"/>
                        <a:t>每小时不同的</a:t>
                      </a:r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请求数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感染</a:t>
                      </a:r>
                      <a:r>
                        <a:rPr lang="en-US" altLang="zh-CN" dirty="0"/>
                        <a:t>DGA</a:t>
                      </a:r>
                      <a:r>
                        <a:rPr lang="zh-CN" altLang="en-US" dirty="0"/>
                        <a:t>恶意软件的主机往往更多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07429"/>
                  </a:ext>
                </a:extLst>
              </a:tr>
              <a:tr h="462299"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单个域的最大请求数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帮助检测</a:t>
                      </a:r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隧道，敏感信息通过</a:t>
                      </a:r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协议传输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74624"/>
                  </a:ext>
                </a:extLst>
              </a:tr>
              <a:tr h="462299">
                <a:tc>
                  <a:txBody>
                    <a:bodyPr/>
                    <a:lstStyle/>
                    <a:p>
                      <a:r>
                        <a:rPr lang="zh-CN" altLang="en-US" dirty="0"/>
                        <a:t>每分钟平均请求数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主机发送的请求数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主机处于活动状态并使用</a:t>
                      </a:r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服务的持续时间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69435"/>
                  </a:ext>
                </a:extLst>
              </a:tr>
              <a:tr h="462299">
                <a:tc>
                  <a:txBody>
                    <a:bodyPr/>
                    <a:lstStyle/>
                    <a:p>
                      <a:r>
                        <a:rPr lang="zh-CN" altLang="en-US" dirty="0"/>
                        <a:t>每分钟最多请求数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帮助检测感染恶意软件的僵尸程序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2974"/>
                  </a:ext>
                </a:extLst>
              </a:tr>
              <a:tr h="462299">
                <a:tc>
                  <a:txBody>
                    <a:bodyPr/>
                    <a:lstStyle/>
                    <a:p>
                      <a:r>
                        <a:rPr lang="en-US" altLang="zh-CN" dirty="0"/>
                        <a:t>MX</a:t>
                      </a:r>
                      <a:r>
                        <a:rPr lang="zh-CN" altLang="en-US" dirty="0"/>
                        <a:t>记录查询数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网络中基于垃圾邮件的僵尸网络的强有力指标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61661"/>
                  </a:ext>
                </a:extLst>
              </a:tr>
              <a:tr h="462299">
                <a:tc>
                  <a:txBody>
                    <a:bodyPr/>
                    <a:lstStyle/>
                    <a:p>
                      <a:r>
                        <a:rPr lang="zh-CN" altLang="en-US" dirty="0"/>
                        <a:t>不同</a:t>
                      </a:r>
                      <a:r>
                        <a:rPr lang="en-US" altLang="zh-CN" dirty="0"/>
                        <a:t>TLD/SLD</a:t>
                      </a:r>
                      <a:r>
                        <a:rPr lang="zh-CN" altLang="en-US" dirty="0"/>
                        <a:t>请求数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</a:t>
                      </a:r>
                      <a:r>
                        <a:rPr lang="en-US" altLang="zh-CN" dirty="0"/>
                        <a:t>DGA</a:t>
                      </a:r>
                      <a:r>
                        <a:rPr lang="zh-CN" altLang="en-US" dirty="0"/>
                        <a:t>机器人的强烈指示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57413"/>
                  </a:ext>
                </a:extLst>
              </a:tr>
              <a:tr h="462299">
                <a:tc>
                  <a:txBody>
                    <a:bodyPr/>
                    <a:lstStyle/>
                    <a:p>
                      <a:r>
                        <a:rPr lang="en-US" altLang="zh-CN" dirty="0"/>
                        <a:t>Failed/NXDOMAIN</a:t>
                      </a:r>
                      <a:r>
                        <a:rPr lang="zh-CN" altLang="en-US" dirty="0"/>
                        <a:t>请求数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网络中主机感染的一个非常强的指标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8698"/>
                  </a:ext>
                </a:extLst>
              </a:tr>
              <a:tr h="462299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3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285140" y="2508531"/>
            <a:ext cx="1422572" cy="858721"/>
            <a:chOff x="4782534" y="952085"/>
            <a:chExt cx="432874" cy="644041"/>
          </a:xfrm>
        </p:grpSpPr>
        <p:sp>
          <p:nvSpPr>
            <p:cNvPr id="144" name="TextBox 143"/>
            <p:cNvSpPr txBox="1"/>
            <p:nvPr/>
          </p:nvSpPr>
          <p:spPr>
            <a:xfrm>
              <a:off x="4782534" y="952085"/>
              <a:ext cx="30593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32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进展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10299" y="1373035"/>
              <a:ext cx="405109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</a:rPr>
                <a:t>Achievements</a:t>
              </a:r>
              <a:endParaRPr 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85145" y="3824817"/>
            <a:ext cx="1005403" cy="877238"/>
            <a:chOff x="4782534" y="1822584"/>
            <a:chExt cx="754052" cy="657928"/>
          </a:xfrm>
        </p:grpSpPr>
        <p:sp>
          <p:nvSpPr>
            <p:cNvPr id="145" name="TextBox 144"/>
            <p:cNvSpPr txBox="1"/>
            <p:nvPr/>
          </p:nvSpPr>
          <p:spPr>
            <a:xfrm>
              <a:off x="4782534" y="1822584"/>
              <a:ext cx="75405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32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计划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787000" y="2257422"/>
              <a:ext cx="459501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</a:rPr>
                <a:t>Plans</a:t>
              </a:r>
              <a:endParaRPr lang="en-US" altLang="zh-CN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53115" y="2531963"/>
            <a:ext cx="800480" cy="615894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6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61816" y="1022886"/>
              <a:ext cx="242315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2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8706"/>
            <a:ext cx="3514928" cy="573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075851" y="3454895"/>
            <a:ext cx="1151500" cy="1741631"/>
            <a:chOff x="946982" y="2536200"/>
            <a:chExt cx="863625" cy="1306223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690334" cy="13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5333" b="1" spc="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目</a:t>
              </a:r>
              <a:endParaRPr lang="en-US" altLang="zh-CN" sz="5333" b="1" spc="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  <a:p>
              <a:pPr defTabSz="1219170"/>
              <a:r>
                <a:rPr lang="zh-CN" altLang="en-US" sz="5333" b="1" spc="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录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1032654" y="3064469"/>
              <a:ext cx="1240484" cy="3154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CONTENTS</a:t>
              </a:r>
              <a:endParaRPr lang="zh-CN" altLang="en-US" sz="2133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180052" y="3859860"/>
            <a:ext cx="800480" cy="615894"/>
            <a:chOff x="4272487" y="985295"/>
            <a:chExt cx="530249" cy="407976"/>
          </a:xfrm>
        </p:grpSpPr>
        <p:grpSp>
          <p:nvGrpSpPr>
            <p:cNvPr id="88" name="组合 8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0" name="任意多边形 89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42315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2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DNS</a:t>
            </a:r>
            <a:r>
              <a:rPr lang="zh-CN" altLang="en-US" sz="2800" dirty="0"/>
              <a:t>隐蔽信道检测工具的准备工作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机器学习部分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12671B-F877-48BD-ABA6-C5D8A72F7E40}"/>
              </a:ext>
            </a:extLst>
          </p:cNvPr>
          <p:cNvSpPr txBox="1"/>
          <p:nvPr/>
        </p:nvSpPr>
        <p:spPr>
          <a:xfrm>
            <a:off x="629661" y="1791170"/>
            <a:ext cx="11113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使用卷积神经网络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CNN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CNN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模拟了人脑在图像数据中提取特征的原理，并在计算机视觉领域取得了显著的效果。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首先将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DNS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数据连接特征转换为数值表示，再把数值视为灰度值，进而将数据转化为图像。二分类，只需两个神经元。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训练方法：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	from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：反向传播算法来传递误差信息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anose="05000000000000000000" pitchFamily="2" charset="2"/>
              </a:rPr>
              <a:t>	 to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anose="05000000000000000000" pitchFamily="2" charset="2"/>
              </a:rPr>
              <a:t>：运用梯度下降的优化算法来更新神经元之间连接的权重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anose="05000000000000000000" pitchFamily="2" charset="2"/>
              </a:rPr>
              <a:t>4.  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anose="05000000000000000000" pitchFamily="2" charset="2"/>
              </a:rPr>
              <a:t>不仅是一维特征的比较，可以通过训练获得多维特征的关系，从而综合考虑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anose="05000000000000000000" pitchFamily="2" charset="2"/>
              </a:rPr>
              <a:t>DNS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anose="05000000000000000000" pitchFamily="2" charset="2"/>
              </a:rPr>
              <a:t>隐蔽隧道的特点，理想情况下，有更高的准确率。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8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1586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4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计划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489627" y="2041618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59846" cy="285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20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120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6821586" y="3617700"/>
            <a:ext cx="15881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C099B46-8742-4583-9B94-68C607069597}"/>
              </a:ext>
            </a:extLst>
          </p:cNvPr>
          <p:cNvSpPr txBox="1"/>
          <p:nvPr/>
        </p:nvSpPr>
        <p:spPr>
          <a:xfrm>
            <a:off x="6821586" y="3847041"/>
            <a:ext cx="39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第二个工具的开发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计划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815D27-0D8E-46BE-8913-FF48DE1F1FF4}"/>
              </a:ext>
            </a:extLst>
          </p:cNvPr>
          <p:cNvSpPr txBox="1"/>
          <p:nvPr/>
        </p:nvSpPr>
        <p:spPr>
          <a:xfrm>
            <a:off x="527358" y="1769656"/>
            <a:ext cx="9216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二阶</a:t>
            </a:r>
            <a:r>
              <a:rPr lang="en-US" altLang="zh-CN" sz="2400" dirty="0"/>
              <a:t>SQL</a:t>
            </a:r>
            <a:r>
              <a:rPr lang="zh-CN" altLang="en-US" sz="2400" dirty="0"/>
              <a:t>注入检测工具：</a:t>
            </a:r>
            <a:endParaRPr lang="en-US" altLang="zh-CN" sz="2400" dirty="0"/>
          </a:p>
          <a:p>
            <a:pPr lvl="1"/>
            <a:r>
              <a:rPr lang="zh-CN" altLang="en-US" sz="2000" dirty="0"/>
              <a:t>基本完成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DNS</a:t>
            </a:r>
            <a:r>
              <a:rPr lang="zh-CN" altLang="en-US" sz="2400" dirty="0"/>
              <a:t>隐蔽信道检测工具：</a:t>
            </a:r>
            <a:endParaRPr lang="en-US" altLang="zh-CN" sz="2400" dirty="0"/>
          </a:p>
          <a:p>
            <a:pPr lvl="1"/>
            <a:r>
              <a:rPr lang="zh-CN" altLang="en-US" sz="2000" dirty="0"/>
              <a:t>系统模型的确定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数据集的获取</a:t>
            </a:r>
            <a:endParaRPr lang="en-US" altLang="zh-CN" sz="2000" dirty="0"/>
          </a:p>
        </p:txBody>
      </p:sp>
      <p:sp>
        <p:nvSpPr>
          <p:cNvPr id="4" name="TextBox 63">
            <a:extLst>
              <a:ext uri="{FF2B5EF4-FFF2-40B4-BE49-F238E27FC236}">
                <a16:creationId xmlns:a16="http://schemas.microsoft.com/office/drawing/2014/main" id="{5274118B-0260-4AD0-99B4-E1D5CF59E4E1}"/>
              </a:ext>
            </a:extLst>
          </p:cNvPr>
          <p:cNvSpPr txBox="1"/>
          <p:nvPr/>
        </p:nvSpPr>
        <p:spPr>
          <a:xfrm>
            <a:off x="527358" y="1105514"/>
            <a:ext cx="45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目前完成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363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计划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下一步计划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0BD1E7-1129-4288-8A93-727BE371DE9F}"/>
              </a:ext>
            </a:extLst>
          </p:cNvPr>
          <p:cNvSpPr txBox="1"/>
          <p:nvPr/>
        </p:nvSpPr>
        <p:spPr>
          <a:xfrm>
            <a:off x="726643" y="2043976"/>
            <a:ext cx="11013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开始对第二个工具的开发工作，主要分成四个部分开发：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网络数据包的获取处理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通过机器学习进行</a:t>
            </a:r>
            <a:r>
              <a:rPr lang="en-US" altLang="zh-CN" sz="2000" dirty="0"/>
              <a:t>DNS</a:t>
            </a:r>
            <a:r>
              <a:rPr lang="zh-CN" altLang="en-US" sz="2000" dirty="0"/>
              <a:t>特征训练与构建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分析数据包提取</a:t>
            </a:r>
            <a:r>
              <a:rPr lang="en-US" altLang="zh-CN" sz="2000" dirty="0"/>
              <a:t>DNS</a:t>
            </a:r>
            <a:r>
              <a:rPr lang="zh-CN" altLang="en-US" sz="2000" dirty="0"/>
              <a:t>指纹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根据阈值进行异常检测与报告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7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rot="240363">
            <a:off x="2429919" y="732520"/>
            <a:ext cx="5812155" cy="4731699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656672" y="1431458"/>
            <a:ext cx="6511669" cy="448563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1955" y="3047120"/>
            <a:ext cx="7628092" cy="90277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6428" y="2822555"/>
            <a:ext cx="9318633" cy="135417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1219170"/>
            <a:r>
              <a:rPr lang="en-US" sz="8000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!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" y="16397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1586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4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进展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489627" y="2041618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59846" cy="285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20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120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6821586" y="3617700"/>
            <a:ext cx="15881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C099B46-8742-4583-9B94-68C607069597}"/>
              </a:ext>
            </a:extLst>
          </p:cNvPr>
          <p:cNvSpPr txBox="1"/>
          <p:nvPr/>
        </p:nvSpPr>
        <p:spPr>
          <a:xfrm>
            <a:off x="6821586" y="3847041"/>
            <a:ext cx="395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二阶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注入检测工具的完善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隐蔽信道检测工具的准备工作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系统模型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6A46FF-51F9-4B4B-8013-AD5E6F0A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3" y="1790382"/>
            <a:ext cx="10134397" cy="4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PHP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的超全局变量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0BD1E7-1129-4288-8A93-727BE371DE9F}"/>
              </a:ext>
            </a:extLst>
          </p:cNvPr>
          <p:cNvSpPr txBox="1"/>
          <p:nvPr/>
        </p:nvSpPr>
        <p:spPr>
          <a:xfrm>
            <a:off x="726643" y="2043976"/>
            <a:ext cx="2311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$GLOBALS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$_SERVER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$_GET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$_POST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$_FILES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$_COOKIE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$_SESSION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$_REQUEST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$_ENV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ffectLst/>
              <a:latin typeface="Fira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5DA8F-BEF7-41B8-A464-3A992D2D8E35}"/>
              </a:ext>
            </a:extLst>
          </p:cNvPr>
          <p:cNvSpPr txBox="1"/>
          <p:nvPr/>
        </p:nvSpPr>
        <p:spPr>
          <a:xfrm>
            <a:off x="3491526" y="2459504"/>
            <a:ext cx="7973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        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Fira Sans"/>
              </a:rPr>
              <a:t>PHP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Fira Sans"/>
              </a:rPr>
              <a:t>中的许多预定义变量都是“超全局的”，这意味着它们在一个脚本的全部作用域中都可用。在函数或方法中无需执行 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Fira Sans"/>
              </a:rPr>
              <a:t>global $variable; 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Fira Sans"/>
              </a:rPr>
              <a:t>就可以访问它们。</a:t>
            </a:r>
            <a:endParaRPr lang="en-US" altLang="zh-CN" sz="2400" b="0" i="0" dirty="0">
              <a:solidFill>
                <a:srgbClr val="333333"/>
              </a:solidFill>
              <a:effectLst/>
              <a:latin typeface="Fira Sans"/>
            </a:endParaRPr>
          </a:p>
          <a:p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146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527359" y="1198840"/>
            <a:ext cx="984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分析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PHP</a:t>
            </a: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超全局变量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3BB6DA-B819-4531-8D77-8D38C4E0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574" y="825519"/>
            <a:ext cx="9372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分析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PHP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超全局变量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B37A91-684C-4AA7-9829-3AB907DA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9" y="1907117"/>
            <a:ext cx="1125012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2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对函数的分析和过滤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9DE809-F95D-4ACD-BC8E-AE1143176BD4}"/>
              </a:ext>
            </a:extLst>
          </p:cNvPr>
          <p:cNvSpPr txBox="1"/>
          <p:nvPr/>
        </p:nvSpPr>
        <p:spPr>
          <a:xfrm>
            <a:off x="726643" y="1868433"/>
            <a:ext cx="7973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Fira Sans"/>
              </a:rPr>
              <a:t>PHP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Fira Sans"/>
              </a:rPr>
              <a:t>内置安全函数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  </a:t>
            </a:r>
            <a:r>
              <a:rPr lang="en-US" altLang="zh-CN" sz="2400" b="1" strike="noStrike" dirty="0" err="1">
                <a:solidFill>
                  <a:schemeClr val="accent5">
                    <a:lumMod val="50000"/>
                  </a:schemeClr>
                </a:solidFill>
                <a:effectLst/>
                <a:latin typeface="Fira Sans"/>
              </a:rPr>
              <a:t>mysqli_real_escape_string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  </a:t>
            </a:r>
            <a:r>
              <a:rPr lang="en-US" altLang="zh-CN" sz="2400" b="1" i="0" dirty="0" err="1">
                <a:solidFill>
                  <a:schemeClr val="accent5">
                    <a:lumMod val="50000"/>
                  </a:schemeClr>
                </a:solidFill>
                <a:latin typeface="Fira Sans"/>
              </a:rPr>
              <a:t>strip_tags</a:t>
            </a:r>
            <a:endParaRPr lang="en-US" altLang="zh-CN" sz="2400" b="1" i="0" dirty="0">
              <a:solidFill>
                <a:schemeClr val="accent5">
                  <a:lumMod val="50000"/>
                </a:schemeClr>
              </a:solidFill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  </a:t>
            </a:r>
            <a:r>
              <a:rPr lang="en-US" altLang="zh-CN" sz="2400" b="1" dirty="0" err="1">
                <a:solidFill>
                  <a:schemeClr val="accent5">
                    <a:lumMod val="50000"/>
                  </a:schemeClr>
                </a:solidFill>
                <a:latin typeface="Fira Sans"/>
              </a:rPr>
              <a:t>htmlspecialchars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chemeClr val="accent5">
                    <a:lumMod val="50000"/>
                  </a:schemeClr>
                </a:solidFill>
                <a:latin typeface="Fira Sans"/>
              </a:rPr>
              <a:t>  ……</a:t>
            </a:r>
            <a:endParaRPr lang="en-US" altLang="zh-CN" sz="2400" b="0" i="0" dirty="0">
              <a:solidFill>
                <a:srgbClr val="333333"/>
              </a:solidFill>
              <a:effectLst/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用户自定义函数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	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过程性分析，对于函数的参数，内容，返回值进行分析，确定函数的作用，也是使用</a:t>
            </a: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PHP-Parser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进行递归分析各个变量的流动和改变。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664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对安全函数的分析和过滤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556D4E-3AEC-4622-84C4-E366C24A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7" y="1816007"/>
            <a:ext cx="9190155" cy="47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 https://12sc.taobao.com/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1817</Words>
  <Application>Microsoft Office PowerPoint</Application>
  <PresentationFormat>宽屏</PresentationFormat>
  <Paragraphs>239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Fira Sans</vt:lpstr>
      <vt:lpstr>PingFang SC</vt:lpstr>
      <vt:lpstr>Source Code Pro</vt:lpstr>
      <vt:lpstr>等线</vt:lpstr>
      <vt:lpstr>等线 Light</vt:lpstr>
      <vt:lpstr>华文细黑</vt:lpstr>
      <vt:lpstr>Microsoft YaHei</vt:lpstr>
      <vt:lpstr>Microsoft YaHei</vt:lpstr>
      <vt:lpstr>Arial</vt:lpstr>
      <vt:lpstr>Calibri</vt:lpstr>
      <vt:lpstr>Franklin Gothic Medium</vt:lpstr>
      <vt:lpstr>Wingdings</vt:lpstr>
      <vt:lpstr>Office 主题​​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硕</dc:creator>
  <cp:lastModifiedBy>王 硕</cp:lastModifiedBy>
  <cp:revision>406</cp:revision>
  <dcterms:created xsi:type="dcterms:W3CDTF">2020-06-10T01:26:07Z</dcterms:created>
  <dcterms:modified xsi:type="dcterms:W3CDTF">2020-11-06T06:31:05Z</dcterms:modified>
</cp:coreProperties>
</file>