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301" r:id="rId3"/>
    <p:sldId id="257" r:id="rId4"/>
    <p:sldId id="295" r:id="rId5"/>
    <p:sldId id="469" r:id="rId6"/>
    <p:sldId id="517" r:id="rId7"/>
    <p:sldId id="496" r:id="rId8"/>
    <p:sldId id="500" r:id="rId9"/>
    <p:sldId id="504" r:id="rId10"/>
    <p:sldId id="505" r:id="rId11"/>
    <p:sldId id="506" r:id="rId12"/>
    <p:sldId id="507" r:id="rId13"/>
    <p:sldId id="508" r:id="rId14"/>
    <p:sldId id="509" r:id="rId15"/>
    <p:sldId id="510" r:id="rId16"/>
    <p:sldId id="501" r:id="rId17"/>
    <p:sldId id="511" r:id="rId18"/>
    <p:sldId id="512" r:id="rId19"/>
    <p:sldId id="513" r:id="rId20"/>
    <p:sldId id="514" r:id="rId21"/>
    <p:sldId id="515" r:id="rId22"/>
    <p:sldId id="516" r:id="rId23"/>
    <p:sldId id="472" r:id="rId24"/>
    <p:sldId id="479" r:id="rId25"/>
    <p:sldId id="480" r:id="rId26"/>
    <p:sldId id="33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54" autoAdjust="0"/>
  </p:normalViewPr>
  <p:slideViewPr>
    <p:cSldViewPr snapToGrid="0">
      <p:cViewPr varScale="1">
        <p:scale>
          <a:sx n="79" d="100"/>
          <a:sy n="79" d="100"/>
        </p:scale>
        <p:origin x="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6E53B-9053-4482-B882-EFB589A16C6A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864-DCAF-4B79-AECE-45CEAF6B6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68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706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444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79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83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558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90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435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826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897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537CBA-0E44-4282-A4F0-C3BCC1A4C2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846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328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348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789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老师，数据！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53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EAE63-D6C4-437F-B8DA-DA689F991AA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95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66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84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826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3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9D290-D985-411D-9682-F67D75E8F91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2020/11/20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BACA0-EB3D-4B88-810F-2A2ECB2CFB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DCBCB-453A-4230-BE3F-830473625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0437CD-119A-4ACE-BF96-7E7F941C4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46966-C99F-4CFD-9F0A-FADB7FD28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DF063-B7B2-484B-AFC9-547CD1F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95D4A-E9D0-46B0-91E1-4E4451F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09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79304-C51F-4311-BB0B-849477F9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EEAF6-C4E3-4CB3-BFA7-A8F6F3361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1CD36-62E9-4839-878F-3141F2D7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3887DC-5787-45DF-9C24-585E586E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CC94E-BB39-4219-AA8A-3DA1ADB2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E8104-6BD5-4A07-A480-600E786B5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66F7B-FE0C-49B6-9472-F8F15671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6F62C-66BB-495B-97E0-32532A13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49E8E-9EB4-43BB-BD24-A6CD4C1F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804B8-7158-46A8-8168-D9E2A5C7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8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1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68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9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06973" y="800072"/>
            <a:ext cx="10961636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485" y="139768"/>
            <a:ext cx="1944915" cy="52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70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3BC89-97D9-463D-9E67-B4C00FC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04D3D-8490-4F0E-88A2-B567F3EF8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A1F2E-1007-44DC-9552-5727B0E4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166E5-127E-42B5-80DE-95A75FC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882A8-35C3-415A-AC0B-A97ABB54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746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87010" y="832153"/>
            <a:ext cx="4256863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7248129" y="839135"/>
            <a:ext cx="435287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59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12192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1" y="-27384"/>
            <a:ext cx="2272415" cy="96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1717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22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6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8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CA7AC-36AA-4542-8ADC-108E09F0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F01E9-AB66-46B5-A48E-60A07C7D9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1B47F-92B5-48F5-82B6-DCAD6A47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E0C4-32AF-4FE9-8642-4C0FEDEC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F7B1B-2D16-4232-85C2-E66A4BF1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99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574C6-B7A1-429B-8EF1-56B78F4E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47C77-892C-4001-A604-D7688C885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2C659-0A7C-4BB6-9473-5AE44178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159C0-FD02-4FE3-8893-983C6529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C97B1-2B58-4D92-ADF9-AF06F6BB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40B2F4-C4EA-4BB8-BE73-7A84EEB6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0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41BB1-CBF3-4883-BB3C-458C1FDF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5C1E7-8034-4FA0-9855-9FC2DCB0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6B8A1-9005-44AC-8CB6-10F2BB2B6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59F871-3A34-4EA7-85E3-3F7BF40CD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30EDCD-AD3D-4F6D-A835-60A2DDF71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9D090-FCE0-4130-8627-7D26414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6E0B6F-691F-4E0F-A96D-59BDCC6F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4BE25-F7F0-4BD2-B32D-2EF804C5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E1650-238C-474D-91F6-3CB6929E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A6676A-C3E9-4047-A5D0-64A858CA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B72B1D-B7BA-40A9-8EE1-7F3CBDB8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C1961F-F737-49FE-B7A9-5F29D2F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1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52BBAD-A597-41B7-B7DF-401BD8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1DC6F-1295-4A7C-88CB-3C118EA6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8587B-BA14-497A-8F68-F3FBA15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E328-8294-41AC-8887-844665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36B9-71F2-4AAE-AB72-788499DC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43549-5045-4EA2-919E-4A1AA54B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EDCF5-A412-4C7B-9960-E0778B7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737D-F778-4384-A967-DCECBC31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0C43A-2E17-481A-B4A6-35C8E0B2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1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9D1E1-7230-4055-81EA-9AA7E266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AF0246-EB1F-409F-9B18-629E4D83B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D2E1D-DFA4-460B-A8D8-875B48E8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FCFBB-D366-4A2B-AC2C-C011FACF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8DE261-4A00-406A-A617-35778E36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E9C8B-5745-46D1-BC18-BCA1757B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926E4B-5676-4C52-B2AC-5202E8AC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F6DB8-B4F2-4DB3-A9DA-49509B83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7DC60-A2E2-4AEB-B3DF-F608D2C21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C14D0-9070-4D97-9B33-2CAF9AA2FE73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43966-B79F-4032-9772-1A8AE614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FBE9E-6647-4D3C-8CC0-29E39663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8F84-F373-4675-85D4-CA8C78BB5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9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80" r:id="rId18"/>
    <p:sldLayoutId id="2147483681" r:id="rId19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460786" y="2134165"/>
            <a:ext cx="5278360" cy="369294"/>
          </a:xfrm>
          <a:prstGeom prst="rect">
            <a:avLst/>
          </a:prstGeom>
          <a:noFill/>
        </p:spPr>
        <p:txBody>
          <a:bodyPr wrap="none" lIns="121884" tIns="60941" rIns="121884" bIns="60941" rtlCol="0">
            <a:spAutoFit/>
          </a:bodyPr>
          <a:lstStyle/>
          <a:p>
            <a:pPr defTabSz="1219170"/>
            <a:r>
              <a:rPr lang="en-US" altLang="zh-CN" sz="16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Beijing University of Posts and Telecommunications</a:t>
            </a:r>
            <a:endParaRPr lang="zh-CN" altLang="en-US" sz="1600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18" name="任意多边形 17"/>
          <p:cNvSpPr/>
          <p:nvPr/>
        </p:nvSpPr>
        <p:spPr>
          <a:xfrm rot="240363">
            <a:off x="2429919" y="1991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8980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74073" y="4332587"/>
            <a:ext cx="4666850" cy="19472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汇报人：王硕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组员：彭致远、李懿飞、王晨旭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lnSpc>
                <a:spcPct val="150000"/>
              </a:lnSpc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en-US" altLang="zh-CN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9170"/>
            <a:endParaRPr lang="zh-CN" altLang="en-US" sz="1867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25137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9768" y="2493202"/>
            <a:ext cx="9318633" cy="94374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zh-CN" altLang="en-US" sz="5333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网络安全分析实践汇报</a:t>
            </a:r>
            <a:endParaRPr sz="5333" b="1" dirty="0">
              <a:solidFill>
                <a:srgbClr val="4F81BD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37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解析</a:t>
            </a:r>
            <a:r>
              <a:rPr lang="en-US" altLang="zh-CN" sz="2400" b="1" dirty="0" err="1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pcap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文件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D1F6A8-F7EB-430F-83A9-D47F712F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509" y="0"/>
            <a:ext cx="7977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673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判断是否为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流量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BAA0B6-5879-4BA9-84B3-255FBCC42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188" y="1532257"/>
            <a:ext cx="4147424" cy="52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673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一些特征的提取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29E790-68CB-4A2E-8C13-A7888B18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16" y="1546418"/>
            <a:ext cx="8715968" cy="52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673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一些特征的提取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DA83E9-BF90-4A62-8857-35149B8D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21" y="1532257"/>
            <a:ext cx="5844706" cy="510608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59D68A-0ADD-40CA-96C6-FFF74576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93" y="1629049"/>
            <a:ext cx="5756307" cy="47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673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输出文件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DE16A9-15B0-4183-972B-45299EE9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0" y="1532257"/>
            <a:ext cx="11703297" cy="52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5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数据集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B7F939-EB43-4891-AA3E-C4CB3C87CD12}"/>
              </a:ext>
            </a:extLst>
          </p:cNvPr>
          <p:cNvSpPr txBox="1"/>
          <p:nvPr/>
        </p:nvSpPr>
        <p:spPr>
          <a:xfrm>
            <a:off x="629661" y="1777330"/>
            <a:ext cx="1063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网络数据集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+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自己生成的数据集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—&gt;csv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文件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93744C-7EBD-4A05-B1FE-99374B36C2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27"/>
          <a:stretch/>
        </p:blipFill>
        <p:spPr>
          <a:xfrm>
            <a:off x="629661" y="2238995"/>
            <a:ext cx="10136623" cy="19607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F01B0-4AA9-4D07-BF51-987AE78F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1" y="4413351"/>
            <a:ext cx="10136623" cy="18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特征可视化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B7F939-EB43-4891-AA3E-C4CB3C87CD12}"/>
              </a:ext>
            </a:extLst>
          </p:cNvPr>
          <p:cNvSpPr txBox="1"/>
          <p:nvPr/>
        </p:nvSpPr>
        <p:spPr>
          <a:xfrm>
            <a:off x="629661" y="1777330"/>
            <a:ext cx="1063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绿色代表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clean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，红色代表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bot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74AAA6-E5CA-414F-830B-46FFCB2F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7330"/>
            <a:ext cx="6034814" cy="4136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793B9A-70D4-4B81-9B1D-DEFAACFE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1" y="2484068"/>
            <a:ext cx="5875585" cy="40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特征重要度分析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F4058C-9B3A-4741-8E35-F622824A5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26" y="1532256"/>
            <a:ext cx="7760044" cy="528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0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选择机器学习算法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F5E61-F862-46EA-A5E6-61BB0AF22C14}"/>
              </a:ext>
            </a:extLst>
          </p:cNvPr>
          <p:cNvSpPr txBox="1"/>
          <p:nvPr/>
        </p:nvSpPr>
        <p:spPr>
          <a:xfrm>
            <a:off x="629661" y="1777330"/>
            <a:ext cx="550852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SVM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算法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训练过程非常费时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没有对特征重要程度进行分析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33333"/>
                </a:solidFill>
                <a:latin typeface="Fira Sans"/>
              </a:rPr>
              <a:t>不太适合多元的特征分析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lvl="1"/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随机森林算法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可以输入每个特征的重要程度</a:t>
            </a:r>
            <a:endParaRPr lang="en-US" altLang="zh-CN" sz="20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373A3C"/>
                </a:solidFill>
                <a:latin typeface="Arial" panose="020B0604020202020204" pitchFamily="34" charset="0"/>
              </a:rPr>
              <a:t>对于大数据集速度较好</a:t>
            </a:r>
            <a:endParaRPr lang="en-US" altLang="zh-CN" sz="2000" dirty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373A3C"/>
                </a:solidFill>
                <a:effectLst/>
                <a:latin typeface="Arial" panose="020B0604020202020204" pitchFamily="34" charset="0"/>
              </a:rPr>
              <a:t>准确率相比也较高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78474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随机森林算法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1FCF6E-9226-40A0-9C15-14C2B76E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19" y="2708133"/>
            <a:ext cx="4531540" cy="416466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4C0E130-041F-4B17-8920-A0F83BE8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236" y="825519"/>
            <a:ext cx="5805201" cy="5952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9C0726-E36E-4DA6-AA4A-936D6641136A}"/>
              </a:ext>
            </a:extLst>
          </p:cNvPr>
          <p:cNvSpPr txBox="1"/>
          <p:nvPr/>
        </p:nvSpPr>
        <p:spPr>
          <a:xfrm>
            <a:off x="629661" y="1585896"/>
            <a:ext cx="5508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僵尸网络流量主机占比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	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大概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0.68%</a:t>
            </a:r>
          </a:p>
        </p:txBody>
      </p:sp>
    </p:spTree>
    <p:extLst>
      <p:ext uri="{BB962C8B-B14F-4D97-AF65-F5344CB8AC3E}">
        <p14:creationId xmlns:p14="http://schemas.microsoft.com/office/powerpoint/2010/main" val="13345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285140" y="2508531"/>
            <a:ext cx="1422572" cy="858721"/>
            <a:chOff x="4782534" y="952085"/>
            <a:chExt cx="432874" cy="644041"/>
          </a:xfrm>
        </p:grpSpPr>
        <p:sp>
          <p:nvSpPr>
            <p:cNvPr id="144" name="TextBox 143"/>
            <p:cNvSpPr txBox="1"/>
            <p:nvPr/>
          </p:nvSpPr>
          <p:spPr>
            <a:xfrm>
              <a:off x="4782534" y="952085"/>
              <a:ext cx="30593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进展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810299" y="1373035"/>
              <a:ext cx="405109" cy="223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Achievements</a:t>
              </a:r>
              <a:endParaRPr lang="en-US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85145" y="3824817"/>
            <a:ext cx="1005403" cy="877238"/>
            <a:chOff x="4782534" y="1822584"/>
            <a:chExt cx="754052" cy="657928"/>
          </a:xfrm>
        </p:grpSpPr>
        <p:sp>
          <p:nvSpPr>
            <p:cNvPr id="145" name="TextBox 144"/>
            <p:cNvSpPr txBox="1"/>
            <p:nvPr/>
          </p:nvSpPr>
          <p:spPr>
            <a:xfrm>
              <a:off x="4782534" y="1822584"/>
              <a:ext cx="754052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32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计划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787000" y="2257422"/>
              <a:ext cx="459501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333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</a:rPr>
                <a:t>Plans</a:t>
              </a:r>
              <a:endParaRPr lang="en-US" altLang="zh-CN" sz="1333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53115" y="2531963"/>
            <a:ext cx="800480" cy="615894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8706"/>
            <a:ext cx="3514928" cy="573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075851" y="3454895"/>
            <a:ext cx="1151500" cy="1741631"/>
            <a:chOff x="946982" y="2536200"/>
            <a:chExt cx="863625" cy="130622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690334" cy="1300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目</a:t>
              </a:r>
              <a:endParaRPr lang="en-US" altLang="zh-CN" sz="5333" b="1" spc="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  <a:p>
              <a:pPr defTabSz="1219170"/>
              <a:r>
                <a:rPr lang="zh-CN" altLang="en-US" sz="5333" b="1" spc="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录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32654" y="3064469"/>
              <a:ext cx="1240484" cy="31542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133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CONTENTS</a:t>
              </a:r>
              <a:endParaRPr lang="zh-CN" altLang="en-US" sz="2133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180052" y="3859860"/>
            <a:ext cx="800480" cy="615894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42315" cy="305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24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24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模型调参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1E3F22-1933-41BC-AB96-CCEF1C9E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" y="1777330"/>
            <a:ext cx="8180301" cy="4535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B441A3-82DD-457E-8006-86A64B41F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431" y="2744374"/>
            <a:ext cx="7706569" cy="18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4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72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机器学习部分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数据输出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6C05CE-758B-4B03-95F8-D5F4F9C1C45E}"/>
              </a:ext>
            </a:extLst>
          </p:cNvPr>
          <p:cNvSpPr txBox="1"/>
          <p:nvPr/>
        </p:nvSpPr>
        <p:spPr>
          <a:xfrm>
            <a:off x="629661" y="1777330"/>
            <a:ext cx="1063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源文件增加一列：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clean or bot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73AC84-0E35-4E25-A2B7-9CEE3926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1" y="2238995"/>
            <a:ext cx="11212864" cy="45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计划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2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5" y="3847041"/>
            <a:ext cx="433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第二个工具的完善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第一个工具和第二个工具的最终确定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计划</a:t>
            </a:r>
            <a:endParaRPr lang="en-US" altLang="zh-CN" sz="2800" dirty="0"/>
          </a:p>
        </p:txBody>
      </p:sp>
      <p:sp>
        <p:nvSpPr>
          <p:cNvPr id="4" name="TextBox 63">
            <a:extLst>
              <a:ext uri="{FF2B5EF4-FFF2-40B4-BE49-F238E27FC236}">
                <a16:creationId xmlns:a16="http://schemas.microsoft.com/office/drawing/2014/main" id="{5274118B-0260-4AD0-99B4-E1D5CF59E4E1}"/>
              </a:ext>
            </a:extLst>
          </p:cNvPr>
          <p:cNvSpPr txBox="1"/>
          <p:nvPr/>
        </p:nvSpPr>
        <p:spPr>
          <a:xfrm>
            <a:off x="527358" y="1105514"/>
            <a:ext cx="450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目前完成</a:t>
            </a:r>
            <a:endParaRPr lang="en-US" altLang="zh-CN" sz="2400" b="1" dirty="0">
              <a:solidFill>
                <a:srgbClr val="4F81BD">
                  <a:lumMod val="7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E03E98-3878-4649-84D6-6BF0AB866B78}"/>
              </a:ext>
            </a:extLst>
          </p:cNvPr>
          <p:cNvSpPr txBox="1"/>
          <p:nvPr/>
        </p:nvSpPr>
        <p:spPr>
          <a:xfrm>
            <a:off x="848145" y="1847174"/>
            <a:ext cx="5453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数据集的生成和获取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自己构造</a:t>
            </a: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隧道数据获取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网络数据集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333333"/>
                </a:solidFill>
                <a:latin typeface="Fira Sans"/>
              </a:rPr>
              <a:t>DNS</a:t>
            </a: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特征的构建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特征的基本确定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特征的计算、提取、保存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机器学习分类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特征可视化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特征重要度的判断与过滤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确定了较高准确率的分类器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40363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计划</a:t>
            </a:r>
            <a:endParaRPr lang="en-US" altLang="zh-CN" sz="2800" dirty="0"/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下一步计划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0BD1E7-1129-4288-8A93-727BE371DE9F}"/>
              </a:ext>
            </a:extLst>
          </p:cNvPr>
          <p:cNvSpPr txBox="1"/>
          <p:nvPr/>
        </p:nvSpPr>
        <p:spPr>
          <a:xfrm>
            <a:off x="726643" y="2043976"/>
            <a:ext cx="11013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对第二个工具进行完善：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新增一个模块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实时抓包、实时检测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寻找并验证更多的特征来优化模型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模块的整合，与详细报告的生成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列出每个主机的信息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每个主机的特征可视化，例如流量图等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r>
              <a:rPr lang="zh-CN" altLang="en-US" sz="2000" dirty="0"/>
              <a:t>对两个工具进行完善、测试、并形成测试报告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72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 rot="240363">
            <a:off x="2429919" y="732520"/>
            <a:ext cx="5812155" cy="4731699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656672" y="1431458"/>
            <a:ext cx="6511669" cy="448563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1955" y="3047120"/>
            <a:ext cx="7628092" cy="90277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6428" y="2822555"/>
            <a:ext cx="9318633" cy="1354179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 defTabSz="1219170"/>
            <a:r>
              <a:rPr lang="en-US" sz="8000" b="1" dirty="0">
                <a:solidFill>
                  <a:srgbClr val="4F81BD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!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2" y="163977"/>
            <a:ext cx="2369693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1586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/>
            <a:r>
              <a:rPr lang="zh-CN" altLang="en-US" sz="4800" dirty="0">
                <a:solidFill>
                  <a:srgbClr val="4F81BD">
                    <a:lumMod val="75000"/>
                  </a:srgbClr>
                </a:solidFill>
                <a:latin typeface="微软雅黑"/>
              </a:rPr>
              <a:t>进展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1159443" y="5595293"/>
            <a:ext cx="1032557" cy="126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489627" y="2041618"/>
            <a:ext cx="3606373" cy="2774763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170"/>
                <a:endParaRPr lang="zh-CN" altLang="en-US" sz="240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59846" cy="285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170"/>
              <a:r>
                <a:rPr lang="en-US" altLang="zh-CN" sz="12000" dirty="0">
                  <a:solidFill>
                    <a:srgbClr val="4F81BD">
                      <a:lumMod val="75000"/>
                    </a:srgbClr>
                  </a:solidFill>
                  <a:latin typeface="微软雅黑"/>
                  <a:ea typeface="微软雅黑"/>
                </a:rPr>
                <a:t>1</a:t>
              </a:r>
              <a:endParaRPr lang="zh-CN" altLang="en-US" sz="1200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" y="1"/>
            <a:ext cx="942727" cy="267531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</p:grpSp>
      <p:cxnSp>
        <p:nvCxnSpPr>
          <p:cNvPr id="20" name="直接连接符 19"/>
          <p:cNvCxnSpPr>
            <a:cxnSpLocks/>
          </p:cNvCxnSpPr>
          <p:nvPr/>
        </p:nvCxnSpPr>
        <p:spPr>
          <a:xfrm>
            <a:off x="6821586" y="3617700"/>
            <a:ext cx="1588119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C099B46-8742-4583-9B94-68C607069597}"/>
              </a:ext>
            </a:extLst>
          </p:cNvPr>
          <p:cNvSpPr txBox="1"/>
          <p:nvPr/>
        </p:nvSpPr>
        <p:spPr>
          <a:xfrm>
            <a:off x="6821586" y="3847041"/>
            <a:ext cx="3958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基本基于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DNS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流量特征的僵尸网络检测工具的开发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数据集的准备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zh-CN" sz="1600" dirty="0"/>
              <a:t>DNS</a:t>
            </a:r>
            <a:r>
              <a:rPr lang="zh-CN" altLang="en-US" sz="1600" dirty="0"/>
              <a:t>流量特征提取</a:t>
            </a:r>
            <a:endParaRPr lang="en-US" altLang="zh-CN" sz="16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机器学习部分</a:t>
            </a:r>
            <a:endParaRPr lang="en-US" altLang="zh-CN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系统功能模块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74FDF1-FD40-49C0-A08F-9DFD955E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796" y="1203915"/>
            <a:ext cx="68103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A1800E0F-3F84-4A2D-B3C6-5CBE097F4BAD}"/>
              </a:ext>
            </a:extLst>
          </p:cNvPr>
          <p:cNvSpPr txBox="1"/>
          <p:nvPr/>
        </p:nvSpPr>
        <p:spPr>
          <a:xfrm>
            <a:off x="726643" y="1203915"/>
            <a:ext cx="9847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系统模型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776E85-91AD-4E54-A9CE-0DE896C6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82" y="2248238"/>
            <a:ext cx="10063204" cy="35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样本数据的收集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CBDF7-4A6F-4C84-A020-F24C9FDB5A69}"/>
              </a:ext>
            </a:extLst>
          </p:cNvPr>
          <p:cNvSpPr txBox="1"/>
          <p:nvPr/>
        </p:nvSpPr>
        <p:spPr>
          <a:xfrm>
            <a:off x="698569" y="1532257"/>
            <a:ext cx="1050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3C311D-CC7F-4608-A994-6C716ACC23D8}"/>
              </a:ext>
            </a:extLst>
          </p:cNvPr>
          <p:cNvSpPr txBox="1"/>
          <p:nvPr/>
        </p:nvSpPr>
        <p:spPr>
          <a:xfrm>
            <a:off x="629661" y="1777330"/>
            <a:ext cx="1063956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现成的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1F2526"/>
                </a:solidFill>
                <a:effectLst/>
                <a:latin typeface="europa"/>
              </a:rPr>
              <a:t>Malware Datasets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333333"/>
                </a:solidFill>
                <a:latin typeface="Fira Sans"/>
              </a:rPr>
              <a:t>MAWI Working Group Traffic Archive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000" b="0" i="0" dirty="0">
                <a:solidFill>
                  <a:srgbClr val="2D2D2D"/>
                </a:solidFill>
                <a:effectLst/>
                <a:latin typeface="ProximaNovaA-Thin"/>
              </a:rPr>
              <a:t>Canadian Institute for Cybersecurity</a:t>
            </a:r>
            <a:endParaRPr lang="en-US" altLang="zh-CN" sz="20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333333"/>
                </a:solidFill>
                <a:latin typeface="Fira Sans"/>
              </a:rPr>
              <a:t>自己构造收集</a:t>
            </a:r>
            <a:endParaRPr lang="en-US" altLang="zh-CN" sz="2400" dirty="0">
              <a:solidFill>
                <a:srgbClr val="333333"/>
              </a:solidFill>
              <a:latin typeface="Fira Sans"/>
            </a:endParaRPr>
          </a:p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根据现在市场上实现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隧道的工具，构建一套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Fira Sans"/>
              </a:rPr>
              <a:t>数据制造和收集的自动化框架。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Fira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BB62D8-E3CE-44DE-A1CD-96D3458CAFCF}"/>
              </a:ext>
            </a:extLst>
          </p:cNvPr>
          <p:cNvSpPr txBox="1"/>
          <p:nvPr/>
        </p:nvSpPr>
        <p:spPr>
          <a:xfrm>
            <a:off x="1098493" y="4393431"/>
            <a:ext cx="60973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333333"/>
                </a:solidFill>
                <a:latin typeface="Fira Sans"/>
              </a:rPr>
              <a:t>Iodine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333333"/>
                </a:solidFill>
                <a:latin typeface="Fira Sans"/>
              </a:rPr>
              <a:t>Ozymandns</a:t>
            </a:r>
            <a:endParaRPr lang="en-US" altLang="zh-CN" sz="18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333333"/>
                </a:solidFill>
                <a:latin typeface="Fira Sans"/>
              </a:rPr>
              <a:t>Dns2tcp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333333"/>
                </a:solidFill>
                <a:latin typeface="Fira Sans"/>
              </a:rPr>
              <a:t>Dnscat2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333333"/>
                </a:solidFill>
                <a:latin typeface="Fira Sans"/>
              </a:rPr>
              <a:t>Cobalt Strike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特征的表示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C9E47E-55C2-4DB9-83FC-2FCD3B6F336D}"/>
              </a:ext>
            </a:extLst>
          </p:cNvPr>
          <p:cNvSpPr txBox="1"/>
          <p:nvPr/>
        </p:nvSpPr>
        <p:spPr>
          <a:xfrm>
            <a:off x="742443" y="2233918"/>
            <a:ext cx="6097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333333"/>
                </a:solidFill>
                <a:latin typeface="Fira Sans"/>
              </a:rPr>
              <a:t>流量包的基本特征</a:t>
            </a:r>
            <a:endParaRPr lang="en-US" altLang="zh-CN" dirty="0">
              <a:solidFill>
                <a:srgbClr val="333333"/>
              </a:solidFill>
              <a:latin typeface="Fira Sans"/>
            </a:endParaRPr>
          </a:p>
          <a:p>
            <a:endParaRPr lang="en-US" altLang="zh-CN" sz="18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Fira Sans"/>
              </a:rPr>
              <a:t>DNS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Fira Sans"/>
              </a:rPr>
              <a:t>数据包的特征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Fira San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D9CC3E-75E1-4B6E-A8B7-2762333A2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066" y="1364814"/>
            <a:ext cx="8883934" cy="48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44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特征的表示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C9E47E-55C2-4DB9-83FC-2FCD3B6F336D}"/>
              </a:ext>
            </a:extLst>
          </p:cNvPr>
          <p:cNvSpPr txBox="1"/>
          <p:nvPr/>
        </p:nvSpPr>
        <p:spPr>
          <a:xfrm>
            <a:off x="742443" y="2233918"/>
            <a:ext cx="60973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  <a:latin typeface="Fira Sans"/>
              </a:rPr>
              <a:t>流量包的基本特征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Fira Sans"/>
            </a:endParaRPr>
          </a:p>
          <a:p>
            <a:endParaRPr lang="en-US" altLang="zh-CN" sz="1800" dirty="0">
              <a:solidFill>
                <a:srgbClr val="333333"/>
              </a:solidFill>
              <a:latin typeface="Fira Sans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latin typeface="Fira Sans"/>
              </a:rPr>
              <a:t>DNS</a:t>
            </a:r>
            <a:r>
              <a:rPr lang="zh-CN" altLang="en-US" dirty="0">
                <a:latin typeface="Fira Sans"/>
              </a:rPr>
              <a:t>数据包的特征</a:t>
            </a:r>
            <a:endParaRPr lang="en-US" altLang="zh-CN" sz="1800" dirty="0">
              <a:latin typeface="Fira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71C579-7DC4-44E4-A80A-C1645234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91" y="778551"/>
            <a:ext cx="7681784" cy="607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527359" y="302299"/>
            <a:ext cx="5610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DNS</a:t>
            </a:r>
            <a:r>
              <a:rPr lang="zh-CN" altLang="en-US" sz="2800" dirty="0"/>
              <a:t>流量特征的僵尸网络检测</a:t>
            </a:r>
          </a:p>
        </p:txBody>
      </p:sp>
      <p:sp>
        <p:nvSpPr>
          <p:cNvPr id="5" name="TextBox 63">
            <a:extLst>
              <a:ext uri="{FF2B5EF4-FFF2-40B4-BE49-F238E27FC236}">
                <a16:creationId xmlns:a16="http://schemas.microsoft.com/office/drawing/2014/main" id="{0072C7F7-B576-4513-B37C-84BE352FDAC0}"/>
              </a:ext>
            </a:extLst>
          </p:cNvPr>
          <p:cNvSpPr txBox="1"/>
          <p:nvPr/>
        </p:nvSpPr>
        <p:spPr>
          <a:xfrm>
            <a:off x="629661" y="1070592"/>
            <a:ext cx="537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DNS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特征的提取</a:t>
            </a:r>
            <a:r>
              <a:rPr lang="en-US" altLang="zh-CN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——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解析</a:t>
            </a:r>
            <a:r>
              <a:rPr lang="en-US" altLang="zh-CN" sz="2400" b="1" dirty="0" err="1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pcap</a:t>
            </a:r>
            <a:r>
              <a:rPr lang="zh-CN" altLang="en-US" sz="2400" b="1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</a:rPr>
              <a:t>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67629F-1101-4A73-B2A3-FD81CECF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272" y="1532257"/>
            <a:ext cx="7509853" cy="532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633</Words>
  <Application>Microsoft Office PowerPoint</Application>
  <PresentationFormat>宽屏</PresentationFormat>
  <Paragraphs>167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europa</vt:lpstr>
      <vt:lpstr>Fira Sans</vt:lpstr>
      <vt:lpstr>ProximaNovaA-Thin</vt:lpstr>
      <vt:lpstr>等线</vt:lpstr>
      <vt:lpstr>等线 Light</vt:lpstr>
      <vt:lpstr>华文细黑</vt:lpstr>
      <vt:lpstr>微软雅黑</vt:lpstr>
      <vt:lpstr>Arial</vt:lpstr>
      <vt:lpstr>Calibri</vt:lpstr>
      <vt:lpstr>Franklin Gothic Medium</vt:lpstr>
      <vt:lpstr>Wingdings</vt:lpstr>
      <vt:lpstr>Office 主题​​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硕</dc:creator>
  <cp:lastModifiedBy>王 硕</cp:lastModifiedBy>
  <cp:revision>523</cp:revision>
  <dcterms:created xsi:type="dcterms:W3CDTF">2020-06-10T01:26:07Z</dcterms:created>
  <dcterms:modified xsi:type="dcterms:W3CDTF">2020-11-20T06:20:58Z</dcterms:modified>
</cp:coreProperties>
</file>