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4" r:id="rId8"/>
    <p:sldId id="262" r:id="rId9"/>
    <p:sldId id="263" r:id="rId10"/>
    <p:sldId id="265" r:id="rId11"/>
    <p:sldId id="266" r:id="rId12"/>
    <p:sldId id="267" r:id="rId13"/>
    <p:sldId id="268" r:id="rId14"/>
    <p:sldId id="272" r:id="rId15"/>
    <p:sldId id="269" r:id="rId16"/>
    <p:sldId id="271" r:id="rId17"/>
    <p:sldId id="270" r:id="rId18"/>
    <p:sldId id="273" r:id="rId19"/>
    <p:sldId id="274" r:id="rId20"/>
    <p:sldId id="277" r:id="rId21"/>
    <p:sldId id="278" r:id="rId22"/>
    <p:sldId id="275" r:id="rId23"/>
    <p:sldId id="276" r:id="rId24"/>
    <p:sldId id="279" r:id="rId25"/>
    <p:sldId id="280"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7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2A47C-2F63-4CD3-B575-A2CE55FAE3E2}"/>
              </a:ext>
            </a:extLst>
          </p:cNvPr>
          <p:cNvSpPr>
            <a:spLocks noGrp="1"/>
          </p:cNvSpPr>
          <p:nvPr>
            <p:ph type="ctrTitle"/>
          </p:nvPr>
        </p:nvSpPr>
        <p:spPr/>
        <p:txBody>
          <a:bodyPr>
            <a:normAutofit/>
          </a:bodyPr>
          <a:lstStyle/>
          <a:p>
            <a:r>
              <a:rPr lang="zh-CN" altLang="en-US" sz="4800" dirty="0"/>
              <a:t>信息安全综合实践第二次汇报</a:t>
            </a:r>
          </a:p>
        </p:txBody>
      </p:sp>
      <p:sp>
        <p:nvSpPr>
          <p:cNvPr id="3" name="副标题 2">
            <a:extLst>
              <a:ext uri="{FF2B5EF4-FFF2-40B4-BE49-F238E27FC236}">
                <a16:creationId xmlns:a16="http://schemas.microsoft.com/office/drawing/2014/main" id="{B4985113-7574-4BAD-AC43-323E1BA35ACC}"/>
              </a:ext>
            </a:extLst>
          </p:cNvPr>
          <p:cNvSpPr>
            <a:spLocks noGrp="1"/>
          </p:cNvSpPr>
          <p:nvPr>
            <p:ph type="subTitle" idx="1"/>
          </p:nvPr>
        </p:nvSpPr>
        <p:spPr/>
        <p:txBody>
          <a:bodyPr/>
          <a:lstStyle/>
          <a:p>
            <a:r>
              <a:rPr lang="zh-CN" altLang="en-US" dirty="0"/>
              <a:t>许岽 李懿飞 王晨旭 彭致远 郭洵睿 王硕 李朝恒</a:t>
            </a:r>
          </a:p>
        </p:txBody>
      </p:sp>
    </p:spTree>
    <p:extLst>
      <p:ext uri="{BB962C8B-B14F-4D97-AF65-F5344CB8AC3E}">
        <p14:creationId xmlns:p14="http://schemas.microsoft.com/office/powerpoint/2010/main" val="109446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34C1E-9D08-4E9E-AC83-7BAC2C373FE3}"/>
              </a:ext>
            </a:extLst>
          </p:cNvPr>
          <p:cNvSpPr>
            <a:spLocks noGrp="1"/>
          </p:cNvSpPr>
          <p:nvPr>
            <p:ph type="title"/>
          </p:nvPr>
        </p:nvSpPr>
        <p:spPr/>
        <p:txBody>
          <a:bodyPr/>
          <a:lstStyle/>
          <a:p>
            <a:r>
              <a:rPr lang="zh-CN" altLang="en-US" dirty="0"/>
              <a:t>云环境渗透初步成果</a:t>
            </a:r>
          </a:p>
        </p:txBody>
      </p:sp>
      <p:sp>
        <p:nvSpPr>
          <p:cNvPr id="3" name="内容占位符 2">
            <a:extLst>
              <a:ext uri="{FF2B5EF4-FFF2-40B4-BE49-F238E27FC236}">
                <a16:creationId xmlns:a16="http://schemas.microsoft.com/office/drawing/2014/main" id="{6E5FED44-BEF1-494E-A48D-5AD09877D7B9}"/>
              </a:ext>
            </a:extLst>
          </p:cNvPr>
          <p:cNvSpPr>
            <a:spLocks noGrp="1"/>
          </p:cNvSpPr>
          <p:nvPr>
            <p:ph idx="1"/>
          </p:nvPr>
        </p:nvSpPr>
        <p:spPr/>
        <p:txBody>
          <a:bodyPr/>
          <a:lstStyle/>
          <a:p>
            <a:r>
              <a:rPr lang="zh-CN" altLang="en-US" dirty="0"/>
              <a:t>对</a:t>
            </a:r>
            <a:r>
              <a:rPr lang="en-US" altLang="zh-CN" dirty="0"/>
              <a:t>Web</a:t>
            </a:r>
            <a:r>
              <a:rPr lang="zh-CN" altLang="en-US" dirty="0"/>
              <a:t>服务进行自动化扫描，定位漏洞，由于站库分离暂时未获得</a:t>
            </a:r>
            <a:r>
              <a:rPr lang="en-US" altLang="zh-CN" dirty="0"/>
              <a:t>shell</a:t>
            </a:r>
          </a:p>
          <a:p>
            <a:r>
              <a:rPr lang="zh-CN" altLang="en-US" dirty="0"/>
              <a:t>针对</a:t>
            </a:r>
            <a:r>
              <a:rPr lang="en-US" altLang="zh-CN" dirty="0"/>
              <a:t>PaaS</a:t>
            </a:r>
            <a:r>
              <a:rPr lang="zh-CN" altLang="en-US" dirty="0"/>
              <a:t>服务的</a:t>
            </a:r>
            <a:r>
              <a:rPr lang="en-US" altLang="zh-CN" dirty="0"/>
              <a:t>docker</a:t>
            </a:r>
            <a:r>
              <a:rPr lang="zh-CN" altLang="en-US" dirty="0"/>
              <a:t>逃逸攻击：</a:t>
            </a:r>
            <a:endParaRPr lang="en-US" altLang="zh-CN" dirty="0"/>
          </a:p>
          <a:p>
            <a:pPr marL="0" indent="0">
              <a:buNone/>
            </a:pPr>
            <a:endParaRPr lang="zh-CN" altLang="en-US" dirty="0"/>
          </a:p>
        </p:txBody>
      </p:sp>
      <p:graphicFrame>
        <p:nvGraphicFramePr>
          <p:cNvPr id="4" name="表格 4">
            <a:extLst>
              <a:ext uri="{FF2B5EF4-FFF2-40B4-BE49-F238E27FC236}">
                <a16:creationId xmlns:a16="http://schemas.microsoft.com/office/drawing/2014/main" id="{773B5047-0F37-45D0-AF39-CD30A8162AF0}"/>
              </a:ext>
            </a:extLst>
          </p:cNvPr>
          <p:cNvGraphicFramePr>
            <a:graphicFrameLocks noGrp="1"/>
          </p:cNvGraphicFramePr>
          <p:nvPr>
            <p:extLst>
              <p:ext uri="{D42A27DB-BD31-4B8C-83A1-F6EECF244321}">
                <p14:modId xmlns:p14="http://schemas.microsoft.com/office/powerpoint/2010/main" val="379354020"/>
              </p:ext>
            </p:extLst>
          </p:nvPr>
        </p:nvGraphicFramePr>
        <p:xfrm>
          <a:off x="1797108" y="3184778"/>
          <a:ext cx="8128000" cy="175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35249377"/>
                    </a:ext>
                  </a:extLst>
                </a:gridCol>
                <a:gridCol w="4064000">
                  <a:extLst>
                    <a:ext uri="{9D8B030D-6E8A-4147-A177-3AD203B41FA5}">
                      <a16:colId xmlns:a16="http://schemas.microsoft.com/office/drawing/2014/main" val="604149706"/>
                    </a:ext>
                  </a:extLst>
                </a:gridCol>
              </a:tblGrid>
              <a:tr h="370840">
                <a:tc>
                  <a:txBody>
                    <a:bodyPr/>
                    <a:lstStyle/>
                    <a:p>
                      <a:r>
                        <a:rPr lang="zh-CN" altLang="en-US" dirty="0"/>
                        <a:t>漏洞</a:t>
                      </a:r>
                    </a:p>
                  </a:txBody>
                  <a:tcPr/>
                </a:tc>
                <a:tc>
                  <a:txBody>
                    <a:bodyPr/>
                    <a:lstStyle/>
                    <a:p>
                      <a:r>
                        <a:rPr lang="zh-CN" altLang="en-US" dirty="0"/>
                        <a:t>利用结果</a:t>
                      </a:r>
                    </a:p>
                  </a:txBody>
                  <a:tcPr/>
                </a:tc>
                <a:extLst>
                  <a:ext uri="{0D108BD9-81ED-4DB2-BD59-A6C34878D82A}">
                    <a16:rowId xmlns:a16="http://schemas.microsoft.com/office/drawing/2014/main" val="2539826540"/>
                  </a:ext>
                </a:extLst>
              </a:tr>
              <a:tr h="370840">
                <a:tc>
                  <a:txBody>
                    <a:bodyPr/>
                    <a:lstStyle/>
                    <a:p>
                      <a:r>
                        <a:rPr lang="en-US" altLang="zh-CN" sz="1800" b="0" i="0" kern="1200" dirty="0">
                          <a:solidFill>
                            <a:schemeClr val="dk1"/>
                          </a:solidFill>
                          <a:effectLst/>
                          <a:latin typeface="+mn-lt"/>
                          <a:ea typeface="+mn-ea"/>
                          <a:cs typeface="+mn-cs"/>
                        </a:rPr>
                        <a:t>CVE-2016-5195</a:t>
                      </a:r>
                      <a:endParaRPr lang="zh-CN" altLang="en-US" dirty="0"/>
                    </a:p>
                  </a:txBody>
                  <a:tcPr/>
                </a:tc>
                <a:tc>
                  <a:txBody>
                    <a:bodyPr/>
                    <a:lstStyle/>
                    <a:p>
                      <a:r>
                        <a:rPr lang="en-US" altLang="zh-CN" dirty="0"/>
                        <a:t>Linux</a:t>
                      </a:r>
                      <a:r>
                        <a:rPr lang="zh-CN" altLang="en-US" dirty="0"/>
                        <a:t>内核漏洞已修复，利用失败</a:t>
                      </a:r>
                    </a:p>
                  </a:txBody>
                  <a:tcPr/>
                </a:tc>
                <a:extLst>
                  <a:ext uri="{0D108BD9-81ED-4DB2-BD59-A6C34878D82A}">
                    <a16:rowId xmlns:a16="http://schemas.microsoft.com/office/drawing/2014/main" val="11045841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CVE-2019-5736</a:t>
                      </a:r>
                    </a:p>
                  </a:txBody>
                  <a:tcPr/>
                </a:tc>
                <a:tc>
                  <a:txBody>
                    <a:bodyPr/>
                    <a:lstStyle/>
                    <a:p>
                      <a:r>
                        <a:rPr lang="zh-CN" altLang="en-US" dirty="0"/>
                        <a:t>在</a:t>
                      </a:r>
                      <a:r>
                        <a:rPr lang="en-US" altLang="zh-CN" dirty="0"/>
                        <a:t>ubuntu</a:t>
                      </a:r>
                      <a:r>
                        <a:rPr lang="zh-CN" altLang="en-US" dirty="0"/>
                        <a:t>系统主机上可成功利用，</a:t>
                      </a:r>
                      <a:r>
                        <a:rPr lang="en-US" altLang="zh-CN" dirty="0"/>
                        <a:t>centos</a:t>
                      </a:r>
                      <a:r>
                        <a:rPr lang="zh-CN" altLang="en-US" dirty="0"/>
                        <a:t>不能成功利用</a:t>
                      </a:r>
                    </a:p>
                  </a:txBody>
                  <a:tcPr/>
                </a:tc>
                <a:extLst>
                  <a:ext uri="{0D108BD9-81ED-4DB2-BD59-A6C34878D82A}">
                    <a16:rowId xmlns:a16="http://schemas.microsoft.com/office/drawing/2014/main" val="723106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由配置不当的</a:t>
                      </a:r>
                      <a:r>
                        <a:rPr lang="en-US" altLang="zh-CN" sz="1800" b="0" i="0" kern="1200" dirty="0">
                          <a:solidFill>
                            <a:schemeClr val="dk1"/>
                          </a:solidFill>
                          <a:effectLst/>
                          <a:latin typeface="+mn-lt"/>
                          <a:ea typeface="+mn-ea"/>
                          <a:cs typeface="+mn-cs"/>
                        </a:rPr>
                        <a:t>docker</a:t>
                      </a:r>
                      <a:r>
                        <a:rPr lang="zh-CN" altLang="en-US" sz="1800" b="0" i="0" kern="1200" dirty="0">
                          <a:solidFill>
                            <a:schemeClr val="dk1"/>
                          </a:solidFill>
                          <a:effectLst/>
                          <a:latin typeface="+mn-lt"/>
                          <a:ea typeface="+mn-ea"/>
                          <a:cs typeface="+mn-cs"/>
                        </a:rPr>
                        <a:t>引起的漏洞</a:t>
                      </a:r>
                      <a:endParaRPr lang="en-US" altLang="zh-CN" sz="1800" b="0" i="0" kern="1200" dirty="0">
                        <a:solidFill>
                          <a:schemeClr val="dk1"/>
                        </a:solidFill>
                        <a:effectLst/>
                        <a:latin typeface="+mn-lt"/>
                        <a:ea typeface="+mn-ea"/>
                        <a:cs typeface="+mn-cs"/>
                      </a:endParaRPr>
                    </a:p>
                  </a:txBody>
                  <a:tcPr/>
                </a:tc>
                <a:tc>
                  <a:txBody>
                    <a:bodyPr/>
                    <a:lstStyle/>
                    <a:p>
                      <a:r>
                        <a:rPr lang="zh-CN" altLang="en-US" dirty="0"/>
                        <a:t>待测试</a:t>
                      </a:r>
                    </a:p>
                  </a:txBody>
                  <a:tcPr/>
                </a:tc>
                <a:extLst>
                  <a:ext uri="{0D108BD9-81ED-4DB2-BD59-A6C34878D82A}">
                    <a16:rowId xmlns:a16="http://schemas.microsoft.com/office/drawing/2014/main" val="2429326350"/>
                  </a:ext>
                </a:extLst>
              </a:tr>
            </a:tbl>
          </a:graphicData>
        </a:graphic>
      </p:graphicFrame>
    </p:spTree>
    <p:extLst>
      <p:ext uri="{BB962C8B-B14F-4D97-AF65-F5344CB8AC3E}">
        <p14:creationId xmlns:p14="http://schemas.microsoft.com/office/powerpoint/2010/main" val="256505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p:txBody>
          <a:bodyPr/>
          <a:lstStyle/>
          <a:p>
            <a:r>
              <a:rPr lang="zh-CN" altLang="en-US" dirty="0"/>
              <a:t>云环境渗透下阶段目标</a:t>
            </a:r>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p:txBody>
          <a:bodyPr/>
          <a:lstStyle/>
          <a:p>
            <a:r>
              <a:rPr lang="zh-CN" altLang="en-US" dirty="0"/>
              <a:t>完成渗透攻击</a:t>
            </a:r>
            <a:endParaRPr lang="en-US" altLang="zh-CN" dirty="0"/>
          </a:p>
          <a:p>
            <a:r>
              <a:rPr lang="zh-CN" altLang="en-US" dirty="0"/>
              <a:t>结合防御工具，进行综合攻防测试</a:t>
            </a:r>
          </a:p>
        </p:txBody>
      </p:sp>
    </p:spTree>
    <p:extLst>
      <p:ext uri="{BB962C8B-B14F-4D97-AF65-F5344CB8AC3E}">
        <p14:creationId xmlns:p14="http://schemas.microsoft.com/office/powerpoint/2010/main" val="183198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p:txBody>
          <a:bodyPr/>
          <a:lstStyle/>
          <a:p>
            <a:r>
              <a:rPr lang="en-US" altLang="zh-CN" dirty="0"/>
              <a:t>KVM</a:t>
            </a:r>
            <a:r>
              <a:rPr lang="zh-CN" altLang="en-US" dirty="0"/>
              <a:t>虚拟机镜像安全扫描工具</a:t>
            </a:r>
          </a:p>
        </p:txBody>
      </p:sp>
      <p:pic>
        <p:nvPicPr>
          <p:cNvPr id="6" name="图片 5">
            <a:extLst>
              <a:ext uri="{FF2B5EF4-FFF2-40B4-BE49-F238E27FC236}">
                <a16:creationId xmlns:a16="http://schemas.microsoft.com/office/drawing/2014/main" id="{02F3A79A-3253-4909-B223-A8C1DB6CCB41}"/>
              </a:ext>
            </a:extLst>
          </p:cNvPr>
          <p:cNvPicPr>
            <a:picLocks noChangeAspect="1"/>
          </p:cNvPicPr>
          <p:nvPr/>
        </p:nvPicPr>
        <p:blipFill>
          <a:blip r:embed="rId2"/>
          <a:stretch>
            <a:fillRect/>
          </a:stretch>
        </p:blipFill>
        <p:spPr>
          <a:xfrm>
            <a:off x="1325405" y="1705918"/>
            <a:ext cx="9076765" cy="5347636"/>
          </a:xfrm>
          <a:prstGeom prst="rect">
            <a:avLst/>
          </a:prstGeom>
        </p:spPr>
      </p:pic>
    </p:spTree>
    <p:extLst>
      <p:ext uri="{BB962C8B-B14F-4D97-AF65-F5344CB8AC3E}">
        <p14:creationId xmlns:p14="http://schemas.microsoft.com/office/powerpoint/2010/main" val="913941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p:txBody>
          <a:bodyPr/>
          <a:lstStyle/>
          <a:p>
            <a:r>
              <a:rPr lang="zh-CN" altLang="en-US" dirty="0"/>
              <a:t>市场上的镜像扫描工具 </a:t>
            </a:r>
            <a:r>
              <a:rPr lang="en-US" altLang="zh-CN" dirty="0"/>
              <a:t>1 ——Clair</a:t>
            </a:r>
            <a:endParaRPr lang="zh-CN" altLang="en-US" dirty="0"/>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a:xfrm>
            <a:off x="1118204" y="1987157"/>
            <a:ext cx="6073171" cy="3450613"/>
          </a:xfrm>
        </p:spPr>
        <p:txBody>
          <a:bodyPr>
            <a:normAutofit fontScale="92500" lnSpcReduction="10000"/>
          </a:bodyPr>
          <a:lstStyle/>
          <a:p>
            <a:r>
              <a:rPr lang="en-US" altLang="zh-CN" dirty="0"/>
              <a:t>Clair</a:t>
            </a:r>
            <a:r>
              <a:rPr lang="zh-CN" altLang="en-US" dirty="0"/>
              <a:t>首先对</a:t>
            </a:r>
            <a:r>
              <a:rPr lang="en-US" altLang="zh-CN" dirty="0"/>
              <a:t>docker</a:t>
            </a:r>
            <a:r>
              <a:rPr lang="zh-CN" altLang="en-US" dirty="0"/>
              <a:t>镜像进行特征的提取，然后再将这些特征匹配</a:t>
            </a:r>
            <a:r>
              <a:rPr lang="en-US" altLang="zh-CN" dirty="0"/>
              <a:t>CVE</a:t>
            </a:r>
            <a:r>
              <a:rPr lang="zh-CN" altLang="en-US" dirty="0"/>
              <a:t>漏洞库，若发现漏洞则进行提示，其功能侧重于扫描容器中的</a:t>
            </a:r>
            <a:r>
              <a:rPr lang="en-US" altLang="zh-CN" dirty="0"/>
              <a:t>OS</a:t>
            </a:r>
            <a:r>
              <a:rPr lang="zh-CN" altLang="en-US" dirty="0"/>
              <a:t>及</a:t>
            </a:r>
            <a:r>
              <a:rPr lang="en-US" altLang="zh-CN" dirty="0"/>
              <a:t>APP</a:t>
            </a:r>
            <a:r>
              <a:rPr lang="zh-CN" altLang="en-US" dirty="0"/>
              <a:t>的</a:t>
            </a:r>
            <a:r>
              <a:rPr lang="en-US" altLang="zh-CN" dirty="0"/>
              <a:t>CVE</a:t>
            </a:r>
            <a:r>
              <a:rPr lang="zh-CN" altLang="en-US" dirty="0"/>
              <a:t>漏洞。 该工具检查</a:t>
            </a:r>
            <a:r>
              <a:rPr lang="en-US" altLang="zh-CN" dirty="0"/>
              <a:t>Docker</a:t>
            </a:r>
            <a:r>
              <a:rPr lang="zh-CN" altLang="en-US" dirty="0"/>
              <a:t>镜像的版本以及上面安装的包是否与任何已知不安全的包版本相匹配。</a:t>
            </a:r>
            <a:endParaRPr lang="en-US" altLang="zh-CN" dirty="0"/>
          </a:p>
          <a:p>
            <a:r>
              <a:rPr lang="zh-CN" altLang="en-US" dirty="0"/>
              <a:t>由于</a:t>
            </a:r>
            <a:r>
              <a:rPr lang="en-US" altLang="zh-CN" dirty="0"/>
              <a:t>Clair</a:t>
            </a:r>
            <a:r>
              <a:rPr lang="zh-CN" altLang="en-US" dirty="0"/>
              <a:t>会根据</a:t>
            </a:r>
            <a:r>
              <a:rPr lang="en-US" altLang="zh-CN" dirty="0"/>
              <a:t>CVE</a:t>
            </a:r>
            <a:r>
              <a:rPr lang="zh-CN" altLang="en-US" dirty="0"/>
              <a:t>库扫是</a:t>
            </a:r>
            <a:r>
              <a:rPr lang="en-US" altLang="zh-CN" dirty="0"/>
              <a:t>Docker</a:t>
            </a:r>
            <a:r>
              <a:rPr lang="zh-CN" altLang="en-US" dirty="0"/>
              <a:t>镜像使用的内核，但是实际上容器使用的是宿主的内核，这样可能产生大量无用漏洞或者误报，但是根据</a:t>
            </a:r>
            <a:r>
              <a:rPr lang="en-US" altLang="zh-CN" dirty="0"/>
              <a:t>Clair</a:t>
            </a:r>
            <a:r>
              <a:rPr lang="zh-CN" altLang="en-US" dirty="0"/>
              <a:t>开发组的意思，他们把决定权交给用户，默认不提供白名单机制，也不对此做区分。</a:t>
            </a:r>
            <a:endParaRPr lang="en-US" altLang="zh-CN" dirty="0"/>
          </a:p>
        </p:txBody>
      </p:sp>
      <p:pic>
        <p:nvPicPr>
          <p:cNvPr id="5" name="图片 4">
            <a:extLst>
              <a:ext uri="{FF2B5EF4-FFF2-40B4-BE49-F238E27FC236}">
                <a16:creationId xmlns:a16="http://schemas.microsoft.com/office/drawing/2014/main" id="{96398346-EE07-41F4-A476-01CF9BEF0767}"/>
              </a:ext>
            </a:extLst>
          </p:cNvPr>
          <p:cNvPicPr>
            <a:picLocks noChangeAspect="1"/>
          </p:cNvPicPr>
          <p:nvPr/>
        </p:nvPicPr>
        <p:blipFill>
          <a:blip r:embed="rId2"/>
          <a:stretch>
            <a:fillRect/>
          </a:stretch>
        </p:blipFill>
        <p:spPr>
          <a:xfrm>
            <a:off x="7191375" y="2026973"/>
            <a:ext cx="4881562" cy="3061607"/>
          </a:xfrm>
          <a:prstGeom prst="rect">
            <a:avLst/>
          </a:prstGeom>
        </p:spPr>
      </p:pic>
    </p:spTree>
    <p:extLst>
      <p:ext uri="{BB962C8B-B14F-4D97-AF65-F5344CB8AC3E}">
        <p14:creationId xmlns:p14="http://schemas.microsoft.com/office/powerpoint/2010/main" val="2662655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p:txBody>
          <a:bodyPr/>
          <a:lstStyle/>
          <a:p>
            <a:r>
              <a:rPr lang="zh-CN" altLang="en-US" dirty="0"/>
              <a:t>市场上的镜像扫描工具 </a:t>
            </a:r>
            <a:r>
              <a:rPr lang="en-US" altLang="zh-CN" dirty="0"/>
              <a:t>2 ——</a:t>
            </a:r>
            <a:r>
              <a:rPr lang="en-US" altLang="zh-CN" dirty="0" err="1"/>
              <a:t>anchore</a:t>
            </a:r>
            <a:endParaRPr lang="zh-CN" altLang="en-US" dirty="0"/>
          </a:p>
        </p:txBody>
      </p:sp>
      <p:pic>
        <p:nvPicPr>
          <p:cNvPr id="4" name="图片 3">
            <a:extLst>
              <a:ext uri="{FF2B5EF4-FFF2-40B4-BE49-F238E27FC236}">
                <a16:creationId xmlns:a16="http://schemas.microsoft.com/office/drawing/2014/main" id="{BCB7E4EC-ABFD-459A-A65A-98B63C9EF402}"/>
              </a:ext>
            </a:extLst>
          </p:cNvPr>
          <p:cNvPicPr>
            <a:picLocks noChangeAspect="1"/>
          </p:cNvPicPr>
          <p:nvPr/>
        </p:nvPicPr>
        <p:blipFill>
          <a:blip r:embed="rId2"/>
          <a:stretch>
            <a:fillRect/>
          </a:stretch>
        </p:blipFill>
        <p:spPr>
          <a:xfrm>
            <a:off x="1979518" y="1925154"/>
            <a:ext cx="7507483" cy="4726721"/>
          </a:xfrm>
          <a:prstGeom prst="rect">
            <a:avLst/>
          </a:prstGeom>
        </p:spPr>
      </p:pic>
    </p:spTree>
    <p:extLst>
      <p:ext uri="{BB962C8B-B14F-4D97-AF65-F5344CB8AC3E}">
        <p14:creationId xmlns:p14="http://schemas.microsoft.com/office/powerpoint/2010/main" val="243504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p:txBody>
          <a:bodyPr/>
          <a:lstStyle/>
          <a:p>
            <a:r>
              <a:rPr lang="zh-CN" altLang="en-US" dirty="0"/>
              <a:t>市场上的镜像扫描工具 </a:t>
            </a:r>
            <a:r>
              <a:rPr lang="en-US" altLang="zh-CN" dirty="0"/>
              <a:t>2 ——</a:t>
            </a:r>
            <a:r>
              <a:rPr lang="en-US" altLang="zh-CN" dirty="0" err="1"/>
              <a:t>anchore</a:t>
            </a:r>
            <a:endParaRPr lang="zh-CN" altLang="en-US" dirty="0"/>
          </a:p>
        </p:txBody>
      </p:sp>
      <p:pic>
        <p:nvPicPr>
          <p:cNvPr id="7" name="图片 6">
            <a:extLst>
              <a:ext uri="{FF2B5EF4-FFF2-40B4-BE49-F238E27FC236}">
                <a16:creationId xmlns:a16="http://schemas.microsoft.com/office/drawing/2014/main" id="{43F0E313-A5A6-4431-8287-78505B37B89A}"/>
              </a:ext>
            </a:extLst>
          </p:cNvPr>
          <p:cNvPicPr>
            <a:picLocks noChangeAspect="1"/>
          </p:cNvPicPr>
          <p:nvPr/>
        </p:nvPicPr>
        <p:blipFill>
          <a:blip r:embed="rId2"/>
          <a:stretch>
            <a:fillRect/>
          </a:stretch>
        </p:blipFill>
        <p:spPr>
          <a:xfrm>
            <a:off x="1665193" y="1978586"/>
            <a:ext cx="8210550" cy="4319399"/>
          </a:xfrm>
          <a:prstGeom prst="rect">
            <a:avLst/>
          </a:prstGeom>
        </p:spPr>
      </p:pic>
    </p:spTree>
    <p:extLst>
      <p:ext uri="{BB962C8B-B14F-4D97-AF65-F5344CB8AC3E}">
        <p14:creationId xmlns:p14="http://schemas.microsoft.com/office/powerpoint/2010/main" val="2252493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p:txBody>
          <a:bodyPr/>
          <a:lstStyle/>
          <a:p>
            <a:r>
              <a:rPr lang="zh-CN" altLang="en-US" dirty="0"/>
              <a:t>市场上的镜像扫描工具 </a:t>
            </a:r>
            <a:r>
              <a:rPr lang="en-US" altLang="zh-CN" dirty="0"/>
              <a:t>2 ——</a:t>
            </a:r>
            <a:r>
              <a:rPr lang="en-US" altLang="zh-CN" dirty="0" err="1"/>
              <a:t>anchore</a:t>
            </a:r>
            <a:endParaRPr lang="zh-CN" altLang="en-US" dirty="0"/>
          </a:p>
        </p:txBody>
      </p:sp>
      <p:sp>
        <p:nvSpPr>
          <p:cNvPr id="5" name="内容占位符 4">
            <a:extLst>
              <a:ext uri="{FF2B5EF4-FFF2-40B4-BE49-F238E27FC236}">
                <a16:creationId xmlns:a16="http://schemas.microsoft.com/office/drawing/2014/main" id="{798F2139-35AF-471C-9948-17A91D9767F9}"/>
              </a:ext>
            </a:extLst>
          </p:cNvPr>
          <p:cNvSpPr>
            <a:spLocks noGrp="1"/>
          </p:cNvSpPr>
          <p:nvPr>
            <p:ph idx="1"/>
          </p:nvPr>
        </p:nvSpPr>
        <p:spPr/>
        <p:txBody>
          <a:bodyPr>
            <a:normAutofit lnSpcReduction="10000"/>
          </a:bodyPr>
          <a:lstStyle/>
          <a:p>
            <a:r>
              <a:rPr lang="zh-CN" altLang="en-US" b="0" i="0" dirty="0">
                <a:solidFill>
                  <a:srgbClr val="121212"/>
                </a:solidFill>
                <a:effectLst/>
                <a:latin typeface="-apple-system"/>
              </a:rPr>
              <a:t>与</a:t>
            </a:r>
            <a:r>
              <a:rPr lang="en-US" altLang="zh-CN" b="0" i="0" dirty="0">
                <a:solidFill>
                  <a:srgbClr val="121212"/>
                </a:solidFill>
                <a:effectLst/>
                <a:latin typeface="-apple-system"/>
              </a:rPr>
              <a:t>Clair</a:t>
            </a:r>
            <a:r>
              <a:rPr lang="zh-CN" altLang="en-US" b="0" i="0" dirty="0">
                <a:solidFill>
                  <a:srgbClr val="121212"/>
                </a:solidFill>
                <a:effectLst/>
                <a:latin typeface="-apple-system"/>
              </a:rPr>
              <a:t>不同，</a:t>
            </a:r>
            <a:r>
              <a:rPr lang="en-US" altLang="zh-CN" b="0" i="0" dirty="0" err="1">
                <a:solidFill>
                  <a:srgbClr val="121212"/>
                </a:solidFill>
                <a:effectLst/>
                <a:latin typeface="-apple-system"/>
              </a:rPr>
              <a:t>Anchore</a:t>
            </a:r>
            <a:r>
              <a:rPr lang="zh-CN" altLang="en-US" b="0" i="0" dirty="0">
                <a:solidFill>
                  <a:srgbClr val="121212"/>
                </a:solidFill>
                <a:effectLst/>
                <a:latin typeface="-apple-system"/>
              </a:rPr>
              <a:t>侧重于对</a:t>
            </a:r>
            <a:r>
              <a:rPr lang="en-US" altLang="zh-CN" b="0" i="0" dirty="0">
                <a:solidFill>
                  <a:srgbClr val="121212"/>
                </a:solidFill>
                <a:effectLst/>
                <a:latin typeface="-apple-system"/>
              </a:rPr>
              <a:t>docker</a:t>
            </a:r>
            <a:r>
              <a:rPr lang="zh-CN" altLang="en-US" b="0" i="0" dirty="0">
                <a:solidFill>
                  <a:srgbClr val="121212"/>
                </a:solidFill>
                <a:effectLst/>
                <a:latin typeface="-apple-system"/>
              </a:rPr>
              <a:t>的审计，其有强大的对</a:t>
            </a:r>
            <a:r>
              <a:rPr lang="en-US" altLang="zh-CN" b="0" i="0" dirty="0">
                <a:solidFill>
                  <a:srgbClr val="121212"/>
                </a:solidFill>
                <a:effectLst/>
                <a:latin typeface="-apple-system"/>
              </a:rPr>
              <a:t>docker</a:t>
            </a:r>
            <a:r>
              <a:rPr lang="zh-CN" altLang="en-US" b="0" i="0" dirty="0">
                <a:solidFill>
                  <a:srgbClr val="121212"/>
                </a:solidFill>
                <a:effectLst/>
                <a:latin typeface="-apple-system"/>
              </a:rPr>
              <a:t>的解析能力。</a:t>
            </a:r>
            <a:r>
              <a:rPr lang="en-US" altLang="zh-CN" b="0" i="0" dirty="0" err="1">
                <a:solidFill>
                  <a:srgbClr val="121212"/>
                </a:solidFill>
                <a:effectLst/>
                <a:latin typeface="-apple-system"/>
              </a:rPr>
              <a:t>Anchore</a:t>
            </a:r>
            <a:r>
              <a:rPr lang="zh-CN" altLang="en-US" b="0" i="0" dirty="0">
                <a:solidFill>
                  <a:srgbClr val="121212"/>
                </a:solidFill>
                <a:effectLst/>
                <a:latin typeface="-apple-system"/>
              </a:rPr>
              <a:t>是一个容器检查和分析平台，支持分析、检查、安全扫描，并为</a:t>
            </a:r>
            <a:r>
              <a:rPr lang="en-US" altLang="zh-CN" b="0" i="0" dirty="0">
                <a:solidFill>
                  <a:srgbClr val="121212"/>
                </a:solidFill>
                <a:effectLst/>
                <a:latin typeface="-apple-system"/>
              </a:rPr>
              <a:t>docker</a:t>
            </a:r>
            <a:r>
              <a:rPr lang="zh-CN" altLang="en-US" b="0" i="0" dirty="0">
                <a:solidFill>
                  <a:srgbClr val="121212"/>
                </a:solidFill>
                <a:effectLst/>
                <a:latin typeface="-apple-system"/>
              </a:rPr>
              <a:t>镜像提供自定义策略评估，比如黑白名单以及自定义规则。</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dirty="0">
                <a:solidFill>
                  <a:srgbClr val="121212"/>
                </a:solidFill>
                <a:latin typeface="-apple-system"/>
              </a:rPr>
              <a:t>但是，这些对于</a:t>
            </a:r>
            <a:r>
              <a:rPr lang="en-US" altLang="zh-CN" dirty="0">
                <a:solidFill>
                  <a:srgbClr val="121212"/>
                </a:solidFill>
                <a:latin typeface="-apple-system"/>
              </a:rPr>
              <a:t>docker</a:t>
            </a:r>
            <a:r>
              <a:rPr lang="zh-CN" altLang="en-US" dirty="0">
                <a:solidFill>
                  <a:srgbClr val="121212"/>
                </a:solidFill>
                <a:latin typeface="-apple-system"/>
              </a:rPr>
              <a:t>镜像扫描的工具在如今的云环境下都有一些致命的问题：</a:t>
            </a:r>
            <a:endParaRPr lang="en-US" altLang="zh-CN" dirty="0">
              <a:solidFill>
                <a:srgbClr val="121212"/>
              </a:solidFill>
              <a:latin typeface="-apple-system"/>
            </a:endParaRPr>
          </a:p>
          <a:p>
            <a:pPr lvl="1"/>
            <a:r>
              <a:rPr lang="zh-CN" altLang="en-US" dirty="0"/>
              <a:t>设想有一种情况，黑客使用最新版无漏洞的</a:t>
            </a:r>
            <a:r>
              <a:rPr lang="en-US" altLang="zh-CN" dirty="0"/>
              <a:t>docker</a:t>
            </a:r>
            <a:r>
              <a:rPr lang="zh-CN" altLang="en-US" dirty="0"/>
              <a:t>镜像，然后在其之上安装后门木马，或执行恶意命令，仅仅扫描</a:t>
            </a:r>
            <a:r>
              <a:rPr lang="en-US" altLang="zh-CN" dirty="0"/>
              <a:t>docker</a:t>
            </a:r>
            <a:r>
              <a:rPr lang="zh-CN" altLang="en-US" dirty="0"/>
              <a:t>内已知的镜像、包、</a:t>
            </a:r>
            <a:r>
              <a:rPr lang="en-US" altLang="zh-CN" dirty="0"/>
              <a:t>API</a:t>
            </a:r>
            <a:r>
              <a:rPr lang="zh-CN" altLang="en-US" dirty="0"/>
              <a:t>的版本，不可行</a:t>
            </a:r>
            <a:endParaRPr lang="en-US" altLang="zh-CN" dirty="0"/>
          </a:p>
          <a:p>
            <a:pPr lvl="1"/>
            <a:r>
              <a:rPr lang="zh-CN" altLang="en-US" dirty="0"/>
              <a:t>另一种情况，云环境上很多的服务和程序，但不一定都运行在</a:t>
            </a:r>
            <a:r>
              <a:rPr lang="en-US" altLang="zh-CN" dirty="0"/>
              <a:t>docker</a:t>
            </a:r>
            <a:r>
              <a:rPr lang="zh-CN" altLang="en-US" dirty="0"/>
              <a:t>里，可以直接</a:t>
            </a:r>
            <a:r>
              <a:rPr lang="en-US" altLang="zh-CN" dirty="0"/>
              <a:t>CentOS</a:t>
            </a:r>
            <a:r>
              <a:rPr lang="zh-CN" altLang="en-US" dirty="0"/>
              <a:t>开一个</a:t>
            </a:r>
            <a:r>
              <a:rPr lang="en-US" altLang="zh-CN" dirty="0"/>
              <a:t>Apache</a:t>
            </a:r>
            <a:r>
              <a:rPr lang="zh-CN" altLang="en-US" dirty="0"/>
              <a:t>、</a:t>
            </a:r>
            <a:r>
              <a:rPr lang="en-US" altLang="zh-CN" dirty="0" err="1"/>
              <a:t>mysql</a:t>
            </a:r>
            <a:r>
              <a:rPr lang="zh-CN" altLang="en-US" dirty="0"/>
              <a:t>，黑客得以攻击，仅仅从容器层扫描还不够。</a:t>
            </a:r>
          </a:p>
        </p:txBody>
      </p:sp>
    </p:spTree>
    <p:extLst>
      <p:ext uri="{BB962C8B-B14F-4D97-AF65-F5344CB8AC3E}">
        <p14:creationId xmlns:p14="http://schemas.microsoft.com/office/powerpoint/2010/main" val="180500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lstStyle/>
          <a:p>
            <a:r>
              <a:rPr lang="zh-CN" altLang="en-US" dirty="0"/>
              <a:t>市场上的镜像扫描工具 </a:t>
            </a:r>
            <a:r>
              <a:rPr lang="en-US" altLang="zh-CN" dirty="0"/>
              <a:t> </a:t>
            </a:r>
            <a:r>
              <a:rPr lang="zh-CN" altLang="en-US" sz="2400" dirty="0"/>
              <a:t>其他</a:t>
            </a:r>
            <a:r>
              <a:rPr lang="en-US" altLang="zh-CN" sz="2400" dirty="0"/>
              <a:t> ——</a:t>
            </a:r>
            <a:r>
              <a:rPr lang="en-US" altLang="zh-CN" sz="2400" dirty="0" err="1"/>
              <a:t>OpenSCAP</a:t>
            </a:r>
            <a:r>
              <a:rPr lang="zh-CN" altLang="en-US" sz="2400" dirty="0"/>
              <a:t>、</a:t>
            </a:r>
            <a:r>
              <a:rPr lang="en-US" altLang="zh-CN" sz="2400" dirty="0" err="1"/>
              <a:t>DockerScan</a:t>
            </a:r>
            <a:endParaRPr lang="zh-CN" altLang="en-US" dirty="0"/>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p:txBody>
          <a:bodyPr/>
          <a:lstStyle/>
          <a:p>
            <a:r>
              <a:rPr lang="en-US" altLang="zh-CN" b="0" i="0" dirty="0" err="1">
                <a:solidFill>
                  <a:srgbClr val="121212"/>
                </a:solidFill>
                <a:effectLst/>
                <a:latin typeface="-apple-system"/>
              </a:rPr>
              <a:t>OpenSCAP</a:t>
            </a:r>
            <a:r>
              <a:rPr lang="zh-CN" altLang="en-US" b="0" i="0" dirty="0">
                <a:solidFill>
                  <a:srgbClr val="121212"/>
                </a:solidFill>
                <a:effectLst/>
                <a:latin typeface="-apple-system"/>
              </a:rPr>
              <a:t>提供了一套自动化的审计工具，以检查</a:t>
            </a:r>
            <a:r>
              <a:rPr lang="en-US" altLang="zh-CN" b="0" i="0" dirty="0">
                <a:solidFill>
                  <a:srgbClr val="121212"/>
                </a:solidFill>
                <a:effectLst/>
                <a:latin typeface="-apple-system"/>
              </a:rPr>
              <a:t>docker</a:t>
            </a:r>
            <a:r>
              <a:rPr lang="zh-CN" altLang="en-US" b="0" i="0" dirty="0">
                <a:solidFill>
                  <a:srgbClr val="121212"/>
                </a:solidFill>
                <a:effectLst/>
                <a:latin typeface="-apple-system"/>
              </a:rPr>
              <a:t>中应用中的配置和已知的漏洞，遵循了</a:t>
            </a:r>
            <a:r>
              <a:rPr lang="en-US" altLang="zh-CN" b="0" i="0" dirty="0" err="1">
                <a:solidFill>
                  <a:srgbClr val="121212"/>
                </a:solidFill>
                <a:effectLst/>
                <a:latin typeface="-apple-system"/>
              </a:rPr>
              <a:t>Nist</a:t>
            </a:r>
            <a:r>
              <a:rPr lang="zh-CN" altLang="en-US" b="0" i="0" dirty="0">
                <a:solidFill>
                  <a:srgbClr val="121212"/>
                </a:solidFill>
                <a:effectLst/>
                <a:latin typeface="-apple-system"/>
              </a:rPr>
              <a:t>认证的安全内容自动化协议</a:t>
            </a:r>
            <a:r>
              <a:rPr lang="en-US" altLang="zh-CN" b="0" i="0" dirty="0">
                <a:solidFill>
                  <a:srgbClr val="121212"/>
                </a:solidFill>
                <a:effectLst/>
                <a:latin typeface="-apple-system"/>
              </a:rPr>
              <a:t>(SCAP)</a:t>
            </a:r>
            <a:r>
              <a:rPr lang="zh-CN" altLang="en-US" b="0" i="0" dirty="0">
                <a:solidFill>
                  <a:srgbClr val="121212"/>
                </a:solidFill>
                <a:effectLst/>
                <a:latin typeface="-apple-system"/>
              </a:rPr>
              <a:t>。可以创建自己的自定义规则</a:t>
            </a:r>
            <a:endParaRPr lang="en-US" altLang="zh-CN" b="0" i="0" dirty="0">
              <a:solidFill>
                <a:srgbClr val="121212"/>
              </a:solidFill>
              <a:effectLst/>
              <a:latin typeface="-apple-system"/>
            </a:endParaRPr>
          </a:p>
          <a:p>
            <a:r>
              <a:rPr lang="zh-CN" altLang="en-US" dirty="0">
                <a:solidFill>
                  <a:srgbClr val="121212"/>
                </a:solidFill>
                <a:latin typeface="-apple-system"/>
              </a:rPr>
              <a:t>目前</a:t>
            </a:r>
            <a:r>
              <a:rPr lang="en-US" altLang="zh-CN" dirty="0">
                <a:solidFill>
                  <a:srgbClr val="121212"/>
                </a:solidFill>
                <a:latin typeface="-apple-system"/>
              </a:rPr>
              <a:t>docker-scan</a:t>
            </a:r>
            <a:r>
              <a:rPr lang="zh-CN" altLang="en-US" dirty="0">
                <a:solidFill>
                  <a:srgbClr val="121212"/>
                </a:solidFill>
                <a:latin typeface="-apple-system"/>
              </a:rPr>
              <a:t>工具还没有官方的文档，只能一边摸索一边用，通过网上一些使用着可以看出</a:t>
            </a:r>
            <a:r>
              <a:rPr lang="en-US" altLang="zh-CN" dirty="0">
                <a:solidFill>
                  <a:srgbClr val="121212"/>
                </a:solidFill>
                <a:latin typeface="-apple-system"/>
              </a:rPr>
              <a:t>docker-scan</a:t>
            </a:r>
            <a:r>
              <a:rPr lang="zh-CN" altLang="en-US" dirty="0">
                <a:solidFill>
                  <a:srgbClr val="121212"/>
                </a:solidFill>
                <a:latin typeface="-apple-system"/>
              </a:rPr>
              <a:t>可以进行网络监听，和镜像扫描这方向没太大关系</a:t>
            </a:r>
            <a:endParaRPr lang="en-US" altLang="zh-CN" dirty="0">
              <a:solidFill>
                <a:srgbClr val="121212"/>
              </a:solidFill>
              <a:latin typeface="-apple-system"/>
            </a:endParaRPr>
          </a:p>
          <a:p>
            <a:r>
              <a:rPr lang="en-US" altLang="zh-CN" b="0" i="0" dirty="0">
                <a:solidFill>
                  <a:srgbClr val="121212"/>
                </a:solidFill>
                <a:effectLst/>
                <a:latin typeface="-apple-system"/>
              </a:rPr>
              <a:t>Nessus &amp; Open VAS</a:t>
            </a:r>
          </a:p>
          <a:p>
            <a:pPr lvl="1"/>
            <a:r>
              <a:rPr lang="en-US" altLang="zh-CN" b="0" i="0" dirty="0">
                <a:solidFill>
                  <a:srgbClr val="121212"/>
                </a:solidFill>
                <a:effectLst/>
                <a:latin typeface="-apple-system"/>
              </a:rPr>
              <a:t>Vulnerability scanners for live servers</a:t>
            </a:r>
          </a:p>
        </p:txBody>
      </p:sp>
    </p:spTree>
    <p:extLst>
      <p:ext uri="{BB962C8B-B14F-4D97-AF65-F5344CB8AC3E}">
        <p14:creationId xmlns:p14="http://schemas.microsoft.com/office/powerpoint/2010/main" val="3203713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lstStyle/>
          <a:p>
            <a:r>
              <a:rPr lang="en-US" altLang="zh-CN" dirty="0"/>
              <a:t>KVM</a:t>
            </a:r>
            <a:r>
              <a:rPr lang="zh-CN" altLang="en-US" dirty="0"/>
              <a:t>虚拟机镜像安全扫描工具</a:t>
            </a:r>
          </a:p>
        </p:txBody>
      </p:sp>
      <p:pic>
        <p:nvPicPr>
          <p:cNvPr id="4" name="图片 3">
            <a:extLst>
              <a:ext uri="{FF2B5EF4-FFF2-40B4-BE49-F238E27FC236}">
                <a16:creationId xmlns:a16="http://schemas.microsoft.com/office/drawing/2014/main" id="{A497BF4F-0D06-44CF-BD48-B69889BBA19E}"/>
              </a:ext>
            </a:extLst>
          </p:cNvPr>
          <p:cNvPicPr>
            <a:picLocks noChangeAspect="1"/>
          </p:cNvPicPr>
          <p:nvPr/>
        </p:nvPicPr>
        <p:blipFill>
          <a:blip r:embed="rId2"/>
          <a:stretch>
            <a:fillRect/>
          </a:stretch>
        </p:blipFill>
        <p:spPr>
          <a:xfrm>
            <a:off x="15287" y="1329136"/>
            <a:ext cx="5669868" cy="3340440"/>
          </a:xfrm>
          <a:prstGeom prst="rect">
            <a:avLst/>
          </a:prstGeom>
        </p:spPr>
      </p:pic>
      <p:pic>
        <p:nvPicPr>
          <p:cNvPr id="7" name="图片 6">
            <a:extLst>
              <a:ext uri="{FF2B5EF4-FFF2-40B4-BE49-F238E27FC236}">
                <a16:creationId xmlns:a16="http://schemas.microsoft.com/office/drawing/2014/main" id="{FD9B98CB-5D56-4F37-8E85-650A74502006}"/>
              </a:ext>
            </a:extLst>
          </p:cNvPr>
          <p:cNvPicPr>
            <a:picLocks noChangeAspect="1"/>
          </p:cNvPicPr>
          <p:nvPr/>
        </p:nvPicPr>
        <p:blipFill>
          <a:blip r:embed="rId3"/>
          <a:stretch>
            <a:fillRect/>
          </a:stretch>
        </p:blipFill>
        <p:spPr>
          <a:xfrm>
            <a:off x="4265797" y="491067"/>
            <a:ext cx="8490399" cy="6366933"/>
          </a:xfrm>
          <a:prstGeom prst="rect">
            <a:avLst/>
          </a:prstGeom>
        </p:spPr>
      </p:pic>
    </p:spTree>
    <p:extLst>
      <p:ext uri="{BB962C8B-B14F-4D97-AF65-F5344CB8AC3E}">
        <p14:creationId xmlns:p14="http://schemas.microsoft.com/office/powerpoint/2010/main" val="22579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normAutofit/>
          </a:bodyPr>
          <a:lstStyle/>
          <a:p>
            <a:r>
              <a:rPr lang="zh-CN" altLang="en-US" dirty="0"/>
              <a:t>准备工作</a:t>
            </a:r>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p:txBody>
          <a:bodyPr>
            <a:normAutofit fontScale="85000" lnSpcReduction="20000"/>
          </a:bodyPr>
          <a:lstStyle/>
          <a:p>
            <a:r>
              <a:rPr lang="zh-CN" altLang="en-US" dirty="0">
                <a:solidFill>
                  <a:srgbClr val="121212"/>
                </a:solidFill>
                <a:latin typeface="-apple-system"/>
              </a:rPr>
              <a:t>开发环境：</a:t>
            </a:r>
            <a:endParaRPr lang="en-US" altLang="zh-CN" dirty="0">
              <a:solidFill>
                <a:srgbClr val="121212"/>
              </a:solidFill>
              <a:latin typeface="-apple-system"/>
            </a:endParaRPr>
          </a:p>
          <a:p>
            <a:pPr lvl="1"/>
            <a:r>
              <a:rPr lang="zh-CN" altLang="en-US" dirty="0">
                <a:solidFill>
                  <a:srgbClr val="121212"/>
                </a:solidFill>
                <a:latin typeface="-apple-system"/>
              </a:rPr>
              <a:t>系统：虚拟机</a:t>
            </a:r>
            <a:r>
              <a:rPr lang="en-US" altLang="zh-CN" dirty="0">
                <a:solidFill>
                  <a:srgbClr val="121212"/>
                </a:solidFill>
                <a:latin typeface="-apple-system"/>
              </a:rPr>
              <a:t>CentOS 7 64</a:t>
            </a:r>
            <a:r>
              <a:rPr lang="zh-CN" altLang="en-US" dirty="0">
                <a:solidFill>
                  <a:srgbClr val="121212"/>
                </a:solidFill>
                <a:latin typeface="-apple-system"/>
              </a:rPr>
              <a:t>位</a:t>
            </a:r>
            <a:endParaRPr lang="en-US" altLang="zh-CN" dirty="0">
              <a:solidFill>
                <a:srgbClr val="121212"/>
              </a:solidFill>
              <a:latin typeface="-apple-system"/>
            </a:endParaRPr>
          </a:p>
          <a:p>
            <a:pPr lvl="1"/>
            <a:r>
              <a:rPr lang="zh-CN" altLang="en-US" dirty="0">
                <a:solidFill>
                  <a:srgbClr val="121212"/>
                </a:solidFill>
                <a:latin typeface="-apple-system"/>
              </a:rPr>
              <a:t>开发环境：</a:t>
            </a:r>
            <a:r>
              <a:rPr lang="en-US" altLang="zh-CN" dirty="0" err="1">
                <a:solidFill>
                  <a:srgbClr val="121212"/>
                </a:solidFill>
                <a:latin typeface="-apple-system"/>
              </a:rPr>
              <a:t>pycharm</a:t>
            </a:r>
            <a:r>
              <a:rPr lang="zh-CN" altLang="en-US" dirty="0">
                <a:solidFill>
                  <a:srgbClr val="121212"/>
                </a:solidFill>
                <a:latin typeface="-apple-system"/>
              </a:rPr>
              <a:t>，</a:t>
            </a:r>
            <a:r>
              <a:rPr lang="en-US" altLang="zh-CN" dirty="0">
                <a:solidFill>
                  <a:srgbClr val="121212"/>
                </a:solidFill>
                <a:latin typeface="-apple-system"/>
              </a:rPr>
              <a:t>python3</a:t>
            </a:r>
          </a:p>
          <a:p>
            <a:r>
              <a:rPr lang="zh-CN" altLang="en-US" dirty="0">
                <a:solidFill>
                  <a:srgbClr val="121212"/>
                </a:solidFill>
                <a:latin typeface="-apple-system"/>
              </a:rPr>
              <a:t>配置环境</a:t>
            </a:r>
            <a:endParaRPr lang="en-US" altLang="zh-CN" dirty="0">
              <a:solidFill>
                <a:srgbClr val="121212"/>
              </a:solidFill>
              <a:latin typeface="-apple-system"/>
            </a:endParaRPr>
          </a:p>
          <a:p>
            <a:pPr lvl="1"/>
            <a:r>
              <a:rPr lang="zh-CN" altLang="en-US" dirty="0">
                <a:solidFill>
                  <a:srgbClr val="121212"/>
                </a:solidFill>
                <a:latin typeface="-apple-system"/>
              </a:rPr>
              <a:t>配置环境特别麻烦：</a:t>
            </a:r>
            <a:r>
              <a:rPr lang="en-US" altLang="zh-CN" dirty="0" err="1">
                <a:solidFill>
                  <a:srgbClr val="121212"/>
                </a:solidFill>
                <a:latin typeface="-apple-system"/>
              </a:rPr>
              <a:t>libguestfs</a:t>
            </a:r>
            <a:r>
              <a:rPr lang="zh-CN" altLang="en-US" dirty="0">
                <a:solidFill>
                  <a:srgbClr val="121212"/>
                </a:solidFill>
                <a:latin typeface="-apple-system"/>
              </a:rPr>
              <a:t>库：</a:t>
            </a:r>
            <a:r>
              <a:rPr lang="en-US" altLang="zh-CN" dirty="0">
                <a:solidFill>
                  <a:srgbClr val="121212"/>
                </a:solidFill>
                <a:latin typeface="-apple-system"/>
              </a:rPr>
              <a:t>C</a:t>
            </a:r>
            <a:r>
              <a:rPr lang="zh-CN" altLang="en-US" dirty="0">
                <a:solidFill>
                  <a:srgbClr val="121212"/>
                </a:solidFill>
                <a:latin typeface="-apple-system"/>
              </a:rPr>
              <a:t>语言，虽然提供了</a:t>
            </a:r>
            <a:r>
              <a:rPr lang="en-US" altLang="zh-CN" dirty="0">
                <a:solidFill>
                  <a:srgbClr val="121212"/>
                </a:solidFill>
                <a:latin typeface="-apple-system"/>
              </a:rPr>
              <a:t>python</a:t>
            </a:r>
            <a:r>
              <a:rPr lang="zh-CN" altLang="en-US" dirty="0">
                <a:solidFill>
                  <a:srgbClr val="121212"/>
                </a:solidFill>
                <a:latin typeface="-apple-system"/>
              </a:rPr>
              <a:t>接口，但仍需要</a:t>
            </a:r>
            <a:r>
              <a:rPr lang="en-US" altLang="zh-CN" dirty="0">
                <a:solidFill>
                  <a:srgbClr val="121212"/>
                </a:solidFill>
                <a:latin typeface="-apple-system"/>
              </a:rPr>
              <a:t>make</a:t>
            </a:r>
            <a:r>
              <a:rPr lang="zh-CN" altLang="en-US" dirty="0">
                <a:solidFill>
                  <a:srgbClr val="121212"/>
                </a:solidFill>
                <a:latin typeface="-apple-system"/>
              </a:rPr>
              <a:t>源文件</a:t>
            </a:r>
            <a:endParaRPr lang="en-US" altLang="zh-CN" dirty="0">
              <a:solidFill>
                <a:srgbClr val="121212"/>
              </a:solidFill>
              <a:latin typeface="-apple-system"/>
            </a:endParaRPr>
          </a:p>
          <a:p>
            <a:pPr lvl="1"/>
            <a:r>
              <a:rPr lang="zh-CN" altLang="en-US" dirty="0">
                <a:solidFill>
                  <a:srgbClr val="121212"/>
                </a:solidFill>
                <a:latin typeface="-apple-system"/>
              </a:rPr>
              <a:t>尝试在</a:t>
            </a:r>
            <a:r>
              <a:rPr lang="en-US" altLang="zh-CN" dirty="0">
                <a:solidFill>
                  <a:srgbClr val="121212"/>
                </a:solidFill>
                <a:latin typeface="-apple-system"/>
              </a:rPr>
              <a:t>windows</a:t>
            </a:r>
            <a:r>
              <a:rPr lang="zh-CN" altLang="en-US" dirty="0">
                <a:solidFill>
                  <a:srgbClr val="121212"/>
                </a:solidFill>
                <a:latin typeface="-apple-system"/>
              </a:rPr>
              <a:t>上开发失败</a:t>
            </a:r>
            <a:r>
              <a:rPr lang="en-US" altLang="zh-CN" dirty="0">
                <a:solidFill>
                  <a:srgbClr val="121212"/>
                </a:solidFill>
                <a:latin typeface="-apple-system"/>
              </a:rPr>
              <a:t>…</a:t>
            </a:r>
            <a:r>
              <a:rPr lang="zh-CN" altLang="en-US" dirty="0">
                <a:solidFill>
                  <a:srgbClr val="121212"/>
                </a:solidFill>
                <a:latin typeface="-apple-system"/>
              </a:rPr>
              <a:t>最后转到</a:t>
            </a:r>
            <a:r>
              <a:rPr lang="en-US" altLang="zh-CN" dirty="0">
                <a:solidFill>
                  <a:srgbClr val="121212"/>
                </a:solidFill>
                <a:latin typeface="-apple-system"/>
              </a:rPr>
              <a:t>CentOS</a:t>
            </a:r>
            <a:r>
              <a:rPr lang="zh-CN" altLang="en-US" dirty="0">
                <a:solidFill>
                  <a:srgbClr val="121212"/>
                </a:solidFill>
                <a:latin typeface="-apple-system"/>
              </a:rPr>
              <a:t>上的</a:t>
            </a:r>
            <a:r>
              <a:rPr lang="en-US" altLang="zh-CN" dirty="0" err="1">
                <a:solidFill>
                  <a:srgbClr val="121212"/>
                </a:solidFill>
                <a:latin typeface="-apple-system"/>
              </a:rPr>
              <a:t>pycharm</a:t>
            </a:r>
            <a:r>
              <a:rPr lang="zh-CN" altLang="en-US" dirty="0">
                <a:solidFill>
                  <a:srgbClr val="121212"/>
                </a:solidFill>
                <a:latin typeface="-apple-system"/>
              </a:rPr>
              <a:t>（很卡），方法是先编译</a:t>
            </a:r>
            <a:r>
              <a:rPr lang="en-US" altLang="zh-CN" dirty="0" err="1">
                <a:solidFill>
                  <a:srgbClr val="121212"/>
                </a:solidFill>
                <a:latin typeface="-apple-system"/>
              </a:rPr>
              <a:t>libguestfs</a:t>
            </a:r>
            <a:r>
              <a:rPr lang="zh-CN" altLang="en-US" dirty="0">
                <a:solidFill>
                  <a:srgbClr val="121212"/>
                </a:solidFill>
                <a:latin typeface="-apple-system"/>
              </a:rPr>
              <a:t>库添加到</a:t>
            </a:r>
            <a:r>
              <a:rPr lang="en-US" altLang="zh-CN" dirty="0">
                <a:solidFill>
                  <a:srgbClr val="121212"/>
                </a:solidFill>
                <a:latin typeface="-apple-system"/>
              </a:rPr>
              <a:t>python</a:t>
            </a:r>
            <a:r>
              <a:rPr lang="zh-CN" altLang="en-US" dirty="0">
                <a:solidFill>
                  <a:srgbClr val="121212"/>
                </a:solidFill>
                <a:latin typeface="-apple-system"/>
              </a:rPr>
              <a:t> </a:t>
            </a:r>
            <a:r>
              <a:rPr lang="en-US" altLang="zh-CN" dirty="0">
                <a:solidFill>
                  <a:srgbClr val="121212"/>
                </a:solidFill>
                <a:latin typeface="-apple-system"/>
              </a:rPr>
              <a:t>package</a:t>
            </a:r>
            <a:r>
              <a:rPr lang="zh-CN" altLang="en-US" dirty="0">
                <a:solidFill>
                  <a:srgbClr val="121212"/>
                </a:solidFill>
                <a:latin typeface="-apple-system"/>
              </a:rPr>
              <a:t>内，再安装</a:t>
            </a:r>
            <a:r>
              <a:rPr lang="en-US" altLang="zh-CN" dirty="0">
                <a:solidFill>
                  <a:srgbClr val="121212"/>
                </a:solidFill>
                <a:latin typeface="-apple-system"/>
              </a:rPr>
              <a:t>python-</a:t>
            </a:r>
            <a:r>
              <a:rPr lang="en-US" altLang="zh-CN" dirty="0" err="1">
                <a:solidFill>
                  <a:srgbClr val="121212"/>
                </a:solidFill>
                <a:latin typeface="-apple-system"/>
              </a:rPr>
              <a:t>guestfs</a:t>
            </a:r>
            <a:r>
              <a:rPr lang="zh-CN" altLang="en-US" dirty="0">
                <a:solidFill>
                  <a:srgbClr val="121212"/>
                </a:solidFill>
                <a:latin typeface="-apple-system"/>
              </a:rPr>
              <a:t>（混合编程）</a:t>
            </a:r>
            <a:endParaRPr lang="en-US" altLang="zh-CN" dirty="0">
              <a:solidFill>
                <a:srgbClr val="121212"/>
              </a:solidFill>
              <a:latin typeface="-apple-system"/>
            </a:endParaRPr>
          </a:p>
          <a:p>
            <a:pPr lvl="1"/>
            <a:r>
              <a:rPr lang="zh-CN" altLang="en-US" dirty="0">
                <a:solidFill>
                  <a:srgbClr val="121212"/>
                </a:solidFill>
                <a:latin typeface="-apple-system"/>
              </a:rPr>
              <a:t>另外配置了</a:t>
            </a:r>
            <a:r>
              <a:rPr lang="en-US" altLang="zh-CN" dirty="0">
                <a:solidFill>
                  <a:srgbClr val="121212"/>
                </a:solidFill>
                <a:latin typeface="-apple-system"/>
              </a:rPr>
              <a:t>CentOS</a:t>
            </a:r>
            <a:r>
              <a:rPr lang="zh-CN" altLang="en-US" dirty="0">
                <a:solidFill>
                  <a:srgbClr val="121212"/>
                </a:solidFill>
                <a:latin typeface="-apple-system"/>
              </a:rPr>
              <a:t>下的</a:t>
            </a:r>
            <a:r>
              <a:rPr lang="en-US" altLang="zh-CN" dirty="0" err="1">
                <a:solidFill>
                  <a:srgbClr val="121212"/>
                </a:solidFill>
                <a:latin typeface="-apple-system"/>
              </a:rPr>
              <a:t>kvm</a:t>
            </a:r>
            <a:r>
              <a:rPr lang="zh-CN" altLang="en-US" dirty="0">
                <a:solidFill>
                  <a:srgbClr val="121212"/>
                </a:solidFill>
                <a:latin typeface="-apple-system"/>
              </a:rPr>
              <a:t>虚拟机（</a:t>
            </a:r>
            <a:r>
              <a:rPr lang="en-US" altLang="zh-CN" dirty="0">
                <a:solidFill>
                  <a:srgbClr val="121212"/>
                </a:solidFill>
                <a:latin typeface="-apple-system"/>
              </a:rPr>
              <a:t>CentOS</a:t>
            </a:r>
            <a:r>
              <a:rPr lang="zh-CN" altLang="en-US" dirty="0">
                <a:solidFill>
                  <a:srgbClr val="121212"/>
                </a:solidFill>
                <a:latin typeface="-apple-system"/>
              </a:rPr>
              <a:t>）</a:t>
            </a:r>
            <a:endParaRPr lang="en-US" altLang="zh-CN" dirty="0">
              <a:solidFill>
                <a:srgbClr val="121212"/>
              </a:solidFill>
              <a:latin typeface="-apple-system"/>
            </a:endParaRPr>
          </a:p>
          <a:p>
            <a:r>
              <a:rPr lang="zh-CN" altLang="en-US" dirty="0">
                <a:solidFill>
                  <a:srgbClr val="121212"/>
                </a:solidFill>
                <a:latin typeface="-apple-system"/>
              </a:rPr>
              <a:t>阅读</a:t>
            </a:r>
            <a:r>
              <a:rPr lang="en-US" altLang="zh-CN" dirty="0" err="1">
                <a:solidFill>
                  <a:srgbClr val="121212"/>
                </a:solidFill>
                <a:latin typeface="-apple-system"/>
              </a:rPr>
              <a:t>libguestfs</a:t>
            </a:r>
            <a:r>
              <a:rPr lang="zh-CN" altLang="en-US" dirty="0">
                <a:solidFill>
                  <a:srgbClr val="121212"/>
                </a:solidFill>
                <a:latin typeface="-apple-system"/>
              </a:rPr>
              <a:t>库</a:t>
            </a:r>
            <a:endParaRPr lang="en-US" altLang="zh-CN" dirty="0">
              <a:solidFill>
                <a:srgbClr val="121212"/>
              </a:solidFill>
              <a:latin typeface="-apple-system"/>
            </a:endParaRPr>
          </a:p>
          <a:p>
            <a:pPr lvl="1"/>
            <a:r>
              <a:rPr lang="en-US" altLang="zh-CN" dirty="0" err="1">
                <a:solidFill>
                  <a:srgbClr val="121212"/>
                </a:solidFill>
                <a:latin typeface="-apple-system"/>
              </a:rPr>
              <a:t>Libguestfs</a:t>
            </a:r>
            <a:r>
              <a:rPr lang="zh-CN" altLang="en-US" dirty="0">
                <a:solidFill>
                  <a:srgbClr val="121212"/>
                </a:solidFill>
                <a:latin typeface="-apple-system"/>
              </a:rPr>
              <a:t>库提供的虚拟机镜像管理接口一直用于虚拟机的管理和服务提供</a:t>
            </a:r>
            <a:endParaRPr lang="en-US" altLang="zh-CN" dirty="0">
              <a:solidFill>
                <a:srgbClr val="121212"/>
              </a:solidFill>
              <a:latin typeface="-apple-system"/>
            </a:endParaRPr>
          </a:p>
          <a:p>
            <a:pPr lvl="1"/>
            <a:r>
              <a:rPr lang="zh-CN" altLang="en-US" dirty="0">
                <a:solidFill>
                  <a:srgbClr val="121212"/>
                </a:solidFill>
                <a:latin typeface="-apple-system"/>
              </a:rPr>
              <a:t>对于安全类的检测和开发几乎没有</a:t>
            </a:r>
            <a:endParaRPr lang="en-US" altLang="zh-CN" dirty="0">
              <a:solidFill>
                <a:srgbClr val="121212"/>
              </a:solidFill>
              <a:latin typeface="-apple-system"/>
            </a:endParaRPr>
          </a:p>
        </p:txBody>
      </p:sp>
    </p:spTree>
    <p:extLst>
      <p:ext uri="{BB962C8B-B14F-4D97-AF65-F5344CB8AC3E}">
        <p14:creationId xmlns:p14="http://schemas.microsoft.com/office/powerpoint/2010/main" val="78003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8E40B-7286-485E-909E-BDCF2255EF77}"/>
              </a:ext>
            </a:extLst>
          </p:cNvPr>
          <p:cNvSpPr>
            <a:spLocks noGrp="1"/>
          </p:cNvSpPr>
          <p:nvPr>
            <p:ph type="title"/>
          </p:nvPr>
        </p:nvSpPr>
        <p:spPr/>
        <p:txBody>
          <a:bodyPr/>
          <a:lstStyle/>
          <a:p>
            <a:r>
              <a:rPr lang="zh-CN" altLang="en-US" dirty="0"/>
              <a:t>完成进度</a:t>
            </a:r>
          </a:p>
        </p:txBody>
      </p:sp>
      <p:sp>
        <p:nvSpPr>
          <p:cNvPr id="3" name="内容占位符 2">
            <a:extLst>
              <a:ext uri="{FF2B5EF4-FFF2-40B4-BE49-F238E27FC236}">
                <a16:creationId xmlns:a16="http://schemas.microsoft.com/office/drawing/2014/main" id="{1458B85F-A448-41FC-9B04-0438912EC882}"/>
              </a:ext>
            </a:extLst>
          </p:cNvPr>
          <p:cNvSpPr>
            <a:spLocks noGrp="1"/>
          </p:cNvSpPr>
          <p:nvPr>
            <p:ph idx="1"/>
          </p:nvPr>
        </p:nvSpPr>
        <p:spPr/>
        <p:txBody>
          <a:bodyPr/>
          <a:lstStyle/>
          <a:p>
            <a:r>
              <a:rPr lang="zh-CN" altLang="en-US" dirty="0"/>
              <a:t>云环境搭建、渗透与防御</a:t>
            </a:r>
            <a:endParaRPr lang="en-US" altLang="zh-CN" dirty="0"/>
          </a:p>
          <a:p>
            <a:pPr lvl="1">
              <a:buFont typeface="Wingdings" panose="05000000000000000000" pitchFamily="2" charset="2"/>
              <a:buChar char="Ø"/>
            </a:pPr>
            <a:r>
              <a:rPr lang="zh-CN" altLang="en-US" dirty="0"/>
              <a:t>完成全部服务的部署（</a:t>
            </a:r>
            <a:r>
              <a:rPr lang="en-US" altLang="zh-CN" dirty="0"/>
              <a:t>2</a:t>
            </a:r>
            <a:r>
              <a:rPr lang="zh-CN" altLang="en-US" dirty="0"/>
              <a:t>个集群，</a:t>
            </a:r>
            <a:r>
              <a:rPr lang="en-US" altLang="zh-CN" dirty="0"/>
              <a:t>5</a:t>
            </a:r>
            <a:r>
              <a:rPr lang="zh-CN" altLang="en-US" dirty="0"/>
              <a:t>个节点，</a:t>
            </a:r>
            <a:r>
              <a:rPr lang="en-US" altLang="zh-CN" dirty="0"/>
              <a:t>4</a:t>
            </a:r>
            <a:r>
              <a:rPr lang="zh-CN" altLang="en-US" dirty="0"/>
              <a:t>个服务）</a:t>
            </a:r>
            <a:endParaRPr lang="en-US" altLang="zh-CN" dirty="0"/>
          </a:p>
          <a:p>
            <a:pPr lvl="1">
              <a:buFont typeface="Wingdings" panose="05000000000000000000" pitchFamily="2" charset="2"/>
              <a:buChar char="Ø"/>
            </a:pPr>
            <a:r>
              <a:rPr lang="zh-CN" altLang="en-US" dirty="0"/>
              <a:t>部署了</a:t>
            </a:r>
            <a:r>
              <a:rPr lang="en-US" altLang="zh-CN" dirty="0"/>
              <a:t>2</a:t>
            </a:r>
            <a:r>
              <a:rPr lang="zh-CN" altLang="en-US" dirty="0"/>
              <a:t>种防御工具（针对网络流量和容器行为）</a:t>
            </a:r>
            <a:endParaRPr lang="en-US" altLang="zh-CN" dirty="0"/>
          </a:p>
          <a:p>
            <a:pPr lvl="1">
              <a:buFont typeface="Wingdings" panose="05000000000000000000" pitchFamily="2" charset="2"/>
              <a:buChar char="Ø"/>
            </a:pPr>
            <a:r>
              <a:rPr lang="zh-CN" altLang="en-US" dirty="0"/>
              <a:t>进行了初步的攻击测试</a:t>
            </a:r>
            <a:endParaRPr lang="en-US" altLang="zh-CN" dirty="0"/>
          </a:p>
          <a:p>
            <a:r>
              <a:rPr lang="zh-CN" altLang="en-US" dirty="0"/>
              <a:t>云安全工具的相关调研、初步开发</a:t>
            </a:r>
            <a:endParaRPr lang="en-US" altLang="zh-CN" dirty="0"/>
          </a:p>
          <a:p>
            <a:pPr lvl="1">
              <a:buFont typeface="Wingdings" panose="05000000000000000000" pitchFamily="2" charset="2"/>
              <a:buChar char="Ø"/>
            </a:pPr>
            <a:r>
              <a:rPr lang="zh-CN" altLang="en-US" dirty="0"/>
              <a:t>现有的镜像扫描工具：</a:t>
            </a:r>
            <a:r>
              <a:rPr lang="en-US" altLang="zh-CN" dirty="0" err="1"/>
              <a:t>anchore</a:t>
            </a:r>
            <a:r>
              <a:rPr lang="zh-CN" altLang="en-US" dirty="0"/>
              <a:t>、</a:t>
            </a:r>
            <a:r>
              <a:rPr lang="en-US" altLang="zh-CN" dirty="0"/>
              <a:t>Clair</a:t>
            </a:r>
            <a:r>
              <a:rPr lang="zh-CN" altLang="en-US" dirty="0"/>
              <a:t>、</a:t>
            </a:r>
            <a:r>
              <a:rPr lang="en-US" altLang="zh-CN" dirty="0" err="1"/>
              <a:t>DockerScan</a:t>
            </a:r>
            <a:r>
              <a:rPr lang="zh-CN" altLang="en-US" dirty="0"/>
              <a:t>、</a:t>
            </a:r>
            <a:r>
              <a:rPr lang="en-US" altLang="zh-CN" dirty="0" err="1"/>
              <a:t>OpenSCAP</a:t>
            </a:r>
            <a:endParaRPr lang="en-US" altLang="zh-CN" dirty="0"/>
          </a:p>
          <a:p>
            <a:pPr lvl="1">
              <a:buFont typeface="Wingdings" panose="05000000000000000000" pitchFamily="2" charset="2"/>
              <a:buChar char="Ø"/>
            </a:pPr>
            <a:r>
              <a:rPr lang="zh-CN" altLang="en-US" dirty="0"/>
              <a:t>利用</a:t>
            </a:r>
            <a:r>
              <a:rPr lang="en-US" altLang="zh-CN" dirty="0" err="1"/>
              <a:t>libguestfs</a:t>
            </a:r>
            <a:r>
              <a:rPr lang="zh-CN" altLang="en-US" dirty="0"/>
              <a:t>实现了镜像文件系统目录和系统文件信息的生成</a:t>
            </a:r>
            <a:endParaRPr lang="en-US" altLang="zh-CN" dirty="0"/>
          </a:p>
          <a:p>
            <a:pPr lvl="1">
              <a:buFont typeface="Wingdings" panose="05000000000000000000" pitchFamily="2" charset="2"/>
              <a:buChar char="Ø"/>
            </a:pPr>
            <a:r>
              <a:rPr lang="en-US" altLang="zh-CN" dirty="0"/>
              <a:t>CVE</a:t>
            </a:r>
            <a:r>
              <a:rPr lang="zh-CN" altLang="en-US" dirty="0"/>
              <a:t>漏洞库的研究和自己工具漏洞数据库的搭建</a:t>
            </a:r>
          </a:p>
          <a:p>
            <a:pPr marL="457200" lvl="1" indent="0">
              <a:buNone/>
            </a:pPr>
            <a:endParaRPr lang="en-US" altLang="zh-CN" dirty="0"/>
          </a:p>
        </p:txBody>
      </p:sp>
    </p:spTree>
    <p:extLst>
      <p:ext uri="{BB962C8B-B14F-4D97-AF65-F5344CB8AC3E}">
        <p14:creationId xmlns:p14="http://schemas.microsoft.com/office/powerpoint/2010/main" val="2098183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normAutofit fontScale="90000"/>
          </a:bodyPr>
          <a:lstStyle/>
          <a:p>
            <a:r>
              <a:rPr lang="zh-CN" altLang="en-US" dirty="0"/>
              <a:t>利用</a:t>
            </a:r>
            <a:r>
              <a:rPr lang="en-US" altLang="zh-CN" dirty="0" err="1"/>
              <a:t>libguestfs</a:t>
            </a:r>
            <a:r>
              <a:rPr lang="zh-CN" altLang="en-US" dirty="0"/>
              <a:t>实现镜像文件系统目录和系统文件信息的生成</a:t>
            </a:r>
            <a:br>
              <a:rPr lang="en-US" altLang="zh-CN" dirty="0"/>
            </a:br>
            <a:endParaRPr lang="zh-CN" altLang="en-US" dirty="0"/>
          </a:p>
        </p:txBody>
      </p:sp>
      <p:pic>
        <p:nvPicPr>
          <p:cNvPr id="7" name="图片 6">
            <a:extLst>
              <a:ext uri="{FF2B5EF4-FFF2-40B4-BE49-F238E27FC236}">
                <a16:creationId xmlns:a16="http://schemas.microsoft.com/office/drawing/2014/main" id="{35FB5F05-A8DE-41AC-9C37-FFFBB66D87D5}"/>
              </a:ext>
            </a:extLst>
          </p:cNvPr>
          <p:cNvPicPr>
            <a:picLocks noChangeAspect="1"/>
          </p:cNvPicPr>
          <p:nvPr/>
        </p:nvPicPr>
        <p:blipFill>
          <a:blip r:embed="rId2"/>
          <a:stretch>
            <a:fillRect/>
          </a:stretch>
        </p:blipFill>
        <p:spPr>
          <a:xfrm>
            <a:off x="355600" y="1954111"/>
            <a:ext cx="6177397" cy="3794756"/>
          </a:xfrm>
          <a:prstGeom prst="rect">
            <a:avLst/>
          </a:prstGeom>
        </p:spPr>
      </p:pic>
      <p:pic>
        <p:nvPicPr>
          <p:cNvPr id="9" name="图片 8">
            <a:extLst>
              <a:ext uri="{FF2B5EF4-FFF2-40B4-BE49-F238E27FC236}">
                <a16:creationId xmlns:a16="http://schemas.microsoft.com/office/drawing/2014/main" id="{CDA7AF24-9C66-4713-8BA8-A79E3A86B174}"/>
              </a:ext>
            </a:extLst>
          </p:cNvPr>
          <p:cNvPicPr>
            <a:picLocks noChangeAspect="1"/>
          </p:cNvPicPr>
          <p:nvPr/>
        </p:nvPicPr>
        <p:blipFill>
          <a:blip r:embed="rId3"/>
          <a:stretch>
            <a:fillRect/>
          </a:stretch>
        </p:blipFill>
        <p:spPr>
          <a:xfrm>
            <a:off x="6719263" y="2424560"/>
            <a:ext cx="4730637" cy="2579687"/>
          </a:xfrm>
          <a:prstGeom prst="rect">
            <a:avLst/>
          </a:prstGeom>
        </p:spPr>
      </p:pic>
    </p:spTree>
    <p:extLst>
      <p:ext uri="{BB962C8B-B14F-4D97-AF65-F5344CB8AC3E}">
        <p14:creationId xmlns:p14="http://schemas.microsoft.com/office/powerpoint/2010/main" val="3916681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normAutofit/>
          </a:bodyPr>
          <a:lstStyle/>
          <a:p>
            <a:r>
              <a:rPr lang="zh-CN" altLang="en-US" dirty="0"/>
              <a:t>系统目录类：</a:t>
            </a:r>
            <a:r>
              <a:rPr lang="en-US" altLang="zh-CN" dirty="0" err="1"/>
              <a:t>FileSystem</a:t>
            </a:r>
            <a:r>
              <a:rPr lang="zh-CN" altLang="en-US" dirty="0"/>
              <a:t>类</a:t>
            </a:r>
          </a:p>
        </p:txBody>
      </p:sp>
      <p:sp>
        <p:nvSpPr>
          <p:cNvPr id="5" name="内容占位符 2">
            <a:extLst>
              <a:ext uri="{FF2B5EF4-FFF2-40B4-BE49-F238E27FC236}">
                <a16:creationId xmlns:a16="http://schemas.microsoft.com/office/drawing/2014/main" id="{A2538FEC-FE28-4583-B721-4C80D69FA5D8}"/>
              </a:ext>
            </a:extLst>
          </p:cNvPr>
          <p:cNvSpPr>
            <a:spLocks noGrp="1"/>
          </p:cNvSpPr>
          <p:nvPr>
            <p:ph idx="1"/>
          </p:nvPr>
        </p:nvSpPr>
        <p:spPr>
          <a:xfrm>
            <a:off x="1451579" y="2015732"/>
            <a:ext cx="9603275" cy="3450613"/>
          </a:xfrm>
        </p:spPr>
        <p:txBody>
          <a:bodyPr>
            <a:normAutofit/>
          </a:bodyPr>
          <a:lstStyle/>
          <a:p>
            <a:r>
              <a:rPr lang="en-US" altLang="zh-CN" dirty="0">
                <a:solidFill>
                  <a:srgbClr val="121212"/>
                </a:solidFill>
                <a:latin typeface="-apple-system"/>
              </a:rPr>
              <a:t>image</a:t>
            </a:r>
            <a:r>
              <a:rPr lang="zh-CN" altLang="en-US" dirty="0">
                <a:solidFill>
                  <a:srgbClr val="121212"/>
                </a:solidFill>
                <a:latin typeface="-apple-system"/>
              </a:rPr>
              <a:t>系统名称</a:t>
            </a:r>
            <a:endParaRPr lang="en-US" altLang="zh-CN" dirty="0">
              <a:solidFill>
                <a:srgbClr val="121212"/>
              </a:solidFill>
              <a:latin typeface="-apple-system"/>
            </a:endParaRPr>
          </a:p>
          <a:p>
            <a:r>
              <a:rPr lang="en-US" altLang="zh-CN" dirty="0">
                <a:solidFill>
                  <a:srgbClr val="121212"/>
                </a:solidFill>
                <a:latin typeface="-apple-system"/>
              </a:rPr>
              <a:t>image</a:t>
            </a:r>
            <a:r>
              <a:rPr lang="zh-CN" altLang="en-US" dirty="0">
                <a:solidFill>
                  <a:srgbClr val="121212"/>
                </a:solidFill>
                <a:latin typeface="-apple-system"/>
              </a:rPr>
              <a:t>系统根目录</a:t>
            </a:r>
            <a:endParaRPr lang="en-US" altLang="zh-CN" dirty="0">
              <a:solidFill>
                <a:srgbClr val="121212"/>
              </a:solidFill>
              <a:latin typeface="-apple-system"/>
            </a:endParaRPr>
          </a:p>
          <a:p>
            <a:r>
              <a:rPr lang="en-US" altLang="zh-CN" dirty="0">
                <a:solidFill>
                  <a:srgbClr val="121212"/>
                </a:solidFill>
                <a:latin typeface="-apple-system"/>
              </a:rPr>
              <a:t>image</a:t>
            </a:r>
            <a:r>
              <a:rPr lang="zh-CN" altLang="en-US" dirty="0">
                <a:solidFill>
                  <a:srgbClr val="121212"/>
                </a:solidFill>
                <a:latin typeface="-apple-system"/>
              </a:rPr>
              <a:t>的挂载和解挂载</a:t>
            </a:r>
            <a:endParaRPr lang="en-US" altLang="zh-CN" dirty="0">
              <a:solidFill>
                <a:srgbClr val="121212"/>
              </a:solidFill>
              <a:latin typeface="-apple-system"/>
            </a:endParaRPr>
          </a:p>
          <a:p>
            <a:r>
              <a:rPr lang="zh-CN" altLang="en-US" dirty="0">
                <a:solidFill>
                  <a:srgbClr val="121212"/>
                </a:solidFill>
                <a:latin typeface="-apple-system"/>
              </a:rPr>
              <a:t>扫描</a:t>
            </a:r>
            <a:r>
              <a:rPr lang="en-US" altLang="zh-CN" dirty="0">
                <a:solidFill>
                  <a:srgbClr val="121212"/>
                </a:solidFill>
                <a:latin typeface="-apple-system"/>
              </a:rPr>
              <a:t>image</a:t>
            </a:r>
            <a:r>
              <a:rPr lang="zh-CN" altLang="en-US" dirty="0">
                <a:solidFill>
                  <a:srgbClr val="121212"/>
                </a:solidFill>
                <a:latin typeface="-apple-system"/>
              </a:rPr>
              <a:t>的方法</a:t>
            </a:r>
            <a:endParaRPr lang="en-US" altLang="zh-CN" dirty="0">
              <a:solidFill>
                <a:srgbClr val="121212"/>
              </a:solidFill>
              <a:latin typeface="-apple-system"/>
            </a:endParaRPr>
          </a:p>
          <a:p>
            <a:r>
              <a:rPr lang="zh-CN" altLang="en-US" dirty="0">
                <a:solidFill>
                  <a:srgbClr val="121212"/>
                </a:solidFill>
                <a:latin typeface="-apple-system"/>
              </a:rPr>
              <a:t>生成整个系统文件树型数据的方法</a:t>
            </a:r>
            <a:endParaRPr lang="en-US" altLang="zh-CN" dirty="0">
              <a:solidFill>
                <a:srgbClr val="121212"/>
              </a:solidFill>
              <a:latin typeface="-apple-system"/>
            </a:endParaRPr>
          </a:p>
          <a:p>
            <a:r>
              <a:rPr lang="zh-CN" altLang="en-US" dirty="0">
                <a:solidFill>
                  <a:srgbClr val="121212"/>
                </a:solidFill>
                <a:latin typeface="-apple-system"/>
              </a:rPr>
              <a:t>提取</a:t>
            </a:r>
            <a:r>
              <a:rPr lang="en-US" altLang="zh-CN" dirty="0">
                <a:solidFill>
                  <a:srgbClr val="121212"/>
                </a:solidFill>
                <a:latin typeface="-apple-system"/>
              </a:rPr>
              <a:t>image</a:t>
            </a:r>
            <a:r>
              <a:rPr lang="zh-CN" altLang="en-US" dirty="0">
                <a:solidFill>
                  <a:srgbClr val="121212"/>
                </a:solidFill>
                <a:latin typeface="-apple-system"/>
              </a:rPr>
              <a:t>内的部分文件（进一步研究）</a:t>
            </a:r>
            <a:endParaRPr lang="en-US" altLang="zh-CN" dirty="0">
              <a:solidFill>
                <a:srgbClr val="121212"/>
              </a:solidFill>
              <a:latin typeface="-apple-system"/>
            </a:endParaRPr>
          </a:p>
          <a:p>
            <a:r>
              <a:rPr lang="zh-CN" altLang="en-US" dirty="0">
                <a:solidFill>
                  <a:srgbClr val="121212"/>
                </a:solidFill>
                <a:latin typeface="-apple-system"/>
              </a:rPr>
              <a:t>提取文件信息（</a:t>
            </a:r>
            <a:r>
              <a:rPr lang="en-US" altLang="zh-CN" dirty="0">
                <a:solidFill>
                  <a:srgbClr val="121212"/>
                </a:solidFill>
                <a:latin typeface="-apple-system"/>
              </a:rPr>
              <a:t>name</a:t>
            </a:r>
            <a:r>
              <a:rPr lang="zh-CN" altLang="en-US" dirty="0">
                <a:solidFill>
                  <a:srgbClr val="121212"/>
                </a:solidFill>
                <a:latin typeface="-apple-system"/>
              </a:rPr>
              <a:t>、</a:t>
            </a:r>
            <a:r>
              <a:rPr lang="en-US" altLang="zh-CN" dirty="0">
                <a:solidFill>
                  <a:srgbClr val="121212"/>
                </a:solidFill>
                <a:latin typeface="-apple-system"/>
              </a:rPr>
              <a:t>path</a:t>
            </a:r>
            <a:r>
              <a:rPr lang="zh-CN" altLang="en-US" dirty="0">
                <a:solidFill>
                  <a:srgbClr val="121212"/>
                </a:solidFill>
                <a:latin typeface="-apple-system"/>
              </a:rPr>
              <a:t>、</a:t>
            </a:r>
            <a:r>
              <a:rPr lang="en-US" altLang="zh-CN" dirty="0">
                <a:solidFill>
                  <a:srgbClr val="121212"/>
                </a:solidFill>
                <a:latin typeface="-apple-system"/>
              </a:rPr>
              <a:t>size</a:t>
            </a:r>
            <a:r>
              <a:rPr lang="zh-CN" altLang="en-US" dirty="0">
                <a:solidFill>
                  <a:srgbClr val="121212"/>
                </a:solidFill>
                <a:latin typeface="-apple-system"/>
              </a:rPr>
              <a:t>、</a:t>
            </a:r>
            <a:r>
              <a:rPr lang="en-US" altLang="zh-CN" dirty="0">
                <a:solidFill>
                  <a:srgbClr val="121212"/>
                </a:solidFill>
                <a:latin typeface="-apple-system"/>
              </a:rPr>
              <a:t>type</a:t>
            </a:r>
            <a:r>
              <a:rPr lang="zh-CN" altLang="en-US" dirty="0">
                <a:solidFill>
                  <a:srgbClr val="121212"/>
                </a:solidFill>
                <a:latin typeface="-apple-system"/>
              </a:rPr>
              <a:t>、</a:t>
            </a:r>
            <a:r>
              <a:rPr lang="en-US" altLang="zh-CN" dirty="0">
                <a:solidFill>
                  <a:srgbClr val="121212"/>
                </a:solidFill>
                <a:latin typeface="-apple-system"/>
              </a:rPr>
              <a:t>hash</a:t>
            </a:r>
            <a:r>
              <a:rPr lang="zh-CN" altLang="en-US" dirty="0">
                <a:solidFill>
                  <a:srgbClr val="121212"/>
                </a:solidFill>
                <a:latin typeface="-apple-system"/>
              </a:rPr>
              <a:t>等）的方法</a:t>
            </a:r>
            <a:endParaRPr lang="en-US" altLang="zh-CN" dirty="0">
              <a:solidFill>
                <a:srgbClr val="121212"/>
              </a:solidFill>
              <a:latin typeface="-apple-system"/>
            </a:endParaRPr>
          </a:p>
        </p:txBody>
      </p:sp>
      <p:pic>
        <p:nvPicPr>
          <p:cNvPr id="8" name="图片 7">
            <a:extLst>
              <a:ext uri="{FF2B5EF4-FFF2-40B4-BE49-F238E27FC236}">
                <a16:creationId xmlns:a16="http://schemas.microsoft.com/office/drawing/2014/main" id="{8FD66A82-7D1F-4F23-BF47-10437D0FB420}"/>
              </a:ext>
            </a:extLst>
          </p:cNvPr>
          <p:cNvPicPr>
            <a:picLocks noChangeAspect="1"/>
          </p:cNvPicPr>
          <p:nvPr/>
        </p:nvPicPr>
        <p:blipFill>
          <a:blip r:embed="rId2"/>
          <a:stretch>
            <a:fillRect/>
          </a:stretch>
        </p:blipFill>
        <p:spPr>
          <a:xfrm>
            <a:off x="5661271" y="1270663"/>
            <a:ext cx="6446062" cy="3186681"/>
          </a:xfrm>
          <a:prstGeom prst="rect">
            <a:avLst/>
          </a:prstGeom>
        </p:spPr>
      </p:pic>
    </p:spTree>
    <p:extLst>
      <p:ext uri="{BB962C8B-B14F-4D97-AF65-F5344CB8AC3E}">
        <p14:creationId xmlns:p14="http://schemas.microsoft.com/office/powerpoint/2010/main" val="2047013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lstStyle/>
          <a:p>
            <a:r>
              <a:rPr lang="en-US" altLang="zh-CN" sz="3200" dirty="0"/>
              <a:t>CVE</a:t>
            </a:r>
            <a:r>
              <a:rPr lang="zh-CN" altLang="en-US" sz="3200" dirty="0"/>
              <a:t>漏洞数据库</a:t>
            </a:r>
            <a:endParaRPr lang="zh-CN" altLang="en-US" dirty="0"/>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p:txBody>
          <a:bodyPr/>
          <a:lstStyle/>
          <a:p>
            <a:r>
              <a:rPr lang="en-US" altLang="zh-CN" dirty="0">
                <a:solidFill>
                  <a:srgbClr val="121212"/>
                </a:solidFill>
                <a:latin typeface="-apple-system"/>
              </a:rPr>
              <a:t>NVD DATA FEEDS</a:t>
            </a:r>
            <a:r>
              <a:rPr lang="zh-CN" altLang="en-US" dirty="0">
                <a:solidFill>
                  <a:srgbClr val="121212"/>
                </a:solidFill>
                <a:latin typeface="-apple-system"/>
              </a:rPr>
              <a:t>数据库</a:t>
            </a:r>
            <a:endParaRPr lang="en-US" altLang="zh-CN" dirty="0">
              <a:solidFill>
                <a:srgbClr val="121212"/>
              </a:solidFill>
              <a:latin typeface="-apple-system"/>
            </a:endParaRPr>
          </a:p>
          <a:p>
            <a:r>
              <a:rPr lang="en-US" altLang="zh-CN" b="0" i="0" dirty="0">
                <a:solidFill>
                  <a:srgbClr val="121212"/>
                </a:solidFill>
                <a:effectLst/>
                <a:latin typeface="-apple-system"/>
              </a:rPr>
              <a:t>CIRCL CVE SERACH</a:t>
            </a:r>
            <a:r>
              <a:rPr lang="zh-CN" altLang="en-US" b="0" i="0" dirty="0">
                <a:solidFill>
                  <a:srgbClr val="121212"/>
                </a:solidFill>
                <a:effectLst/>
                <a:latin typeface="-apple-system"/>
              </a:rPr>
              <a:t>数据库</a:t>
            </a:r>
            <a:endParaRPr lang="en-US" altLang="zh-CN" b="0" i="0" dirty="0">
              <a:solidFill>
                <a:srgbClr val="121212"/>
              </a:solidFill>
              <a:effectLst/>
              <a:latin typeface="-apple-system"/>
            </a:endParaRPr>
          </a:p>
          <a:p>
            <a:r>
              <a:rPr lang="en-US" altLang="zh-CN" b="0" i="0" dirty="0">
                <a:solidFill>
                  <a:srgbClr val="121212"/>
                </a:solidFill>
                <a:effectLst/>
                <a:latin typeface="-apple-system"/>
              </a:rPr>
              <a:t>CVE-Search</a:t>
            </a:r>
            <a:r>
              <a:rPr lang="zh-CN" altLang="en-US" b="0" i="0" dirty="0">
                <a:solidFill>
                  <a:srgbClr val="121212"/>
                </a:solidFill>
                <a:effectLst/>
                <a:latin typeface="-apple-system"/>
              </a:rPr>
              <a:t>工具</a:t>
            </a:r>
            <a:endParaRPr lang="en-US" altLang="zh-CN" b="0" i="0" dirty="0">
              <a:solidFill>
                <a:srgbClr val="121212"/>
              </a:solidFill>
              <a:effectLst/>
              <a:latin typeface="-apple-system"/>
            </a:endParaRPr>
          </a:p>
          <a:p>
            <a:pPr lvl="1"/>
            <a:r>
              <a:rPr lang="en-US" altLang="zh-CN" b="0" i="0" dirty="0">
                <a:solidFill>
                  <a:srgbClr val="121212"/>
                </a:solidFill>
                <a:effectLst/>
                <a:latin typeface="-apple-system"/>
              </a:rPr>
              <a:t>a tool to import Common Vulnerabilities and Exposures into a MongoDB for searching and processing CVEs</a:t>
            </a:r>
          </a:p>
          <a:p>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1806843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lstStyle/>
          <a:p>
            <a:r>
              <a:rPr lang="zh-CN" altLang="en-US" dirty="0"/>
              <a:t>对</a:t>
            </a:r>
            <a:r>
              <a:rPr lang="en-US" altLang="zh-CN" dirty="0"/>
              <a:t>NVD Feeds Data</a:t>
            </a:r>
            <a:r>
              <a:rPr lang="zh-CN" altLang="en-US" dirty="0"/>
              <a:t>的</a:t>
            </a:r>
            <a:r>
              <a:rPr lang="en-US" altLang="zh-CN" dirty="0"/>
              <a:t>json</a:t>
            </a:r>
            <a:r>
              <a:rPr lang="zh-CN" altLang="en-US" dirty="0"/>
              <a:t>数据集分析</a:t>
            </a:r>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a:xfrm>
            <a:off x="5284451" y="1946791"/>
            <a:ext cx="6245992" cy="1362460"/>
          </a:xfrm>
        </p:spPr>
        <p:txBody>
          <a:bodyPr>
            <a:normAutofit/>
          </a:bodyPr>
          <a:lstStyle/>
          <a:p>
            <a:r>
              <a:rPr lang="zh-CN" altLang="en-US" b="0" i="0" dirty="0">
                <a:solidFill>
                  <a:srgbClr val="121212"/>
                </a:solidFill>
                <a:effectLst/>
                <a:latin typeface="-apple-system"/>
              </a:rPr>
              <a:t>从多个角度对</a:t>
            </a:r>
            <a:r>
              <a:rPr lang="en-US" altLang="zh-CN" b="0" i="0" dirty="0">
                <a:solidFill>
                  <a:srgbClr val="121212"/>
                </a:solidFill>
                <a:effectLst/>
                <a:latin typeface="-apple-system"/>
              </a:rPr>
              <a:t>CVE</a:t>
            </a:r>
            <a:r>
              <a:rPr lang="zh-CN" altLang="en-US" b="0" i="0" dirty="0">
                <a:solidFill>
                  <a:srgbClr val="121212"/>
                </a:solidFill>
                <a:effectLst/>
                <a:latin typeface="-apple-system"/>
              </a:rPr>
              <a:t>漏洞进行分类的</a:t>
            </a:r>
            <a:r>
              <a:rPr lang="en-US" altLang="zh-CN" b="0" i="0" dirty="0">
                <a:solidFill>
                  <a:srgbClr val="121212"/>
                </a:solidFill>
                <a:effectLst/>
                <a:latin typeface="-apple-system"/>
              </a:rPr>
              <a:t>json</a:t>
            </a:r>
            <a:r>
              <a:rPr lang="zh-CN" altLang="en-US" b="0" i="0" dirty="0">
                <a:solidFill>
                  <a:srgbClr val="121212"/>
                </a:solidFill>
                <a:effectLst/>
                <a:latin typeface="-apple-system"/>
              </a:rPr>
              <a:t>文件。</a:t>
            </a:r>
          </a:p>
          <a:p>
            <a:r>
              <a:rPr lang="zh-CN" altLang="en-US" b="0" i="0" dirty="0">
                <a:solidFill>
                  <a:srgbClr val="121212"/>
                </a:solidFill>
                <a:effectLst/>
                <a:latin typeface="-apple-system"/>
              </a:rPr>
              <a:t>包括威胁级别、保密程度，以及漏洞可能获得的所有系统权限或用户权限、特征版本等等。</a:t>
            </a:r>
          </a:p>
          <a:p>
            <a:endParaRPr lang="en-US" altLang="zh-CN" b="0" i="0" dirty="0">
              <a:solidFill>
                <a:srgbClr val="121212"/>
              </a:solidFill>
              <a:effectLst/>
              <a:latin typeface="-apple-system"/>
            </a:endParaRPr>
          </a:p>
        </p:txBody>
      </p:sp>
      <p:pic>
        <p:nvPicPr>
          <p:cNvPr id="5" name="图片 4">
            <a:extLst>
              <a:ext uri="{FF2B5EF4-FFF2-40B4-BE49-F238E27FC236}">
                <a16:creationId xmlns:a16="http://schemas.microsoft.com/office/drawing/2014/main" id="{524E1BD1-F5D9-4C38-A477-BEE87ED1AD72}"/>
              </a:ext>
            </a:extLst>
          </p:cNvPr>
          <p:cNvPicPr>
            <a:picLocks noChangeAspect="1"/>
          </p:cNvPicPr>
          <p:nvPr/>
        </p:nvPicPr>
        <p:blipFill>
          <a:blip r:embed="rId2"/>
          <a:stretch>
            <a:fillRect/>
          </a:stretch>
        </p:blipFill>
        <p:spPr>
          <a:xfrm>
            <a:off x="-19154" y="1982695"/>
            <a:ext cx="5171824" cy="4648646"/>
          </a:xfrm>
          <a:prstGeom prst="rect">
            <a:avLst/>
          </a:prstGeom>
        </p:spPr>
      </p:pic>
      <p:pic>
        <p:nvPicPr>
          <p:cNvPr id="6" name="图片 5">
            <a:extLst>
              <a:ext uri="{FF2B5EF4-FFF2-40B4-BE49-F238E27FC236}">
                <a16:creationId xmlns:a16="http://schemas.microsoft.com/office/drawing/2014/main" id="{F4DC05B1-E5B7-41D4-8A50-86D3688FC2AD}"/>
              </a:ext>
            </a:extLst>
          </p:cNvPr>
          <p:cNvPicPr>
            <a:picLocks noChangeAspect="1"/>
          </p:cNvPicPr>
          <p:nvPr/>
        </p:nvPicPr>
        <p:blipFill>
          <a:blip r:embed="rId3"/>
          <a:stretch>
            <a:fillRect/>
          </a:stretch>
        </p:blipFill>
        <p:spPr>
          <a:xfrm>
            <a:off x="5576888" y="3606800"/>
            <a:ext cx="6163639" cy="2287204"/>
          </a:xfrm>
          <a:prstGeom prst="rect">
            <a:avLst/>
          </a:prstGeom>
        </p:spPr>
      </p:pic>
      <p:sp>
        <p:nvSpPr>
          <p:cNvPr id="7" name="文本框 6">
            <a:extLst>
              <a:ext uri="{FF2B5EF4-FFF2-40B4-BE49-F238E27FC236}">
                <a16:creationId xmlns:a16="http://schemas.microsoft.com/office/drawing/2014/main" id="{27E0F23D-A669-48DE-8C04-51B899EE73D9}"/>
              </a:ext>
            </a:extLst>
          </p:cNvPr>
          <p:cNvSpPr txBox="1"/>
          <p:nvPr/>
        </p:nvSpPr>
        <p:spPr>
          <a:xfrm>
            <a:off x="5696867" y="6191553"/>
            <a:ext cx="6410633" cy="369332"/>
          </a:xfrm>
          <a:prstGeom prst="rect">
            <a:avLst/>
          </a:prstGeom>
          <a:noFill/>
        </p:spPr>
        <p:txBody>
          <a:bodyPr wrap="square" rtlCol="0">
            <a:spAutoFit/>
          </a:bodyPr>
          <a:lstStyle/>
          <a:p>
            <a:r>
              <a:rPr lang="zh-CN" altLang="en-US" dirty="0"/>
              <a:t>举例：图示漏洞可能会在</a:t>
            </a:r>
            <a:r>
              <a:rPr lang="en-US" altLang="zh-CN" dirty="0"/>
              <a:t>apache1.3.23</a:t>
            </a:r>
            <a:r>
              <a:rPr lang="zh-CN" altLang="en-US" dirty="0"/>
              <a:t>和</a:t>
            </a:r>
            <a:r>
              <a:rPr lang="en-US" altLang="zh-CN" dirty="0"/>
              <a:t>2.0.28beta</a:t>
            </a:r>
            <a:r>
              <a:rPr lang="zh-CN" altLang="en-US" dirty="0"/>
              <a:t>版中存在</a:t>
            </a:r>
          </a:p>
        </p:txBody>
      </p:sp>
    </p:spTree>
    <p:extLst>
      <p:ext uri="{BB962C8B-B14F-4D97-AF65-F5344CB8AC3E}">
        <p14:creationId xmlns:p14="http://schemas.microsoft.com/office/powerpoint/2010/main" val="734989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lstStyle/>
          <a:p>
            <a:r>
              <a:rPr lang="zh-CN" altLang="en-US" dirty="0"/>
              <a:t>构建自己的漏洞数据库</a:t>
            </a:r>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a:xfrm>
            <a:off x="1318662" y="2110420"/>
            <a:ext cx="4055444" cy="3663929"/>
          </a:xfrm>
        </p:spPr>
        <p:txBody>
          <a:bodyPr>
            <a:normAutofit fontScale="70000" lnSpcReduction="20000"/>
          </a:bodyPr>
          <a:lstStyle/>
          <a:p>
            <a:r>
              <a:rPr lang="zh-CN" altLang="en-US" sz="3200" b="0" i="0" dirty="0">
                <a:solidFill>
                  <a:srgbClr val="121212"/>
                </a:solidFill>
                <a:effectLst/>
                <a:latin typeface="-apple-system"/>
              </a:rPr>
              <a:t>编写脚本，将漏洞信息从</a:t>
            </a:r>
            <a:r>
              <a:rPr lang="en-US" altLang="zh-CN" sz="3200" b="0" i="0" dirty="0">
                <a:solidFill>
                  <a:srgbClr val="121212"/>
                </a:solidFill>
                <a:effectLst/>
                <a:latin typeface="-apple-system"/>
              </a:rPr>
              <a:t>json</a:t>
            </a:r>
            <a:r>
              <a:rPr lang="zh-CN" altLang="en-US" sz="3200" b="0" i="0" dirty="0">
                <a:solidFill>
                  <a:srgbClr val="121212"/>
                </a:solidFill>
                <a:effectLst/>
                <a:latin typeface="-apple-system"/>
              </a:rPr>
              <a:t>文件提取到数据库中，我们是分别存放漏洞的关键特征信息和其他的细节。</a:t>
            </a:r>
          </a:p>
          <a:p>
            <a:r>
              <a:rPr lang="zh-CN" altLang="en-US" sz="3200" b="0" i="0" dirty="0">
                <a:solidFill>
                  <a:srgbClr val="121212"/>
                </a:solidFill>
                <a:effectLst/>
                <a:latin typeface="-apple-system"/>
              </a:rPr>
              <a:t>首先远程请求内含漏洞数据的</a:t>
            </a:r>
            <a:r>
              <a:rPr lang="en-US" altLang="zh-CN" sz="3200" b="0" i="0" dirty="0">
                <a:solidFill>
                  <a:srgbClr val="121212"/>
                </a:solidFill>
                <a:effectLst/>
                <a:latin typeface="-apple-system"/>
              </a:rPr>
              <a:t>json</a:t>
            </a:r>
            <a:r>
              <a:rPr lang="zh-CN" altLang="en-US" sz="3200" b="0" i="0" dirty="0">
                <a:solidFill>
                  <a:srgbClr val="121212"/>
                </a:solidFill>
                <a:effectLst/>
                <a:latin typeface="-apple-system"/>
              </a:rPr>
              <a:t>文件到目录中。</a:t>
            </a:r>
          </a:p>
          <a:p>
            <a:r>
              <a:rPr lang="zh-CN" altLang="en-US" sz="3200" b="0" i="0" dirty="0">
                <a:solidFill>
                  <a:srgbClr val="121212"/>
                </a:solidFill>
                <a:effectLst/>
                <a:latin typeface="-apple-system"/>
              </a:rPr>
              <a:t>然后把本地存放</a:t>
            </a:r>
            <a:r>
              <a:rPr lang="en-US" altLang="zh-CN" sz="3200" b="0" i="0" dirty="0">
                <a:solidFill>
                  <a:srgbClr val="121212"/>
                </a:solidFill>
                <a:effectLst/>
                <a:latin typeface="-apple-system"/>
              </a:rPr>
              <a:t>json</a:t>
            </a:r>
            <a:r>
              <a:rPr lang="zh-CN" altLang="en-US" sz="3200" b="0" i="0" dirty="0">
                <a:solidFill>
                  <a:srgbClr val="121212"/>
                </a:solidFill>
                <a:effectLst/>
                <a:latin typeface="-apple-system"/>
              </a:rPr>
              <a:t>目录里的漏洞信息收集起来做成字典。</a:t>
            </a:r>
          </a:p>
          <a:p>
            <a:endParaRPr lang="zh-CN" altLang="en-US" sz="1600" b="0" i="0" dirty="0">
              <a:solidFill>
                <a:srgbClr val="121212"/>
              </a:solidFill>
              <a:effectLst/>
              <a:latin typeface="-apple-system"/>
            </a:endParaRPr>
          </a:p>
        </p:txBody>
      </p:sp>
      <p:pic>
        <p:nvPicPr>
          <p:cNvPr id="8" name="图片 7">
            <a:extLst>
              <a:ext uri="{FF2B5EF4-FFF2-40B4-BE49-F238E27FC236}">
                <a16:creationId xmlns:a16="http://schemas.microsoft.com/office/drawing/2014/main" id="{9CFBE5C6-D039-4335-93CD-B7D55D46FE13}"/>
              </a:ext>
            </a:extLst>
          </p:cNvPr>
          <p:cNvPicPr>
            <a:picLocks noChangeAspect="1"/>
          </p:cNvPicPr>
          <p:nvPr/>
        </p:nvPicPr>
        <p:blipFill>
          <a:blip r:embed="rId2"/>
          <a:stretch>
            <a:fillRect/>
          </a:stretch>
        </p:blipFill>
        <p:spPr>
          <a:xfrm>
            <a:off x="5505651" y="1417287"/>
            <a:ext cx="6686349" cy="2459478"/>
          </a:xfrm>
          <a:prstGeom prst="rect">
            <a:avLst/>
          </a:prstGeom>
        </p:spPr>
      </p:pic>
      <p:pic>
        <p:nvPicPr>
          <p:cNvPr id="9" name="图片 8">
            <a:extLst>
              <a:ext uri="{FF2B5EF4-FFF2-40B4-BE49-F238E27FC236}">
                <a16:creationId xmlns:a16="http://schemas.microsoft.com/office/drawing/2014/main" id="{9F642D13-3A3C-43F9-B964-DF1B2D2EB474}"/>
              </a:ext>
            </a:extLst>
          </p:cNvPr>
          <p:cNvPicPr>
            <a:picLocks noChangeAspect="1"/>
          </p:cNvPicPr>
          <p:nvPr/>
        </p:nvPicPr>
        <p:blipFill>
          <a:blip r:embed="rId3"/>
          <a:stretch>
            <a:fillRect/>
          </a:stretch>
        </p:blipFill>
        <p:spPr>
          <a:xfrm>
            <a:off x="5489290" y="4123899"/>
            <a:ext cx="4375648" cy="2734101"/>
          </a:xfrm>
          <a:prstGeom prst="rect">
            <a:avLst/>
          </a:prstGeom>
        </p:spPr>
      </p:pic>
    </p:spTree>
    <p:extLst>
      <p:ext uri="{BB962C8B-B14F-4D97-AF65-F5344CB8AC3E}">
        <p14:creationId xmlns:p14="http://schemas.microsoft.com/office/powerpoint/2010/main" val="1765316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lstStyle/>
          <a:p>
            <a:r>
              <a:rPr lang="zh-CN" altLang="en-US" dirty="0"/>
              <a:t>关于</a:t>
            </a:r>
            <a:r>
              <a:rPr lang="en-US" altLang="zh-CN" dirty="0"/>
              <a:t>CVE</a:t>
            </a:r>
            <a:r>
              <a:rPr lang="zh-CN" altLang="en-US" dirty="0"/>
              <a:t>的查找和特征匹配</a:t>
            </a:r>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a:xfrm>
            <a:off x="1318662" y="2110420"/>
            <a:ext cx="3830854" cy="3289353"/>
          </a:xfrm>
        </p:spPr>
        <p:txBody>
          <a:bodyPr>
            <a:normAutofit/>
          </a:bodyPr>
          <a:lstStyle/>
          <a:p>
            <a:r>
              <a:rPr lang="zh-CN" altLang="en-US" sz="2400" b="0" i="0" dirty="0">
                <a:solidFill>
                  <a:srgbClr val="121212"/>
                </a:solidFill>
                <a:effectLst/>
                <a:latin typeface="-apple-system"/>
              </a:rPr>
              <a:t>根据字典索引把</a:t>
            </a:r>
            <a:r>
              <a:rPr lang="en-US" altLang="zh-CN" sz="2400" b="0" i="0" dirty="0" err="1">
                <a:solidFill>
                  <a:srgbClr val="121212"/>
                </a:solidFill>
                <a:effectLst/>
                <a:latin typeface="-apple-system"/>
              </a:rPr>
              <a:t>cve</a:t>
            </a:r>
            <a:r>
              <a:rPr lang="zh-CN" altLang="en-US" sz="2400" b="0" i="0" dirty="0">
                <a:solidFill>
                  <a:srgbClr val="121212"/>
                </a:solidFill>
                <a:effectLst/>
                <a:latin typeface="-apple-system"/>
              </a:rPr>
              <a:t>关键信息存到数据库</a:t>
            </a:r>
            <a:r>
              <a:rPr lang="en-US" altLang="zh-CN" sz="2400" b="0" i="0" dirty="0">
                <a:solidFill>
                  <a:srgbClr val="121212"/>
                </a:solidFill>
                <a:effectLst/>
                <a:latin typeface="-apple-system"/>
              </a:rPr>
              <a:t>0</a:t>
            </a:r>
            <a:r>
              <a:rPr lang="zh-CN" altLang="en-US" sz="2400" b="0" i="0" dirty="0">
                <a:solidFill>
                  <a:srgbClr val="121212"/>
                </a:solidFill>
                <a:effectLst/>
                <a:latin typeface="-apple-system"/>
              </a:rPr>
              <a:t>中，从</a:t>
            </a:r>
            <a:r>
              <a:rPr lang="en-US" altLang="zh-CN" sz="2400" b="0" i="0" dirty="0">
                <a:solidFill>
                  <a:srgbClr val="121212"/>
                </a:solidFill>
                <a:effectLst/>
                <a:latin typeface="-apple-system"/>
              </a:rPr>
              <a:t>json</a:t>
            </a:r>
            <a:r>
              <a:rPr lang="zh-CN" altLang="en-US" sz="2400" b="0" i="0" dirty="0">
                <a:solidFill>
                  <a:srgbClr val="121212"/>
                </a:solidFill>
                <a:effectLst/>
                <a:latin typeface="-apple-system"/>
              </a:rPr>
              <a:t>文件里的</a:t>
            </a:r>
            <a:r>
              <a:rPr lang="en-US" altLang="zh-CN" sz="2400" b="0" i="0" dirty="0" err="1">
                <a:solidFill>
                  <a:srgbClr val="121212"/>
                </a:solidFill>
                <a:effectLst/>
                <a:latin typeface="-apple-system"/>
              </a:rPr>
              <a:t>cve_item</a:t>
            </a:r>
            <a:r>
              <a:rPr lang="zh-CN" altLang="en-US" sz="2400" b="0" i="0" dirty="0">
                <a:solidFill>
                  <a:srgbClr val="121212"/>
                </a:solidFill>
                <a:effectLst/>
                <a:latin typeface="-apple-system"/>
              </a:rPr>
              <a:t>中摘取（包括了漏洞基本信息和版本特征）</a:t>
            </a:r>
          </a:p>
          <a:p>
            <a:endParaRPr lang="zh-CN" altLang="en-US" sz="1200" b="0" i="0" dirty="0">
              <a:solidFill>
                <a:srgbClr val="121212"/>
              </a:solidFill>
              <a:effectLst/>
              <a:latin typeface="-apple-system"/>
            </a:endParaRPr>
          </a:p>
        </p:txBody>
      </p:sp>
      <p:pic>
        <p:nvPicPr>
          <p:cNvPr id="6" name="图片 5">
            <a:extLst>
              <a:ext uri="{FF2B5EF4-FFF2-40B4-BE49-F238E27FC236}">
                <a16:creationId xmlns:a16="http://schemas.microsoft.com/office/drawing/2014/main" id="{B5D7DCD4-CD2B-4D29-A169-96396B177A95}"/>
              </a:ext>
            </a:extLst>
          </p:cNvPr>
          <p:cNvPicPr>
            <a:picLocks noChangeAspect="1"/>
          </p:cNvPicPr>
          <p:nvPr/>
        </p:nvPicPr>
        <p:blipFill>
          <a:blip r:embed="rId2"/>
          <a:stretch>
            <a:fillRect/>
          </a:stretch>
        </p:blipFill>
        <p:spPr>
          <a:xfrm>
            <a:off x="587141" y="4831632"/>
            <a:ext cx="6221081" cy="1861370"/>
          </a:xfrm>
          <a:prstGeom prst="rect">
            <a:avLst/>
          </a:prstGeom>
        </p:spPr>
      </p:pic>
      <p:pic>
        <p:nvPicPr>
          <p:cNvPr id="7" name="图片 6">
            <a:extLst>
              <a:ext uri="{FF2B5EF4-FFF2-40B4-BE49-F238E27FC236}">
                <a16:creationId xmlns:a16="http://schemas.microsoft.com/office/drawing/2014/main" id="{992EBD12-7A59-497F-ABD6-60E457E844D7}"/>
              </a:ext>
            </a:extLst>
          </p:cNvPr>
          <p:cNvPicPr>
            <a:picLocks noChangeAspect="1"/>
          </p:cNvPicPr>
          <p:nvPr/>
        </p:nvPicPr>
        <p:blipFill>
          <a:blip r:embed="rId3"/>
          <a:stretch>
            <a:fillRect/>
          </a:stretch>
        </p:blipFill>
        <p:spPr>
          <a:xfrm>
            <a:off x="7098569" y="2045059"/>
            <a:ext cx="5093431" cy="4812941"/>
          </a:xfrm>
          <a:prstGeom prst="rect">
            <a:avLst/>
          </a:prstGeom>
        </p:spPr>
      </p:pic>
    </p:spTree>
    <p:extLst>
      <p:ext uri="{BB962C8B-B14F-4D97-AF65-F5344CB8AC3E}">
        <p14:creationId xmlns:p14="http://schemas.microsoft.com/office/powerpoint/2010/main" val="554821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lstStyle/>
          <a:p>
            <a:r>
              <a:rPr lang="zh-CN" altLang="en-US" dirty="0"/>
              <a:t>关于</a:t>
            </a:r>
            <a:r>
              <a:rPr lang="en-US" altLang="zh-CN" dirty="0"/>
              <a:t>CVE</a:t>
            </a:r>
            <a:r>
              <a:rPr lang="zh-CN" altLang="en-US" dirty="0"/>
              <a:t>的查找和特征匹配</a:t>
            </a:r>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a:xfrm>
            <a:off x="1280161" y="2062294"/>
            <a:ext cx="4055444" cy="3663929"/>
          </a:xfrm>
        </p:spPr>
        <p:txBody>
          <a:bodyPr>
            <a:normAutofit fontScale="77500" lnSpcReduction="20000"/>
          </a:bodyPr>
          <a:lstStyle/>
          <a:p>
            <a:r>
              <a:rPr lang="zh-CN" altLang="en-US" sz="3200" b="0" i="0" dirty="0">
                <a:solidFill>
                  <a:srgbClr val="121212"/>
                </a:solidFill>
                <a:effectLst/>
                <a:latin typeface="-apple-system"/>
              </a:rPr>
              <a:t>将漏洞的其他细节信息另放到数据库</a:t>
            </a:r>
            <a:r>
              <a:rPr lang="en-US" altLang="zh-CN" sz="3200" b="0" i="0" dirty="0">
                <a:solidFill>
                  <a:srgbClr val="121212"/>
                </a:solidFill>
                <a:effectLst/>
                <a:latin typeface="-apple-system"/>
              </a:rPr>
              <a:t>1</a:t>
            </a:r>
            <a:r>
              <a:rPr lang="zh-CN" altLang="en-US" sz="3200" b="0" i="0" dirty="0">
                <a:solidFill>
                  <a:srgbClr val="121212"/>
                </a:solidFill>
                <a:effectLst/>
                <a:latin typeface="-apple-system"/>
              </a:rPr>
              <a:t>中，等匹配到了目标</a:t>
            </a:r>
            <a:r>
              <a:rPr lang="en-US" altLang="zh-CN" sz="3200" b="0" i="0" dirty="0" err="1">
                <a:solidFill>
                  <a:srgbClr val="121212"/>
                </a:solidFill>
                <a:effectLst/>
                <a:latin typeface="-apple-system"/>
              </a:rPr>
              <a:t>cve</a:t>
            </a:r>
            <a:r>
              <a:rPr lang="zh-CN" altLang="en-US" sz="3200" b="0" i="0" dirty="0">
                <a:solidFill>
                  <a:srgbClr val="121212"/>
                </a:solidFill>
                <a:effectLst/>
                <a:latin typeface="-apple-system"/>
              </a:rPr>
              <a:t>再显示它的这部分信息，否则索引表太大会造成卡顿。接下来的任务就是取得当前系统的状态，与</a:t>
            </a:r>
            <a:r>
              <a:rPr lang="en-US" altLang="zh-CN" sz="3200" b="0" i="0" dirty="0" err="1">
                <a:solidFill>
                  <a:srgbClr val="121212"/>
                </a:solidFill>
                <a:effectLst/>
                <a:latin typeface="-apple-system"/>
              </a:rPr>
              <a:t>cve</a:t>
            </a:r>
            <a:r>
              <a:rPr lang="zh-CN" altLang="en-US" sz="3200" b="0" i="0" dirty="0">
                <a:solidFill>
                  <a:srgbClr val="121212"/>
                </a:solidFill>
                <a:effectLst/>
                <a:latin typeface="-apple-system"/>
              </a:rPr>
              <a:t>索引表进行比对，初步排查漏洞（下一步的工作）。</a:t>
            </a:r>
          </a:p>
          <a:p>
            <a:endParaRPr lang="zh-CN" altLang="en-US" sz="1600" b="0" i="0" dirty="0">
              <a:solidFill>
                <a:srgbClr val="121212"/>
              </a:solidFill>
              <a:effectLst/>
              <a:latin typeface="-apple-system"/>
            </a:endParaRPr>
          </a:p>
        </p:txBody>
      </p:sp>
      <p:pic>
        <p:nvPicPr>
          <p:cNvPr id="6" name="图片 5">
            <a:extLst>
              <a:ext uri="{FF2B5EF4-FFF2-40B4-BE49-F238E27FC236}">
                <a16:creationId xmlns:a16="http://schemas.microsoft.com/office/drawing/2014/main" id="{3B8E76CC-6235-44BF-BB0F-77DFBD25B355}"/>
              </a:ext>
            </a:extLst>
          </p:cNvPr>
          <p:cNvPicPr>
            <a:picLocks noChangeAspect="1"/>
          </p:cNvPicPr>
          <p:nvPr/>
        </p:nvPicPr>
        <p:blipFill>
          <a:blip r:embed="rId2"/>
          <a:stretch>
            <a:fillRect/>
          </a:stretch>
        </p:blipFill>
        <p:spPr>
          <a:xfrm>
            <a:off x="5310984" y="2213811"/>
            <a:ext cx="6881015" cy="2563515"/>
          </a:xfrm>
          <a:prstGeom prst="rect">
            <a:avLst/>
          </a:prstGeom>
        </p:spPr>
      </p:pic>
    </p:spTree>
    <p:extLst>
      <p:ext uri="{BB962C8B-B14F-4D97-AF65-F5344CB8AC3E}">
        <p14:creationId xmlns:p14="http://schemas.microsoft.com/office/powerpoint/2010/main" val="71384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lstStyle/>
          <a:p>
            <a:r>
              <a:rPr lang="zh-CN" altLang="en-US" dirty="0"/>
              <a:t>未来规划</a:t>
            </a:r>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a:xfrm>
            <a:off x="1280161" y="2062294"/>
            <a:ext cx="10173902" cy="3663929"/>
          </a:xfrm>
        </p:spPr>
        <p:txBody>
          <a:bodyPr>
            <a:normAutofit/>
          </a:bodyPr>
          <a:lstStyle/>
          <a:p>
            <a:r>
              <a:rPr lang="zh-CN" altLang="en-US" sz="2400" dirty="0">
                <a:solidFill>
                  <a:srgbClr val="121212"/>
                </a:solidFill>
                <a:latin typeface="-apple-system"/>
              </a:rPr>
              <a:t>两边推进</a:t>
            </a:r>
            <a:endParaRPr lang="en-US" altLang="zh-CN" sz="2400" dirty="0">
              <a:solidFill>
                <a:srgbClr val="121212"/>
              </a:solidFill>
              <a:latin typeface="-apple-system"/>
            </a:endParaRPr>
          </a:p>
          <a:p>
            <a:pPr lvl="1"/>
            <a:r>
              <a:rPr lang="zh-CN" altLang="en-US" sz="2200" b="0" i="0" dirty="0">
                <a:solidFill>
                  <a:srgbClr val="121212"/>
                </a:solidFill>
                <a:effectLst/>
                <a:latin typeface="-apple-system"/>
              </a:rPr>
              <a:t>镜像提取特征</a:t>
            </a:r>
            <a:endParaRPr lang="en-US" altLang="zh-CN" sz="2200" b="0" i="0" dirty="0">
              <a:solidFill>
                <a:srgbClr val="121212"/>
              </a:solidFill>
              <a:effectLst/>
              <a:latin typeface="-apple-system"/>
            </a:endParaRPr>
          </a:p>
          <a:p>
            <a:pPr lvl="2"/>
            <a:r>
              <a:rPr lang="zh-CN" altLang="en-US" sz="2000" b="0" i="0" dirty="0">
                <a:solidFill>
                  <a:srgbClr val="121212"/>
                </a:solidFill>
                <a:effectLst/>
                <a:latin typeface="-apple-system"/>
              </a:rPr>
              <a:t>根据</a:t>
            </a:r>
            <a:r>
              <a:rPr lang="en-US" altLang="zh-CN" sz="2000" b="0" i="0" dirty="0" err="1">
                <a:solidFill>
                  <a:srgbClr val="121212"/>
                </a:solidFill>
                <a:effectLst/>
                <a:latin typeface="-apple-system"/>
              </a:rPr>
              <a:t>FileSystem</a:t>
            </a:r>
            <a:r>
              <a:rPr lang="zh-CN" altLang="en-US" sz="2000" b="0" i="0" dirty="0">
                <a:solidFill>
                  <a:srgbClr val="121212"/>
                </a:solidFill>
                <a:effectLst/>
                <a:latin typeface="-apple-system"/>
              </a:rPr>
              <a:t>再次扫描虚拟机内的应用和服务（如</a:t>
            </a:r>
            <a:r>
              <a:rPr lang="en-US" altLang="zh-CN" sz="2000" b="0" i="0" dirty="0">
                <a:solidFill>
                  <a:srgbClr val="121212"/>
                </a:solidFill>
                <a:effectLst/>
                <a:latin typeface="-apple-system"/>
              </a:rPr>
              <a:t>docker</a:t>
            </a:r>
            <a:r>
              <a:rPr lang="zh-CN" altLang="en-US" sz="2000" b="0" i="0" dirty="0">
                <a:solidFill>
                  <a:srgbClr val="121212"/>
                </a:solidFill>
                <a:effectLst/>
                <a:latin typeface="-apple-system"/>
              </a:rPr>
              <a:t>、</a:t>
            </a:r>
            <a:r>
              <a:rPr lang="en-US" altLang="zh-CN" sz="2000" b="0" i="0" dirty="0" err="1">
                <a:solidFill>
                  <a:srgbClr val="121212"/>
                </a:solidFill>
                <a:effectLst/>
                <a:latin typeface="-apple-system"/>
              </a:rPr>
              <a:t>mysql</a:t>
            </a:r>
            <a:r>
              <a:rPr lang="zh-CN" altLang="en-US" sz="2000" b="0" i="0" dirty="0">
                <a:solidFill>
                  <a:srgbClr val="121212"/>
                </a:solidFill>
                <a:effectLst/>
                <a:latin typeface="-apple-system"/>
              </a:rPr>
              <a:t>）的信息，根据版本号、包、配置等匹配</a:t>
            </a:r>
            <a:r>
              <a:rPr lang="en-US" altLang="zh-CN" sz="2000" b="0" i="0" dirty="0">
                <a:solidFill>
                  <a:srgbClr val="121212"/>
                </a:solidFill>
                <a:effectLst/>
                <a:latin typeface="-apple-system"/>
              </a:rPr>
              <a:t>CVE</a:t>
            </a:r>
            <a:r>
              <a:rPr lang="zh-CN" altLang="en-US" sz="2000" b="0" i="0" dirty="0">
                <a:solidFill>
                  <a:srgbClr val="121212"/>
                </a:solidFill>
                <a:effectLst/>
                <a:latin typeface="-apple-system"/>
              </a:rPr>
              <a:t>数据库</a:t>
            </a:r>
            <a:endParaRPr lang="en-US" altLang="zh-CN" sz="2000" b="0" i="0" dirty="0">
              <a:solidFill>
                <a:srgbClr val="121212"/>
              </a:solidFill>
              <a:effectLst/>
              <a:latin typeface="-apple-system"/>
            </a:endParaRPr>
          </a:p>
          <a:p>
            <a:pPr lvl="2"/>
            <a:r>
              <a:rPr lang="zh-CN" altLang="en-US" sz="2000" b="0" i="0" dirty="0">
                <a:solidFill>
                  <a:srgbClr val="121212"/>
                </a:solidFill>
                <a:effectLst/>
                <a:latin typeface="-apple-system"/>
              </a:rPr>
              <a:t>在扫描文件的同时提取敏感文件的特征，匹配恶意文件或者恶意程序的特征等</a:t>
            </a:r>
            <a:endParaRPr lang="en-US" altLang="zh-CN" sz="2000" b="0" i="0" dirty="0">
              <a:solidFill>
                <a:srgbClr val="121212"/>
              </a:solidFill>
              <a:effectLst/>
              <a:latin typeface="-apple-system"/>
            </a:endParaRPr>
          </a:p>
          <a:p>
            <a:pPr lvl="1"/>
            <a:r>
              <a:rPr lang="en-US" altLang="zh-CN" sz="2200" dirty="0">
                <a:solidFill>
                  <a:srgbClr val="121212"/>
                </a:solidFill>
                <a:latin typeface="-apple-system"/>
              </a:rPr>
              <a:t>CVE</a:t>
            </a:r>
            <a:r>
              <a:rPr lang="zh-CN" altLang="en-US" sz="2200" dirty="0">
                <a:solidFill>
                  <a:srgbClr val="121212"/>
                </a:solidFill>
                <a:latin typeface="-apple-system"/>
              </a:rPr>
              <a:t>数据库的搭建</a:t>
            </a:r>
            <a:endParaRPr lang="en-US" altLang="zh-CN" sz="2200" dirty="0">
              <a:solidFill>
                <a:srgbClr val="121212"/>
              </a:solidFill>
              <a:latin typeface="-apple-system"/>
            </a:endParaRPr>
          </a:p>
          <a:p>
            <a:pPr lvl="2"/>
            <a:r>
              <a:rPr lang="zh-CN" altLang="en-US" sz="2000" b="0" i="0" dirty="0">
                <a:solidFill>
                  <a:srgbClr val="121212"/>
                </a:solidFill>
                <a:effectLst/>
                <a:latin typeface="-apple-system"/>
              </a:rPr>
              <a:t>建立</a:t>
            </a:r>
            <a:r>
              <a:rPr lang="en-US" altLang="zh-CN" sz="2000" b="0" i="0" dirty="0" err="1">
                <a:solidFill>
                  <a:srgbClr val="121212"/>
                </a:solidFill>
                <a:effectLst/>
                <a:latin typeface="-apple-system"/>
              </a:rPr>
              <a:t>cve</a:t>
            </a:r>
            <a:r>
              <a:rPr lang="zh-CN" altLang="en-US" sz="2000" b="0" i="0" dirty="0">
                <a:solidFill>
                  <a:srgbClr val="121212"/>
                </a:solidFill>
                <a:effectLst/>
                <a:latin typeface="-apple-system"/>
              </a:rPr>
              <a:t>特征值数据库，提高检索效率</a:t>
            </a:r>
            <a:endParaRPr lang="en-US" altLang="zh-CN" sz="2000" b="0" i="0" dirty="0">
              <a:solidFill>
                <a:srgbClr val="121212"/>
              </a:solidFill>
              <a:effectLst/>
              <a:latin typeface="-apple-system"/>
            </a:endParaRPr>
          </a:p>
          <a:p>
            <a:pPr lvl="2"/>
            <a:r>
              <a:rPr lang="zh-CN" altLang="en-US" sz="2000" dirty="0">
                <a:solidFill>
                  <a:srgbClr val="121212"/>
                </a:solidFill>
                <a:latin typeface="-apple-system"/>
              </a:rPr>
              <a:t>重点了解云安全的漏洞和</a:t>
            </a:r>
            <a:r>
              <a:rPr lang="en-US" altLang="zh-CN" sz="2000" dirty="0">
                <a:solidFill>
                  <a:srgbClr val="121212"/>
                </a:solidFill>
                <a:latin typeface="-apple-system"/>
              </a:rPr>
              <a:t>CVE</a:t>
            </a:r>
            <a:endParaRPr lang="zh-CN" altLang="en-US" sz="2000" b="0" i="0" dirty="0">
              <a:solidFill>
                <a:srgbClr val="121212"/>
              </a:solidFill>
              <a:effectLst/>
              <a:latin typeface="-apple-system"/>
            </a:endParaRPr>
          </a:p>
          <a:p>
            <a:endParaRPr lang="zh-CN" altLang="en-US" sz="1600" b="0" i="0" dirty="0">
              <a:solidFill>
                <a:srgbClr val="121212"/>
              </a:solidFill>
              <a:effectLst/>
              <a:latin typeface="-apple-system"/>
            </a:endParaRPr>
          </a:p>
        </p:txBody>
      </p:sp>
    </p:spTree>
    <p:extLst>
      <p:ext uri="{BB962C8B-B14F-4D97-AF65-F5344CB8AC3E}">
        <p14:creationId xmlns:p14="http://schemas.microsoft.com/office/powerpoint/2010/main" val="104721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8C139-A785-4DF7-8C84-64F5619FCA23}"/>
              </a:ext>
            </a:extLst>
          </p:cNvPr>
          <p:cNvSpPr>
            <a:spLocks noGrp="1"/>
          </p:cNvSpPr>
          <p:nvPr>
            <p:ph type="title"/>
          </p:nvPr>
        </p:nvSpPr>
        <p:spPr>
          <a:xfrm>
            <a:off x="1451579" y="804519"/>
            <a:ext cx="10348215" cy="1049235"/>
          </a:xfrm>
        </p:spPr>
        <p:txBody>
          <a:bodyPr/>
          <a:lstStyle/>
          <a:p>
            <a:r>
              <a:rPr lang="zh-CN" altLang="en-US" dirty="0"/>
              <a:t>项目目标</a:t>
            </a:r>
          </a:p>
        </p:txBody>
      </p:sp>
      <p:sp>
        <p:nvSpPr>
          <p:cNvPr id="3" name="内容占位符 2">
            <a:extLst>
              <a:ext uri="{FF2B5EF4-FFF2-40B4-BE49-F238E27FC236}">
                <a16:creationId xmlns:a16="http://schemas.microsoft.com/office/drawing/2014/main" id="{9298960D-E98B-4291-A612-8BEFDEA3CD27}"/>
              </a:ext>
            </a:extLst>
          </p:cNvPr>
          <p:cNvSpPr>
            <a:spLocks noGrp="1"/>
          </p:cNvSpPr>
          <p:nvPr>
            <p:ph idx="1"/>
          </p:nvPr>
        </p:nvSpPr>
        <p:spPr>
          <a:xfrm>
            <a:off x="1280161" y="2062294"/>
            <a:ext cx="10173902" cy="3663929"/>
          </a:xfrm>
        </p:spPr>
        <p:txBody>
          <a:bodyPr>
            <a:normAutofit fontScale="92500"/>
          </a:bodyPr>
          <a:lstStyle/>
          <a:p>
            <a:r>
              <a:rPr lang="zh-CN" altLang="en-US" sz="2400" dirty="0">
                <a:solidFill>
                  <a:srgbClr val="121212"/>
                </a:solidFill>
                <a:latin typeface="-apple-system"/>
              </a:rPr>
              <a:t>基本目标</a:t>
            </a:r>
            <a:endParaRPr lang="en-US" altLang="zh-CN" sz="2400" dirty="0">
              <a:solidFill>
                <a:srgbClr val="121212"/>
              </a:solidFill>
              <a:latin typeface="-apple-system"/>
            </a:endParaRPr>
          </a:p>
          <a:p>
            <a:pPr lvl="1"/>
            <a:r>
              <a:rPr lang="zh-CN" altLang="en-US" sz="2200" dirty="0">
                <a:solidFill>
                  <a:srgbClr val="121212"/>
                </a:solidFill>
                <a:latin typeface="-apple-system"/>
              </a:rPr>
              <a:t>扫描</a:t>
            </a:r>
            <a:r>
              <a:rPr lang="en-US" altLang="zh-CN" sz="2200" dirty="0" err="1">
                <a:solidFill>
                  <a:srgbClr val="121212"/>
                </a:solidFill>
                <a:latin typeface="-apple-system"/>
              </a:rPr>
              <a:t>kvm</a:t>
            </a:r>
            <a:r>
              <a:rPr lang="en-US" altLang="zh-CN" sz="2200" dirty="0">
                <a:solidFill>
                  <a:srgbClr val="121212"/>
                </a:solidFill>
                <a:latin typeface="-apple-system"/>
              </a:rPr>
              <a:t> </a:t>
            </a:r>
            <a:r>
              <a:rPr lang="en-US" altLang="zh-CN" sz="2200" dirty="0" err="1">
                <a:solidFill>
                  <a:srgbClr val="121212"/>
                </a:solidFill>
                <a:latin typeface="-apple-system"/>
              </a:rPr>
              <a:t>linux</a:t>
            </a:r>
            <a:r>
              <a:rPr lang="zh-CN" altLang="en-US" sz="2200" dirty="0">
                <a:solidFill>
                  <a:srgbClr val="121212"/>
                </a:solidFill>
                <a:latin typeface="-apple-system"/>
              </a:rPr>
              <a:t>的虚拟机镜像文件</a:t>
            </a:r>
            <a:r>
              <a:rPr lang="en-US" altLang="zh-CN" sz="2200" dirty="0">
                <a:solidFill>
                  <a:srgbClr val="121212"/>
                </a:solidFill>
                <a:latin typeface="-apple-system"/>
              </a:rPr>
              <a:t>/</a:t>
            </a:r>
            <a:r>
              <a:rPr lang="zh-CN" altLang="en-US" sz="2200" dirty="0">
                <a:solidFill>
                  <a:srgbClr val="121212"/>
                </a:solidFill>
                <a:latin typeface="-apple-system"/>
              </a:rPr>
              <a:t>快照（有相关漏洞），能够形成整个系统的文件、软件、系统等特征，并通过</a:t>
            </a:r>
            <a:r>
              <a:rPr lang="en-US" altLang="zh-CN" sz="2200" dirty="0">
                <a:solidFill>
                  <a:srgbClr val="121212"/>
                </a:solidFill>
                <a:latin typeface="-apple-system"/>
              </a:rPr>
              <a:t>CVE</a:t>
            </a:r>
            <a:r>
              <a:rPr lang="zh-CN" altLang="en-US" sz="2200" dirty="0">
                <a:solidFill>
                  <a:srgbClr val="121212"/>
                </a:solidFill>
                <a:latin typeface="-apple-system"/>
              </a:rPr>
              <a:t>数据库匹配，能</a:t>
            </a:r>
            <a:r>
              <a:rPr lang="zh-CN" altLang="en-US" sz="2200">
                <a:solidFill>
                  <a:srgbClr val="121212"/>
                </a:solidFill>
                <a:latin typeface="-apple-system"/>
              </a:rPr>
              <a:t>扫描出虚拟</a:t>
            </a:r>
            <a:r>
              <a:rPr lang="zh-CN" altLang="en-US" sz="2200" dirty="0">
                <a:solidFill>
                  <a:srgbClr val="121212"/>
                </a:solidFill>
                <a:latin typeface="-apple-system"/>
              </a:rPr>
              <a:t>化层、</a:t>
            </a:r>
            <a:r>
              <a:rPr lang="zh-CN" altLang="en-US" sz="2200">
                <a:solidFill>
                  <a:srgbClr val="121212"/>
                </a:solidFill>
                <a:latin typeface="-apple-system"/>
              </a:rPr>
              <a:t>容器层、应用服务层的</a:t>
            </a:r>
            <a:r>
              <a:rPr lang="zh-CN" altLang="en-US" sz="2200" dirty="0">
                <a:solidFill>
                  <a:srgbClr val="121212"/>
                </a:solidFill>
                <a:latin typeface="-apple-system"/>
              </a:rPr>
              <a:t>漏洞至少一个，并与现有工具对比（</a:t>
            </a:r>
            <a:r>
              <a:rPr lang="en-US" altLang="zh-CN" sz="2200" dirty="0" err="1">
                <a:solidFill>
                  <a:srgbClr val="121212"/>
                </a:solidFill>
                <a:latin typeface="-apple-system"/>
              </a:rPr>
              <a:t>anchore</a:t>
            </a:r>
            <a:r>
              <a:rPr lang="zh-CN" altLang="en-US" sz="2200" dirty="0">
                <a:solidFill>
                  <a:srgbClr val="121212"/>
                </a:solidFill>
                <a:latin typeface="-apple-system"/>
              </a:rPr>
              <a:t>、</a:t>
            </a:r>
            <a:r>
              <a:rPr lang="en-US" altLang="zh-CN" sz="2200" dirty="0" err="1">
                <a:solidFill>
                  <a:srgbClr val="121212"/>
                </a:solidFill>
                <a:latin typeface="-apple-system"/>
              </a:rPr>
              <a:t>openSCAP</a:t>
            </a:r>
            <a:r>
              <a:rPr lang="zh-CN" altLang="en-US" sz="2200" dirty="0">
                <a:solidFill>
                  <a:srgbClr val="121212"/>
                </a:solidFill>
                <a:latin typeface="-apple-system"/>
              </a:rPr>
              <a:t>等）</a:t>
            </a:r>
            <a:endParaRPr lang="en-US" altLang="zh-CN" sz="2200" dirty="0">
              <a:solidFill>
                <a:srgbClr val="121212"/>
              </a:solidFill>
              <a:latin typeface="-apple-system"/>
            </a:endParaRPr>
          </a:p>
          <a:p>
            <a:r>
              <a:rPr lang="zh-CN" altLang="en-US" sz="2400" dirty="0">
                <a:solidFill>
                  <a:srgbClr val="121212"/>
                </a:solidFill>
                <a:latin typeface="-apple-system"/>
              </a:rPr>
              <a:t>如果有时间</a:t>
            </a:r>
            <a:endParaRPr lang="en-US" altLang="zh-CN" sz="2400" dirty="0">
              <a:solidFill>
                <a:srgbClr val="121212"/>
              </a:solidFill>
              <a:latin typeface="-apple-system"/>
            </a:endParaRPr>
          </a:p>
          <a:p>
            <a:pPr lvl="1"/>
            <a:r>
              <a:rPr lang="zh-CN" altLang="en-US" sz="2200" dirty="0">
                <a:solidFill>
                  <a:srgbClr val="121212"/>
                </a:solidFill>
                <a:latin typeface="-apple-system"/>
              </a:rPr>
              <a:t>除了</a:t>
            </a:r>
            <a:r>
              <a:rPr lang="en-US" altLang="zh-CN" sz="2200" dirty="0">
                <a:solidFill>
                  <a:srgbClr val="121212"/>
                </a:solidFill>
                <a:latin typeface="-apple-system"/>
              </a:rPr>
              <a:t>CentOS</a:t>
            </a:r>
            <a:r>
              <a:rPr lang="zh-CN" altLang="en-US" sz="2200" dirty="0">
                <a:solidFill>
                  <a:srgbClr val="121212"/>
                </a:solidFill>
                <a:latin typeface="-apple-system"/>
              </a:rPr>
              <a:t>，考虑其他的文件系统，如</a:t>
            </a:r>
            <a:r>
              <a:rPr lang="en-US" altLang="zh-CN" sz="2200" dirty="0">
                <a:solidFill>
                  <a:srgbClr val="121212"/>
                </a:solidFill>
                <a:latin typeface="-apple-system"/>
              </a:rPr>
              <a:t>Ubuntu</a:t>
            </a:r>
            <a:r>
              <a:rPr lang="zh-CN" altLang="en-US" sz="2200" dirty="0">
                <a:solidFill>
                  <a:srgbClr val="121212"/>
                </a:solidFill>
                <a:latin typeface="-apple-system"/>
              </a:rPr>
              <a:t>虚拟机、</a:t>
            </a:r>
            <a:r>
              <a:rPr lang="en-US" altLang="zh-CN" sz="2200" dirty="0">
                <a:solidFill>
                  <a:srgbClr val="121212"/>
                </a:solidFill>
                <a:latin typeface="-apple-system"/>
              </a:rPr>
              <a:t>Windows</a:t>
            </a:r>
            <a:r>
              <a:rPr lang="zh-CN" altLang="en-US" sz="2200" dirty="0">
                <a:solidFill>
                  <a:srgbClr val="121212"/>
                </a:solidFill>
                <a:latin typeface="-apple-system"/>
              </a:rPr>
              <a:t>虚拟机的文件系统的创建与扫描</a:t>
            </a:r>
            <a:endParaRPr lang="en-US" altLang="zh-CN" sz="2200" dirty="0">
              <a:solidFill>
                <a:srgbClr val="121212"/>
              </a:solidFill>
              <a:latin typeface="-apple-system"/>
            </a:endParaRPr>
          </a:p>
          <a:p>
            <a:pPr lvl="1"/>
            <a:r>
              <a:rPr lang="zh-CN" altLang="en-US" sz="2200" dirty="0">
                <a:solidFill>
                  <a:srgbClr val="121212"/>
                </a:solidFill>
                <a:latin typeface="-apple-system"/>
              </a:rPr>
              <a:t>可视化</a:t>
            </a:r>
            <a:endParaRPr lang="en-US" altLang="zh-CN" sz="2200" dirty="0">
              <a:solidFill>
                <a:srgbClr val="121212"/>
              </a:solidFill>
              <a:latin typeface="-apple-system"/>
            </a:endParaRPr>
          </a:p>
          <a:p>
            <a:pPr lvl="1"/>
            <a:endParaRPr lang="en-US" altLang="zh-CN" sz="2200" dirty="0">
              <a:solidFill>
                <a:srgbClr val="121212"/>
              </a:solidFill>
              <a:latin typeface="-apple-system"/>
            </a:endParaRPr>
          </a:p>
        </p:txBody>
      </p:sp>
    </p:spTree>
    <p:extLst>
      <p:ext uri="{BB962C8B-B14F-4D97-AF65-F5344CB8AC3E}">
        <p14:creationId xmlns:p14="http://schemas.microsoft.com/office/powerpoint/2010/main" val="106259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2FA06-BB24-4995-A98E-32C8CFE99EFE}"/>
              </a:ext>
            </a:extLst>
          </p:cNvPr>
          <p:cNvSpPr>
            <a:spLocks noGrp="1"/>
          </p:cNvSpPr>
          <p:nvPr>
            <p:ph type="title"/>
          </p:nvPr>
        </p:nvSpPr>
        <p:spPr/>
        <p:txBody>
          <a:bodyPr/>
          <a:lstStyle/>
          <a:p>
            <a:r>
              <a:rPr lang="zh-CN" altLang="en-US" dirty="0"/>
              <a:t>云环境部署</a:t>
            </a:r>
          </a:p>
        </p:txBody>
      </p:sp>
      <p:pic>
        <p:nvPicPr>
          <p:cNvPr id="7" name="图片 6">
            <a:extLst>
              <a:ext uri="{FF2B5EF4-FFF2-40B4-BE49-F238E27FC236}">
                <a16:creationId xmlns:a16="http://schemas.microsoft.com/office/drawing/2014/main" id="{F5481EAE-6418-463B-A4E1-A0B06CB8C28F}"/>
              </a:ext>
            </a:extLst>
          </p:cNvPr>
          <p:cNvPicPr>
            <a:picLocks noChangeAspect="1"/>
          </p:cNvPicPr>
          <p:nvPr/>
        </p:nvPicPr>
        <p:blipFill>
          <a:blip r:embed="rId2"/>
          <a:stretch>
            <a:fillRect/>
          </a:stretch>
        </p:blipFill>
        <p:spPr>
          <a:xfrm>
            <a:off x="1451579" y="1853754"/>
            <a:ext cx="9287093" cy="4293875"/>
          </a:xfrm>
          <a:prstGeom prst="rect">
            <a:avLst/>
          </a:prstGeom>
        </p:spPr>
      </p:pic>
      <p:sp>
        <p:nvSpPr>
          <p:cNvPr id="8" name="文本框 7">
            <a:extLst>
              <a:ext uri="{FF2B5EF4-FFF2-40B4-BE49-F238E27FC236}">
                <a16:creationId xmlns:a16="http://schemas.microsoft.com/office/drawing/2014/main" id="{BC875DAB-B993-4157-B63B-0B2AF3A54B96}"/>
              </a:ext>
            </a:extLst>
          </p:cNvPr>
          <p:cNvSpPr txBox="1"/>
          <p:nvPr/>
        </p:nvSpPr>
        <p:spPr>
          <a:xfrm>
            <a:off x="5637402" y="2063692"/>
            <a:ext cx="5293453" cy="646331"/>
          </a:xfrm>
          <a:prstGeom prst="rect">
            <a:avLst/>
          </a:prstGeom>
          <a:noFill/>
        </p:spPr>
        <p:txBody>
          <a:bodyPr wrap="square" rtlCol="0">
            <a:spAutoFit/>
          </a:bodyPr>
          <a:lstStyle/>
          <a:p>
            <a:r>
              <a:rPr lang="en-US" altLang="zh-CN" dirty="0"/>
              <a:t>PaaS</a:t>
            </a:r>
            <a:r>
              <a:rPr lang="zh-CN" altLang="en-US" dirty="0"/>
              <a:t>服务镜像由本组成员基于官方</a:t>
            </a:r>
            <a:r>
              <a:rPr lang="en-US" altLang="zh-CN" dirty="0"/>
              <a:t>ubuntu</a:t>
            </a:r>
            <a:r>
              <a:rPr lang="zh-CN" altLang="en-US" dirty="0"/>
              <a:t>镜像定制</a:t>
            </a:r>
            <a:endParaRPr lang="en-US" altLang="zh-CN" dirty="0"/>
          </a:p>
          <a:p>
            <a:r>
              <a:rPr lang="en-US" altLang="zh-CN" dirty="0"/>
              <a:t>SaaS</a:t>
            </a:r>
            <a:r>
              <a:rPr lang="zh-CN" altLang="en-US" dirty="0"/>
              <a:t>服务为</a:t>
            </a:r>
            <a:r>
              <a:rPr lang="en-US" altLang="zh-CN" dirty="0" err="1"/>
              <a:t>apache+php+mysql</a:t>
            </a:r>
            <a:endParaRPr lang="zh-CN" altLang="en-US" dirty="0"/>
          </a:p>
        </p:txBody>
      </p:sp>
    </p:spTree>
    <p:extLst>
      <p:ext uri="{BB962C8B-B14F-4D97-AF65-F5344CB8AC3E}">
        <p14:creationId xmlns:p14="http://schemas.microsoft.com/office/powerpoint/2010/main" val="308901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A6824-89C7-46C5-961E-C7EFBFC412CA}"/>
              </a:ext>
            </a:extLst>
          </p:cNvPr>
          <p:cNvSpPr>
            <a:spLocks noGrp="1"/>
          </p:cNvSpPr>
          <p:nvPr>
            <p:ph type="title"/>
          </p:nvPr>
        </p:nvSpPr>
        <p:spPr/>
        <p:txBody>
          <a:bodyPr/>
          <a:lstStyle/>
          <a:p>
            <a:r>
              <a:rPr lang="zh-CN" altLang="en-US" dirty="0"/>
              <a:t>云环境部署</a:t>
            </a:r>
          </a:p>
        </p:txBody>
      </p:sp>
      <p:pic>
        <p:nvPicPr>
          <p:cNvPr id="5" name="图片 4">
            <a:extLst>
              <a:ext uri="{FF2B5EF4-FFF2-40B4-BE49-F238E27FC236}">
                <a16:creationId xmlns:a16="http://schemas.microsoft.com/office/drawing/2014/main" id="{5A9D7364-BE6C-475C-A8FC-17D0BE354A46}"/>
              </a:ext>
            </a:extLst>
          </p:cNvPr>
          <p:cNvPicPr>
            <a:picLocks noChangeAspect="1"/>
          </p:cNvPicPr>
          <p:nvPr/>
        </p:nvPicPr>
        <p:blipFill>
          <a:blip r:embed="rId2"/>
          <a:stretch>
            <a:fillRect/>
          </a:stretch>
        </p:blipFill>
        <p:spPr>
          <a:xfrm>
            <a:off x="2000303" y="2015732"/>
            <a:ext cx="8505825" cy="914400"/>
          </a:xfrm>
          <a:prstGeom prst="rect">
            <a:avLst/>
          </a:prstGeom>
        </p:spPr>
      </p:pic>
      <p:sp>
        <p:nvSpPr>
          <p:cNvPr id="6" name="文本框 5">
            <a:extLst>
              <a:ext uri="{FF2B5EF4-FFF2-40B4-BE49-F238E27FC236}">
                <a16:creationId xmlns:a16="http://schemas.microsoft.com/office/drawing/2014/main" id="{CF189A63-EC6E-4A36-B4D5-93846BB8BDDC}"/>
              </a:ext>
            </a:extLst>
          </p:cNvPr>
          <p:cNvSpPr txBox="1"/>
          <p:nvPr/>
        </p:nvSpPr>
        <p:spPr>
          <a:xfrm>
            <a:off x="5521354" y="2940895"/>
            <a:ext cx="1149291" cy="369332"/>
          </a:xfrm>
          <a:prstGeom prst="rect">
            <a:avLst/>
          </a:prstGeom>
          <a:noFill/>
        </p:spPr>
        <p:txBody>
          <a:bodyPr wrap="square" rtlCol="0">
            <a:spAutoFit/>
          </a:bodyPr>
          <a:lstStyle/>
          <a:p>
            <a:r>
              <a:rPr lang="zh-CN" altLang="en-US" dirty="0"/>
              <a:t>两个集群</a:t>
            </a:r>
          </a:p>
        </p:txBody>
      </p:sp>
      <p:pic>
        <p:nvPicPr>
          <p:cNvPr id="8" name="图片 7">
            <a:extLst>
              <a:ext uri="{FF2B5EF4-FFF2-40B4-BE49-F238E27FC236}">
                <a16:creationId xmlns:a16="http://schemas.microsoft.com/office/drawing/2014/main" id="{A9297AA0-CA0E-4B4A-9C5B-FA8E79C78882}"/>
              </a:ext>
            </a:extLst>
          </p:cNvPr>
          <p:cNvPicPr>
            <a:picLocks noChangeAspect="1"/>
          </p:cNvPicPr>
          <p:nvPr/>
        </p:nvPicPr>
        <p:blipFill rotWithShape="1">
          <a:blip r:embed="rId3"/>
          <a:srcRect r="14302"/>
          <a:stretch/>
        </p:blipFill>
        <p:spPr>
          <a:xfrm>
            <a:off x="64491" y="4251121"/>
            <a:ext cx="5368604" cy="1137512"/>
          </a:xfrm>
          <a:prstGeom prst="rect">
            <a:avLst/>
          </a:prstGeom>
        </p:spPr>
      </p:pic>
      <p:sp>
        <p:nvSpPr>
          <p:cNvPr id="9" name="文本框 8">
            <a:extLst>
              <a:ext uri="{FF2B5EF4-FFF2-40B4-BE49-F238E27FC236}">
                <a16:creationId xmlns:a16="http://schemas.microsoft.com/office/drawing/2014/main" id="{91072F57-CD9F-4E96-98F5-7217765DCB50}"/>
              </a:ext>
            </a:extLst>
          </p:cNvPr>
          <p:cNvSpPr txBox="1"/>
          <p:nvPr/>
        </p:nvSpPr>
        <p:spPr>
          <a:xfrm>
            <a:off x="1606492" y="5528345"/>
            <a:ext cx="2284602" cy="369332"/>
          </a:xfrm>
          <a:prstGeom prst="rect">
            <a:avLst/>
          </a:prstGeom>
          <a:noFill/>
        </p:spPr>
        <p:txBody>
          <a:bodyPr wrap="square" rtlCol="0">
            <a:spAutoFit/>
          </a:bodyPr>
          <a:lstStyle/>
          <a:p>
            <a:r>
              <a:rPr lang="zh-CN" altLang="en-US" dirty="0"/>
              <a:t>当前集群中的</a:t>
            </a:r>
            <a:r>
              <a:rPr lang="en-US" altLang="zh-CN" dirty="0"/>
              <a:t>nodes</a:t>
            </a:r>
            <a:endParaRPr lang="zh-CN" altLang="en-US" dirty="0"/>
          </a:p>
        </p:txBody>
      </p:sp>
      <p:pic>
        <p:nvPicPr>
          <p:cNvPr id="11" name="图片 10">
            <a:extLst>
              <a:ext uri="{FF2B5EF4-FFF2-40B4-BE49-F238E27FC236}">
                <a16:creationId xmlns:a16="http://schemas.microsoft.com/office/drawing/2014/main" id="{811D0CA1-1FF8-4503-B357-5178D1466EA0}"/>
              </a:ext>
            </a:extLst>
          </p:cNvPr>
          <p:cNvPicPr>
            <a:picLocks noChangeAspect="1"/>
          </p:cNvPicPr>
          <p:nvPr/>
        </p:nvPicPr>
        <p:blipFill>
          <a:blip r:embed="rId4"/>
          <a:stretch>
            <a:fillRect/>
          </a:stretch>
        </p:blipFill>
        <p:spPr>
          <a:xfrm>
            <a:off x="5568068" y="4111409"/>
            <a:ext cx="6523090" cy="1416936"/>
          </a:xfrm>
          <a:prstGeom prst="rect">
            <a:avLst/>
          </a:prstGeom>
        </p:spPr>
      </p:pic>
      <p:sp>
        <p:nvSpPr>
          <p:cNvPr id="12" name="文本框 11">
            <a:extLst>
              <a:ext uri="{FF2B5EF4-FFF2-40B4-BE49-F238E27FC236}">
                <a16:creationId xmlns:a16="http://schemas.microsoft.com/office/drawing/2014/main" id="{8AFCA0AB-0EDA-4CD6-BDB0-A6CFF167DF59}"/>
              </a:ext>
            </a:extLst>
          </p:cNvPr>
          <p:cNvSpPr txBox="1"/>
          <p:nvPr/>
        </p:nvSpPr>
        <p:spPr>
          <a:xfrm>
            <a:off x="8300908" y="5553512"/>
            <a:ext cx="2284602" cy="369332"/>
          </a:xfrm>
          <a:prstGeom prst="rect">
            <a:avLst/>
          </a:prstGeom>
          <a:noFill/>
        </p:spPr>
        <p:txBody>
          <a:bodyPr wrap="square" rtlCol="0">
            <a:spAutoFit/>
          </a:bodyPr>
          <a:lstStyle/>
          <a:p>
            <a:r>
              <a:rPr lang="zh-CN" altLang="en-US" dirty="0"/>
              <a:t>当前集群中的</a:t>
            </a:r>
            <a:r>
              <a:rPr lang="en-US" altLang="zh-CN" dirty="0"/>
              <a:t>pods</a:t>
            </a:r>
            <a:endParaRPr lang="zh-CN" altLang="en-US" dirty="0"/>
          </a:p>
        </p:txBody>
      </p:sp>
    </p:spTree>
    <p:extLst>
      <p:ext uri="{BB962C8B-B14F-4D97-AF65-F5344CB8AC3E}">
        <p14:creationId xmlns:p14="http://schemas.microsoft.com/office/powerpoint/2010/main" val="405454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682FC-2E99-42ED-8C4B-F5CECA194391}"/>
              </a:ext>
            </a:extLst>
          </p:cNvPr>
          <p:cNvSpPr>
            <a:spLocks noGrp="1"/>
          </p:cNvSpPr>
          <p:nvPr>
            <p:ph type="title"/>
          </p:nvPr>
        </p:nvSpPr>
        <p:spPr/>
        <p:txBody>
          <a:bodyPr/>
          <a:lstStyle/>
          <a:p>
            <a:r>
              <a:rPr lang="zh-CN" altLang="en-US" dirty="0"/>
              <a:t>云环境防御工具</a:t>
            </a:r>
            <a:r>
              <a:rPr lang="en-US" altLang="zh-CN" dirty="0"/>
              <a:t>——</a:t>
            </a:r>
            <a:r>
              <a:rPr lang="en-US" altLang="zh-CN" dirty="0" err="1"/>
              <a:t>falco</a:t>
            </a:r>
            <a:endParaRPr lang="zh-CN" altLang="en-US" dirty="0"/>
          </a:p>
        </p:txBody>
      </p:sp>
      <p:sp>
        <p:nvSpPr>
          <p:cNvPr id="3" name="内容占位符 2">
            <a:extLst>
              <a:ext uri="{FF2B5EF4-FFF2-40B4-BE49-F238E27FC236}">
                <a16:creationId xmlns:a16="http://schemas.microsoft.com/office/drawing/2014/main" id="{91746D8C-1D53-48A5-8DE0-43EE455726DA}"/>
              </a:ext>
            </a:extLst>
          </p:cNvPr>
          <p:cNvSpPr>
            <a:spLocks noGrp="1"/>
          </p:cNvSpPr>
          <p:nvPr>
            <p:ph idx="1"/>
          </p:nvPr>
        </p:nvSpPr>
        <p:spPr/>
        <p:txBody>
          <a:bodyPr/>
          <a:lstStyle/>
          <a:p>
            <a:r>
              <a:rPr lang="zh-CN" altLang="en-US" dirty="0"/>
              <a:t>基于原有规则进行修改，可以针对本环境的</a:t>
            </a:r>
            <a:r>
              <a:rPr lang="en-US" altLang="zh-CN" dirty="0"/>
              <a:t>PaaS</a:t>
            </a:r>
            <a:r>
              <a:rPr lang="zh-CN" altLang="en-US" dirty="0"/>
              <a:t>服务容器和</a:t>
            </a:r>
            <a:r>
              <a:rPr lang="en-US" altLang="zh-CN" dirty="0"/>
              <a:t>IaaS</a:t>
            </a:r>
            <a:r>
              <a:rPr lang="zh-CN" altLang="en-US" dirty="0"/>
              <a:t>服务容器做出不同监控策略。</a:t>
            </a:r>
            <a:endParaRPr lang="en-US" altLang="zh-CN" dirty="0"/>
          </a:p>
          <a:p>
            <a:r>
              <a:rPr lang="zh-CN" altLang="en-US" dirty="0"/>
              <a:t>在</a:t>
            </a:r>
            <a:r>
              <a:rPr lang="en-US" altLang="zh-CN" dirty="0"/>
              <a:t>PaaS</a:t>
            </a:r>
            <a:r>
              <a:rPr lang="zh-CN" altLang="en-US" dirty="0"/>
              <a:t>容器中可以使用</a:t>
            </a:r>
            <a:r>
              <a:rPr lang="en-US" altLang="zh-CN" dirty="0"/>
              <a:t>shell</a:t>
            </a:r>
            <a:r>
              <a:rPr lang="zh-CN" altLang="en-US" dirty="0"/>
              <a:t>执行命令，在</a:t>
            </a:r>
            <a:r>
              <a:rPr lang="en-US" altLang="zh-CN" dirty="0"/>
              <a:t>SaaS</a:t>
            </a:r>
            <a:r>
              <a:rPr lang="zh-CN" altLang="en-US" dirty="0"/>
              <a:t>中执行命令即为异常行为</a:t>
            </a:r>
          </a:p>
        </p:txBody>
      </p:sp>
      <p:pic>
        <p:nvPicPr>
          <p:cNvPr id="5" name="图片 4">
            <a:extLst>
              <a:ext uri="{FF2B5EF4-FFF2-40B4-BE49-F238E27FC236}">
                <a16:creationId xmlns:a16="http://schemas.microsoft.com/office/drawing/2014/main" id="{7D1DBCD3-11E8-402C-AC31-3F707EC526A6}"/>
              </a:ext>
            </a:extLst>
          </p:cNvPr>
          <p:cNvPicPr>
            <a:picLocks noChangeAspect="1"/>
          </p:cNvPicPr>
          <p:nvPr/>
        </p:nvPicPr>
        <p:blipFill>
          <a:blip r:embed="rId2"/>
          <a:stretch>
            <a:fillRect/>
          </a:stretch>
        </p:blipFill>
        <p:spPr>
          <a:xfrm>
            <a:off x="1692646" y="3858921"/>
            <a:ext cx="9121140" cy="2194560"/>
          </a:xfrm>
          <a:prstGeom prst="rect">
            <a:avLst/>
          </a:prstGeom>
        </p:spPr>
      </p:pic>
    </p:spTree>
    <p:extLst>
      <p:ext uri="{BB962C8B-B14F-4D97-AF65-F5344CB8AC3E}">
        <p14:creationId xmlns:p14="http://schemas.microsoft.com/office/powerpoint/2010/main" val="78257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8851B-476A-4D3A-9562-1516CB47C8C9}"/>
              </a:ext>
            </a:extLst>
          </p:cNvPr>
          <p:cNvSpPr>
            <a:spLocks noGrp="1"/>
          </p:cNvSpPr>
          <p:nvPr>
            <p:ph type="title"/>
          </p:nvPr>
        </p:nvSpPr>
        <p:spPr/>
        <p:txBody>
          <a:bodyPr/>
          <a:lstStyle/>
          <a:p>
            <a:r>
              <a:rPr lang="zh-CN" altLang="en-US" dirty="0"/>
              <a:t>云环境防御工具</a:t>
            </a:r>
            <a:r>
              <a:rPr lang="en-US" altLang="zh-CN" dirty="0"/>
              <a:t>——</a:t>
            </a:r>
            <a:r>
              <a:rPr lang="en-US" altLang="zh-CN" dirty="0" err="1"/>
              <a:t>falco</a:t>
            </a:r>
            <a:endParaRPr lang="zh-CN" altLang="en-US" dirty="0"/>
          </a:p>
        </p:txBody>
      </p:sp>
      <p:sp>
        <p:nvSpPr>
          <p:cNvPr id="3" name="内容占位符 2">
            <a:extLst>
              <a:ext uri="{FF2B5EF4-FFF2-40B4-BE49-F238E27FC236}">
                <a16:creationId xmlns:a16="http://schemas.microsoft.com/office/drawing/2014/main" id="{A88901E1-0B1C-4EDC-B7F8-18958EDF5AC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20F095E-53AD-45F7-B41A-5B38AFD92AA5}"/>
              </a:ext>
            </a:extLst>
          </p:cNvPr>
          <p:cNvPicPr>
            <a:picLocks noChangeAspect="1"/>
          </p:cNvPicPr>
          <p:nvPr/>
        </p:nvPicPr>
        <p:blipFill>
          <a:blip r:embed="rId2"/>
          <a:stretch>
            <a:fillRect/>
          </a:stretch>
        </p:blipFill>
        <p:spPr>
          <a:xfrm>
            <a:off x="557542" y="1853754"/>
            <a:ext cx="11391347" cy="3956233"/>
          </a:xfrm>
          <a:prstGeom prst="rect">
            <a:avLst/>
          </a:prstGeom>
        </p:spPr>
      </p:pic>
    </p:spTree>
    <p:extLst>
      <p:ext uri="{BB962C8B-B14F-4D97-AF65-F5344CB8AC3E}">
        <p14:creationId xmlns:p14="http://schemas.microsoft.com/office/powerpoint/2010/main" val="166758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F2352-D0A2-461C-9B9D-3B4F08D3F67E}"/>
              </a:ext>
            </a:extLst>
          </p:cNvPr>
          <p:cNvSpPr>
            <a:spLocks noGrp="1"/>
          </p:cNvSpPr>
          <p:nvPr>
            <p:ph type="title"/>
          </p:nvPr>
        </p:nvSpPr>
        <p:spPr/>
        <p:txBody>
          <a:bodyPr/>
          <a:lstStyle/>
          <a:p>
            <a:r>
              <a:rPr lang="zh-CN" altLang="en-US" dirty="0"/>
              <a:t>云环境防御工具</a:t>
            </a:r>
            <a:r>
              <a:rPr lang="en-US" altLang="zh-CN" dirty="0"/>
              <a:t>——</a:t>
            </a:r>
            <a:r>
              <a:rPr lang="en-US" altLang="zh-CN" dirty="0" err="1"/>
              <a:t>Hfish</a:t>
            </a:r>
            <a:r>
              <a:rPr lang="zh-CN" altLang="en-US" dirty="0"/>
              <a:t>蜜罐</a:t>
            </a:r>
          </a:p>
        </p:txBody>
      </p:sp>
      <p:pic>
        <p:nvPicPr>
          <p:cNvPr id="5" name="内容占位符 4">
            <a:extLst>
              <a:ext uri="{FF2B5EF4-FFF2-40B4-BE49-F238E27FC236}">
                <a16:creationId xmlns:a16="http://schemas.microsoft.com/office/drawing/2014/main" id="{62702259-5152-4D80-8B70-A9B37390A7F9}"/>
              </a:ext>
            </a:extLst>
          </p:cNvPr>
          <p:cNvPicPr>
            <a:picLocks noGrp="1" noChangeAspect="1"/>
          </p:cNvPicPr>
          <p:nvPr>
            <p:ph idx="1"/>
          </p:nvPr>
        </p:nvPicPr>
        <p:blipFill>
          <a:blip r:embed="rId2"/>
          <a:stretch>
            <a:fillRect/>
          </a:stretch>
        </p:blipFill>
        <p:spPr>
          <a:xfrm>
            <a:off x="1733830" y="2016125"/>
            <a:ext cx="9038665" cy="3449638"/>
          </a:xfrm>
        </p:spPr>
      </p:pic>
      <p:sp>
        <p:nvSpPr>
          <p:cNvPr id="6" name="文本框 5">
            <a:extLst>
              <a:ext uri="{FF2B5EF4-FFF2-40B4-BE49-F238E27FC236}">
                <a16:creationId xmlns:a16="http://schemas.microsoft.com/office/drawing/2014/main" id="{08735B64-C158-4097-B680-7407F0C059FA}"/>
              </a:ext>
            </a:extLst>
          </p:cNvPr>
          <p:cNvSpPr txBox="1"/>
          <p:nvPr/>
        </p:nvSpPr>
        <p:spPr>
          <a:xfrm>
            <a:off x="4139136" y="5528345"/>
            <a:ext cx="4228051" cy="369332"/>
          </a:xfrm>
          <a:prstGeom prst="rect">
            <a:avLst/>
          </a:prstGeom>
          <a:noFill/>
        </p:spPr>
        <p:txBody>
          <a:bodyPr wrap="square" rtlCol="0">
            <a:spAutoFit/>
          </a:bodyPr>
          <a:lstStyle/>
          <a:p>
            <a:r>
              <a:rPr lang="zh-CN" altLang="en-US" dirty="0"/>
              <a:t>蜜罐部署服务：</a:t>
            </a:r>
            <a:r>
              <a:rPr lang="en-US" altLang="zh-CN" dirty="0" err="1"/>
              <a:t>redis</a:t>
            </a:r>
            <a:r>
              <a:rPr lang="en-US" altLang="zh-CN" dirty="0"/>
              <a:t> </a:t>
            </a:r>
            <a:r>
              <a:rPr lang="en-US" altLang="zh-CN" dirty="0" err="1"/>
              <a:t>mysql</a:t>
            </a:r>
            <a:r>
              <a:rPr lang="en-US" altLang="zh-CN" dirty="0"/>
              <a:t> telnet web</a:t>
            </a:r>
            <a:endParaRPr lang="zh-CN" altLang="en-US" dirty="0"/>
          </a:p>
        </p:txBody>
      </p:sp>
    </p:spTree>
    <p:extLst>
      <p:ext uri="{BB962C8B-B14F-4D97-AF65-F5344CB8AC3E}">
        <p14:creationId xmlns:p14="http://schemas.microsoft.com/office/powerpoint/2010/main" val="370585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F37BB-1AD1-4939-AD09-18DECA13E6D8}"/>
              </a:ext>
            </a:extLst>
          </p:cNvPr>
          <p:cNvSpPr>
            <a:spLocks noGrp="1"/>
          </p:cNvSpPr>
          <p:nvPr>
            <p:ph type="title"/>
          </p:nvPr>
        </p:nvSpPr>
        <p:spPr/>
        <p:txBody>
          <a:bodyPr/>
          <a:lstStyle/>
          <a:p>
            <a:r>
              <a:rPr lang="zh-CN" altLang="en-US" dirty="0"/>
              <a:t>云环境防御工具</a:t>
            </a:r>
            <a:r>
              <a:rPr lang="en-US" altLang="zh-CN" dirty="0"/>
              <a:t>——snort</a:t>
            </a:r>
            <a:endParaRPr lang="zh-CN" altLang="en-US" dirty="0"/>
          </a:p>
        </p:txBody>
      </p:sp>
      <p:sp>
        <p:nvSpPr>
          <p:cNvPr id="3" name="内容占位符 2">
            <a:extLst>
              <a:ext uri="{FF2B5EF4-FFF2-40B4-BE49-F238E27FC236}">
                <a16:creationId xmlns:a16="http://schemas.microsoft.com/office/drawing/2014/main" id="{ECD2185D-6F62-4599-A88D-E5ED396FEE41}"/>
              </a:ext>
            </a:extLst>
          </p:cNvPr>
          <p:cNvSpPr>
            <a:spLocks noGrp="1"/>
          </p:cNvSpPr>
          <p:nvPr>
            <p:ph idx="1"/>
          </p:nvPr>
        </p:nvSpPr>
        <p:spPr/>
        <p:txBody>
          <a:bodyPr/>
          <a:lstStyle/>
          <a:p>
            <a:r>
              <a:rPr lang="zh-CN" altLang="en-US" dirty="0"/>
              <a:t>已安装，未对配置规则进行测试</a:t>
            </a:r>
          </a:p>
        </p:txBody>
      </p:sp>
    </p:spTree>
    <p:extLst>
      <p:ext uri="{BB962C8B-B14F-4D97-AF65-F5344CB8AC3E}">
        <p14:creationId xmlns:p14="http://schemas.microsoft.com/office/powerpoint/2010/main" val="18873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9B4C2-DF6E-479A-A664-F1071D487817}"/>
              </a:ext>
            </a:extLst>
          </p:cNvPr>
          <p:cNvSpPr>
            <a:spLocks noGrp="1"/>
          </p:cNvSpPr>
          <p:nvPr>
            <p:ph type="title"/>
          </p:nvPr>
        </p:nvSpPr>
        <p:spPr/>
        <p:txBody>
          <a:bodyPr/>
          <a:lstStyle/>
          <a:p>
            <a:r>
              <a:rPr lang="zh-CN" altLang="en-US" dirty="0"/>
              <a:t>云环境渗透</a:t>
            </a:r>
          </a:p>
        </p:txBody>
      </p:sp>
      <p:graphicFrame>
        <p:nvGraphicFramePr>
          <p:cNvPr id="4" name="表格 4">
            <a:extLst>
              <a:ext uri="{FF2B5EF4-FFF2-40B4-BE49-F238E27FC236}">
                <a16:creationId xmlns:a16="http://schemas.microsoft.com/office/drawing/2014/main" id="{FCBD01BB-276A-4B27-AA13-44A20D274718}"/>
              </a:ext>
            </a:extLst>
          </p:cNvPr>
          <p:cNvGraphicFramePr>
            <a:graphicFrameLocks noGrp="1"/>
          </p:cNvGraphicFramePr>
          <p:nvPr>
            <p:ph idx="1"/>
            <p:extLst>
              <p:ext uri="{D42A27DB-BD31-4B8C-83A1-F6EECF244321}">
                <p14:modId xmlns:p14="http://schemas.microsoft.com/office/powerpoint/2010/main" val="4240710566"/>
              </p:ext>
            </p:extLst>
          </p:nvPr>
        </p:nvGraphicFramePr>
        <p:xfrm>
          <a:off x="1449876" y="2452352"/>
          <a:ext cx="9604376" cy="2470014"/>
        </p:xfrm>
        <a:graphic>
          <a:graphicData uri="http://schemas.openxmlformats.org/drawingml/2006/table">
            <a:tbl>
              <a:tblPr firstRow="1" bandRow="1">
                <a:tableStyleId>{5C22544A-7EE6-4342-B048-85BDC9FD1C3A}</a:tableStyleId>
              </a:tblPr>
              <a:tblGrid>
                <a:gridCol w="2401094">
                  <a:extLst>
                    <a:ext uri="{9D8B030D-6E8A-4147-A177-3AD203B41FA5}">
                      <a16:colId xmlns:a16="http://schemas.microsoft.com/office/drawing/2014/main" val="938445093"/>
                    </a:ext>
                  </a:extLst>
                </a:gridCol>
                <a:gridCol w="2401094">
                  <a:extLst>
                    <a:ext uri="{9D8B030D-6E8A-4147-A177-3AD203B41FA5}">
                      <a16:colId xmlns:a16="http://schemas.microsoft.com/office/drawing/2014/main" val="3581801972"/>
                    </a:ext>
                  </a:extLst>
                </a:gridCol>
                <a:gridCol w="2401094">
                  <a:extLst>
                    <a:ext uri="{9D8B030D-6E8A-4147-A177-3AD203B41FA5}">
                      <a16:colId xmlns:a16="http://schemas.microsoft.com/office/drawing/2014/main" val="4016660430"/>
                    </a:ext>
                  </a:extLst>
                </a:gridCol>
                <a:gridCol w="2401094">
                  <a:extLst>
                    <a:ext uri="{9D8B030D-6E8A-4147-A177-3AD203B41FA5}">
                      <a16:colId xmlns:a16="http://schemas.microsoft.com/office/drawing/2014/main" val="3904502295"/>
                    </a:ext>
                  </a:extLst>
                </a:gridCol>
              </a:tblGrid>
              <a:tr h="594927">
                <a:tc>
                  <a:txBody>
                    <a:bodyPr/>
                    <a:lstStyle/>
                    <a:p>
                      <a:r>
                        <a:rPr lang="zh-CN" altLang="en-US" dirty="0"/>
                        <a:t>漏洞环境</a:t>
                      </a:r>
                    </a:p>
                  </a:txBody>
                  <a:tcPr/>
                </a:tc>
                <a:tc>
                  <a:txBody>
                    <a:bodyPr/>
                    <a:lstStyle/>
                    <a:p>
                      <a:r>
                        <a:rPr lang="zh-CN" altLang="en-US" dirty="0"/>
                        <a:t>服务部署</a:t>
                      </a:r>
                    </a:p>
                  </a:txBody>
                  <a:tcPr/>
                </a:tc>
                <a:tc>
                  <a:txBody>
                    <a:bodyPr/>
                    <a:lstStyle/>
                    <a:p>
                      <a:r>
                        <a:rPr lang="zh-CN" altLang="en-US" dirty="0"/>
                        <a:t>服务攻击</a:t>
                      </a:r>
                    </a:p>
                  </a:txBody>
                  <a:tcPr/>
                </a:tc>
                <a:tc>
                  <a:txBody>
                    <a:bodyPr/>
                    <a:lstStyle/>
                    <a:p>
                      <a:r>
                        <a:rPr lang="zh-CN" altLang="en-US" dirty="0"/>
                        <a:t>预期目标</a:t>
                      </a:r>
                    </a:p>
                  </a:txBody>
                  <a:tcPr/>
                </a:tc>
                <a:extLst>
                  <a:ext uri="{0D108BD9-81ED-4DB2-BD59-A6C34878D82A}">
                    <a16:rowId xmlns:a16="http://schemas.microsoft.com/office/drawing/2014/main" val="3783274976"/>
                  </a:ext>
                </a:extLst>
              </a:tr>
              <a:tr h="594927">
                <a:tc>
                  <a:txBody>
                    <a:bodyPr/>
                    <a:lstStyle/>
                    <a:p>
                      <a:r>
                        <a:rPr lang="zh-CN" altLang="en-US" dirty="0"/>
                        <a:t>具有漏洞的</a:t>
                      </a:r>
                      <a:r>
                        <a:rPr lang="en-US" altLang="zh-CN" dirty="0"/>
                        <a:t>web</a:t>
                      </a:r>
                      <a:r>
                        <a:rPr lang="zh-CN" altLang="en-US" dirty="0"/>
                        <a:t>服务</a:t>
                      </a:r>
                      <a:r>
                        <a:rPr lang="en-US" altLang="zh-CN" dirty="0"/>
                        <a:t>1</a:t>
                      </a:r>
                      <a:endParaRPr lang="zh-CN" altLang="en-US" dirty="0"/>
                    </a:p>
                  </a:txBody>
                  <a:tcPr/>
                </a:tc>
                <a:tc>
                  <a:txBody>
                    <a:bodyPr/>
                    <a:lstStyle/>
                    <a:p>
                      <a:r>
                        <a:rPr lang="zh-CN" altLang="en-US" dirty="0"/>
                        <a:t>彭致远 许岽</a:t>
                      </a:r>
                    </a:p>
                  </a:txBody>
                  <a:tcPr/>
                </a:tc>
                <a:tc>
                  <a:txBody>
                    <a:bodyPr/>
                    <a:lstStyle/>
                    <a:p>
                      <a:r>
                        <a:rPr lang="zh-CN" altLang="en-US" dirty="0"/>
                        <a:t>郭洵睿</a:t>
                      </a:r>
                    </a:p>
                  </a:txBody>
                  <a:tcPr/>
                </a:tc>
                <a:tc>
                  <a:txBody>
                    <a:bodyPr/>
                    <a:lstStyle/>
                    <a:p>
                      <a:r>
                        <a:rPr lang="zh-CN" altLang="en-US" dirty="0"/>
                        <a:t>获得数据库信息（获得</a:t>
                      </a:r>
                      <a:r>
                        <a:rPr lang="en-US" altLang="zh-CN" dirty="0"/>
                        <a:t>shell</a:t>
                      </a:r>
                      <a:r>
                        <a:rPr lang="zh-CN" altLang="en-US" dirty="0"/>
                        <a:t>）</a:t>
                      </a:r>
                    </a:p>
                  </a:txBody>
                  <a:tcPr/>
                </a:tc>
                <a:extLst>
                  <a:ext uri="{0D108BD9-81ED-4DB2-BD59-A6C34878D82A}">
                    <a16:rowId xmlns:a16="http://schemas.microsoft.com/office/drawing/2014/main" val="253763808"/>
                  </a:ext>
                </a:extLst>
              </a:tr>
              <a:tr h="594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具有漏洞的</a:t>
                      </a:r>
                      <a:r>
                        <a:rPr lang="en-US" altLang="zh-CN" dirty="0"/>
                        <a:t>web</a:t>
                      </a:r>
                      <a:r>
                        <a:rPr lang="zh-CN" altLang="en-US" dirty="0"/>
                        <a:t>服务</a:t>
                      </a:r>
                      <a:r>
                        <a:rPr lang="en-US" altLang="zh-CN" dirty="0"/>
                        <a:t>2</a:t>
                      </a:r>
                      <a:endParaRPr lang="zh-CN" altLang="en-US" dirty="0"/>
                    </a:p>
                  </a:txBody>
                  <a:tcPr/>
                </a:tc>
                <a:tc>
                  <a:txBody>
                    <a:bodyPr/>
                    <a:lstStyle/>
                    <a:p>
                      <a:r>
                        <a:rPr lang="zh-CN" altLang="en-US" dirty="0"/>
                        <a:t>彭致远 郭洵睿</a:t>
                      </a:r>
                    </a:p>
                  </a:txBody>
                  <a:tcPr/>
                </a:tc>
                <a:tc>
                  <a:txBody>
                    <a:bodyPr/>
                    <a:lstStyle/>
                    <a:p>
                      <a:r>
                        <a:rPr lang="zh-CN" altLang="en-US" dirty="0"/>
                        <a:t>许岽</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获得</a:t>
                      </a:r>
                      <a:r>
                        <a:rPr lang="en-US" altLang="zh-CN" dirty="0"/>
                        <a:t>shell</a:t>
                      </a:r>
                      <a:endParaRPr lang="zh-CN" altLang="en-US" dirty="0"/>
                    </a:p>
                  </a:txBody>
                  <a:tcPr/>
                </a:tc>
                <a:extLst>
                  <a:ext uri="{0D108BD9-81ED-4DB2-BD59-A6C34878D82A}">
                    <a16:rowId xmlns:a16="http://schemas.microsoft.com/office/drawing/2014/main" val="3972832072"/>
                  </a:ext>
                </a:extLst>
              </a:tr>
              <a:tr h="594927">
                <a:tc>
                  <a:txBody>
                    <a:bodyPr/>
                    <a:lstStyle/>
                    <a:p>
                      <a:r>
                        <a:rPr lang="zh-CN" altLang="en-US" dirty="0"/>
                        <a:t>漏洞版本</a:t>
                      </a:r>
                      <a:r>
                        <a:rPr lang="en-US" altLang="zh-CN" dirty="0"/>
                        <a:t>docker</a:t>
                      </a:r>
                      <a:r>
                        <a:rPr lang="zh-CN" altLang="en-US" dirty="0"/>
                        <a:t>上运行的</a:t>
                      </a:r>
                      <a:r>
                        <a:rPr lang="en-US" altLang="zh-CN" dirty="0" err="1"/>
                        <a:t>paas</a:t>
                      </a:r>
                      <a:r>
                        <a:rPr lang="zh-CN" altLang="en-US" dirty="0"/>
                        <a:t>容器</a:t>
                      </a:r>
                    </a:p>
                  </a:txBody>
                  <a:tcPr/>
                </a:tc>
                <a:tc>
                  <a:txBody>
                    <a:bodyPr/>
                    <a:lstStyle/>
                    <a:p>
                      <a:r>
                        <a:rPr lang="zh-CN" altLang="en-US" dirty="0"/>
                        <a:t>许岽 王晨旭</a:t>
                      </a:r>
                    </a:p>
                  </a:txBody>
                  <a:tcPr/>
                </a:tc>
                <a:tc>
                  <a:txBody>
                    <a:bodyPr/>
                    <a:lstStyle/>
                    <a:p>
                      <a:r>
                        <a:rPr lang="zh-CN" altLang="en-US" dirty="0"/>
                        <a:t>彭致远</a:t>
                      </a:r>
                    </a:p>
                  </a:txBody>
                  <a:tcPr/>
                </a:tc>
                <a:tc>
                  <a:txBody>
                    <a:bodyPr/>
                    <a:lstStyle/>
                    <a:p>
                      <a:r>
                        <a:rPr lang="zh-CN" altLang="en-US" dirty="0"/>
                        <a:t>容器逃逸</a:t>
                      </a:r>
                    </a:p>
                  </a:txBody>
                  <a:tcPr/>
                </a:tc>
                <a:extLst>
                  <a:ext uri="{0D108BD9-81ED-4DB2-BD59-A6C34878D82A}">
                    <a16:rowId xmlns:a16="http://schemas.microsoft.com/office/drawing/2014/main" val="2941580263"/>
                  </a:ext>
                </a:extLst>
              </a:tr>
            </a:tbl>
          </a:graphicData>
        </a:graphic>
      </p:graphicFrame>
    </p:spTree>
    <p:extLst>
      <p:ext uri="{BB962C8B-B14F-4D97-AF65-F5344CB8AC3E}">
        <p14:creationId xmlns:p14="http://schemas.microsoft.com/office/powerpoint/2010/main" val="3656596951"/>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{4A02A083-8169-466C-877A-2CBAE15EA243}tf10001114</Template>
  <TotalTime>227</TotalTime>
  <Words>1426</Words>
  <Application>Microsoft Office PowerPoint</Application>
  <PresentationFormat>宽屏</PresentationFormat>
  <Paragraphs>126</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-apple-system</vt:lpstr>
      <vt:lpstr>Arial</vt:lpstr>
      <vt:lpstr>Gill Sans MT</vt:lpstr>
      <vt:lpstr>Wingdings</vt:lpstr>
      <vt:lpstr>画廊</vt:lpstr>
      <vt:lpstr>信息安全综合实践第二次汇报</vt:lpstr>
      <vt:lpstr>完成进度</vt:lpstr>
      <vt:lpstr>云环境部署</vt:lpstr>
      <vt:lpstr>云环境部署</vt:lpstr>
      <vt:lpstr>云环境防御工具——falco</vt:lpstr>
      <vt:lpstr>云环境防御工具——falco</vt:lpstr>
      <vt:lpstr>云环境防御工具——Hfish蜜罐</vt:lpstr>
      <vt:lpstr>云环境防御工具——snort</vt:lpstr>
      <vt:lpstr>云环境渗透</vt:lpstr>
      <vt:lpstr>云环境渗透初步成果</vt:lpstr>
      <vt:lpstr>云环境渗透下阶段目标</vt:lpstr>
      <vt:lpstr>KVM虚拟机镜像安全扫描工具</vt:lpstr>
      <vt:lpstr>市场上的镜像扫描工具 1 ——Clair</vt:lpstr>
      <vt:lpstr>市场上的镜像扫描工具 2 ——anchore</vt:lpstr>
      <vt:lpstr>市场上的镜像扫描工具 2 ——anchore</vt:lpstr>
      <vt:lpstr>市场上的镜像扫描工具 2 ——anchore</vt:lpstr>
      <vt:lpstr>市场上的镜像扫描工具  其他 ——OpenSCAP、DockerScan</vt:lpstr>
      <vt:lpstr>KVM虚拟机镜像安全扫描工具</vt:lpstr>
      <vt:lpstr>准备工作</vt:lpstr>
      <vt:lpstr>利用libguestfs实现镜像文件系统目录和系统文件信息的生成 </vt:lpstr>
      <vt:lpstr>系统目录类：FileSystem类</vt:lpstr>
      <vt:lpstr>CVE漏洞数据库</vt:lpstr>
      <vt:lpstr>对NVD Feeds Data的json数据集分析</vt:lpstr>
      <vt:lpstr>构建自己的漏洞数据库</vt:lpstr>
      <vt:lpstr>关于CVE的查找和特征匹配</vt:lpstr>
      <vt:lpstr>关于CVE的查找和特征匹配</vt:lpstr>
      <vt:lpstr>未来规划</vt:lpstr>
      <vt:lpstr>项目目标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信息安全综合实践第二次汇报</dc:title>
  <dc:creator>许 岽</dc:creator>
  <cp:lastModifiedBy>王 硕</cp:lastModifiedBy>
  <cp:revision>149</cp:revision>
  <dcterms:created xsi:type="dcterms:W3CDTF">2021-04-01T01:34:15Z</dcterms:created>
  <dcterms:modified xsi:type="dcterms:W3CDTF">2021-04-02T02:16:10Z</dcterms:modified>
</cp:coreProperties>
</file>