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7" r:id="rId3"/>
    <p:sldId id="312" r:id="rId5"/>
    <p:sldId id="258" r:id="rId6"/>
    <p:sldId id="26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2" r:id="rId15"/>
    <p:sldId id="284" r:id="rId16"/>
    <p:sldId id="293" r:id="rId17"/>
    <p:sldId id="301" r:id="rId18"/>
    <p:sldId id="290" r:id="rId19"/>
    <p:sldId id="285" r:id="rId20"/>
    <p:sldId id="291" r:id="rId21"/>
    <p:sldId id="303" r:id="rId22"/>
    <p:sldId id="311" r:id="rId23"/>
    <p:sldId id="30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ECECEE"/>
    <a:srgbClr val="18B29D"/>
    <a:srgbClr val="FFFFFF"/>
    <a:srgbClr val="EAEEF1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2" y="726"/>
      </p:cViewPr>
      <p:guideLst>
        <p:guide orient="horz" pos="216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B8497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3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D6D7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3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D6D7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3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B8497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3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D6D7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3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3000">
    <p:pull dir="r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4" Type="http://schemas.openxmlformats.org/officeDocument/2006/relationships/notesSlide" Target="../notesSlides/notesSlide17.xml"/><Relationship Id="rId53" Type="http://schemas.openxmlformats.org/officeDocument/2006/relationships/slideLayout" Target="../slideLayouts/slideLayout1.xml"/><Relationship Id="rId52" Type="http://schemas.openxmlformats.org/officeDocument/2006/relationships/tags" Target="../tags/tag73.xml"/><Relationship Id="rId51" Type="http://schemas.openxmlformats.org/officeDocument/2006/relationships/tags" Target="../tags/tag72.xml"/><Relationship Id="rId50" Type="http://schemas.openxmlformats.org/officeDocument/2006/relationships/tags" Target="../tags/tag71.xml"/><Relationship Id="rId5" Type="http://schemas.openxmlformats.org/officeDocument/2006/relationships/chart" Target="../charts/chart5.xml"/><Relationship Id="rId49" Type="http://schemas.openxmlformats.org/officeDocument/2006/relationships/tags" Target="../tags/tag70.xml"/><Relationship Id="rId48" Type="http://schemas.openxmlformats.org/officeDocument/2006/relationships/tags" Target="../tags/tag69.xml"/><Relationship Id="rId47" Type="http://schemas.openxmlformats.org/officeDocument/2006/relationships/tags" Target="../tags/tag68.xml"/><Relationship Id="rId46" Type="http://schemas.openxmlformats.org/officeDocument/2006/relationships/tags" Target="../tags/tag67.xml"/><Relationship Id="rId45" Type="http://schemas.openxmlformats.org/officeDocument/2006/relationships/tags" Target="../tags/tag66.xml"/><Relationship Id="rId44" Type="http://schemas.openxmlformats.org/officeDocument/2006/relationships/tags" Target="../tags/tag65.xml"/><Relationship Id="rId43" Type="http://schemas.openxmlformats.org/officeDocument/2006/relationships/tags" Target="../tags/tag64.xml"/><Relationship Id="rId42" Type="http://schemas.openxmlformats.org/officeDocument/2006/relationships/tags" Target="../tags/tag63.xml"/><Relationship Id="rId41" Type="http://schemas.openxmlformats.org/officeDocument/2006/relationships/tags" Target="../tags/tag62.xml"/><Relationship Id="rId40" Type="http://schemas.openxmlformats.org/officeDocument/2006/relationships/tags" Target="../tags/tag61.xml"/><Relationship Id="rId4" Type="http://schemas.openxmlformats.org/officeDocument/2006/relationships/chart" Target="../charts/chart4.xml"/><Relationship Id="rId39" Type="http://schemas.openxmlformats.org/officeDocument/2006/relationships/tags" Target="../tags/tag60.xml"/><Relationship Id="rId38" Type="http://schemas.openxmlformats.org/officeDocument/2006/relationships/tags" Target="../tags/tag59.xml"/><Relationship Id="rId37" Type="http://schemas.openxmlformats.org/officeDocument/2006/relationships/tags" Target="../tags/tag58.xml"/><Relationship Id="rId36" Type="http://schemas.openxmlformats.org/officeDocument/2006/relationships/tags" Target="../tags/tag57.xml"/><Relationship Id="rId35" Type="http://schemas.openxmlformats.org/officeDocument/2006/relationships/tags" Target="../tags/tag56.xml"/><Relationship Id="rId34" Type="http://schemas.openxmlformats.org/officeDocument/2006/relationships/tags" Target="../tags/tag55.xml"/><Relationship Id="rId33" Type="http://schemas.openxmlformats.org/officeDocument/2006/relationships/tags" Target="../tags/tag54.xml"/><Relationship Id="rId32" Type="http://schemas.openxmlformats.org/officeDocument/2006/relationships/tags" Target="../tags/tag53.xml"/><Relationship Id="rId31" Type="http://schemas.openxmlformats.org/officeDocument/2006/relationships/tags" Target="../tags/tag52.xml"/><Relationship Id="rId30" Type="http://schemas.openxmlformats.org/officeDocument/2006/relationships/tags" Target="../tags/tag51.xml"/><Relationship Id="rId3" Type="http://schemas.openxmlformats.org/officeDocument/2006/relationships/chart" Target="../charts/chart3.xml"/><Relationship Id="rId29" Type="http://schemas.openxmlformats.org/officeDocument/2006/relationships/tags" Target="../tags/tag50.xml"/><Relationship Id="rId28" Type="http://schemas.openxmlformats.org/officeDocument/2006/relationships/tags" Target="../tags/tag49.xml"/><Relationship Id="rId27" Type="http://schemas.openxmlformats.org/officeDocument/2006/relationships/tags" Target="../tags/tag48.xml"/><Relationship Id="rId26" Type="http://schemas.openxmlformats.org/officeDocument/2006/relationships/tags" Target="../tags/tag47.xml"/><Relationship Id="rId25" Type="http://schemas.openxmlformats.org/officeDocument/2006/relationships/tags" Target="../tags/tag46.xml"/><Relationship Id="rId24" Type="http://schemas.openxmlformats.org/officeDocument/2006/relationships/tags" Target="../tags/tag45.xml"/><Relationship Id="rId23" Type="http://schemas.openxmlformats.org/officeDocument/2006/relationships/tags" Target="../tags/tag44.xml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tags" Target="../tags/tag41.xml"/><Relationship Id="rId2" Type="http://schemas.openxmlformats.org/officeDocument/2006/relationships/chart" Target="../charts/chart2.xml"/><Relationship Id="rId19" Type="http://schemas.openxmlformats.org/officeDocument/2006/relationships/tags" Target="../tags/tag40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1524635"/>
            <a:ext cx="12186920" cy="38087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19600" y="3885565"/>
            <a:ext cx="3096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第一周汇报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4035" y="2163445"/>
            <a:ext cx="84753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网络安全平台设计实践</a:t>
            </a:r>
            <a:endParaRPr lang="zh-CN" altLang="en-US" sz="6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233930" y="3411220"/>
            <a:ext cx="7698740" cy="18415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512175" y="4411345"/>
            <a:ext cx="20231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小组成员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凌霄汉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谢庆贺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王硕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7" grpId="0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3350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CTF平台开发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781"/>
          <p:cNvSpPr/>
          <p:nvPr/>
        </p:nvSpPr>
        <p:spPr>
          <a:xfrm>
            <a:off x="1390650" y="921385"/>
            <a:ext cx="1577975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601" y="0"/>
                </a:lnTo>
                <a:lnTo>
                  <a:pt x="21600" y="10779"/>
                </a:lnTo>
                <a:lnTo>
                  <a:pt x="19644" y="21600"/>
                </a:lnTo>
                <a:lnTo>
                  <a:pt x="131" y="21600"/>
                </a:lnTo>
              </a:path>
            </a:pathLst>
          </a:custGeom>
          <a:ln w="12700">
            <a:solidFill>
              <a:srgbClr val="CCCCCC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240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Shape 783"/>
          <p:cNvSpPr/>
          <p:nvPr/>
        </p:nvSpPr>
        <p:spPr>
          <a:xfrm>
            <a:off x="745165" y="836752"/>
            <a:ext cx="635000" cy="63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CCCC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1465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5335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784"/>
          <p:cNvSpPr/>
          <p:nvPr/>
        </p:nvSpPr>
        <p:spPr>
          <a:xfrm>
            <a:off x="859785" y="791667"/>
            <a:ext cx="405760" cy="7251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733" tIns="67733" rIns="67733" bIns="67733" numCol="1" anchor="ctr">
            <a:spAutoFit/>
          </a:bodyPr>
          <a:lstStyle>
            <a:lvl1pPr>
              <a:lnSpc>
                <a:spcPct val="120000"/>
              </a:lnSpc>
              <a:defRPr sz="30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4620" y="1016000"/>
            <a:ext cx="163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前端语言：</a:t>
            </a:r>
            <a:r>
              <a:rPr lang="en-US" altLang="zh-CN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css+html+js</a:t>
            </a:r>
            <a:endParaRPr lang="en-US" altLang="zh-CN" b="1" dirty="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44855" y="2002790"/>
            <a:ext cx="1901190" cy="571500"/>
          </a:xfrm>
          <a:prstGeom prst="roundRect">
            <a:avLst/>
          </a:prstGeom>
          <a:solidFill>
            <a:srgbClr val="ECECE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jQuery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44855" y="2850515"/>
            <a:ext cx="10854690" cy="18300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6780" y="3059430"/>
            <a:ext cx="10530205" cy="1437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3500"/>
              </a:lnSpc>
              <a:buClr>
                <a:srgbClr val="E46C0A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charset="-122"/>
                <a:ea typeface="微软雅黑" panose="020B0503020204020204" pitchFamily="34" charset="-122"/>
                <a:cs typeface="+mn-ea"/>
                <a:sym typeface="+mn-ea"/>
              </a:rPr>
              <a:t>jQuery是一个快速，简洁的JavaScript库，由John Resig创建于2006年，有一个很好的座    右铭：少写，多做。</a:t>
            </a:r>
            <a:endParaRPr lang="zh-CN" altLang="en-US" sz="2000" dirty="0">
              <a:latin typeface="黑体" panose="02010609060101010101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>
              <a:lnSpc>
                <a:spcPts val="3500"/>
              </a:lnSpc>
              <a:buClr>
                <a:srgbClr val="E46C0A"/>
              </a:buClr>
              <a:buFont typeface="Wingdings" panose="05000000000000000000" pitchFamily="2" charset="2"/>
              <a:buChar char="Ø"/>
            </a:pPr>
            <a:r>
              <a:rPr sz="2000" dirty="0">
                <a:latin typeface="黑体" panose="02010609060101010101" charset="-122"/>
                <a:ea typeface="微软雅黑" panose="020B0503020204020204" pitchFamily="34" charset="-122"/>
                <a:cs typeface="+mn-ea"/>
                <a:sym typeface="+mn-ea"/>
              </a:rPr>
              <a:t>jQuery 简化了 HTML 文档遍历，事件处理，动画和Ajax交互快速Web开发的。</a:t>
            </a:r>
            <a:endParaRPr sz="2000" dirty="0">
              <a:latin typeface="黑体" panose="02010609060101010101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7730" y="185420"/>
            <a:ext cx="4916170" cy="266509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3350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CTF平台开发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781"/>
          <p:cNvSpPr/>
          <p:nvPr/>
        </p:nvSpPr>
        <p:spPr>
          <a:xfrm>
            <a:off x="1390650" y="921385"/>
            <a:ext cx="1577975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601" y="0"/>
                </a:lnTo>
                <a:lnTo>
                  <a:pt x="21600" y="10779"/>
                </a:lnTo>
                <a:lnTo>
                  <a:pt x="19644" y="21600"/>
                </a:lnTo>
                <a:lnTo>
                  <a:pt x="131" y="21600"/>
                </a:lnTo>
              </a:path>
            </a:pathLst>
          </a:custGeom>
          <a:ln w="12700">
            <a:solidFill>
              <a:srgbClr val="CCCCCC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240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Shape 783"/>
          <p:cNvSpPr/>
          <p:nvPr/>
        </p:nvSpPr>
        <p:spPr>
          <a:xfrm>
            <a:off x="745165" y="836752"/>
            <a:ext cx="635000" cy="63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CCCC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1465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5335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784"/>
          <p:cNvSpPr/>
          <p:nvPr/>
        </p:nvSpPr>
        <p:spPr>
          <a:xfrm>
            <a:off x="859785" y="791667"/>
            <a:ext cx="405760" cy="7251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733" tIns="67733" rIns="67733" bIns="67733" numCol="1" anchor="ctr">
            <a:spAutoFit/>
          </a:bodyPr>
          <a:lstStyle>
            <a:lvl1pPr>
              <a:lnSpc>
                <a:spcPct val="120000"/>
              </a:lnSpc>
              <a:defRPr sz="30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4620" y="1016000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后端框架</a:t>
            </a:r>
            <a:endParaRPr lang="zh-CN" altLang="en-US" b="1" dirty="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360" y="836930"/>
            <a:ext cx="3028315" cy="106235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59868" y="3730076"/>
            <a:ext cx="786078" cy="784940"/>
            <a:chOff x="7049719" y="1895239"/>
            <a:chExt cx="964084" cy="962688"/>
          </a:xfrm>
        </p:grpSpPr>
        <p:sp>
          <p:nvSpPr>
            <p:cNvPr id="13" name="Oval 66"/>
            <p:cNvSpPr>
              <a:spLocks noChangeArrowheads="1"/>
            </p:cNvSpPr>
            <p:nvPr/>
          </p:nvSpPr>
          <p:spPr bwMode="auto">
            <a:xfrm>
              <a:off x="7049719" y="1895239"/>
              <a:ext cx="964084" cy="962688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323178" y="2136608"/>
              <a:ext cx="465997" cy="464602"/>
              <a:chOff x="6760032" y="3590699"/>
              <a:chExt cx="530225" cy="528638"/>
            </a:xfrm>
            <a:solidFill>
              <a:schemeClr val="bg1"/>
            </a:solidFill>
          </p:grpSpPr>
          <p:sp>
            <p:nvSpPr>
              <p:cNvPr id="15" name="Freeform 67"/>
              <p:cNvSpPr>
                <a:spLocks noEditPoints="1"/>
              </p:cNvSpPr>
              <p:nvPr/>
            </p:nvSpPr>
            <p:spPr bwMode="auto">
              <a:xfrm>
                <a:off x="6760032" y="3590699"/>
                <a:ext cx="196850" cy="195263"/>
              </a:xfrm>
              <a:custGeom>
                <a:avLst/>
                <a:gdLst>
                  <a:gd name="T0" fmla="*/ 51 w 102"/>
                  <a:gd name="T1" fmla="*/ 0 h 101"/>
                  <a:gd name="T2" fmla="*/ 0 w 102"/>
                  <a:gd name="T3" fmla="*/ 51 h 101"/>
                  <a:gd name="T4" fmla="*/ 51 w 102"/>
                  <a:gd name="T5" fmla="*/ 101 h 101"/>
                  <a:gd name="T6" fmla="*/ 102 w 102"/>
                  <a:gd name="T7" fmla="*/ 51 h 101"/>
                  <a:gd name="T8" fmla="*/ 51 w 102"/>
                  <a:gd name="T9" fmla="*/ 0 h 101"/>
                  <a:gd name="T10" fmla="*/ 51 w 102"/>
                  <a:gd name="T11" fmla="*/ 74 h 101"/>
                  <a:gd name="T12" fmla="*/ 27 w 102"/>
                  <a:gd name="T13" fmla="*/ 51 h 101"/>
                  <a:gd name="T14" fmla="*/ 51 w 102"/>
                  <a:gd name="T15" fmla="*/ 27 h 101"/>
                  <a:gd name="T16" fmla="*/ 75 w 102"/>
                  <a:gd name="T17" fmla="*/ 51 h 101"/>
                  <a:gd name="T18" fmla="*/ 51 w 102"/>
                  <a:gd name="T19" fmla="*/ 7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101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79" y="101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moveTo>
                      <a:pt x="51" y="74"/>
                    </a:moveTo>
                    <a:cubicBezTo>
                      <a:pt x="38" y="74"/>
                      <a:pt x="27" y="64"/>
                      <a:pt x="27" y="51"/>
                    </a:cubicBezTo>
                    <a:cubicBezTo>
                      <a:pt x="27" y="38"/>
                      <a:pt x="38" y="27"/>
                      <a:pt x="51" y="27"/>
                    </a:cubicBezTo>
                    <a:cubicBezTo>
                      <a:pt x="64" y="27"/>
                      <a:pt x="75" y="38"/>
                      <a:pt x="75" y="51"/>
                    </a:cubicBezTo>
                    <a:cubicBezTo>
                      <a:pt x="75" y="64"/>
                      <a:pt x="64" y="74"/>
                      <a:pt x="51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8"/>
              <p:cNvSpPr>
                <a:spLocks noEditPoints="1"/>
              </p:cNvSpPr>
              <p:nvPr/>
            </p:nvSpPr>
            <p:spPr bwMode="auto">
              <a:xfrm>
                <a:off x="6979107" y="3590699"/>
                <a:ext cx="195263" cy="195263"/>
              </a:xfrm>
              <a:custGeom>
                <a:avLst/>
                <a:gdLst>
                  <a:gd name="T0" fmla="*/ 51 w 101"/>
                  <a:gd name="T1" fmla="*/ 0 h 101"/>
                  <a:gd name="T2" fmla="*/ 0 w 101"/>
                  <a:gd name="T3" fmla="*/ 51 h 101"/>
                  <a:gd name="T4" fmla="*/ 51 w 101"/>
                  <a:gd name="T5" fmla="*/ 101 h 101"/>
                  <a:gd name="T6" fmla="*/ 101 w 101"/>
                  <a:gd name="T7" fmla="*/ 51 h 101"/>
                  <a:gd name="T8" fmla="*/ 51 w 101"/>
                  <a:gd name="T9" fmla="*/ 0 h 101"/>
                  <a:gd name="T10" fmla="*/ 51 w 101"/>
                  <a:gd name="T11" fmla="*/ 74 h 101"/>
                  <a:gd name="T12" fmla="*/ 27 w 101"/>
                  <a:gd name="T13" fmla="*/ 51 h 101"/>
                  <a:gd name="T14" fmla="*/ 51 w 101"/>
                  <a:gd name="T15" fmla="*/ 27 h 101"/>
                  <a:gd name="T16" fmla="*/ 74 w 101"/>
                  <a:gd name="T17" fmla="*/ 51 h 101"/>
                  <a:gd name="T18" fmla="*/ 51 w 101"/>
                  <a:gd name="T19" fmla="*/ 7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01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79" y="101"/>
                      <a:pt x="101" y="79"/>
                      <a:pt x="101" y="51"/>
                    </a:cubicBezTo>
                    <a:cubicBezTo>
                      <a:pt x="101" y="23"/>
                      <a:pt x="79" y="0"/>
                      <a:pt x="51" y="0"/>
                    </a:cubicBezTo>
                    <a:moveTo>
                      <a:pt x="51" y="74"/>
                    </a:moveTo>
                    <a:cubicBezTo>
                      <a:pt x="38" y="74"/>
                      <a:pt x="27" y="64"/>
                      <a:pt x="27" y="51"/>
                    </a:cubicBezTo>
                    <a:cubicBezTo>
                      <a:pt x="27" y="38"/>
                      <a:pt x="38" y="27"/>
                      <a:pt x="51" y="27"/>
                    </a:cubicBezTo>
                    <a:cubicBezTo>
                      <a:pt x="64" y="27"/>
                      <a:pt x="74" y="38"/>
                      <a:pt x="74" y="51"/>
                    </a:cubicBezTo>
                    <a:cubicBezTo>
                      <a:pt x="74" y="64"/>
                      <a:pt x="64" y="74"/>
                      <a:pt x="51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69"/>
              <p:cNvSpPr/>
              <p:nvPr/>
            </p:nvSpPr>
            <p:spPr bwMode="auto">
              <a:xfrm>
                <a:off x="6804482" y="3808187"/>
                <a:ext cx="327025" cy="185738"/>
              </a:xfrm>
              <a:custGeom>
                <a:avLst/>
                <a:gdLst>
                  <a:gd name="T0" fmla="*/ 158 w 169"/>
                  <a:gd name="T1" fmla="*/ 96 h 96"/>
                  <a:gd name="T2" fmla="*/ 11 w 169"/>
                  <a:gd name="T3" fmla="*/ 96 h 96"/>
                  <a:gd name="T4" fmla="*/ 0 w 169"/>
                  <a:gd name="T5" fmla="*/ 84 h 96"/>
                  <a:gd name="T6" fmla="*/ 0 w 169"/>
                  <a:gd name="T7" fmla="*/ 12 h 96"/>
                  <a:gd name="T8" fmla="*/ 11 w 169"/>
                  <a:gd name="T9" fmla="*/ 0 h 96"/>
                  <a:gd name="T10" fmla="*/ 158 w 169"/>
                  <a:gd name="T11" fmla="*/ 0 h 96"/>
                  <a:gd name="T12" fmla="*/ 169 w 169"/>
                  <a:gd name="T13" fmla="*/ 12 h 96"/>
                  <a:gd name="T14" fmla="*/ 169 w 169"/>
                  <a:gd name="T15" fmla="*/ 84 h 96"/>
                  <a:gd name="T16" fmla="*/ 158 w 169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96">
                    <a:moveTo>
                      <a:pt x="158" y="96"/>
                    </a:moveTo>
                    <a:cubicBezTo>
                      <a:pt x="11" y="96"/>
                      <a:pt x="11" y="96"/>
                      <a:pt x="11" y="96"/>
                    </a:cubicBezTo>
                    <a:cubicBezTo>
                      <a:pt x="5" y="96"/>
                      <a:pt x="0" y="91"/>
                      <a:pt x="0" y="8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4" y="0"/>
                      <a:pt x="169" y="5"/>
                      <a:pt x="169" y="12"/>
                    </a:cubicBezTo>
                    <a:cubicBezTo>
                      <a:pt x="169" y="84"/>
                      <a:pt x="169" y="84"/>
                      <a:pt x="169" y="84"/>
                    </a:cubicBezTo>
                    <a:cubicBezTo>
                      <a:pt x="169" y="91"/>
                      <a:pt x="164" y="96"/>
                      <a:pt x="158" y="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7152144" y="3838349"/>
                <a:ext cx="26988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71"/>
              <p:cNvSpPr/>
              <p:nvPr/>
            </p:nvSpPr>
            <p:spPr bwMode="auto">
              <a:xfrm>
                <a:off x="7201357" y="3793899"/>
                <a:ext cx="88900" cy="215900"/>
              </a:xfrm>
              <a:custGeom>
                <a:avLst/>
                <a:gdLst>
                  <a:gd name="T0" fmla="*/ 56 w 56"/>
                  <a:gd name="T1" fmla="*/ 136 h 136"/>
                  <a:gd name="T2" fmla="*/ 0 w 56"/>
                  <a:gd name="T3" fmla="*/ 108 h 136"/>
                  <a:gd name="T4" fmla="*/ 0 w 56"/>
                  <a:gd name="T5" fmla="*/ 28 h 136"/>
                  <a:gd name="T6" fmla="*/ 56 w 56"/>
                  <a:gd name="T7" fmla="*/ 0 h 136"/>
                  <a:gd name="T8" fmla="*/ 56 w 56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36">
                    <a:moveTo>
                      <a:pt x="56" y="136"/>
                    </a:moveTo>
                    <a:lnTo>
                      <a:pt x="0" y="108"/>
                    </a:lnTo>
                    <a:lnTo>
                      <a:pt x="0" y="28"/>
                    </a:lnTo>
                    <a:lnTo>
                      <a:pt x="56" y="0"/>
                    </a:lnTo>
                    <a:lnTo>
                      <a:pt x="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72"/>
              <p:cNvSpPr/>
              <p:nvPr/>
            </p:nvSpPr>
            <p:spPr bwMode="auto">
              <a:xfrm>
                <a:off x="6804482" y="4016149"/>
                <a:ext cx="104775" cy="103188"/>
              </a:xfrm>
              <a:custGeom>
                <a:avLst/>
                <a:gdLst>
                  <a:gd name="T0" fmla="*/ 21 w 66"/>
                  <a:gd name="T1" fmla="*/ 65 h 65"/>
                  <a:gd name="T2" fmla="*/ 0 w 66"/>
                  <a:gd name="T3" fmla="*/ 65 h 65"/>
                  <a:gd name="T4" fmla="*/ 45 w 66"/>
                  <a:gd name="T5" fmla="*/ 0 h 65"/>
                  <a:gd name="T6" fmla="*/ 66 w 66"/>
                  <a:gd name="T7" fmla="*/ 0 h 65"/>
                  <a:gd name="T8" fmla="*/ 21 w 66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5">
                    <a:moveTo>
                      <a:pt x="21" y="65"/>
                    </a:moveTo>
                    <a:lnTo>
                      <a:pt x="0" y="65"/>
                    </a:lnTo>
                    <a:lnTo>
                      <a:pt x="45" y="0"/>
                    </a:lnTo>
                    <a:lnTo>
                      <a:pt x="66" y="0"/>
                    </a:lnTo>
                    <a:lnTo>
                      <a:pt x="21" y="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73"/>
              <p:cNvSpPr/>
              <p:nvPr/>
            </p:nvSpPr>
            <p:spPr bwMode="auto">
              <a:xfrm>
                <a:off x="7026732" y="4016149"/>
                <a:ext cx="103188" cy="103188"/>
              </a:xfrm>
              <a:custGeom>
                <a:avLst/>
                <a:gdLst>
                  <a:gd name="T0" fmla="*/ 44 w 65"/>
                  <a:gd name="T1" fmla="*/ 65 h 65"/>
                  <a:gd name="T2" fmla="*/ 65 w 65"/>
                  <a:gd name="T3" fmla="*/ 65 h 65"/>
                  <a:gd name="T4" fmla="*/ 21 w 65"/>
                  <a:gd name="T5" fmla="*/ 0 h 65"/>
                  <a:gd name="T6" fmla="*/ 0 w 65"/>
                  <a:gd name="T7" fmla="*/ 0 h 65"/>
                  <a:gd name="T8" fmla="*/ 44 w 65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44" y="65"/>
                    </a:moveTo>
                    <a:lnTo>
                      <a:pt x="65" y="65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44" y="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838278" y="2316859"/>
            <a:ext cx="786078" cy="784940"/>
            <a:chOff x="7049719" y="4007180"/>
            <a:chExt cx="964084" cy="962688"/>
          </a:xfrm>
        </p:grpSpPr>
        <p:sp>
          <p:nvSpPr>
            <p:cNvPr id="23" name="Oval 74"/>
            <p:cNvSpPr>
              <a:spLocks noChangeArrowheads="1"/>
            </p:cNvSpPr>
            <p:nvPr/>
          </p:nvSpPr>
          <p:spPr bwMode="auto">
            <a:xfrm>
              <a:off x="7049719" y="4007180"/>
              <a:ext cx="964084" cy="962688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286903" y="4189951"/>
              <a:ext cx="500876" cy="537153"/>
              <a:chOff x="8471357" y="3524024"/>
              <a:chExt cx="569912" cy="611188"/>
            </a:xfrm>
            <a:solidFill>
              <a:schemeClr val="bg1"/>
            </a:solidFill>
          </p:grpSpPr>
          <p:sp>
            <p:nvSpPr>
              <p:cNvPr id="25" name="Rectangle 75"/>
              <p:cNvSpPr>
                <a:spLocks noChangeArrowheads="1"/>
              </p:cNvSpPr>
              <p:nvPr/>
            </p:nvSpPr>
            <p:spPr bwMode="auto">
              <a:xfrm>
                <a:off x="8733294" y="3524024"/>
                <a:ext cx="238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6"/>
              <p:cNvSpPr>
                <a:spLocks noEditPoints="1"/>
              </p:cNvSpPr>
              <p:nvPr/>
            </p:nvSpPr>
            <p:spPr bwMode="auto">
              <a:xfrm>
                <a:off x="8501519" y="3612924"/>
                <a:ext cx="496888" cy="496888"/>
              </a:xfrm>
              <a:custGeom>
                <a:avLst/>
                <a:gdLst>
                  <a:gd name="T0" fmla="*/ 0 w 257"/>
                  <a:gd name="T1" fmla="*/ 129 h 257"/>
                  <a:gd name="T2" fmla="*/ 257 w 257"/>
                  <a:gd name="T3" fmla="*/ 129 h 257"/>
                  <a:gd name="T4" fmla="*/ 227 w 257"/>
                  <a:gd name="T5" fmla="*/ 66 h 257"/>
                  <a:gd name="T6" fmla="*/ 212 w 257"/>
                  <a:gd name="T7" fmla="*/ 96 h 257"/>
                  <a:gd name="T8" fmla="*/ 227 w 257"/>
                  <a:gd name="T9" fmla="*/ 66 h 257"/>
                  <a:gd name="T10" fmla="*/ 199 w 257"/>
                  <a:gd name="T11" fmla="*/ 54 h 257"/>
                  <a:gd name="T12" fmla="*/ 218 w 257"/>
                  <a:gd name="T13" fmla="*/ 54 h 257"/>
                  <a:gd name="T14" fmla="*/ 200 w 257"/>
                  <a:gd name="T15" fmla="*/ 161 h 257"/>
                  <a:gd name="T16" fmla="*/ 158 w 257"/>
                  <a:gd name="T17" fmla="*/ 192 h 257"/>
                  <a:gd name="T18" fmla="*/ 161 w 257"/>
                  <a:gd name="T19" fmla="*/ 149 h 257"/>
                  <a:gd name="T20" fmla="*/ 161 w 257"/>
                  <a:gd name="T21" fmla="*/ 108 h 257"/>
                  <a:gd name="T22" fmla="*/ 203 w 257"/>
                  <a:gd name="T23" fmla="*/ 129 h 257"/>
                  <a:gd name="T24" fmla="*/ 161 w 257"/>
                  <a:gd name="T25" fmla="*/ 149 h 257"/>
                  <a:gd name="T26" fmla="*/ 156 w 257"/>
                  <a:gd name="T27" fmla="*/ 54 h 257"/>
                  <a:gd name="T28" fmla="*/ 186 w 257"/>
                  <a:gd name="T29" fmla="*/ 54 h 257"/>
                  <a:gd name="T30" fmla="*/ 107 w 257"/>
                  <a:gd name="T31" fmla="*/ 129 h 257"/>
                  <a:gd name="T32" fmla="*/ 149 w 257"/>
                  <a:gd name="T33" fmla="*/ 108 h 257"/>
                  <a:gd name="T34" fmla="*/ 149 w 257"/>
                  <a:gd name="T35" fmla="*/ 149 h 257"/>
                  <a:gd name="T36" fmla="*/ 149 w 257"/>
                  <a:gd name="T37" fmla="*/ 161 h 257"/>
                  <a:gd name="T38" fmla="*/ 111 w 257"/>
                  <a:gd name="T39" fmla="*/ 192 h 257"/>
                  <a:gd name="T40" fmla="*/ 149 w 257"/>
                  <a:gd name="T41" fmla="*/ 161 h 257"/>
                  <a:gd name="T42" fmla="*/ 111 w 257"/>
                  <a:gd name="T43" fmla="*/ 66 h 257"/>
                  <a:gd name="T44" fmla="*/ 149 w 257"/>
                  <a:gd name="T45" fmla="*/ 96 h 257"/>
                  <a:gd name="T46" fmla="*/ 129 w 257"/>
                  <a:gd name="T47" fmla="*/ 12 h 257"/>
                  <a:gd name="T48" fmla="*/ 113 w 257"/>
                  <a:gd name="T49" fmla="*/ 54 h 257"/>
                  <a:gd name="T50" fmla="*/ 112 w 257"/>
                  <a:gd name="T51" fmla="*/ 15 h 257"/>
                  <a:gd name="T52" fmla="*/ 72 w 257"/>
                  <a:gd name="T53" fmla="*/ 54 h 257"/>
                  <a:gd name="T54" fmla="*/ 99 w 257"/>
                  <a:gd name="T55" fmla="*/ 192 h 257"/>
                  <a:gd name="T56" fmla="*/ 57 w 257"/>
                  <a:gd name="T57" fmla="*/ 161 h 257"/>
                  <a:gd name="T58" fmla="*/ 99 w 257"/>
                  <a:gd name="T59" fmla="*/ 192 h 257"/>
                  <a:gd name="T60" fmla="*/ 57 w 257"/>
                  <a:gd name="T61" fmla="*/ 96 h 257"/>
                  <a:gd name="T62" fmla="*/ 99 w 257"/>
                  <a:gd name="T63" fmla="*/ 66 h 257"/>
                  <a:gd name="T64" fmla="*/ 80 w 257"/>
                  <a:gd name="T65" fmla="*/ 23 h 257"/>
                  <a:gd name="T66" fmla="*/ 39 w 257"/>
                  <a:gd name="T67" fmla="*/ 54 h 257"/>
                  <a:gd name="T68" fmla="*/ 14 w 257"/>
                  <a:gd name="T69" fmla="*/ 108 h 257"/>
                  <a:gd name="T70" fmla="*/ 42 w 257"/>
                  <a:gd name="T71" fmla="*/ 129 h 257"/>
                  <a:gd name="T72" fmla="*/ 14 w 257"/>
                  <a:gd name="T73" fmla="*/ 149 h 257"/>
                  <a:gd name="T74" fmla="*/ 14 w 257"/>
                  <a:gd name="T75" fmla="*/ 108 h 257"/>
                  <a:gd name="T76" fmla="*/ 58 w 257"/>
                  <a:gd name="T77" fmla="*/ 203 h 257"/>
                  <a:gd name="T78" fmla="*/ 39 w 257"/>
                  <a:gd name="T79" fmla="*/ 203 h 257"/>
                  <a:gd name="T80" fmla="*/ 101 w 257"/>
                  <a:gd name="T81" fmla="*/ 203 h 257"/>
                  <a:gd name="T82" fmla="*/ 72 w 257"/>
                  <a:gd name="T83" fmla="*/ 203 h 257"/>
                  <a:gd name="T84" fmla="*/ 113 w 257"/>
                  <a:gd name="T85" fmla="*/ 203 h 257"/>
                  <a:gd name="T86" fmla="*/ 129 w 257"/>
                  <a:gd name="T87" fmla="*/ 245 h 257"/>
                  <a:gd name="T88" fmla="*/ 156 w 257"/>
                  <a:gd name="T89" fmla="*/ 203 h 257"/>
                  <a:gd name="T90" fmla="*/ 145 w 257"/>
                  <a:gd name="T91" fmla="*/ 242 h 257"/>
                  <a:gd name="T92" fmla="*/ 199 w 257"/>
                  <a:gd name="T93" fmla="*/ 203 h 257"/>
                  <a:gd name="T94" fmla="*/ 178 w 257"/>
                  <a:gd name="T95" fmla="*/ 234 h 257"/>
                  <a:gd name="T96" fmla="*/ 204 w 257"/>
                  <a:gd name="T97" fmla="*/ 192 h 257"/>
                  <a:gd name="T98" fmla="*/ 241 w 257"/>
                  <a:gd name="T99" fmla="*/ 161 h 257"/>
                  <a:gd name="T100" fmla="*/ 214 w 257"/>
                  <a:gd name="T101" fmla="*/ 149 h 257"/>
                  <a:gd name="T102" fmla="*/ 214 w 257"/>
                  <a:gd name="T103" fmla="*/ 108 h 257"/>
                  <a:gd name="T104" fmla="*/ 245 w 257"/>
                  <a:gd name="T105" fmla="*/ 129 h 257"/>
                  <a:gd name="T106" fmla="*/ 214 w 257"/>
                  <a:gd name="T107" fmla="*/ 14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7" h="257">
                    <a:moveTo>
                      <a:pt x="129" y="0"/>
                    </a:moveTo>
                    <a:cubicBezTo>
                      <a:pt x="58" y="0"/>
                      <a:pt x="0" y="58"/>
                      <a:pt x="0" y="129"/>
                    </a:cubicBezTo>
                    <a:cubicBezTo>
                      <a:pt x="0" y="199"/>
                      <a:pt x="58" y="257"/>
                      <a:pt x="129" y="257"/>
                    </a:cubicBezTo>
                    <a:cubicBezTo>
                      <a:pt x="199" y="257"/>
                      <a:pt x="257" y="199"/>
                      <a:pt x="257" y="129"/>
                    </a:cubicBezTo>
                    <a:cubicBezTo>
                      <a:pt x="257" y="58"/>
                      <a:pt x="199" y="0"/>
                      <a:pt x="129" y="0"/>
                    </a:cubicBezTo>
                    <a:moveTo>
                      <a:pt x="227" y="66"/>
                    </a:moveTo>
                    <a:cubicBezTo>
                      <a:pt x="233" y="75"/>
                      <a:pt x="237" y="85"/>
                      <a:pt x="241" y="96"/>
                    </a:cubicBezTo>
                    <a:cubicBezTo>
                      <a:pt x="212" y="96"/>
                      <a:pt x="212" y="96"/>
                      <a:pt x="212" y="96"/>
                    </a:cubicBezTo>
                    <a:cubicBezTo>
                      <a:pt x="210" y="85"/>
                      <a:pt x="207" y="75"/>
                      <a:pt x="204" y="66"/>
                    </a:cubicBezTo>
                    <a:lnTo>
                      <a:pt x="227" y="66"/>
                    </a:lnTo>
                    <a:close/>
                    <a:moveTo>
                      <a:pt x="218" y="54"/>
                    </a:moveTo>
                    <a:cubicBezTo>
                      <a:pt x="199" y="54"/>
                      <a:pt x="199" y="54"/>
                      <a:pt x="199" y="54"/>
                    </a:cubicBezTo>
                    <a:cubicBezTo>
                      <a:pt x="193" y="42"/>
                      <a:pt x="186" y="31"/>
                      <a:pt x="178" y="23"/>
                    </a:cubicBezTo>
                    <a:cubicBezTo>
                      <a:pt x="193" y="30"/>
                      <a:pt x="207" y="41"/>
                      <a:pt x="218" y="54"/>
                    </a:cubicBezTo>
                    <a:moveTo>
                      <a:pt x="161" y="161"/>
                    </a:moveTo>
                    <a:cubicBezTo>
                      <a:pt x="200" y="161"/>
                      <a:pt x="200" y="161"/>
                      <a:pt x="200" y="161"/>
                    </a:cubicBezTo>
                    <a:cubicBezTo>
                      <a:pt x="198" y="172"/>
                      <a:pt x="195" y="182"/>
                      <a:pt x="191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59" y="181"/>
                      <a:pt x="160" y="171"/>
                      <a:pt x="161" y="161"/>
                    </a:cubicBezTo>
                    <a:moveTo>
                      <a:pt x="161" y="149"/>
                    </a:moveTo>
                    <a:cubicBezTo>
                      <a:pt x="162" y="142"/>
                      <a:pt x="162" y="135"/>
                      <a:pt x="162" y="129"/>
                    </a:cubicBezTo>
                    <a:cubicBezTo>
                      <a:pt x="162" y="122"/>
                      <a:pt x="162" y="115"/>
                      <a:pt x="161" y="108"/>
                    </a:cubicBezTo>
                    <a:cubicBezTo>
                      <a:pt x="202" y="108"/>
                      <a:pt x="202" y="108"/>
                      <a:pt x="202" y="108"/>
                    </a:cubicBezTo>
                    <a:cubicBezTo>
                      <a:pt x="203" y="115"/>
                      <a:pt x="203" y="122"/>
                      <a:pt x="203" y="129"/>
                    </a:cubicBezTo>
                    <a:cubicBezTo>
                      <a:pt x="203" y="136"/>
                      <a:pt x="203" y="142"/>
                      <a:pt x="202" y="149"/>
                    </a:cubicBezTo>
                    <a:lnTo>
                      <a:pt x="161" y="149"/>
                    </a:lnTo>
                    <a:close/>
                    <a:moveTo>
                      <a:pt x="186" y="54"/>
                    </a:moveTo>
                    <a:cubicBezTo>
                      <a:pt x="156" y="54"/>
                      <a:pt x="156" y="54"/>
                      <a:pt x="156" y="54"/>
                    </a:cubicBezTo>
                    <a:cubicBezTo>
                      <a:pt x="154" y="39"/>
                      <a:pt x="150" y="25"/>
                      <a:pt x="145" y="15"/>
                    </a:cubicBezTo>
                    <a:cubicBezTo>
                      <a:pt x="161" y="21"/>
                      <a:pt x="175" y="35"/>
                      <a:pt x="186" y="54"/>
                    </a:cubicBezTo>
                    <a:moveTo>
                      <a:pt x="108" y="149"/>
                    </a:moveTo>
                    <a:cubicBezTo>
                      <a:pt x="108" y="143"/>
                      <a:pt x="107" y="136"/>
                      <a:pt x="107" y="129"/>
                    </a:cubicBezTo>
                    <a:cubicBezTo>
                      <a:pt x="107" y="121"/>
                      <a:pt x="108" y="115"/>
                      <a:pt x="108" y="108"/>
                    </a:cubicBezTo>
                    <a:cubicBezTo>
                      <a:pt x="149" y="108"/>
                      <a:pt x="149" y="108"/>
                      <a:pt x="149" y="108"/>
                    </a:cubicBezTo>
                    <a:cubicBezTo>
                      <a:pt x="150" y="115"/>
                      <a:pt x="150" y="121"/>
                      <a:pt x="150" y="129"/>
                    </a:cubicBezTo>
                    <a:cubicBezTo>
                      <a:pt x="150" y="136"/>
                      <a:pt x="150" y="143"/>
                      <a:pt x="149" y="149"/>
                    </a:cubicBezTo>
                    <a:lnTo>
                      <a:pt x="108" y="149"/>
                    </a:lnTo>
                    <a:close/>
                    <a:moveTo>
                      <a:pt x="149" y="161"/>
                    </a:moveTo>
                    <a:cubicBezTo>
                      <a:pt x="148" y="172"/>
                      <a:pt x="147" y="183"/>
                      <a:pt x="146" y="192"/>
                    </a:cubicBezTo>
                    <a:cubicBezTo>
                      <a:pt x="111" y="192"/>
                      <a:pt x="111" y="192"/>
                      <a:pt x="111" y="192"/>
                    </a:cubicBezTo>
                    <a:cubicBezTo>
                      <a:pt x="110" y="183"/>
                      <a:pt x="109" y="172"/>
                      <a:pt x="108" y="161"/>
                    </a:cubicBezTo>
                    <a:lnTo>
                      <a:pt x="149" y="161"/>
                    </a:lnTo>
                    <a:close/>
                    <a:moveTo>
                      <a:pt x="108" y="96"/>
                    </a:moveTo>
                    <a:cubicBezTo>
                      <a:pt x="109" y="85"/>
                      <a:pt x="110" y="75"/>
                      <a:pt x="111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7" y="75"/>
                      <a:pt x="148" y="85"/>
                      <a:pt x="149" y="96"/>
                    </a:cubicBezTo>
                    <a:lnTo>
                      <a:pt x="108" y="96"/>
                    </a:lnTo>
                    <a:close/>
                    <a:moveTo>
                      <a:pt x="129" y="12"/>
                    </a:moveTo>
                    <a:cubicBezTo>
                      <a:pt x="132" y="12"/>
                      <a:pt x="139" y="26"/>
                      <a:pt x="144" y="54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18" y="26"/>
                      <a:pt x="125" y="12"/>
                      <a:pt x="129" y="12"/>
                    </a:cubicBezTo>
                    <a:moveTo>
                      <a:pt x="112" y="15"/>
                    </a:moveTo>
                    <a:cubicBezTo>
                      <a:pt x="107" y="25"/>
                      <a:pt x="104" y="39"/>
                      <a:pt x="101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82" y="35"/>
                      <a:pt x="96" y="21"/>
                      <a:pt x="112" y="15"/>
                    </a:cubicBezTo>
                    <a:moveTo>
                      <a:pt x="99" y="192"/>
                    </a:moveTo>
                    <a:cubicBezTo>
                      <a:pt x="66" y="192"/>
                      <a:pt x="66" y="192"/>
                      <a:pt x="66" y="192"/>
                    </a:cubicBezTo>
                    <a:cubicBezTo>
                      <a:pt x="62" y="182"/>
                      <a:pt x="59" y="172"/>
                      <a:pt x="57" y="161"/>
                    </a:cubicBezTo>
                    <a:cubicBezTo>
                      <a:pt x="97" y="161"/>
                      <a:pt x="97" y="161"/>
                      <a:pt x="97" y="161"/>
                    </a:cubicBezTo>
                    <a:cubicBezTo>
                      <a:pt x="97" y="171"/>
                      <a:pt x="98" y="181"/>
                      <a:pt x="99" y="192"/>
                    </a:cubicBezTo>
                    <a:moveTo>
                      <a:pt x="97" y="96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9" y="85"/>
                      <a:pt x="62" y="75"/>
                      <a:pt x="66" y="66"/>
                    </a:cubicBezTo>
                    <a:cubicBezTo>
                      <a:pt x="99" y="66"/>
                      <a:pt x="99" y="66"/>
                      <a:pt x="99" y="66"/>
                    </a:cubicBezTo>
                    <a:cubicBezTo>
                      <a:pt x="98" y="76"/>
                      <a:pt x="97" y="86"/>
                      <a:pt x="97" y="96"/>
                    </a:cubicBezTo>
                    <a:moveTo>
                      <a:pt x="80" y="23"/>
                    </a:moveTo>
                    <a:cubicBezTo>
                      <a:pt x="71" y="31"/>
                      <a:pt x="64" y="42"/>
                      <a:pt x="58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50" y="41"/>
                      <a:pt x="64" y="30"/>
                      <a:pt x="80" y="23"/>
                    </a:cubicBezTo>
                    <a:moveTo>
                      <a:pt x="14" y="108"/>
                    </a:moveTo>
                    <a:cubicBezTo>
                      <a:pt x="43" y="108"/>
                      <a:pt x="43" y="108"/>
                      <a:pt x="43" y="108"/>
                    </a:cubicBezTo>
                    <a:cubicBezTo>
                      <a:pt x="43" y="115"/>
                      <a:pt x="42" y="122"/>
                      <a:pt x="42" y="129"/>
                    </a:cubicBezTo>
                    <a:cubicBezTo>
                      <a:pt x="42" y="136"/>
                      <a:pt x="43" y="142"/>
                      <a:pt x="43" y="149"/>
                    </a:cubicBezTo>
                    <a:cubicBezTo>
                      <a:pt x="14" y="149"/>
                      <a:pt x="14" y="149"/>
                      <a:pt x="14" y="149"/>
                    </a:cubicBezTo>
                    <a:cubicBezTo>
                      <a:pt x="13" y="142"/>
                      <a:pt x="12" y="136"/>
                      <a:pt x="12" y="129"/>
                    </a:cubicBezTo>
                    <a:cubicBezTo>
                      <a:pt x="12" y="122"/>
                      <a:pt x="13" y="115"/>
                      <a:pt x="14" y="108"/>
                    </a:cubicBezTo>
                    <a:moveTo>
                      <a:pt x="39" y="203"/>
                    </a:moveTo>
                    <a:cubicBezTo>
                      <a:pt x="58" y="203"/>
                      <a:pt x="58" y="203"/>
                      <a:pt x="58" y="203"/>
                    </a:cubicBezTo>
                    <a:cubicBezTo>
                      <a:pt x="64" y="215"/>
                      <a:pt x="71" y="226"/>
                      <a:pt x="80" y="234"/>
                    </a:cubicBezTo>
                    <a:cubicBezTo>
                      <a:pt x="64" y="227"/>
                      <a:pt x="50" y="217"/>
                      <a:pt x="39" y="203"/>
                    </a:cubicBezTo>
                    <a:moveTo>
                      <a:pt x="72" y="203"/>
                    </a:moveTo>
                    <a:cubicBezTo>
                      <a:pt x="101" y="203"/>
                      <a:pt x="101" y="203"/>
                      <a:pt x="101" y="203"/>
                    </a:cubicBezTo>
                    <a:cubicBezTo>
                      <a:pt x="104" y="219"/>
                      <a:pt x="107" y="232"/>
                      <a:pt x="112" y="242"/>
                    </a:cubicBezTo>
                    <a:cubicBezTo>
                      <a:pt x="96" y="236"/>
                      <a:pt x="82" y="223"/>
                      <a:pt x="72" y="203"/>
                    </a:cubicBezTo>
                    <a:moveTo>
                      <a:pt x="129" y="245"/>
                    </a:moveTo>
                    <a:cubicBezTo>
                      <a:pt x="125" y="245"/>
                      <a:pt x="118" y="231"/>
                      <a:pt x="113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39" y="231"/>
                      <a:pt x="132" y="245"/>
                      <a:pt x="129" y="245"/>
                    </a:cubicBezTo>
                    <a:moveTo>
                      <a:pt x="145" y="242"/>
                    </a:moveTo>
                    <a:cubicBezTo>
                      <a:pt x="150" y="232"/>
                      <a:pt x="154" y="219"/>
                      <a:pt x="156" y="203"/>
                    </a:cubicBezTo>
                    <a:cubicBezTo>
                      <a:pt x="186" y="203"/>
                      <a:pt x="186" y="203"/>
                      <a:pt x="186" y="203"/>
                    </a:cubicBezTo>
                    <a:cubicBezTo>
                      <a:pt x="175" y="223"/>
                      <a:pt x="161" y="236"/>
                      <a:pt x="145" y="242"/>
                    </a:cubicBezTo>
                    <a:moveTo>
                      <a:pt x="178" y="234"/>
                    </a:moveTo>
                    <a:cubicBezTo>
                      <a:pt x="186" y="226"/>
                      <a:pt x="193" y="215"/>
                      <a:pt x="199" y="203"/>
                    </a:cubicBezTo>
                    <a:cubicBezTo>
                      <a:pt x="218" y="203"/>
                      <a:pt x="218" y="203"/>
                      <a:pt x="218" y="203"/>
                    </a:cubicBezTo>
                    <a:cubicBezTo>
                      <a:pt x="207" y="217"/>
                      <a:pt x="193" y="227"/>
                      <a:pt x="178" y="234"/>
                    </a:cubicBezTo>
                    <a:moveTo>
                      <a:pt x="227" y="192"/>
                    </a:moveTo>
                    <a:cubicBezTo>
                      <a:pt x="204" y="192"/>
                      <a:pt x="204" y="192"/>
                      <a:pt x="204" y="192"/>
                    </a:cubicBezTo>
                    <a:cubicBezTo>
                      <a:pt x="207" y="182"/>
                      <a:pt x="210" y="172"/>
                      <a:pt x="212" y="161"/>
                    </a:cubicBezTo>
                    <a:cubicBezTo>
                      <a:pt x="241" y="161"/>
                      <a:pt x="241" y="161"/>
                      <a:pt x="241" y="161"/>
                    </a:cubicBezTo>
                    <a:cubicBezTo>
                      <a:pt x="237" y="172"/>
                      <a:pt x="233" y="182"/>
                      <a:pt x="227" y="192"/>
                    </a:cubicBezTo>
                    <a:moveTo>
                      <a:pt x="214" y="149"/>
                    </a:moveTo>
                    <a:cubicBezTo>
                      <a:pt x="215" y="142"/>
                      <a:pt x="215" y="136"/>
                      <a:pt x="215" y="129"/>
                    </a:cubicBezTo>
                    <a:cubicBezTo>
                      <a:pt x="215" y="122"/>
                      <a:pt x="215" y="115"/>
                      <a:pt x="214" y="108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5" y="115"/>
                      <a:pt x="245" y="122"/>
                      <a:pt x="245" y="129"/>
                    </a:cubicBezTo>
                    <a:cubicBezTo>
                      <a:pt x="245" y="136"/>
                      <a:pt x="245" y="142"/>
                      <a:pt x="243" y="149"/>
                    </a:cubicBezTo>
                    <a:lnTo>
                      <a:pt x="214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77"/>
              <p:cNvSpPr/>
              <p:nvPr/>
            </p:nvSpPr>
            <p:spPr bwMode="auto">
              <a:xfrm>
                <a:off x="8968244" y="3601812"/>
                <a:ext cx="73025" cy="125413"/>
              </a:xfrm>
              <a:custGeom>
                <a:avLst/>
                <a:gdLst>
                  <a:gd name="T0" fmla="*/ 19 w 38"/>
                  <a:gd name="T1" fmla="*/ 0 h 65"/>
                  <a:gd name="T2" fmla="*/ 19 w 38"/>
                  <a:gd name="T3" fmla="*/ 0 h 65"/>
                  <a:gd name="T4" fmla="*/ 1 w 38"/>
                  <a:gd name="T5" fmla="*/ 33 h 65"/>
                  <a:gd name="T6" fmla="*/ 0 w 38"/>
                  <a:gd name="T7" fmla="*/ 33 h 65"/>
                  <a:gd name="T8" fmla="*/ 19 w 38"/>
                  <a:gd name="T9" fmla="*/ 65 h 65"/>
                  <a:gd name="T10" fmla="*/ 19 w 38"/>
                  <a:gd name="T11" fmla="*/ 65 h 65"/>
                  <a:gd name="T12" fmla="*/ 38 w 38"/>
                  <a:gd name="T13" fmla="*/ 33 h 65"/>
                  <a:gd name="T14" fmla="*/ 38 w 38"/>
                  <a:gd name="T15" fmla="*/ 33 h 65"/>
                  <a:gd name="T16" fmla="*/ 19 w 38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65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8"/>
                      <a:pt x="13" y="33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3" y="33"/>
                      <a:pt x="19" y="47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9" y="47"/>
                      <a:pt x="25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25" y="33"/>
                      <a:pt x="19" y="18"/>
                      <a:pt x="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78"/>
              <p:cNvSpPr/>
              <p:nvPr/>
            </p:nvSpPr>
            <p:spPr bwMode="auto">
              <a:xfrm>
                <a:off x="8471357" y="4009799"/>
                <a:ext cx="73025" cy="125413"/>
              </a:xfrm>
              <a:custGeom>
                <a:avLst/>
                <a:gdLst>
                  <a:gd name="T0" fmla="*/ 19 w 38"/>
                  <a:gd name="T1" fmla="*/ 0 h 65"/>
                  <a:gd name="T2" fmla="*/ 19 w 38"/>
                  <a:gd name="T3" fmla="*/ 0 h 65"/>
                  <a:gd name="T4" fmla="*/ 0 w 38"/>
                  <a:gd name="T5" fmla="*/ 32 h 65"/>
                  <a:gd name="T6" fmla="*/ 0 w 38"/>
                  <a:gd name="T7" fmla="*/ 32 h 65"/>
                  <a:gd name="T8" fmla="*/ 19 w 38"/>
                  <a:gd name="T9" fmla="*/ 65 h 65"/>
                  <a:gd name="T10" fmla="*/ 19 w 38"/>
                  <a:gd name="T11" fmla="*/ 65 h 65"/>
                  <a:gd name="T12" fmla="*/ 37 w 38"/>
                  <a:gd name="T13" fmla="*/ 32 h 65"/>
                  <a:gd name="T14" fmla="*/ 38 w 38"/>
                  <a:gd name="T15" fmla="*/ 32 h 65"/>
                  <a:gd name="T16" fmla="*/ 19 w 38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65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8"/>
                      <a:pt x="13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3" y="32"/>
                      <a:pt x="19" y="47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9" y="47"/>
                      <a:pt x="25" y="32"/>
                      <a:pt x="37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25" y="32"/>
                      <a:pt x="19" y="18"/>
                      <a:pt x="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1932305" y="2397760"/>
            <a:ext cx="9283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main idea behind Flask is to help build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solid web application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foundation. From there, you can use any extensions you might need.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932305" y="3547110"/>
            <a:ext cx="92837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您要开发的是一个包含功能和要求的大型系统，那么全栈框架可能是正确的选择。如果您的应用程序位于更小更简单的一侧，您应该考虑使用微框架。但是，框架也可以阻碍发展。在选择全栈框架时，您经常会遇到限制。当然，您可以找到解决这些问题的方法，但要注意不要在为获得无框架python语言上应有的自由时花费过多时间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jinja2....模板引擎（这里特指用于Web开发的模板引擎）是为了使用户界面与业务数据（内容）分离而产生的，它可以生成特定格式的文档，用于网站的模板引擎就会生成一个标准的HTML文档。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81" grpId="0"/>
      <p:bldP spid="33" grpId="1"/>
      <p:bldP spid="8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3350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CTF平台开发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781"/>
          <p:cNvSpPr/>
          <p:nvPr/>
        </p:nvSpPr>
        <p:spPr>
          <a:xfrm>
            <a:off x="1390650" y="921385"/>
            <a:ext cx="1577975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601" y="0"/>
                </a:lnTo>
                <a:lnTo>
                  <a:pt x="21600" y="10779"/>
                </a:lnTo>
                <a:lnTo>
                  <a:pt x="19644" y="21600"/>
                </a:lnTo>
                <a:lnTo>
                  <a:pt x="131" y="21600"/>
                </a:lnTo>
              </a:path>
            </a:pathLst>
          </a:custGeom>
          <a:ln w="12700">
            <a:solidFill>
              <a:srgbClr val="CCCCCC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240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Shape 783"/>
          <p:cNvSpPr/>
          <p:nvPr/>
        </p:nvSpPr>
        <p:spPr>
          <a:xfrm>
            <a:off x="745165" y="836752"/>
            <a:ext cx="635000" cy="63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CCCC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1465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5335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784"/>
          <p:cNvSpPr/>
          <p:nvPr/>
        </p:nvSpPr>
        <p:spPr>
          <a:xfrm>
            <a:off x="859785" y="791667"/>
            <a:ext cx="405760" cy="7251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733" tIns="67733" rIns="67733" bIns="67733" numCol="1" anchor="ctr">
            <a:spAutoFit/>
          </a:bodyPr>
          <a:lstStyle>
            <a:lvl1pPr>
              <a:lnSpc>
                <a:spcPct val="120000"/>
              </a:lnSpc>
              <a:defRPr sz="30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4620" y="1016000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字体脚本</a:t>
            </a:r>
            <a:endParaRPr lang="zh-CN" altLang="en-US" b="1" dirty="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4070" y="984885"/>
            <a:ext cx="2864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font awesome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440" y="1517015"/>
            <a:ext cx="8198485" cy="444563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PA-矩形 11"/>
          <p:cNvSpPr/>
          <p:nvPr>
            <p:custDataLst>
              <p:tags r:id="rId1"/>
            </p:custDataLst>
          </p:nvPr>
        </p:nvSpPr>
        <p:spPr>
          <a:xfrm>
            <a:off x="15240" y="2517908"/>
            <a:ext cx="12192000" cy="1822184"/>
          </a:xfrm>
          <a:prstGeom prst="rect">
            <a:avLst/>
          </a:prstGeom>
          <a:solidFill>
            <a:srgbClr val="EC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椭圆 2"/>
          <p:cNvSpPr/>
          <p:nvPr>
            <p:custDataLst>
              <p:tags r:id="rId2"/>
            </p:custDataLst>
          </p:nvPr>
        </p:nvSpPr>
        <p:spPr>
          <a:xfrm>
            <a:off x="1024820" y="2230755"/>
            <a:ext cx="2480310" cy="2396490"/>
          </a:xfrm>
          <a:prstGeom prst="ellipse">
            <a:avLst/>
          </a:prstGeom>
          <a:solidFill>
            <a:srgbClr val="F2F2F2"/>
          </a:solidFill>
          <a:ln w="44450" cap="flat" cmpd="sng" algn="ctr">
            <a:solidFill>
              <a:srgbClr val="4C6D7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1213921" y="2675534"/>
            <a:ext cx="2102109" cy="1384369"/>
            <a:chOff x="4546340" y="2594200"/>
            <a:chExt cx="2102109" cy="1384369"/>
          </a:xfrm>
        </p:grpSpPr>
        <p:sp>
          <p:nvSpPr>
            <p:cNvPr id="9" name="PA-文本框 8"/>
            <p:cNvSpPr txBox="1"/>
            <p:nvPr>
              <p:custDataLst>
                <p:tags r:id="rId4"/>
              </p:custDataLst>
            </p:nvPr>
          </p:nvSpPr>
          <p:spPr>
            <a:xfrm flipH="1">
              <a:off x="4923621" y="2594200"/>
              <a:ext cx="143637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80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02</a:t>
              </a:r>
              <a:endParaRPr lang="en-US" altLang="zh-CN" sz="80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PA-文本框 9"/>
            <p:cNvSpPr txBox="1"/>
            <p:nvPr>
              <p:custDataLst>
                <p:tags r:id="rId5"/>
              </p:custDataLst>
            </p:nvPr>
          </p:nvSpPr>
          <p:spPr>
            <a:xfrm flipH="1">
              <a:off x="4546340" y="3579789"/>
              <a:ext cx="210210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Part   two </a:t>
              </a:r>
              <a:r>
                <a:rPr lang="en-US" altLang="zh-CN" sz="2000" dirty="0">
                  <a:solidFill>
                    <a:srgbClr val="B8497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  </a:t>
              </a:r>
              <a:endParaRPr lang="en-US" altLang="zh-CN" sz="2000" dirty="0">
                <a:solidFill>
                  <a:srgbClr val="B8497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PA-矩形 10"/>
          <p:cNvSpPr/>
          <p:nvPr>
            <p:custDataLst>
              <p:tags r:id="rId6"/>
            </p:custDataLst>
          </p:nvPr>
        </p:nvSpPr>
        <p:spPr>
          <a:xfrm>
            <a:off x="3576622" y="2968225"/>
            <a:ext cx="8477250" cy="92202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设计web安全类题目并部署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剪去对角的矩形 27"/>
          <p:cNvSpPr/>
          <p:nvPr/>
        </p:nvSpPr>
        <p:spPr>
          <a:xfrm>
            <a:off x="9025255" y="1628775"/>
            <a:ext cx="1835785" cy="598805"/>
          </a:xfrm>
          <a:prstGeom prst="snip2DiagRect">
            <a:avLst/>
          </a:prstGeom>
          <a:solidFill>
            <a:srgbClr val="EC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321300" y="5081270"/>
            <a:ext cx="1725930" cy="718185"/>
          </a:xfrm>
          <a:prstGeom prst="roundRect">
            <a:avLst/>
          </a:prstGeom>
          <a:solidFill>
            <a:srgbClr val="ECECE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69367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设计web安全类题目并部署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864134" y="1453917"/>
            <a:ext cx="5064342" cy="3573719"/>
            <a:chOff x="6199748" y="2294758"/>
            <a:chExt cx="4802010" cy="3388601"/>
          </a:xfrm>
        </p:grpSpPr>
        <p:sp>
          <p:nvSpPr>
            <p:cNvPr id="8" name="Freeform 6"/>
            <p:cNvSpPr/>
            <p:nvPr/>
          </p:nvSpPr>
          <p:spPr>
            <a:xfrm>
              <a:off x="7045861" y="2643177"/>
              <a:ext cx="2708066" cy="2708008"/>
            </a:xfrm>
            <a:custGeom>
              <a:avLst/>
              <a:gdLst>
                <a:gd name="connsiteX0" fmla="*/ 0 w 2708066"/>
                <a:gd name="connsiteY0" fmla="*/ 1354004 h 2708008"/>
                <a:gd name="connsiteX1" fmla="*/ 1354033 w 2708066"/>
                <a:gd name="connsiteY1" fmla="*/ 0 h 2708008"/>
                <a:gd name="connsiteX2" fmla="*/ 2708066 w 2708066"/>
                <a:gd name="connsiteY2" fmla="*/ 1354004 h 2708008"/>
                <a:gd name="connsiteX3" fmla="*/ 1354033 w 2708066"/>
                <a:gd name="connsiteY3" fmla="*/ 2708008 h 2708008"/>
                <a:gd name="connsiteX4" fmla="*/ 0 w 2708066"/>
                <a:gd name="connsiteY4" fmla="*/ 1354004 h 27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066" h="2708008">
                  <a:moveTo>
                    <a:pt x="0" y="1354004"/>
                  </a:moveTo>
                  <a:cubicBezTo>
                    <a:pt x="0" y="606208"/>
                    <a:pt x="606221" y="0"/>
                    <a:pt x="1354033" y="0"/>
                  </a:cubicBezTo>
                  <a:cubicBezTo>
                    <a:pt x="2101845" y="0"/>
                    <a:pt x="2708066" y="606208"/>
                    <a:pt x="2708066" y="1354004"/>
                  </a:cubicBezTo>
                  <a:cubicBezTo>
                    <a:pt x="2708066" y="2101800"/>
                    <a:pt x="2101845" y="2708008"/>
                    <a:pt x="1354033" y="2708008"/>
                  </a:cubicBezTo>
                  <a:cubicBezTo>
                    <a:pt x="606221" y="2708008"/>
                    <a:pt x="0" y="2101800"/>
                    <a:pt x="0" y="1354004"/>
                  </a:cubicBezTo>
                  <a:close/>
                </a:path>
              </a:pathLst>
            </a:custGeom>
            <a:solidFill>
              <a:srgbClr val="18B29D"/>
            </a:solidFill>
            <a:ln>
              <a:noFill/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18B29D">
                <a:hueOff val="0"/>
                <a:satOff val="0"/>
                <a:lumOff val="0"/>
                <a:alphaOff val="0"/>
              </a:srgbClr>
            </a:fillRef>
            <a:effectRef idx="0">
              <a:srgbClr val="18B29D">
                <a:hueOff val="0"/>
                <a:satOff val="0"/>
                <a:lumOff val="0"/>
                <a:alphaOff val="0"/>
              </a:srgbClr>
            </a:effectRef>
            <a:fontRef idx="minor">
              <a:sysClr val="window" lastClr="FFFFFF"/>
            </a:fontRef>
          </p:style>
          <p:txBody>
            <a:bodyPr spcFirstLastPara="0" vert="horz" wrap="square" lIns="627196" tIns="627187" rIns="627196" bIns="627187" numCol="1" spcCol="1270" anchor="ctr" anchorCtr="0">
              <a:noAutofit/>
            </a:bodyPr>
            <a:lstStyle/>
            <a:p>
              <a:pPr algn="ctr" defTabSz="2437765">
                <a:lnSpc>
                  <a:spcPct val="120000"/>
                </a:lnSpc>
                <a:spcAft>
                  <a:spcPct val="35000"/>
                </a:spcAft>
              </a:pPr>
              <a:endParaRPr lang="id-ID" sz="5485">
                <a:solidFill>
                  <a:srgbClr val="E7E6E6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Oval 7"/>
            <p:cNvSpPr/>
            <p:nvPr/>
          </p:nvSpPr>
          <p:spPr>
            <a:xfrm>
              <a:off x="8591026" y="2519799"/>
              <a:ext cx="301176" cy="301171"/>
            </a:xfrm>
            <a:prstGeom prst="ellipse">
              <a:avLst/>
            </a:prstGeom>
            <a:solidFill>
              <a:srgbClr val="18B29D"/>
            </a:solidFill>
            <a:ln w="25400">
              <a:solidFill>
                <a:sysClr val="window" lastClr="FFFFFF"/>
              </a:solidFill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0"/>
                <a:satOff val="0"/>
                <a:lumOff val="0"/>
                <a:alphaOff val="0"/>
              </a:srgbClr>
            </a:fillRef>
            <a:effectRef idx="0">
              <a:srgbClr val="004358">
                <a:hueOff val="0"/>
                <a:satOff val="0"/>
                <a:lumOff val="0"/>
                <a:alphaOff val="0"/>
              </a:srgbClr>
            </a:effectRef>
            <a:fontRef idx="minor">
              <a:sysClr val="window" lastClr="FFFFFF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Oval 8"/>
            <p:cNvSpPr/>
            <p:nvPr/>
          </p:nvSpPr>
          <p:spPr>
            <a:xfrm>
              <a:off x="7877873" y="5149983"/>
              <a:ext cx="218075" cy="218285"/>
            </a:xfrm>
            <a:prstGeom prst="ellipse">
              <a:avLst/>
            </a:prstGeom>
            <a:solidFill>
              <a:srgbClr val="18B29D"/>
            </a:solidFill>
            <a:ln w="25400">
              <a:solidFill>
                <a:sysClr val="window" lastClr="FFFFFF"/>
              </a:solidFill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56240"/>
                <a:satOff val="2879"/>
                <a:lumOff val="1209"/>
                <a:alphaOff val="0"/>
              </a:srgbClr>
            </a:fillRef>
            <a:effectRef idx="0">
              <a:srgbClr val="004358">
                <a:hueOff val="56240"/>
                <a:satOff val="2879"/>
                <a:lumOff val="1209"/>
                <a:alphaOff val="0"/>
              </a:srgbClr>
            </a:effectRef>
            <a:fontRef idx="minor">
              <a:sysClr val="window" lastClr="FFFFFF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Oval 9"/>
            <p:cNvSpPr/>
            <p:nvPr/>
          </p:nvSpPr>
          <p:spPr>
            <a:xfrm>
              <a:off x="9928187" y="3742198"/>
              <a:ext cx="218075" cy="218285"/>
            </a:xfrm>
            <a:prstGeom prst="ellipse">
              <a:avLst/>
            </a:prstGeom>
            <a:solidFill>
              <a:srgbClr val="18B29D">
                <a:lumMod val="40000"/>
                <a:lumOff val="60000"/>
              </a:srgbClr>
            </a:solidFill>
            <a:ln>
              <a:noFill/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112479"/>
                <a:satOff val="5757"/>
                <a:lumOff val="2418"/>
                <a:alphaOff val="0"/>
              </a:srgbClr>
            </a:fillRef>
            <a:effectRef idx="0">
              <a:srgbClr val="004358">
                <a:hueOff val="112479"/>
                <a:satOff val="5757"/>
                <a:lumOff val="2418"/>
                <a:alphaOff val="0"/>
              </a:srgbClr>
            </a:effectRef>
            <a:fontRef idx="minor">
              <a:sysClr val="window" lastClr="FFFFFF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10"/>
            <p:cNvSpPr/>
            <p:nvPr/>
          </p:nvSpPr>
          <p:spPr>
            <a:xfrm>
              <a:off x="8884647" y="5382188"/>
              <a:ext cx="301176" cy="301171"/>
            </a:xfrm>
            <a:prstGeom prst="ellipse">
              <a:avLst/>
            </a:prstGeom>
            <a:solidFill>
              <a:srgbClr val="004358">
                <a:lumMod val="40000"/>
                <a:lumOff val="60000"/>
              </a:srgbClr>
            </a:solidFill>
            <a:ln>
              <a:noFill/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168719"/>
                <a:satOff val="8636"/>
                <a:lumOff val="3628"/>
                <a:alphaOff val="0"/>
              </a:srgbClr>
            </a:fillRef>
            <a:effectRef idx="0">
              <a:srgbClr val="004358">
                <a:hueOff val="168719"/>
                <a:satOff val="8636"/>
                <a:lumOff val="3628"/>
                <a:alphaOff val="0"/>
              </a:srgbClr>
            </a:effectRef>
            <a:fontRef idx="minor">
              <a:sysClr val="window" lastClr="FFFFFF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1"/>
            <p:cNvSpPr/>
            <p:nvPr/>
          </p:nvSpPr>
          <p:spPr>
            <a:xfrm>
              <a:off x="7578045" y="3164374"/>
              <a:ext cx="218075" cy="218285"/>
            </a:xfrm>
            <a:prstGeom prst="ellipse">
              <a:avLst/>
            </a:prstGeom>
            <a:solidFill>
              <a:srgbClr val="18B29D">
                <a:lumMod val="40000"/>
                <a:lumOff val="60000"/>
              </a:srgbClr>
            </a:solidFill>
            <a:ln>
              <a:noFill/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224959"/>
                <a:satOff val="11515"/>
                <a:lumOff val="4837"/>
                <a:alphaOff val="0"/>
              </a:srgbClr>
            </a:fillRef>
            <a:effectRef idx="0">
              <a:srgbClr val="004358">
                <a:hueOff val="224959"/>
                <a:satOff val="11515"/>
                <a:lumOff val="4837"/>
                <a:alphaOff val="0"/>
              </a:srgbClr>
            </a:effectRef>
            <a:fontRef idx="minor">
              <a:sysClr val="window" lastClr="FFFFFF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6199748" y="313194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ysClr val="window" lastClr="FFFFFF"/>
              </a:solidFill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337438"/>
                <a:satOff val="17272"/>
                <a:lumOff val="7255"/>
                <a:alphaOff val="0"/>
              </a:srgbClr>
            </a:fillRef>
            <a:effectRef idx="0">
              <a:srgbClr val="004358">
                <a:hueOff val="337438"/>
                <a:satOff val="17272"/>
                <a:lumOff val="7255"/>
                <a:alphaOff val="0"/>
              </a:srgbClr>
            </a:effectRef>
            <a:fontRef idx="minor">
              <a:sysClr val="window" lastClr="FFFFFF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250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rgbClr val="E7E6E6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Oval 13"/>
            <p:cNvSpPr/>
            <p:nvPr/>
          </p:nvSpPr>
          <p:spPr>
            <a:xfrm>
              <a:off x="9288092" y="4197527"/>
              <a:ext cx="301176" cy="301171"/>
            </a:xfrm>
            <a:prstGeom prst="ellipse">
              <a:avLst/>
            </a:prstGeom>
            <a:solidFill>
              <a:srgbClr val="18B29D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393678"/>
                <a:satOff val="20151"/>
                <a:lumOff val="8464"/>
                <a:alphaOff val="0"/>
              </a:srgbClr>
            </a:fillRef>
            <a:effectRef idx="0">
              <a:srgbClr val="004358">
                <a:hueOff val="393678"/>
                <a:satOff val="20151"/>
                <a:lumOff val="8464"/>
                <a:alphaOff val="0"/>
              </a:srgbClr>
            </a:effectRef>
            <a:fontRef idx="minor">
              <a:sysClr val="window" lastClr="FFFFFF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4"/>
            <p:cNvSpPr/>
            <p:nvPr/>
          </p:nvSpPr>
          <p:spPr>
            <a:xfrm>
              <a:off x="6461137" y="4435079"/>
              <a:ext cx="544433" cy="544448"/>
            </a:xfrm>
            <a:prstGeom prst="ellipse">
              <a:avLst/>
            </a:prstGeom>
            <a:solidFill>
              <a:srgbClr val="004358"/>
            </a:solidFill>
            <a:ln>
              <a:noFill/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449917"/>
                <a:satOff val="23029"/>
                <a:lumOff val="9673"/>
                <a:alphaOff val="0"/>
              </a:srgbClr>
            </a:fillRef>
            <a:effectRef idx="0">
              <a:srgbClr val="004358">
                <a:hueOff val="449917"/>
                <a:satOff val="23029"/>
                <a:lumOff val="9673"/>
                <a:alphaOff val="0"/>
              </a:srgbClr>
            </a:effectRef>
            <a:fontRef idx="minor">
              <a:sysClr val="window" lastClr="FFFFFF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5"/>
            <p:cNvSpPr/>
            <p:nvPr/>
          </p:nvSpPr>
          <p:spPr>
            <a:xfrm>
              <a:off x="9900804" y="229475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506157"/>
                <a:satOff val="25908"/>
                <a:lumOff val="10883"/>
                <a:alphaOff val="0"/>
              </a:srgbClr>
            </a:fillRef>
            <a:effectRef idx="0">
              <a:srgbClr val="004358">
                <a:hueOff val="506157"/>
                <a:satOff val="25908"/>
                <a:lumOff val="10883"/>
                <a:alphaOff val="0"/>
              </a:srgbClr>
            </a:effectRef>
            <a:fontRef idx="minor">
              <a:sysClr val="window" lastClr="FFFFFF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250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rgbClr val="E7E6E6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6"/>
            <p:cNvSpPr/>
            <p:nvPr/>
          </p:nvSpPr>
          <p:spPr>
            <a:xfrm>
              <a:off x="9540385" y="3373960"/>
              <a:ext cx="301176" cy="301171"/>
            </a:xfrm>
            <a:prstGeom prst="ellipse">
              <a:avLst/>
            </a:prstGeom>
            <a:solidFill>
              <a:srgbClr val="004358"/>
            </a:solidFill>
            <a:ln w="25400">
              <a:solidFill>
                <a:sysClr val="window" lastClr="FFFFFF"/>
              </a:solidFill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562397"/>
                <a:satOff val="28787"/>
                <a:lumOff val="12092"/>
                <a:alphaOff val="0"/>
              </a:srgbClr>
            </a:fillRef>
            <a:effectRef idx="0">
              <a:srgbClr val="004358">
                <a:hueOff val="562397"/>
                <a:satOff val="28787"/>
                <a:lumOff val="12092"/>
                <a:alphaOff val="0"/>
              </a:srgbClr>
            </a:effectRef>
            <a:fontRef idx="minor">
              <a:sysClr val="window" lastClr="FFFFFF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Oval 17"/>
            <p:cNvSpPr/>
            <p:nvPr/>
          </p:nvSpPr>
          <p:spPr>
            <a:xfrm>
              <a:off x="6243062" y="5047837"/>
              <a:ext cx="218075" cy="218285"/>
            </a:xfrm>
            <a:prstGeom prst="ellipse">
              <a:avLst/>
            </a:prstGeom>
            <a:solidFill>
              <a:srgbClr val="004358">
                <a:lumMod val="40000"/>
                <a:lumOff val="60000"/>
              </a:srgbClr>
            </a:solidFill>
            <a:ln>
              <a:noFill/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618636"/>
                <a:satOff val="31665"/>
                <a:lumOff val="13301"/>
                <a:alphaOff val="0"/>
              </a:srgbClr>
            </a:fillRef>
            <a:effectRef idx="0">
              <a:srgbClr val="004358">
                <a:hueOff val="618636"/>
                <a:satOff val="31665"/>
                <a:lumOff val="13301"/>
                <a:alphaOff val="0"/>
              </a:srgbClr>
            </a:effectRef>
            <a:fontRef idx="minor">
              <a:sysClr val="window" lastClr="FFFFFF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Oval 18"/>
            <p:cNvSpPr/>
            <p:nvPr/>
          </p:nvSpPr>
          <p:spPr>
            <a:xfrm>
              <a:off x="7733702" y="4763552"/>
              <a:ext cx="218075" cy="218285"/>
            </a:xfrm>
            <a:prstGeom prst="ellipse">
              <a:avLst/>
            </a:prstGeom>
            <a:solidFill>
              <a:srgbClr val="18B29D">
                <a:lumMod val="40000"/>
                <a:lumOff val="60000"/>
              </a:srgbClr>
            </a:solidFill>
            <a:ln>
              <a:noFill/>
            </a:ln>
          </p:spPr>
          <p:style>
            <a:lnRef idx="2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1">
              <a:srgbClr val="004358">
                <a:hueOff val="674876"/>
                <a:satOff val="34544"/>
                <a:lumOff val="14510"/>
                <a:alphaOff val="0"/>
              </a:srgbClr>
            </a:fillRef>
            <a:effectRef idx="0">
              <a:srgbClr val="004358">
                <a:hueOff val="674876"/>
                <a:satOff val="34544"/>
                <a:lumOff val="14510"/>
                <a:alphaOff val="0"/>
              </a:srgbClr>
            </a:effectRef>
            <a:fontRef idx="minor">
              <a:sysClr val="window" lastClr="FFFFFF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Title 13"/>
          <p:cNvSpPr txBox="1"/>
          <p:nvPr/>
        </p:nvSpPr>
        <p:spPr>
          <a:xfrm>
            <a:off x="5383530" y="3434398"/>
            <a:ext cx="1744345" cy="3689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关于</a:t>
            </a:r>
            <a:r>
              <a:rPr lang="en-US" altLang="zh-CN" sz="20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</a:t>
            </a:r>
            <a:endParaRPr lang="en-US" altLang="zh-CN" sz="20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itle 13"/>
          <p:cNvSpPr txBox="1"/>
          <p:nvPr/>
        </p:nvSpPr>
        <p:spPr>
          <a:xfrm>
            <a:off x="3936641" y="2999357"/>
            <a:ext cx="1016097" cy="2336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265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一些想法</a:t>
            </a:r>
            <a:endParaRPr lang="zh-CN" altLang="en-US" sz="1265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itle 13"/>
          <p:cNvSpPr txBox="1"/>
          <p:nvPr/>
        </p:nvSpPr>
        <p:spPr>
          <a:xfrm>
            <a:off x="7840517" y="2099529"/>
            <a:ext cx="1016097" cy="23368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265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题目设定</a:t>
            </a:r>
            <a:endParaRPr lang="zh-CN" altLang="en-US" sz="1265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75672" y="279004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id-ID" sz="28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66326" y="1693466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id-ID" sz="28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64227" y="257921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id-ID" sz="28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466829" y="3899185"/>
            <a:ext cx="574175" cy="574191"/>
          </a:xfrm>
          <a:prstGeom prst="ellipse">
            <a:avLst/>
          </a:prstGeom>
          <a:solidFill>
            <a:srgbClr val="18B29D"/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04358">
              <a:hueOff val="449917"/>
              <a:satOff val="23029"/>
              <a:lumOff val="9673"/>
              <a:alphaOff val="0"/>
            </a:srgbClr>
          </a:fillRef>
          <a:effectRef idx="0">
            <a:srgbClr val="004358">
              <a:hueOff val="449917"/>
              <a:satOff val="23029"/>
              <a:lumOff val="9673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TextBox 78"/>
          <p:cNvSpPr txBox="1"/>
          <p:nvPr/>
        </p:nvSpPr>
        <p:spPr>
          <a:xfrm>
            <a:off x="5383828" y="5138242"/>
            <a:ext cx="1569124" cy="5899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了解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的部署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73845" y="1767205"/>
            <a:ext cx="1539240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难易题目各1个</a:t>
            </a:r>
            <a:endParaRPr lang="zh-CN" altLang="en-US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4"/>
          <p:cNvSpPr/>
          <p:nvPr/>
        </p:nvSpPr>
        <p:spPr>
          <a:xfrm>
            <a:off x="929640" y="1311275"/>
            <a:ext cx="266509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376092"/>
                </a:solidFill>
                <a:latin typeface="Calibri" panose="020F0502020204030204" charset="0"/>
              </a:rPr>
              <a:t>每人设计2道web安全类题目、这似乎也比较往后，首先要会做，才会设计；总之还得学习web题目的打法，总之网站要弄好，才能搜集那些题。</a:t>
            </a:r>
            <a:endParaRPr lang="zh-CN" altLang="en-US" sz="1600" b="1" dirty="0">
              <a:solidFill>
                <a:srgbClr val="376092"/>
              </a:solidFill>
              <a:latin typeface="Calibri" panose="020F050202020403020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376092"/>
                </a:solidFill>
                <a:latin typeface="Calibri" panose="020F0502020204030204" charset="0"/>
              </a:rPr>
              <a:t>可以尝试把网站都处理好之后再去综合学题目的做法</a:t>
            </a:r>
            <a:endParaRPr lang="zh-CN" altLang="en-US" sz="1600" b="1" dirty="0">
              <a:solidFill>
                <a:srgbClr val="376092"/>
              </a:solidFill>
              <a:latin typeface="Calibri" panose="020F05020202040302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29640" y="1311275"/>
            <a:ext cx="2665730" cy="3046095"/>
            <a:chOff x="814148" y="1940884"/>
            <a:chExt cx="6583511" cy="3920063"/>
          </a:xfrm>
          <a:solidFill>
            <a:srgbClr val="44546A"/>
          </a:solidFill>
        </p:grpSpPr>
        <p:grpSp>
          <p:nvGrpSpPr>
            <p:cNvPr id="37" name="Group 12"/>
            <p:cNvGrpSpPr/>
            <p:nvPr/>
          </p:nvGrpSpPr>
          <p:grpSpPr>
            <a:xfrm>
              <a:off x="5741475" y="1940884"/>
              <a:ext cx="1656184" cy="1728192"/>
              <a:chOff x="4685505" y="3511025"/>
              <a:chExt cx="1656184" cy="1728192"/>
            </a:xfrm>
            <a:grpFill/>
          </p:grpSpPr>
          <p:sp>
            <p:nvSpPr>
              <p:cNvPr id="38" name="矩形 5"/>
              <p:cNvSpPr/>
              <p:nvPr/>
            </p:nvSpPr>
            <p:spPr>
              <a:xfrm>
                <a:off x="6233677" y="3583033"/>
                <a:ext cx="108012" cy="16561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6"/>
              <p:cNvSpPr/>
              <p:nvPr/>
            </p:nvSpPr>
            <p:spPr>
              <a:xfrm rot="5400000">
                <a:off x="5459591" y="2736939"/>
                <a:ext cx="108012" cy="16561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3" name="Group 12"/>
            <p:cNvGrpSpPr/>
            <p:nvPr/>
          </p:nvGrpSpPr>
          <p:grpSpPr>
            <a:xfrm flipH="1" flipV="1">
              <a:off x="814148" y="4132755"/>
              <a:ext cx="1656184" cy="1728192"/>
              <a:chOff x="4685505" y="3511025"/>
              <a:chExt cx="1656184" cy="1728192"/>
            </a:xfrm>
            <a:grpFill/>
          </p:grpSpPr>
          <p:sp>
            <p:nvSpPr>
              <p:cNvPr id="44" name="矩形 5"/>
              <p:cNvSpPr/>
              <p:nvPr/>
            </p:nvSpPr>
            <p:spPr>
              <a:xfrm>
                <a:off x="6233677" y="3583033"/>
                <a:ext cx="108012" cy="16561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6"/>
              <p:cNvSpPr/>
              <p:nvPr/>
            </p:nvSpPr>
            <p:spPr>
              <a:xfrm rot="5400000">
                <a:off x="5459591" y="2736939"/>
                <a:ext cx="108012" cy="16561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52" grpId="0"/>
      <p:bldP spid="53" grpId="0"/>
      <p:bldP spid="54" grpId="0"/>
      <p:bldP spid="75" grpId="0"/>
      <p:bldP spid="79" grpId="0"/>
      <p:bldP spid="25" grpId="0"/>
      <p:bldP spid="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PA-矩形 11"/>
          <p:cNvSpPr/>
          <p:nvPr>
            <p:custDataLst>
              <p:tags r:id="rId1"/>
            </p:custDataLst>
          </p:nvPr>
        </p:nvSpPr>
        <p:spPr>
          <a:xfrm>
            <a:off x="15240" y="2517908"/>
            <a:ext cx="12192000" cy="1822184"/>
          </a:xfrm>
          <a:prstGeom prst="rect">
            <a:avLst/>
          </a:prstGeom>
          <a:solidFill>
            <a:srgbClr val="EC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椭圆 2"/>
          <p:cNvSpPr/>
          <p:nvPr>
            <p:custDataLst>
              <p:tags r:id="rId2"/>
            </p:custDataLst>
          </p:nvPr>
        </p:nvSpPr>
        <p:spPr>
          <a:xfrm>
            <a:off x="2111940" y="2230755"/>
            <a:ext cx="2480310" cy="2396490"/>
          </a:xfrm>
          <a:prstGeom prst="ellipse">
            <a:avLst/>
          </a:prstGeom>
          <a:solidFill>
            <a:srgbClr val="F2F2F2"/>
          </a:solidFill>
          <a:ln w="44450" cap="flat" cmpd="sng" algn="ctr">
            <a:solidFill>
              <a:srgbClr val="4C6D7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2301041" y="2675534"/>
            <a:ext cx="2102109" cy="1384369"/>
            <a:chOff x="4546340" y="2594200"/>
            <a:chExt cx="2102109" cy="1384369"/>
          </a:xfrm>
        </p:grpSpPr>
        <p:sp>
          <p:nvSpPr>
            <p:cNvPr id="9" name="PA-文本框 8"/>
            <p:cNvSpPr txBox="1"/>
            <p:nvPr>
              <p:custDataLst>
                <p:tags r:id="rId4"/>
              </p:custDataLst>
            </p:nvPr>
          </p:nvSpPr>
          <p:spPr>
            <a:xfrm flipH="1">
              <a:off x="4923619" y="2594200"/>
              <a:ext cx="143637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80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03</a:t>
              </a:r>
              <a:endParaRPr lang="en-US" altLang="zh-CN" sz="80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PA-文本框 9"/>
            <p:cNvSpPr txBox="1"/>
            <p:nvPr>
              <p:custDataLst>
                <p:tags r:id="rId5"/>
              </p:custDataLst>
            </p:nvPr>
          </p:nvSpPr>
          <p:spPr>
            <a:xfrm flipH="1">
              <a:off x="4546340" y="3579789"/>
              <a:ext cx="210210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Part   three </a:t>
              </a:r>
              <a:r>
                <a:rPr lang="en-US" altLang="zh-CN" sz="2000" dirty="0">
                  <a:solidFill>
                    <a:srgbClr val="B8497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  </a:t>
              </a:r>
              <a:endParaRPr lang="en-US" altLang="zh-CN" sz="2000" dirty="0">
                <a:solidFill>
                  <a:srgbClr val="B8497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PA-矩形 10"/>
          <p:cNvSpPr/>
          <p:nvPr>
            <p:custDataLst>
              <p:tags r:id="rId6"/>
            </p:custDataLst>
          </p:nvPr>
        </p:nvSpPr>
        <p:spPr>
          <a:xfrm>
            <a:off x="5332397" y="2968225"/>
            <a:ext cx="5896610" cy="92202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WEB漏洞扫描系统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60902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WEB漏洞扫描系统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5160" y="635000"/>
            <a:ext cx="1901190" cy="571500"/>
          </a:xfrm>
          <a:prstGeom prst="roundRect">
            <a:avLst/>
          </a:prstGeom>
          <a:solidFill>
            <a:srgbClr val="ECECE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要求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45160" y="3637915"/>
            <a:ext cx="1901190" cy="571500"/>
          </a:xfrm>
          <a:prstGeom prst="roundRect">
            <a:avLst/>
          </a:prstGeom>
          <a:solidFill>
            <a:srgbClr val="ECECE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思路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160" y="1206500"/>
            <a:ext cx="1130871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50000"/>
              </a:lnSpc>
              <a:buClr>
                <a:srgbClr val="376092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至少支持对SQL注入漏洞、XSS漏洞、上传漏洞和弱口令的扫描（后面还是要看一些其他漏洞扫描模块的实现）——不过先从sqlmap搞起；</a:t>
            </a:r>
            <a:endParaRPr lang="zh-CN" altLang="en-US" sz="2000" b="1" dirty="0">
              <a:solidFill>
                <a:schemeClr val="tx1"/>
              </a:solidFill>
              <a:latin typeface="Calibri" panose="020F0502020204030204" charset="0"/>
            </a:endParaRPr>
          </a:p>
          <a:p>
            <a:pPr eaLnBrk="1" hangingPunct="1">
              <a:lnSpc>
                <a:spcPct val="150000"/>
              </a:lnSpc>
              <a:buClr>
                <a:srgbClr val="376092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扫描结果自动形成扫描报告，支持HTML和word输出格式 将扫描结果形成漏洞扫描报告提交 sqlmap有类似源代码</a:t>
            </a:r>
            <a:endParaRPr lang="zh-CN" altLang="en-US" sz="2000" b="1" dirty="0">
              <a:solidFill>
                <a:schemeClr val="tx1"/>
              </a:solidFill>
              <a:latin typeface="Calibri" panose="020F0502020204030204" charset="0"/>
              <a:sym typeface="+mn-ea"/>
            </a:endParaRPr>
          </a:p>
          <a:p>
            <a:pPr eaLnBrk="1" hangingPunct="1">
              <a:lnSpc>
                <a:spcPct val="150000"/>
              </a:lnSpc>
              <a:buClr>
                <a:srgbClr val="376092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每组对其他所有组的CTF网站进行扫描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扫即可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560" y="4302125"/>
            <a:ext cx="1126744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noProof="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sqlmap使用python写的，到时候也用python去写吧;还有一些开源漏扫软件，但先集中于sqlmap。</a:t>
            </a:r>
            <a:endParaRPr lang="zh-CN" altLang="en-US" sz="2000" b="1" noProof="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noProof="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比对自己的漏洞扫描系统之后和sqlmap得到的东西</a:t>
            </a:r>
            <a:endParaRPr lang="zh-CN" altLang="en-US" sz="2000" b="1" noProof="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11" grpId="1" animBg="1"/>
      <p:bldP spid="3" grpId="1"/>
      <p:bldP spid="2" grpId="0" animBg="1"/>
      <p:bldP spid="5" grpId="0"/>
      <p:bldP spid="2" grpId="1" animBg="1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PA-矩形 11"/>
          <p:cNvSpPr/>
          <p:nvPr>
            <p:custDataLst>
              <p:tags r:id="rId1"/>
            </p:custDataLst>
          </p:nvPr>
        </p:nvSpPr>
        <p:spPr>
          <a:xfrm>
            <a:off x="15240" y="2517908"/>
            <a:ext cx="12192000" cy="1822184"/>
          </a:xfrm>
          <a:prstGeom prst="rect">
            <a:avLst/>
          </a:prstGeom>
          <a:solidFill>
            <a:srgbClr val="EC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椭圆 2"/>
          <p:cNvSpPr/>
          <p:nvPr>
            <p:custDataLst>
              <p:tags r:id="rId2"/>
            </p:custDataLst>
          </p:nvPr>
        </p:nvSpPr>
        <p:spPr>
          <a:xfrm>
            <a:off x="2111940" y="2230755"/>
            <a:ext cx="2480310" cy="2396490"/>
          </a:xfrm>
          <a:prstGeom prst="ellipse">
            <a:avLst/>
          </a:prstGeom>
          <a:solidFill>
            <a:srgbClr val="F2F2F2"/>
          </a:solidFill>
          <a:ln w="44450" cap="flat" cmpd="sng" algn="ctr">
            <a:solidFill>
              <a:srgbClr val="4C6D7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2301041" y="2675534"/>
            <a:ext cx="2102109" cy="1384369"/>
            <a:chOff x="4546340" y="2594200"/>
            <a:chExt cx="2102109" cy="1384369"/>
          </a:xfrm>
        </p:grpSpPr>
        <p:sp>
          <p:nvSpPr>
            <p:cNvPr id="9" name="PA-文本框 8"/>
            <p:cNvSpPr txBox="1"/>
            <p:nvPr>
              <p:custDataLst>
                <p:tags r:id="rId4"/>
              </p:custDataLst>
            </p:nvPr>
          </p:nvSpPr>
          <p:spPr>
            <a:xfrm flipH="1">
              <a:off x="4923619" y="2594200"/>
              <a:ext cx="143637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80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04</a:t>
              </a:r>
              <a:endParaRPr lang="en-US" altLang="zh-CN" sz="80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PA-文本框 9"/>
            <p:cNvSpPr txBox="1"/>
            <p:nvPr>
              <p:custDataLst>
                <p:tags r:id="rId5"/>
              </p:custDataLst>
            </p:nvPr>
          </p:nvSpPr>
          <p:spPr>
            <a:xfrm flipH="1">
              <a:off x="4546340" y="3579789"/>
              <a:ext cx="210210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Part   four </a:t>
              </a:r>
              <a:r>
                <a:rPr lang="en-US" altLang="zh-CN" sz="2000" dirty="0">
                  <a:solidFill>
                    <a:srgbClr val="B8497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  </a:t>
              </a:r>
              <a:endParaRPr lang="en-US" altLang="zh-CN" sz="2000" dirty="0">
                <a:solidFill>
                  <a:srgbClr val="B8497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PA-矩形 10"/>
          <p:cNvSpPr/>
          <p:nvPr>
            <p:custDataLst>
              <p:tags r:id="rId6"/>
            </p:custDataLst>
          </p:nvPr>
        </p:nvSpPr>
        <p:spPr>
          <a:xfrm>
            <a:off x="5332397" y="2968225"/>
            <a:ext cx="4983480" cy="92202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细节问题及总结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61036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细节问题及总结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1117" y="1360348"/>
            <a:ext cx="10489767" cy="4905115"/>
            <a:chOff x="651851" y="1360348"/>
            <a:chExt cx="10489767" cy="4905115"/>
          </a:xfrm>
        </p:grpSpPr>
        <p:pic>
          <p:nvPicPr>
            <p:cNvPr id="20" name="Picture 125"/>
            <p:cNvPicPr>
              <a:picLocks noChangeAspect="1" noChangeArrowheads="1"/>
            </p:cNvPicPr>
            <p:nvPr/>
          </p:nvPicPr>
          <p:blipFill>
            <a:blip r:embed="rId1">
              <a:lum bright="-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777" y="4897434"/>
              <a:ext cx="4110037" cy="11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Oval 6"/>
            <p:cNvSpPr>
              <a:spLocks noChangeArrowheads="1"/>
            </p:cNvSpPr>
            <p:nvPr/>
          </p:nvSpPr>
          <p:spPr bwMode="gray">
            <a:xfrm>
              <a:off x="4248151" y="1917697"/>
              <a:ext cx="3471862" cy="3467100"/>
            </a:xfrm>
            <a:prstGeom prst="ellipse">
              <a:avLst/>
            </a:prstGeom>
            <a:solidFill>
              <a:srgbClr val="777777"/>
            </a:solidFill>
            <a:ln w="9525">
              <a:noFill/>
              <a:rou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flatTx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GB"/>
            </a:p>
          </p:txBody>
        </p:sp>
        <p:grpSp>
          <p:nvGrpSpPr>
            <p:cNvPr id="22" name="Group 27"/>
            <p:cNvGrpSpPr/>
            <p:nvPr/>
          </p:nvGrpSpPr>
          <p:grpSpPr>
            <a:xfrm>
              <a:off x="4259263" y="1927222"/>
              <a:ext cx="3449637" cy="3448050"/>
              <a:chOff x="4259263" y="1927222"/>
              <a:chExt cx="3449637" cy="3448050"/>
            </a:xfrm>
          </p:grpSpPr>
          <p:sp>
            <p:nvSpPr>
              <p:cNvPr id="23" name="Oval 8"/>
              <p:cNvSpPr>
                <a:spLocks noChangeArrowheads="1"/>
              </p:cNvSpPr>
              <p:nvPr/>
            </p:nvSpPr>
            <p:spPr bwMode="gray">
              <a:xfrm>
                <a:off x="4259263" y="1927222"/>
                <a:ext cx="3449637" cy="3448050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65000"/>
                    </a:schemeClr>
                  </a:gs>
                  <a:gs pos="75000">
                    <a:srgbClr val="9F9F9F">
                      <a:gamma/>
                      <a:tint val="28235"/>
                      <a:invGamma/>
                    </a:srgbClr>
                  </a:gs>
                </a:gsLst>
                <a:lin ang="2700000" scaled="1"/>
              </a:gradFill>
              <a:ln w="19050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4" name="Oval 9"/>
              <p:cNvSpPr>
                <a:spLocks noChangeArrowheads="1"/>
              </p:cNvSpPr>
              <p:nvPr/>
            </p:nvSpPr>
            <p:spPr bwMode="gray">
              <a:xfrm>
                <a:off x="4614863" y="2282822"/>
                <a:ext cx="2740025" cy="273843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19050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gray">
              <a:xfrm>
                <a:off x="4957763" y="2624135"/>
                <a:ext cx="2052637" cy="2054225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100000">
                    <a:srgbClr val="333333">
                      <a:gamma/>
                      <a:tint val="38431"/>
                      <a:invGamma/>
                    </a:srgbClr>
                  </a:gs>
                </a:gsLst>
                <a:lin ang="2700000" scaled="1"/>
              </a:gradFill>
              <a:ln w="19050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gray">
              <a:xfrm>
                <a:off x="5281613" y="2949572"/>
                <a:ext cx="1408112" cy="140335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19050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8" name="Oval 12"/>
              <p:cNvSpPr>
                <a:spLocks noChangeArrowheads="1"/>
              </p:cNvSpPr>
              <p:nvPr/>
            </p:nvSpPr>
            <p:spPr bwMode="gray">
              <a:xfrm flipV="1">
                <a:off x="5562601" y="3228972"/>
                <a:ext cx="846137" cy="846138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rot="10800000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9" name="Text Box 67"/>
              <p:cNvSpPr txBox="1">
                <a:spLocks noChangeArrowheads="1"/>
              </p:cNvSpPr>
              <p:nvPr/>
            </p:nvSpPr>
            <p:spPr bwMode="gray">
              <a:xfrm>
                <a:off x="5867401" y="2070097"/>
                <a:ext cx="265112" cy="2857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GB" dirty="0">
                    <a:latin typeface="+mn-lt"/>
                  </a:rPr>
                  <a:t>1</a:t>
                </a:r>
                <a:endParaRPr lang="en-GB" dirty="0">
                  <a:latin typeface="+mn-lt"/>
                </a:endParaRPr>
              </a:p>
            </p:txBody>
          </p:sp>
          <p:sp>
            <p:nvSpPr>
              <p:cNvPr id="30" name="Text Box 67"/>
              <p:cNvSpPr txBox="1">
                <a:spLocks noChangeArrowheads="1"/>
              </p:cNvSpPr>
              <p:nvPr/>
            </p:nvSpPr>
            <p:spPr bwMode="gray">
              <a:xfrm>
                <a:off x="5867401" y="2409822"/>
                <a:ext cx="265112" cy="2857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GB" dirty="0">
                    <a:latin typeface="+mn-lt"/>
                  </a:rPr>
                  <a:t>2</a:t>
                </a:r>
                <a:endParaRPr lang="en-GB" dirty="0">
                  <a:latin typeface="+mn-lt"/>
                </a:endParaRPr>
              </a:p>
            </p:txBody>
          </p:sp>
          <p:sp>
            <p:nvSpPr>
              <p:cNvPr id="31" name="Text Box 67"/>
              <p:cNvSpPr txBox="1">
                <a:spLocks noChangeArrowheads="1"/>
              </p:cNvSpPr>
              <p:nvPr/>
            </p:nvSpPr>
            <p:spPr bwMode="gray">
              <a:xfrm>
                <a:off x="5867401" y="2735260"/>
                <a:ext cx="265112" cy="2857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GB" dirty="0">
                    <a:solidFill>
                      <a:schemeClr val="bg1"/>
                    </a:solidFill>
                    <a:latin typeface="+mn-lt"/>
                  </a:rPr>
                  <a:t>3</a:t>
                </a:r>
                <a:endParaRPr lang="en-GB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2" name="Text Box 67"/>
              <p:cNvSpPr txBox="1">
                <a:spLocks noChangeArrowheads="1"/>
              </p:cNvSpPr>
              <p:nvPr/>
            </p:nvSpPr>
            <p:spPr bwMode="gray">
              <a:xfrm>
                <a:off x="5867401" y="3087685"/>
                <a:ext cx="265112" cy="2841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GB" dirty="0">
                    <a:latin typeface="+mn-lt"/>
                  </a:rPr>
                  <a:t>4</a:t>
                </a:r>
                <a:endParaRPr lang="en-GB" dirty="0">
                  <a:latin typeface="+mn-lt"/>
                </a:endParaRPr>
              </a:p>
            </p:txBody>
          </p:sp>
          <p:grpSp>
            <p:nvGrpSpPr>
              <p:cNvPr id="33" name="Group 117"/>
              <p:cNvGrpSpPr/>
              <p:nvPr/>
            </p:nvGrpSpPr>
            <p:grpSpPr bwMode="auto">
              <a:xfrm>
                <a:off x="5224463" y="3036884"/>
                <a:ext cx="609600" cy="609600"/>
                <a:chOff x="-180" y="2946"/>
                <a:chExt cx="384" cy="384"/>
              </a:xfrm>
            </p:grpSpPr>
            <p:sp>
              <p:nvSpPr>
                <p:cNvPr id="61" name="Oval 113"/>
                <p:cNvSpPr>
                  <a:spLocks noChangeArrowheads="1"/>
                </p:cNvSpPr>
                <p:nvPr/>
              </p:nvSpPr>
              <p:spPr bwMode="auto">
                <a:xfrm>
                  <a:off x="-120" y="3006"/>
                  <a:ext cx="264" cy="2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" name="Oval 115"/>
                <p:cNvSpPr>
                  <a:spLocks noChangeArrowheads="1"/>
                </p:cNvSpPr>
                <p:nvPr/>
              </p:nvSpPr>
              <p:spPr bwMode="auto">
                <a:xfrm>
                  <a:off x="-44" y="3082"/>
                  <a:ext cx="112" cy="112"/>
                </a:xfrm>
                <a:prstGeom prst="ellipse">
                  <a:avLst/>
                </a:prstGeom>
                <a:solidFill>
                  <a:srgbClr val="BCBCBC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3" name="Oval 116"/>
                <p:cNvSpPr>
                  <a:spLocks noChangeArrowheads="1"/>
                </p:cNvSpPr>
                <p:nvPr/>
              </p:nvSpPr>
              <p:spPr bwMode="auto">
                <a:xfrm>
                  <a:off x="-180" y="2946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4" name="Group 135"/>
              <p:cNvGrpSpPr/>
              <p:nvPr/>
            </p:nvGrpSpPr>
            <p:grpSpPr bwMode="auto">
              <a:xfrm>
                <a:off x="6351588" y="2827334"/>
                <a:ext cx="609600" cy="609600"/>
                <a:chOff x="-180" y="2946"/>
                <a:chExt cx="384" cy="384"/>
              </a:xfrm>
            </p:grpSpPr>
            <p:sp>
              <p:nvSpPr>
                <p:cNvPr id="58" name="Oval 136"/>
                <p:cNvSpPr>
                  <a:spLocks noChangeArrowheads="1"/>
                </p:cNvSpPr>
                <p:nvPr/>
              </p:nvSpPr>
              <p:spPr bwMode="auto">
                <a:xfrm>
                  <a:off x="-120" y="3006"/>
                  <a:ext cx="264" cy="2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" name="Oval 137"/>
                <p:cNvSpPr>
                  <a:spLocks noChangeArrowheads="1"/>
                </p:cNvSpPr>
                <p:nvPr/>
              </p:nvSpPr>
              <p:spPr bwMode="auto">
                <a:xfrm>
                  <a:off x="-44" y="3082"/>
                  <a:ext cx="112" cy="112"/>
                </a:xfrm>
                <a:prstGeom prst="ellipse">
                  <a:avLst/>
                </a:prstGeom>
                <a:solidFill>
                  <a:srgbClr val="5F5F5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" name="Oval 138"/>
                <p:cNvSpPr>
                  <a:spLocks noChangeArrowheads="1"/>
                </p:cNvSpPr>
                <p:nvPr/>
              </p:nvSpPr>
              <p:spPr bwMode="auto">
                <a:xfrm>
                  <a:off x="-180" y="2946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5" name="Group 139"/>
              <p:cNvGrpSpPr/>
              <p:nvPr/>
            </p:nvGrpSpPr>
            <p:grpSpPr bwMode="auto">
              <a:xfrm>
                <a:off x="5732463" y="3521072"/>
                <a:ext cx="609600" cy="609600"/>
                <a:chOff x="-180" y="2946"/>
                <a:chExt cx="384" cy="384"/>
              </a:xfrm>
            </p:grpSpPr>
            <p:sp>
              <p:nvSpPr>
                <p:cNvPr id="55" name="Oval 140"/>
                <p:cNvSpPr>
                  <a:spLocks noChangeArrowheads="1"/>
                </p:cNvSpPr>
                <p:nvPr/>
              </p:nvSpPr>
              <p:spPr bwMode="auto">
                <a:xfrm>
                  <a:off x="-120" y="3006"/>
                  <a:ext cx="264" cy="2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" name="Oval 141"/>
                <p:cNvSpPr>
                  <a:spLocks noChangeArrowheads="1"/>
                </p:cNvSpPr>
                <p:nvPr/>
              </p:nvSpPr>
              <p:spPr bwMode="auto">
                <a:xfrm>
                  <a:off x="-44" y="3082"/>
                  <a:ext cx="112" cy="112"/>
                </a:xfrm>
                <a:prstGeom prst="ellipse">
                  <a:avLst/>
                </a:prstGeom>
                <a:solidFill>
                  <a:srgbClr val="6D0303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" name="Oval 142"/>
                <p:cNvSpPr>
                  <a:spLocks noChangeArrowheads="1"/>
                </p:cNvSpPr>
                <p:nvPr/>
              </p:nvSpPr>
              <p:spPr bwMode="auto">
                <a:xfrm>
                  <a:off x="-180" y="2946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6" name="Group 293"/>
              <p:cNvGrpSpPr/>
              <p:nvPr/>
            </p:nvGrpSpPr>
            <p:grpSpPr bwMode="auto">
              <a:xfrm>
                <a:off x="6105527" y="3895723"/>
                <a:ext cx="196850" cy="174625"/>
                <a:chOff x="2905" y="2343"/>
                <a:chExt cx="124" cy="110"/>
              </a:xfrm>
              <a:solidFill>
                <a:schemeClr val="accent4"/>
              </a:solidFill>
            </p:grpSpPr>
            <p:sp>
              <p:nvSpPr>
                <p:cNvPr id="40" name="Freeform 286"/>
                <p:cNvSpPr/>
                <p:nvPr/>
              </p:nvSpPr>
              <p:spPr bwMode="gray">
                <a:xfrm rot="10843907">
                  <a:off x="2939" y="2378"/>
                  <a:ext cx="78" cy="63"/>
                </a:xfrm>
                <a:custGeom>
                  <a:avLst/>
                  <a:gdLst>
                    <a:gd name="T0" fmla="*/ 57 w 60"/>
                    <a:gd name="T1" fmla="*/ 0 h 55"/>
                    <a:gd name="T2" fmla="*/ 41 w 60"/>
                    <a:gd name="T3" fmla="*/ 41 h 55"/>
                    <a:gd name="T4" fmla="*/ 0 w 60"/>
                    <a:gd name="T5" fmla="*/ 50 h 55"/>
                    <a:gd name="T6" fmla="*/ 43 w 60"/>
                    <a:gd name="T7" fmla="*/ 42 h 55"/>
                    <a:gd name="T8" fmla="*/ 57 w 60"/>
                    <a:gd name="T9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55">
                      <a:moveTo>
                        <a:pt x="57" y="0"/>
                      </a:moveTo>
                      <a:cubicBezTo>
                        <a:pt x="58" y="15"/>
                        <a:pt x="53" y="31"/>
                        <a:pt x="41" y="41"/>
                      </a:cubicBezTo>
                      <a:cubicBezTo>
                        <a:pt x="30" y="51"/>
                        <a:pt x="14" y="53"/>
                        <a:pt x="0" y="50"/>
                      </a:cubicBezTo>
                      <a:cubicBezTo>
                        <a:pt x="14" y="55"/>
                        <a:pt x="31" y="53"/>
                        <a:pt x="43" y="42"/>
                      </a:cubicBezTo>
                      <a:cubicBezTo>
                        <a:pt x="55" y="32"/>
                        <a:pt x="60" y="16"/>
                        <a:pt x="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" name="Freeform 287"/>
                <p:cNvSpPr/>
                <p:nvPr/>
              </p:nvSpPr>
              <p:spPr bwMode="gray">
                <a:xfrm rot="10843907">
                  <a:off x="2947" y="2386"/>
                  <a:ext cx="82" cy="67"/>
                </a:xfrm>
                <a:custGeom>
                  <a:avLst/>
                  <a:gdLst>
                    <a:gd name="T0" fmla="*/ 60 w 63"/>
                    <a:gd name="T1" fmla="*/ 0 h 58"/>
                    <a:gd name="T2" fmla="*/ 43 w 63"/>
                    <a:gd name="T3" fmla="*/ 43 h 58"/>
                    <a:gd name="T4" fmla="*/ 0 w 63"/>
                    <a:gd name="T5" fmla="*/ 53 h 58"/>
                    <a:gd name="T6" fmla="*/ 45 w 63"/>
                    <a:gd name="T7" fmla="*/ 45 h 58"/>
                    <a:gd name="T8" fmla="*/ 60 w 63"/>
                    <a:gd name="T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58">
                      <a:moveTo>
                        <a:pt x="60" y="0"/>
                      </a:moveTo>
                      <a:cubicBezTo>
                        <a:pt x="61" y="16"/>
                        <a:pt x="56" y="33"/>
                        <a:pt x="43" y="43"/>
                      </a:cubicBezTo>
                      <a:cubicBezTo>
                        <a:pt x="31" y="54"/>
                        <a:pt x="15" y="57"/>
                        <a:pt x="0" y="53"/>
                      </a:cubicBezTo>
                      <a:cubicBezTo>
                        <a:pt x="15" y="58"/>
                        <a:pt x="32" y="55"/>
                        <a:pt x="45" y="45"/>
                      </a:cubicBezTo>
                      <a:cubicBezTo>
                        <a:pt x="58" y="34"/>
                        <a:pt x="63" y="17"/>
                        <a:pt x="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" name="Freeform 288"/>
                <p:cNvSpPr/>
                <p:nvPr/>
              </p:nvSpPr>
              <p:spPr bwMode="gray">
                <a:xfrm rot="10843907">
                  <a:off x="2931" y="2372"/>
                  <a:ext cx="76" cy="60"/>
                </a:xfrm>
                <a:custGeom>
                  <a:avLst/>
                  <a:gdLst>
                    <a:gd name="T0" fmla="*/ 55 w 58"/>
                    <a:gd name="T1" fmla="*/ 0 h 52"/>
                    <a:gd name="T2" fmla="*/ 40 w 58"/>
                    <a:gd name="T3" fmla="*/ 39 h 52"/>
                    <a:gd name="T4" fmla="*/ 0 w 58"/>
                    <a:gd name="T5" fmla="*/ 48 h 52"/>
                    <a:gd name="T6" fmla="*/ 41 w 58"/>
                    <a:gd name="T7" fmla="*/ 40 h 52"/>
                    <a:gd name="T8" fmla="*/ 55 w 58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2">
                      <a:moveTo>
                        <a:pt x="55" y="0"/>
                      </a:moveTo>
                      <a:cubicBezTo>
                        <a:pt x="57" y="15"/>
                        <a:pt x="52" y="29"/>
                        <a:pt x="40" y="39"/>
                      </a:cubicBezTo>
                      <a:cubicBezTo>
                        <a:pt x="29" y="48"/>
                        <a:pt x="14" y="51"/>
                        <a:pt x="0" y="48"/>
                      </a:cubicBezTo>
                      <a:cubicBezTo>
                        <a:pt x="15" y="52"/>
                        <a:pt x="30" y="50"/>
                        <a:pt x="41" y="40"/>
                      </a:cubicBezTo>
                      <a:cubicBezTo>
                        <a:pt x="53" y="30"/>
                        <a:pt x="58" y="15"/>
                        <a:pt x="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Freeform 289"/>
                <p:cNvSpPr/>
                <p:nvPr/>
              </p:nvSpPr>
              <p:spPr bwMode="gray">
                <a:xfrm rot="10843907">
                  <a:off x="2913" y="2349"/>
                  <a:ext cx="64" cy="51"/>
                </a:xfrm>
                <a:custGeom>
                  <a:avLst/>
                  <a:gdLst>
                    <a:gd name="T0" fmla="*/ 47 w 49"/>
                    <a:gd name="T1" fmla="*/ 0 h 44"/>
                    <a:gd name="T2" fmla="*/ 34 w 49"/>
                    <a:gd name="T3" fmla="*/ 33 h 44"/>
                    <a:gd name="T4" fmla="*/ 0 w 49"/>
                    <a:gd name="T5" fmla="*/ 40 h 44"/>
                    <a:gd name="T6" fmla="*/ 35 w 49"/>
                    <a:gd name="T7" fmla="*/ 34 h 44"/>
                    <a:gd name="T8" fmla="*/ 47 w 49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4">
                      <a:moveTo>
                        <a:pt x="47" y="0"/>
                      </a:moveTo>
                      <a:cubicBezTo>
                        <a:pt x="48" y="12"/>
                        <a:pt x="44" y="25"/>
                        <a:pt x="34" y="33"/>
                      </a:cubicBezTo>
                      <a:cubicBezTo>
                        <a:pt x="25" y="41"/>
                        <a:pt x="12" y="43"/>
                        <a:pt x="0" y="40"/>
                      </a:cubicBezTo>
                      <a:cubicBezTo>
                        <a:pt x="12" y="44"/>
                        <a:pt x="25" y="42"/>
                        <a:pt x="35" y="34"/>
                      </a:cubicBezTo>
                      <a:cubicBezTo>
                        <a:pt x="45" y="26"/>
                        <a:pt x="49" y="12"/>
                        <a:pt x="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" name="Freeform 290"/>
                <p:cNvSpPr/>
                <p:nvPr/>
              </p:nvSpPr>
              <p:spPr bwMode="gray">
                <a:xfrm rot="10843907">
                  <a:off x="2918" y="2356"/>
                  <a:ext cx="67" cy="54"/>
                </a:xfrm>
                <a:custGeom>
                  <a:avLst/>
                  <a:gdLst>
                    <a:gd name="T0" fmla="*/ 49 w 51"/>
                    <a:gd name="T1" fmla="*/ 0 h 47"/>
                    <a:gd name="T2" fmla="*/ 35 w 51"/>
                    <a:gd name="T3" fmla="*/ 35 h 47"/>
                    <a:gd name="T4" fmla="*/ 0 w 51"/>
                    <a:gd name="T5" fmla="*/ 42 h 47"/>
                    <a:gd name="T6" fmla="*/ 37 w 51"/>
                    <a:gd name="T7" fmla="*/ 36 h 47"/>
                    <a:gd name="T8" fmla="*/ 49 w 5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7">
                      <a:moveTo>
                        <a:pt x="49" y="0"/>
                      </a:moveTo>
                      <a:cubicBezTo>
                        <a:pt x="50" y="13"/>
                        <a:pt x="46" y="26"/>
                        <a:pt x="35" y="35"/>
                      </a:cubicBezTo>
                      <a:cubicBezTo>
                        <a:pt x="26" y="43"/>
                        <a:pt x="12" y="46"/>
                        <a:pt x="0" y="42"/>
                      </a:cubicBezTo>
                      <a:cubicBezTo>
                        <a:pt x="12" y="47"/>
                        <a:pt x="26" y="45"/>
                        <a:pt x="37" y="36"/>
                      </a:cubicBezTo>
                      <a:cubicBezTo>
                        <a:pt x="47" y="27"/>
                        <a:pt x="51" y="13"/>
                        <a:pt x="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" name="Freeform 291"/>
                <p:cNvSpPr/>
                <p:nvPr/>
              </p:nvSpPr>
              <p:spPr bwMode="gray">
                <a:xfrm rot="10843907">
                  <a:off x="2905" y="2343"/>
                  <a:ext cx="61" cy="50"/>
                </a:xfrm>
                <a:custGeom>
                  <a:avLst/>
                  <a:gdLst>
                    <a:gd name="T0" fmla="*/ 45 w 47"/>
                    <a:gd name="T1" fmla="*/ 0 h 43"/>
                    <a:gd name="T2" fmla="*/ 33 w 47"/>
                    <a:gd name="T3" fmla="*/ 32 h 43"/>
                    <a:gd name="T4" fmla="*/ 0 w 47"/>
                    <a:gd name="T5" fmla="*/ 39 h 43"/>
                    <a:gd name="T6" fmla="*/ 34 w 47"/>
                    <a:gd name="T7" fmla="*/ 33 h 43"/>
                    <a:gd name="T8" fmla="*/ 45 w 47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3">
                      <a:moveTo>
                        <a:pt x="45" y="0"/>
                      </a:moveTo>
                      <a:cubicBezTo>
                        <a:pt x="46" y="12"/>
                        <a:pt x="42" y="24"/>
                        <a:pt x="33" y="32"/>
                      </a:cubicBezTo>
                      <a:cubicBezTo>
                        <a:pt x="24" y="39"/>
                        <a:pt x="12" y="42"/>
                        <a:pt x="0" y="39"/>
                      </a:cubicBezTo>
                      <a:cubicBezTo>
                        <a:pt x="12" y="43"/>
                        <a:pt x="25" y="41"/>
                        <a:pt x="34" y="33"/>
                      </a:cubicBezTo>
                      <a:cubicBezTo>
                        <a:pt x="43" y="25"/>
                        <a:pt x="47" y="12"/>
                        <a:pt x="4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73" name="任意多边形 1"/>
            <p:cNvSpPr/>
            <p:nvPr/>
          </p:nvSpPr>
          <p:spPr>
            <a:xfrm>
              <a:off x="4853731" y="3860477"/>
              <a:ext cx="1140031" cy="1615044"/>
            </a:xfrm>
            <a:custGeom>
              <a:avLst/>
              <a:gdLst>
                <a:gd name="connsiteX0" fmla="*/ 1140031 w 1140031"/>
                <a:gd name="connsiteY0" fmla="*/ 0 h 1615044"/>
                <a:gd name="connsiteX1" fmla="*/ 0 w 1140031"/>
                <a:gd name="connsiteY1" fmla="*/ 1615044 h 161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031" h="1615044">
                  <a:moveTo>
                    <a:pt x="1140031" y="0"/>
                  </a:moveTo>
                  <a:lnTo>
                    <a:pt x="0" y="1615044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diamond" w="med" len="med"/>
              <a:tailEnd type="diamond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2"/>
            <p:cNvSpPr/>
            <p:nvPr/>
          </p:nvSpPr>
          <p:spPr>
            <a:xfrm>
              <a:off x="6646904" y="3195459"/>
              <a:ext cx="1235034" cy="368135"/>
            </a:xfrm>
            <a:custGeom>
              <a:avLst/>
              <a:gdLst>
                <a:gd name="connsiteX0" fmla="*/ 0 w 1235034"/>
                <a:gd name="connsiteY0" fmla="*/ 0 h 368135"/>
                <a:gd name="connsiteX1" fmla="*/ 0 w 1235034"/>
                <a:gd name="connsiteY1" fmla="*/ 368135 h 368135"/>
                <a:gd name="connsiteX2" fmla="*/ 1235034 w 1235034"/>
                <a:gd name="connsiteY2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5034" h="368135">
                  <a:moveTo>
                    <a:pt x="0" y="0"/>
                  </a:moveTo>
                  <a:lnTo>
                    <a:pt x="0" y="368135"/>
                  </a:lnTo>
                  <a:lnTo>
                    <a:pt x="1235034" y="368135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diamond" w="med" len="med"/>
              <a:tailEnd type="diamond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4"/>
            <p:cNvSpPr/>
            <p:nvPr/>
          </p:nvSpPr>
          <p:spPr>
            <a:xfrm>
              <a:off x="3868078" y="1509164"/>
              <a:ext cx="1662546" cy="1769423"/>
            </a:xfrm>
            <a:custGeom>
              <a:avLst/>
              <a:gdLst>
                <a:gd name="connsiteX0" fmla="*/ 1662546 w 1662546"/>
                <a:gd name="connsiteY0" fmla="*/ 1769423 h 1769423"/>
                <a:gd name="connsiteX1" fmla="*/ 1662546 w 1662546"/>
                <a:gd name="connsiteY1" fmla="*/ 0 h 1769423"/>
                <a:gd name="connsiteX2" fmla="*/ 0 w 1662546"/>
                <a:gd name="connsiteY2" fmla="*/ 0 h 176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546" h="1769423">
                  <a:moveTo>
                    <a:pt x="1662546" y="1769423"/>
                  </a:moveTo>
                  <a:lnTo>
                    <a:pt x="1662546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diamond" w="med" len="med"/>
              <a:tailEnd type="diamond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277"/>
            <p:cNvSpPr/>
            <p:nvPr/>
          </p:nvSpPr>
          <p:spPr bwMode="gray">
            <a:xfrm rot="10843907">
              <a:off x="6135307" y="3919824"/>
              <a:ext cx="755650" cy="844550"/>
            </a:xfrm>
            <a:custGeom>
              <a:avLst/>
              <a:gdLst>
                <a:gd name="T0" fmla="*/ 306 w 365"/>
                <a:gd name="T1" fmla="*/ 321 h 456"/>
                <a:gd name="T2" fmla="*/ 210 w 365"/>
                <a:gd name="T3" fmla="*/ 212 h 456"/>
                <a:gd name="T4" fmla="*/ 23 w 365"/>
                <a:gd name="T5" fmla="*/ 42 h 456"/>
                <a:gd name="T6" fmla="*/ 23 w 365"/>
                <a:gd name="T7" fmla="*/ 86 h 456"/>
                <a:gd name="T8" fmla="*/ 145 w 365"/>
                <a:gd name="T9" fmla="*/ 276 h 456"/>
                <a:gd name="T10" fmla="*/ 238 w 365"/>
                <a:gd name="T11" fmla="*/ 382 h 456"/>
                <a:gd name="T12" fmla="*/ 326 w 365"/>
                <a:gd name="T13" fmla="*/ 451 h 456"/>
                <a:gd name="T14" fmla="*/ 365 w 365"/>
                <a:gd name="T15" fmla="*/ 412 h 456"/>
                <a:gd name="T16" fmla="*/ 306 w 365"/>
                <a:gd name="T17" fmla="*/ 32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456">
                  <a:moveTo>
                    <a:pt x="306" y="321"/>
                  </a:moveTo>
                  <a:cubicBezTo>
                    <a:pt x="210" y="212"/>
                    <a:pt x="210" y="212"/>
                    <a:pt x="210" y="21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0" y="0"/>
                    <a:pt x="23" y="86"/>
                  </a:cubicBezTo>
                  <a:cubicBezTo>
                    <a:pt x="145" y="276"/>
                    <a:pt x="145" y="276"/>
                    <a:pt x="145" y="276"/>
                  </a:cubicBezTo>
                  <a:cubicBezTo>
                    <a:pt x="238" y="382"/>
                    <a:pt x="238" y="382"/>
                    <a:pt x="238" y="382"/>
                  </a:cubicBezTo>
                  <a:cubicBezTo>
                    <a:pt x="326" y="451"/>
                    <a:pt x="326" y="451"/>
                    <a:pt x="326" y="451"/>
                  </a:cubicBezTo>
                  <a:cubicBezTo>
                    <a:pt x="326" y="451"/>
                    <a:pt x="364" y="456"/>
                    <a:pt x="365" y="412"/>
                  </a:cubicBezTo>
                  <a:lnTo>
                    <a:pt x="306" y="321"/>
                  </a:lnTo>
                  <a:close/>
                </a:path>
              </a:pathLst>
            </a:custGeom>
            <a:solidFill>
              <a:srgbClr val="304371"/>
            </a:solidFill>
            <a:ln>
              <a:noFill/>
            </a:ln>
            <a:effectLst/>
          </p:spPr>
          <p:txBody>
            <a:bodyPr rot="10800000" vert="eaVert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278"/>
            <p:cNvSpPr/>
            <p:nvPr/>
          </p:nvSpPr>
          <p:spPr bwMode="gray">
            <a:xfrm rot="10843907">
              <a:off x="6581395" y="4251612"/>
              <a:ext cx="1038225" cy="708025"/>
            </a:xfrm>
            <a:custGeom>
              <a:avLst/>
              <a:gdLst>
                <a:gd name="T0" fmla="*/ 201 w 501"/>
                <a:gd name="T1" fmla="*/ 0 h 383"/>
                <a:gd name="T2" fmla="*/ 27 w 501"/>
                <a:gd name="T3" fmla="*/ 50 h 383"/>
                <a:gd name="T4" fmla="*/ 431 w 501"/>
                <a:gd name="T5" fmla="*/ 383 h 383"/>
                <a:gd name="T6" fmla="*/ 501 w 501"/>
                <a:gd name="T7" fmla="*/ 317 h 383"/>
                <a:gd name="T8" fmla="*/ 201 w 501"/>
                <a:gd name="T9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383">
                  <a:moveTo>
                    <a:pt x="201" y="0"/>
                  </a:moveTo>
                  <a:cubicBezTo>
                    <a:pt x="201" y="0"/>
                    <a:pt x="36" y="6"/>
                    <a:pt x="27" y="50"/>
                  </a:cubicBezTo>
                  <a:cubicBezTo>
                    <a:pt x="0" y="179"/>
                    <a:pt x="431" y="383"/>
                    <a:pt x="431" y="383"/>
                  </a:cubicBezTo>
                  <a:cubicBezTo>
                    <a:pt x="501" y="317"/>
                    <a:pt x="501" y="317"/>
                    <a:pt x="501" y="3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415A99"/>
            </a:solidFill>
            <a:ln>
              <a:noFill/>
            </a:ln>
            <a:effectLst/>
          </p:spPr>
          <p:txBody>
            <a:bodyPr rot="10800000" vert="eaVert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279"/>
            <p:cNvSpPr/>
            <p:nvPr/>
          </p:nvSpPr>
          <p:spPr bwMode="gray">
            <a:xfrm rot="10843907">
              <a:off x="6405182" y="4372262"/>
              <a:ext cx="792163" cy="1082675"/>
            </a:xfrm>
            <a:custGeom>
              <a:avLst/>
              <a:gdLst>
                <a:gd name="T0" fmla="*/ 126 w 383"/>
                <a:gd name="T1" fmla="*/ 5 h 586"/>
                <a:gd name="T2" fmla="*/ 0 w 383"/>
                <a:gd name="T3" fmla="*/ 269 h 586"/>
                <a:gd name="T4" fmla="*/ 300 w 383"/>
                <a:gd name="T5" fmla="*/ 586 h 586"/>
                <a:gd name="T6" fmla="*/ 383 w 383"/>
                <a:gd name="T7" fmla="*/ 442 h 586"/>
                <a:gd name="T8" fmla="*/ 126 w 383"/>
                <a:gd name="T9" fmla="*/ 5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586">
                  <a:moveTo>
                    <a:pt x="126" y="5"/>
                  </a:moveTo>
                  <a:cubicBezTo>
                    <a:pt x="53" y="8"/>
                    <a:pt x="0" y="269"/>
                    <a:pt x="0" y="269"/>
                  </a:cubicBezTo>
                  <a:cubicBezTo>
                    <a:pt x="300" y="586"/>
                    <a:pt x="300" y="586"/>
                    <a:pt x="300" y="586"/>
                  </a:cubicBezTo>
                  <a:cubicBezTo>
                    <a:pt x="383" y="442"/>
                    <a:pt x="383" y="442"/>
                    <a:pt x="383" y="442"/>
                  </a:cubicBezTo>
                  <a:cubicBezTo>
                    <a:pt x="383" y="442"/>
                    <a:pt x="252" y="0"/>
                    <a:pt x="126" y="5"/>
                  </a:cubicBezTo>
                  <a:close/>
                </a:path>
              </a:pathLst>
            </a:custGeom>
            <a:solidFill>
              <a:srgbClr val="415A99"/>
            </a:solidFill>
            <a:ln>
              <a:noFill/>
            </a:ln>
            <a:effectLst/>
          </p:spPr>
          <p:txBody>
            <a:bodyPr rot="10800000" vert="eaVert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280"/>
            <p:cNvSpPr/>
            <p:nvPr/>
          </p:nvSpPr>
          <p:spPr bwMode="gray">
            <a:xfrm rot="10843907">
              <a:off x="6584570" y="4097624"/>
              <a:ext cx="620713" cy="860425"/>
            </a:xfrm>
            <a:custGeom>
              <a:avLst/>
              <a:gdLst>
                <a:gd name="T0" fmla="*/ 0 w 300"/>
                <a:gd name="T1" fmla="*/ 0 h 466"/>
                <a:gd name="T2" fmla="*/ 40 w 300"/>
                <a:gd name="T3" fmla="*/ 280 h 466"/>
                <a:gd name="T4" fmla="*/ 269 w 300"/>
                <a:gd name="T5" fmla="*/ 466 h 466"/>
                <a:gd name="T6" fmla="*/ 300 w 300"/>
                <a:gd name="T7" fmla="*/ 317 h 466"/>
                <a:gd name="T8" fmla="*/ 0 w 300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66">
                  <a:moveTo>
                    <a:pt x="0" y="0"/>
                  </a:moveTo>
                  <a:cubicBezTo>
                    <a:pt x="0" y="0"/>
                    <a:pt x="5" y="219"/>
                    <a:pt x="40" y="280"/>
                  </a:cubicBezTo>
                  <a:cubicBezTo>
                    <a:pt x="77" y="344"/>
                    <a:pt x="269" y="466"/>
                    <a:pt x="269" y="466"/>
                  </a:cubicBezTo>
                  <a:cubicBezTo>
                    <a:pt x="300" y="317"/>
                    <a:pt x="300" y="317"/>
                    <a:pt x="300" y="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15A99"/>
            </a:solidFill>
            <a:ln>
              <a:noFill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281"/>
            <p:cNvSpPr/>
            <p:nvPr/>
          </p:nvSpPr>
          <p:spPr bwMode="gray">
            <a:xfrm rot="10843907">
              <a:off x="6303582" y="4369087"/>
              <a:ext cx="898525" cy="655638"/>
            </a:xfrm>
            <a:custGeom>
              <a:avLst/>
              <a:gdLst>
                <a:gd name="T0" fmla="*/ 0 w 435"/>
                <a:gd name="T1" fmla="*/ 37 h 354"/>
                <a:gd name="T2" fmla="*/ 279 w 435"/>
                <a:gd name="T3" fmla="*/ 35 h 354"/>
                <a:gd name="T4" fmla="*/ 435 w 435"/>
                <a:gd name="T5" fmla="*/ 300 h 354"/>
                <a:gd name="T6" fmla="*/ 300 w 435"/>
                <a:gd name="T7" fmla="*/ 354 h 354"/>
                <a:gd name="T8" fmla="*/ 0 w 435"/>
                <a:gd name="T9" fmla="*/ 37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354">
                  <a:moveTo>
                    <a:pt x="0" y="37"/>
                  </a:moveTo>
                  <a:cubicBezTo>
                    <a:pt x="0" y="37"/>
                    <a:pt x="219" y="0"/>
                    <a:pt x="279" y="35"/>
                  </a:cubicBezTo>
                  <a:cubicBezTo>
                    <a:pt x="346" y="73"/>
                    <a:pt x="435" y="300"/>
                    <a:pt x="435" y="300"/>
                  </a:cubicBezTo>
                  <a:cubicBezTo>
                    <a:pt x="300" y="354"/>
                    <a:pt x="300" y="354"/>
                    <a:pt x="300" y="354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304371"/>
            </a:solidFill>
            <a:ln>
              <a:noFill/>
            </a:ln>
            <a:effectLst/>
          </p:spPr>
          <p:txBody>
            <a:bodyPr rot="10800000" vert="eaVert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2" name="Group 294"/>
            <p:cNvGrpSpPr/>
            <p:nvPr/>
          </p:nvGrpSpPr>
          <p:grpSpPr bwMode="auto">
            <a:xfrm>
              <a:off x="6071807" y="3862674"/>
              <a:ext cx="279400" cy="260350"/>
              <a:chOff x="2860" y="2298"/>
              <a:chExt cx="176" cy="164"/>
            </a:xfrm>
          </p:grpSpPr>
          <p:sp>
            <p:nvSpPr>
              <p:cNvPr id="83" name="Freeform 283"/>
              <p:cNvSpPr/>
              <p:nvPr/>
            </p:nvSpPr>
            <p:spPr bwMode="gray">
              <a:xfrm rot="10843907">
                <a:off x="2860" y="2298"/>
                <a:ext cx="80" cy="79"/>
              </a:xfrm>
              <a:custGeom>
                <a:avLst/>
                <a:gdLst>
                  <a:gd name="T0" fmla="*/ 61 w 61"/>
                  <a:gd name="T1" fmla="*/ 68 h 68"/>
                  <a:gd name="T2" fmla="*/ 3 w 61"/>
                  <a:gd name="T3" fmla="*/ 16 h 68"/>
                  <a:gd name="T4" fmla="*/ 0 w 61"/>
                  <a:gd name="T5" fmla="*/ 13 h 68"/>
                  <a:gd name="T6" fmla="*/ 8 w 61"/>
                  <a:gd name="T7" fmla="*/ 0 h 68"/>
                  <a:gd name="T8" fmla="*/ 10 w 61"/>
                  <a:gd name="T9" fmla="*/ 3 h 68"/>
                  <a:gd name="T10" fmla="*/ 61 w 61"/>
                  <a:gd name="T11" fmla="*/ 67 h 68"/>
                  <a:gd name="T12" fmla="*/ 61 w 61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68">
                    <a:moveTo>
                      <a:pt x="61" y="68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4" y="4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1" y="67"/>
                      <a:pt x="61" y="67"/>
                      <a:pt x="61" y="67"/>
                    </a:cubicBezTo>
                    <a:lnTo>
                      <a:pt x="61" y="6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>
                      <a:gamma/>
                      <a:shade val="46275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Freeform 284"/>
              <p:cNvSpPr/>
              <p:nvPr/>
            </p:nvSpPr>
            <p:spPr bwMode="gray">
              <a:xfrm rot="10843907">
                <a:off x="2899" y="2331"/>
                <a:ext cx="137" cy="131"/>
              </a:xfrm>
              <a:custGeom>
                <a:avLst/>
                <a:gdLst>
                  <a:gd name="T0" fmla="*/ 60 w 106"/>
                  <a:gd name="T1" fmla="*/ 0 h 113"/>
                  <a:gd name="T2" fmla="*/ 41 w 106"/>
                  <a:gd name="T3" fmla="*/ 41 h 113"/>
                  <a:gd name="T4" fmla="*/ 0 w 106"/>
                  <a:gd name="T5" fmla="*/ 56 h 113"/>
                  <a:gd name="T6" fmla="*/ 64 w 106"/>
                  <a:gd name="T7" fmla="*/ 106 h 113"/>
                  <a:gd name="T8" fmla="*/ 103 w 106"/>
                  <a:gd name="T9" fmla="*/ 67 h 113"/>
                  <a:gd name="T10" fmla="*/ 60 w 106"/>
                  <a:gd name="T1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13">
                    <a:moveTo>
                      <a:pt x="60" y="0"/>
                    </a:moveTo>
                    <a:cubicBezTo>
                      <a:pt x="60" y="0"/>
                      <a:pt x="62" y="20"/>
                      <a:pt x="41" y="41"/>
                    </a:cubicBezTo>
                    <a:cubicBezTo>
                      <a:pt x="17" y="63"/>
                      <a:pt x="0" y="56"/>
                      <a:pt x="0" y="5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106" y="113"/>
                      <a:pt x="103" y="67"/>
                    </a:cubicBezTo>
                    <a:lnTo>
                      <a:pt x="6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100000">
                    <a:srgbClr val="FEA501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5" name="Group 257"/>
            <p:cNvGrpSpPr/>
            <p:nvPr/>
          </p:nvGrpSpPr>
          <p:grpSpPr bwMode="auto">
            <a:xfrm>
              <a:off x="6685599" y="2072895"/>
              <a:ext cx="1846263" cy="1365251"/>
              <a:chOff x="3295" y="1211"/>
              <a:chExt cx="1163" cy="860"/>
            </a:xfrm>
          </p:grpSpPr>
          <p:grpSp>
            <p:nvGrpSpPr>
              <p:cNvPr id="86" name="Group 254"/>
              <p:cNvGrpSpPr/>
              <p:nvPr/>
            </p:nvGrpSpPr>
            <p:grpSpPr bwMode="auto">
              <a:xfrm>
                <a:off x="3420" y="1211"/>
                <a:ext cx="1038" cy="860"/>
                <a:chOff x="3420" y="1211"/>
                <a:chExt cx="1038" cy="860"/>
              </a:xfrm>
            </p:grpSpPr>
            <p:sp>
              <p:nvSpPr>
                <p:cNvPr id="97" name="Freeform 239"/>
                <p:cNvSpPr/>
                <p:nvPr/>
              </p:nvSpPr>
              <p:spPr bwMode="gray">
                <a:xfrm rot="28823090">
                  <a:off x="3448" y="1520"/>
                  <a:ext cx="491" cy="548"/>
                </a:xfrm>
                <a:custGeom>
                  <a:avLst/>
                  <a:gdLst>
                    <a:gd name="T0" fmla="*/ 306 w 365"/>
                    <a:gd name="T1" fmla="*/ 321 h 456"/>
                    <a:gd name="T2" fmla="*/ 210 w 365"/>
                    <a:gd name="T3" fmla="*/ 212 h 456"/>
                    <a:gd name="T4" fmla="*/ 23 w 365"/>
                    <a:gd name="T5" fmla="*/ 42 h 456"/>
                    <a:gd name="T6" fmla="*/ 23 w 365"/>
                    <a:gd name="T7" fmla="*/ 86 h 456"/>
                    <a:gd name="T8" fmla="*/ 145 w 365"/>
                    <a:gd name="T9" fmla="*/ 276 h 456"/>
                    <a:gd name="T10" fmla="*/ 238 w 365"/>
                    <a:gd name="T11" fmla="*/ 382 h 456"/>
                    <a:gd name="T12" fmla="*/ 326 w 365"/>
                    <a:gd name="T13" fmla="*/ 451 h 456"/>
                    <a:gd name="T14" fmla="*/ 365 w 365"/>
                    <a:gd name="T15" fmla="*/ 412 h 456"/>
                    <a:gd name="T16" fmla="*/ 306 w 365"/>
                    <a:gd name="T17" fmla="*/ 321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5" h="456">
                      <a:moveTo>
                        <a:pt x="306" y="321"/>
                      </a:moveTo>
                      <a:cubicBezTo>
                        <a:pt x="210" y="212"/>
                        <a:pt x="210" y="212"/>
                        <a:pt x="210" y="212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3" y="42"/>
                        <a:pt x="0" y="0"/>
                        <a:pt x="23" y="86"/>
                      </a:cubicBezTo>
                      <a:cubicBezTo>
                        <a:pt x="145" y="276"/>
                        <a:pt x="145" y="276"/>
                        <a:pt x="145" y="276"/>
                      </a:cubicBezTo>
                      <a:cubicBezTo>
                        <a:pt x="238" y="382"/>
                        <a:pt x="238" y="382"/>
                        <a:pt x="238" y="382"/>
                      </a:cubicBezTo>
                      <a:cubicBezTo>
                        <a:pt x="326" y="451"/>
                        <a:pt x="326" y="451"/>
                        <a:pt x="326" y="451"/>
                      </a:cubicBezTo>
                      <a:cubicBezTo>
                        <a:pt x="326" y="451"/>
                        <a:pt x="364" y="456"/>
                        <a:pt x="365" y="412"/>
                      </a:cubicBezTo>
                      <a:lnTo>
                        <a:pt x="306" y="32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8" name="Freeform 240"/>
                <p:cNvSpPr/>
                <p:nvPr/>
              </p:nvSpPr>
              <p:spPr bwMode="gray">
                <a:xfrm rot="28823090">
                  <a:off x="3694" y="1318"/>
                  <a:ext cx="674" cy="459"/>
                </a:xfrm>
                <a:custGeom>
                  <a:avLst/>
                  <a:gdLst>
                    <a:gd name="T0" fmla="*/ 201 w 501"/>
                    <a:gd name="T1" fmla="*/ 0 h 383"/>
                    <a:gd name="T2" fmla="*/ 27 w 501"/>
                    <a:gd name="T3" fmla="*/ 50 h 383"/>
                    <a:gd name="T4" fmla="*/ 431 w 501"/>
                    <a:gd name="T5" fmla="*/ 383 h 383"/>
                    <a:gd name="T6" fmla="*/ 501 w 501"/>
                    <a:gd name="T7" fmla="*/ 317 h 383"/>
                    <a:gd name="T8" fmla="*/ 201 w 501"/>
                    <a:gd name="T9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1" h="383">
                      <a:moveTo>
                        <a:pt x="201" y="0"/>
                      </a:moveTo>
                      <a:cubicBezTo>
                        <a:pt x="201" y="0"/>
                        <a:pt x="36" y="6"/>
                        <a:pt x="27" y="50"/>
                      </a:cubicBezTo>
                      <a:cubicBezTo>
                        <a:pt x="0" y="179"/>
                        <a:pt x="431" y="383"/>
                        <a:pt x="431" y="383"/>
                      </a:cubicBezTo>
                      <a:cubicBezTo>
                        <a:pt x="501" y="317"/>
                        <a:pt x="501" y="317"/>
                        <a:pt x="501" y="317"/>
                      </a:cubicBez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9" name="Freeform 241"/>
                <p:cNvSpPr/>
                <p:nvPr/>
              </p:nvSpPr>
              <p:spPr bwMode="gray">
                <a:xfrm rot="28823090">
                  <a:off x="3849" y="1463"/>
                  <a:ext cx="515" cy="702"/>
                </a:xfrm>
                <a:custGeom>
                  <a:avLst/>
                  <a:gdLst>
                    <a:gd name="T0" fmla="*/ 126 w 383"/>
                    <a:gd name="T1" fmla="*/ 5 h 586"/>
                    <a:gd name="T2" fmla="*/ 0 w 383"/>
                    <a:gd name="T3" fmla="*/ 269 h 586"/>
                    <a:gd name="T4" fmla="*/ 300 w 383"/>
                    <a:gd name="T5" fmla="*/ 586 h 586"/>
                    <a:gd name="T6" fmla="*/ 383 w 383"/>
                    <a:gd name="T7" fmla="*/ 442 h 586"/>
                    <a:gd name="T8" fmla="*/ 126 w 383"/>
                    <a:gd name="T9" fmla="*/ 5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3" h="586">
                      <a:moveTo>
                        <a:pt x="126" y="5"/>
                      </a:moveTo>
                      <a:cubicBezTo>
                        <a:pt x="53" y="8"/>
                        <a:pt x="0" y="269"/>
                        <a:pt x="0" y="269"/>
                      </a:cubicBezTo>
                      <a:cubicBezTo>
                        <a:pt x="300" y="586"/>
                        <a:pt x="300" y="586"/>
                        <a:pt x="300" y="586"/>
                      </a:cubicBezTo>
                      <a:cubicBezTo>
                        <a:pt x="383" y="442"/>
                        <a:pt x="383" y="442"/>
                        <a:pt x="383" y="442"/>
                      </a:cubicBezTo>
                      <a:cubicBezTo>
                        <a:pt x="383" y="442"/>
                        <a:pt x="252" y="0"/>
                        <a:pt x="126" y="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0" name="Freeform 242"/>
                <p:cNvSpPr/>
                <p:nvPr/>
              </p:nvSpPr>
              <p:spPr bwMode="gray">
                <a:xfrm rot="28823090">
                  <a:off x="3719" y="1358"/>
                  <a:ext cx="403" cy="559"/>
                </a:xfrm>
                <a:custGeom>
                  <a:avLst/>
                  <a:gdLst>
                    <a:gd name="T0" fmla="*/ 0 w 300"/>
                    <a:gd name="T1" fmla="*/ 0 h 466"/>
                    <a:gd name="T2" fmla="*/ 40 w 300"/>
                    <a:gd name="T3" fmla="*/ 280 h 466"/>
                    <a:gd name="T4" fmla="*/ 269 w 300"/>
                    <a:gd name="T5" fmla="*/ 466 h 466"/>
                    <a:gd name="T6" fmla="*/ 300 w 300"/>
                    <a:gd name="T7" fmla="*/ 317 h 466"/>
                    <a:gd name="T8" fmla="*/ 0 w 300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0" h="466">
                      <a:moveTo>
                        <a:pt x="0" y="0"/>
                      </a:moveTo>
                      <a:cubicBezTo>
                        <a:pt x="0" y="0"/>
                        <a:pt x="5" y="219"/>
                        <a:pt x="40" y="280"/>
                      </a:cubicBezTo>
                      <a:cubicBezTo>
                        <a:pt x="77" y="344"/>
                        <a:pt x="269" y="466"/>
                        <a:pt x="269" y="466"/>
                      </a:cubicBezTo>
                      <a:cubicBezTo>
                        <a:pt x="300" y="317"/>
                        <a:pt x="300" y="317"/>
                        <a:pt x="300" y="3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1" name="Freeform 243"/>
                <p:cNvSpPr/>
                <p:nvPr/>
              </p:nvSpPr>
              <p:spPr bwMode="gray">
                <a:xfrm rot="28823090">
                  <a:off x="3679" y="1560"/>
                  <a:ext cx="583" cy="425"/>
                </a:xfrm>
                <a:custGeom>
                  <a:avLst/>
                  <a:gdLst>
                    <a:gd name="T0" fmla="*/ 0 w 435"/>
                    <a:gd name="T1" fmla="*/ 37 h 354"/>
                    <a:gd name="T2" fmla="*/ 279 w 435"/>
                    <a:gd name="T3" fmla="*/ 35 h 354"/>
                    <a:gd name="T4" fmla="*/ 435 w 435"/>
                    <a:gd name="T5" fmla="*/ 300 h 354"/>
                    <a:gd name="T6" fmla="*/ 300 w 435"/>
                    <a:gd name="T7" fmla="*/ 354 h 354"/>
                    <a:gd name="T8" fmla="*/ 0 w 435"/>
                    <a:gd name="T9" fmla="*/ 37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5" h="354">
                      <a:moveTo>
                        <a:pt x="0" y="37"/>
                      </a:moveTo>
                      <a:cubicBezTo>
                        <a:pt x="0" y="37"/>
                        <a:pt x="219" y="0"/>
                        <a:pt x="279" y="35"/>
                      </a:cubicBezTo>
                      <a:cubicBezTo>
                        <a:pt x="346" y="73"/>
                        <a:pt x="435" y="300"/>
                        <a:pt x="435" y="300"/>
                      </a:cubicBezTo>
                      <a:cubicBezTo>
                        <a:pt x="300" y="354"/>
                        <a:pt x="300" y="354"/>
                        <a:pt x="300" y="354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7" name="Group 256"/>
              <p:cNvGrpSpPr/>
              <p:nvPr/>
            </p:nvGrpSpPr>
            <p:grpSpPr bwMode="auto">
              <a:xfrm>
                <a:off x="3295" y="1770"/>
                <a:ext cx="195" cy="143"/>
                <a:chOff x="3295" y="1770"/>
                <a:chExt cx="195" cy="143"/>
              </a:xfrm>
            </p:grpSpPr>
            <p:sp>
              <p:nvSpPr>
                <p:cNvPr id="95" name="Freeform 245"/>
                <p:cNvSpPr/>
                <p:nvPr/>
              </p:nvSpPr>
              <p:spPr bwMode="gray">
                <a:xfrm rot="28823090">
                  <a:off x="3295" y="1831"/>
                  <a:ext cx="82" cy="81"/>
                </a:xfrm>
                <a:custGeom>
                  <a:avLst/>
                  <a:gdLst>
                    <a:gd name="T0" fmla="*/ 61 w 61"/>
                    <a:gd name="T1" fmla="*/ 68 h 68"/>
                    <a:gd name="T2" fmla="*/ 3 w 61"/>
                    <a:gd name="T3" fmla="*/ 16 h 68"/>
                    <a:gd name="T4" fmla="*/ 0 w 61"/>
                    <a:gd name="T5" fmla="*/ 13 h 68"/>
                    <a:gd name="T6" fmla="*/ 8 w 61"/>
                    <a:gd name="T7" fmla="*/ 0 h 68"/>
                    <a:gd name="T8" fmla="*/ 10 w 61"/>
                    <a:gd name="T9" fmla="*/ 3 h 68"/>
                    <a:gd name="T10" fmla="*/ 61 w 61"/>
                    <a:gd name="T11" fmla="*/ 67 h 68"/>
                    <a:gd name="T12" fmla="*/ 61 w 61"/>
                    <a:gd name="T13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68">
                      <a:moveTo>
                        <a:pt x="61" y="68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4" y="4"/>
                        <a:pt x="8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lnTo>
                        <a:pt x="61" y="6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EA501">
                        <a:gamma/>
                        <a:shade val="46275"/>
                        <a:invGamma/>
                      </a:srgbClr>
                    </a:gs>
                    <a:gs pos="100000">
                      <a:srgbClr val="FEA50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6" name="Freeform 246"/>
                <p:cNvSpPr/>
                <p:nvPr/>
              </p:nvSpPr>
              <p:spPr bwMode="gray">
                <a:xfrm rot="28823090">
                  <a:off x="3352" y="1773"/>
                  <a:ext cx="142" cy="135"/>
                </a:xfrm>
                <a:custGeom>
                  <a:avLst/>
                  <a:gdLst>
                    <a:gd name="T0" fmla="*/ 60 w 106"/>
                    <a:gd name="T1" fmla="*/ 0 h 113"/>
                    <a:gd name="T2" fmla="*/ 41 w 106"/>
                    <a:gd name="T3" fmla="*/ 41 h 113"/>
                    <a:gd name="T4" fmla="*/ 0 w 106"/>
                    <a:gd name="T5" fmla="*/ 56 h 113"/>
                    <a:gd name="T6" fmla="*/ 64 w 106"/>
                    <a:gd name="T7" fmla="*/ 106 h 113"/>
                    <a:gd name="T8" fmla="*/ 103 w 106"/>
                    <a:gd name="T9" fmla="*/ 67 h 113"/>
                    <a:gd name="T10" fmla="*/ 60 w 106"/>
                    <a:gd name="T11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113">
                      <a:moveTo>
                        <a:pt x="60" y="0"/>
                      </a:moveTo>
                      <a:cubicBezTo>
                        <a:pt x="60" y="0"/>
                        <a:pt x="62" y="20"/>
                        <a:pt x="41" y="41"/>
                      </a:cubicBezTo>
                      <a:cubicBezTo>
                        <a:pt x="17" y="63"/>
                        <a:pt x="0" y="56"/>
                        <a:pt x="0" y="56"/>
                      </a:cubicBezTo>
                      <a:cubicBezTo>
                        <a:pt x="64" y="106"/>
                        <a:pt x="64" y="106"/>
                        <a:pt x="64" y="106"/>
                      </a:cubicBezTo>
                      <a:cubicBezTo>
                        <a:pt x="64" y="106"/>
                        <a:pt x="106" y="113"/>
                        <a:pt x="103" y="67"/>
                      </a:cubicBez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8" name="Group 255"/>
              <p:cNvGrpSpPr/>
              <p:nvPr/>
            </p:nvGrpSpPr>
            <p:grpSpPr bwMode="auto">
              <a:xfrm>
                <a:off x="3357" y="1793"/>
                <a:ext cx="133" cy="92"/>
                <a:chOff x="3357" y="1793"/>
                <a:chExt cx="133" cy="92"/>
              </a:xfrm>
            </p:grpSpPr>
            <p:sp>
              <p:nvSpPr>
                <p:cNvPr id="89" name="Freeform 248"/>
                <p:cNvSpPr/>
                <p:nvPr/>
              </p:nvSpPr>
              <p:spPr bwMode="gray">
                <a:xfrm rot="28823090">
                  <a:off x="3402" y="1805"/>
                  <a:ext cx="80" cy="66"/>
                </a:xfrm>
                <a:custGeom>
                  <a:avLst/>
                  <a:gdLst>
                    <a:gd name="T0" fmla="*/ 57 w 60"/>
                    <a:gd name="T1" fmla="*/ 0 h 55"/>
                    <a:gd name="T2" fmla="*/ 41 w 60"/>
                    <a:gd name="T3" fmla="*/ 41 h 55"/>
                    <a:gd name="T4" fmla="*/ 0 w 60"/>
                    <a:gd name="T5" fmla="*/ 50 h 55"/>
                    <a:gd name="T6" fmla="*/ 43 w 60"/>
                    <a:gd name="T7" fmla="*/ 42 h 55"/>
                    <a:gd name="T8" fmla="*/ 57 w 60"/>
                    <a:gd name="T9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55">
                      <a:moveTo>
                        <a:pt x="57" y="0"/>
                      </a:moveTo>
                      <a:cubicBezTo>
                        <a:pt x="58" y="15"/>
                        <a:pt x="53" y="31"/>
                        <a:pt x="41" y="41"/>
                      </a:cubicBezTo>
                      <a:cubicBezTo>
                        <a:pt x="30" y="51"/>
                        <a:pt x="14" y="53"/>
                        <a:pt x="0" y="50"/>
                      </a:cubicBezTo>
                      <a:cubicBezTo>
                        <a:pt x="14" y="55"/>
                        <a:pt x="31" y="53"/>
                        <a:pt x="43" y="42"/>
                      </a:cubicBezTo>
                      <a:cubicBezTo>
                        <a:pt x="55" y="32"/>
                        <a:pt x="60" y="16"/>
                        <a:pt x="5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0" name="Freeform 249"/>
                <p:cNvSpPr/>
                <p:nvPr/>
              </p:nvSpPr>
              <p:spPr bwMode="gray">
                <a:xfrm rot="28823090">
                  <a:off x="3414" y="1800"/>
                  <a:ext cx="84" cy="69"/>
                </a:xfrm>
                <a:custGeom>
                  <a:avLst/>
                  <a:gdLst>
                    <a:gd name="T0" fmla="*/ 60 w 63"/>
                    <a:gd name="T1" fmla="*/ 0 h 58"/>
                    <a:gd name="T2" fmla="*/ 43 w 63"/>
                    <a:gd name="T3" fmla="*/ 43 h 58"/>
                    <a:gd name="T4" fmla="*/ 0 w 63"/>
                    <a:gd name="T5" fmla="*/ 53 h 58"/>
                    <a:gd name="T6" fmla="*/ 45 w 63"/>
                    <a:gd name="T7" fmla="*/ 45 h 58"/>
                    <a:gd name="T8" fmla="*/ 60 w 63"/>
                    <a:gd name="T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58">
                      <a:moveTo>
                        <a:pt x="60" y="0"/>
                      </a:moveTo>
                      <a:cubicBezTo>
                        <a:pt x="61" y="16"/>
                        <a:pt x="56" y="33"/>
                        <a:pt x="43" y="43"/>
                      </a:cubicBezTo>
                      <a:cubicBezTo>
                        <a:pt x="31" y="54"/>
                        <a:pt x="15" y="57"/>
                        <a:pt x="0" y="53"/>
                      </a:cubicBezTo>
                      <a:cubicBezTo>
                        <a:pt x="15" y="58"/>
                        <a:pt x="32" y="55"/>
                        <a:pt x="45" y="45"/>
                      </a:cubicBezTo>
                      <a:cubicBezTo>
                        <a:pt x="58" y="34"/>
                        <a:pt x="63" y="17"/>
                        <a:pt x="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1" name="Freeform 250"/>
                <p:cNvSpPr/>
                <p:nvPr/>
              </p:nvSpPr>
              <p:spPr bwMode="gray">
                <a:xfrm rot="28823090">
                  <a:off x="3390" y="1811"/>
                  <a:ext cx="77" cy="62"/>
                </a:xfrm>
                <a:custGeom>
                  <a:avLst/>
                  <a:gdLst>
                    <a:gd name="T0" fmla="*/ 55 w 58"/>
                    <a:gd name="T1" fmla="*/ 0 h 52"/>
                    <a:gd name="T2" fmla="*/ 40 w 58"/>
                    <a:gd name="T3" fmla="*/ 39 h 52"/>
                    <a:gd name="T4" fmla="*/ 0 w 58"/>
                    <a:gd name="T5" fmla="*/ 48 h 52"/>
                    <a:gd name="T6" fmla="*/ 41 w 58"/>
                    <a:gd name="T7" fmla="*/ 40 h 52"/>
                    <a:gd name="T8" fmla="*/ 55 w 58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2">
                      <a:moveTo>
                        <a:pt x="55" y="0"/>
                      </a:moveTo>
                      <a:cubicBezTo>
                        <a:pt x="57" y="15"/>
                        <a:pt x="52" y="29"/>
                        <a:pt x="40" y="39"/>
                      </a:cubicBezTo>
                      <a:cubicBezTo>
                        <a:pt x="29" y="48"/>
                        <a:pt x="14" y="51"/>
                        <a:pt x="0" y="48"/>
                      </a:cubicBezTo>
                      <a:cubicBezTo>
                        <a:pt x="15" y="52"/>
                        <a:pt x="30" y="50"/>
                        <a:pt x="41" y="40"/>
                      </a:cubicBezTo>
                      <a:cubicBezTo>
                        <a:pt x="53" y="30"/>
                        <a:pt x="58" y="15"/>
                        <a:pt x="5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2" name="Freeform 251"/>
                <p:cNvSpPr/>
                <p:nvPr/>
              </p:nvSpPr>
              <p:spPr bwMode="gray">
                <a:xfrm rot="28823090">
                  <a:off x="3361" y="1825"/>
                  <a:ext cx="66" cy="52"/>
                </a:xfrm>
                <a:custGeom>
                  <a:avLst/>
                  <a:gdLst>
                    <a:gd name="T0" fmla="*/ 47 w 49"/>
                    <a:gd name="T1" fmla="*/ 0 h 44"/>
                    <a:gd name="T2" fmla="*/ 34 w 49"/>
                    <a:gd name="T3" fmla="*/ 33 h 44"/>
                    <a:gd name="T4" fmla="*/ 0 w 49"/>
                    <a:gd name="T5" fmla="*/ 40 h 44"/>
                    <a:gd name="T6" fmla="*/ 35 w 49"/>
                    <a:gd name="T7" fmla="*/ 34 h 44"/>
                    <a:gd name="T8" fmla="*/ 47 w 49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4">
                      <a:moveTo>
                        <a:pt x="47" y="0"/>
                      </a:moveTo>
                      <a:cubicBezTo>
                        <a:pt x="48" y="12"/>
                        <a:pt x="44" y="25"/>
                        <a:pt x="34" y="33"/>
                      </a:cubicBezTo>
                      <a:cubicBezTo>
                        <a:pt x="25" y="41"/>
                        <a:pt x="12" y="43"/>
                        <a:pt x="0" y="40"/>
                      </a:cubicBezTo>
                      <a:cubicBezTo>
                        <a:pt x="12" y="44"/>
                        <a:pt x="25" y="42"/>
                        <a:pt x="35" y="34"/>
                      </a:cubicBezTo>
                      <a:cubicBezTo>
                        <a:pt x="45" y="26"/>
                        <a:pt x="49" y="12"/>
                        <a:pt x="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3" name="Freeform 252"/>
                <p:cNvSpPr/>
                <p:nvPr/>
              </p:nvSpPr>
              <p:spPr bwMode="gray">
                <a:xfrm rot="28823090">
                  <a:off x="3370" y="1819"/>
                  <a:ext cx="68" cy="56"/>
                </a:xfrm>
                <a:custGeom>
                  <a:avLst/>
                  <a:gdLst>
                    <a:gd name="T0" fmla="*/ 49 w 51"/>
                    <a:gd name="T1" fmla="*/ 0 h 47"/>
                    <a:gd name="T2" fmla="*/ 35 w 51"/>
                    <a:gd name="T3" fmla="*/ 35 h 47"/>
                    <a:gd name="T4" fmla="*/ 0 w 51"/>
                    <a:gd name="T5" fmla="*/ 42 h 47"/>
                    <a:gd name="T6" fmla="*/ 37 w 51"/>
                    <a:gd name="T7" fmla="*/ 36 h 47"/>
                    <a:gd name="T8" fmla="*/ 49 w 5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7">
                      <a:moveTo>
                        <a:pt x="49" y="0"/>
                      </a:moveTo>
                      <a:cubicBezTo>
                        <a:pt x="50" y="13"/>
                        <a:pt x="46" y="26"/>
                        <a:pt x="35" y="35"/>
                      </a:cubicBezTo>
                      <a:cubicBezTo>
                        <a:pt x="26" y="43"/>
                        <a:pt x="12" y="46"/>
                        <a:pt x="0" y="42"/>
                      </a:cubicBezTo>
                      <a:cubicBezTo>
                        <a:pt x="12" y="47"/>
                        <a:pt x="26" y="45"/>
                        <a:pt x="37" y="36"/>
                      </a:cubicBezTo>
                      <a:cubicBezTo>
                        <a:pt x="47" y="27"/>
                        <a:pt x="51" y="13"/>
                        <a:pt x="4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4" name="Freeform 253"/>
                <p:cNvSpPr/>
                <p:nvPr/>
              </p:nvSpPr>
              <p:spPr bwMode="gray">
                <a:xfrm rot="28823090">
                  <a:off x="3351" y="1828"/>
                  <a:ext cx="63" cy="52"/>
                </a:xfrm>
                <a:custGeom>
                  <a:avLst/>
                  <a:gdLst>
                    <a:gd name="T0" fmla="*/ 45 w 47"/>
                    <a:gd name="T1" fmla="*/ 0 h 43"/>
                    <a:gd name="T2" fmla="*/ 33 w 47"/>
                    <a:gd name="T3" fmla="*/ 32 h 43"/>
                    <a:gd name="T4" fmla="*/ 0 w 47"/>
                    <a:gd name="T5" fmla="*/ 39 h 43"/>
                    <a:gd name="T6" fmla="*/ 34 w 47"/>
                    <a:gd name="T7" fmla="*/ 33 h 43"/>
                    <a:gd name="T8" fmla="*/ 45 w 47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3">
                      <a:moveTo>
                        <a:pt x="45" y="0"/>
                      </a:moveTo>
                      <a:cubicBezTo>
                        <a:pt x="46" y="12"/>
                        <a:pt x="42" y="24"/>
                        <a:pt x="33" y="32"/>
                      </a:cubicBezTo>
                      <a:cubicBezTo>
                        <a:pt x="24" y="39"/>
                        <a:pt x="12" y="42"/>
                        <a:pt x="0" y="39"/>
                      </a:cubicBezTo>
                      <a:cubicBezTo>
                        <a:pt x="12" y="43"/>
                        <a:pt x="25" y="41"/>
                        <a:pt x="34" y="33"/>
                      </a:cubicBezTo>
                      <a:cubicBezTo>
                        <a:pt x="43" y="25"/>
                        <a:pt x="47" y="12"/>
                        <a:pt x="4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103" name="Freeform 205"/>
            <p:cNvSpPr/>
            <p:nvPr/>
          </p:nvSpPr>
          <p:spPr bwMode="gray">
            <a:xfrm rot="19522652">
              <a:off x="4501527" y="2771138"/>
              <a:ext cx="779553" cy="869857"/>
            </a:xfrm>
            <a:custGeom>
              <a:avLst/>
              <a:gdLst>
                <a:gd name="T0" fmla="*/ 306 w 365"/>
                <a:gd name="T1" fmla="*/ 321 h 456"/>
                <a:gd name="T2" fmla="*/ 210 w 365"/>
                <a:gd name="T3" fmla="*/ 212 h 456"/>
                <a:gd name="T4" fmla="*/ 23 w 365"/>
                <a:gd name="T5" fmla="*/ 42 h 456"/>
                <a:gd name="T6" fmla="*/ 23 w 365"/>
                <a:gd name="T7" fmla="*/ 86 h 456"/>
                <a:gd name="T8" fmla="*/ 145 w 365"/>
                <a:gd name="T9" fmla="*/ 276 h 456"/>
                <a:gd name="T10" fmla="*/ 238 w 365"/>
                <a:gd name="T11" fmla="*/ 382 h 456"/>
                <a:gd name="T12" fmla="*/ 326 w 365"/>
                <a:gd name="T13" fmla="*/ 451 h 456"/>
                <a:gd name="T14" fmla="*/ 365 w 365"/>
                <a:gd name="T15" fmla="*/ 412 h 456"/>
                <a:gd name="T16" fmla="*/ 306 w 365"/>
                <a:gd name="T17" fmla="*/ 32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456">
                  <a:moveTo>
                    <a:pt x="306" y="321"/>
                  </a:moveTo>
                  <a:cubicBezTo>
                    <a:pt x="210" y="212"/>
                    <a:pt x="210" y="212"/>
                    <a:pt x="210" y="21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0" y="0"/>
                    <a:pt x="23" y="86"/>
                  </a:cubicBezTo>
                  <a:cubicBezTo>
                    <a:pt x="145" y="276"/>
                    <a:pt x="145" y="276"/>
                    <a:pt x="145" y="276"/>
                  </a:cubicBezTo>
                  <a:cubicBezTo>
                    <a:pt x="238" y="382"/>
                    <a:pt x="238" y="382"/>
                    <a:pt x="238" y="382"/>
                  </a:cubicBezTo>
                  <a:cubicBezTo>
                    <a:pt x="326" y="451"/>
                    <a:pt x="326" y="451"/>
                    <a:pt x="326" y="451"/>
                  </a:cubicBezTo>
                  <a:cubicBezTo>
                    <a:pt x="326" y="451"/>
                    <a:pt x="364" y="456"/>
                    <a:pt x="365" y="412"/>
                  </a:cubicBezTo>
                  <a:lnTo>
                    <a:pt x="306" y="32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Freeform 206"/>
            <p:cNvSpPr/>
            <p:nvPr/>
          </p:nvSpPr>
          <p:spPr bwMode="gray">
            <a:xfrm rot="19522652">
              <a:off x="3705790" y="2970823"/>
              <a:ext cx="1069521" cy="729083"/>
            </a:xfrm>
            <a:custGeom>
              <a:avLst/>
              <a:gdLst>
                <a:gd name="T0" fmla="*/ 201 w 501"/>
                <a:gd name="T1" fmla="*/ 0 h 383"/>
                <a:gd name="T2" fmla="*/ 27 w 501"/>
                <a:gd name="T3" fmla="*/ 50 h 383"/>
                <a:gd name="T4" fmla="*/ 431 w 501"/>
                <a:gd name="T5" fmla="*/ 383 h 383"/>
                <a:gd name="T6" fmla="*/ 501 w 501"/>
                <a:gd name="T7" fmla="*/ 317 h 383"/>
                <a:gd name="T8" fmla="*/ 201 w 501"/>
                <a:gd name="T9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383">
                  <a:moveTo>
                    <a:pt x="201" y="0"/>
                  </a:moveTo>
                  <a:cubicBezTo>
                    <a:pt x="201" y="0"/>
                    <a:pt x="36" y="6"/>
                    <a:pt x="27" y="50"/>
                  </a:cubicBezTo>
                  <a:cubicBezTo>
                    <a:pt x="0" y="179"/>
                    <a:pt x="431" y="383"/>
                    <a:pt x="431" y="383"/>
                  </a:cubicBezTo>
                  <a:cubicBezTo>
                    <a:pt x="501" y="317"/>
                    <a:pt x="501" y="317"/>
                    <a:pt x="501" y="317"/>
                  </a:cubicBezTo>
                  <a:lnTo>
                    <a:pt x="20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207"/>
            <p:cNvSpPr/>
            <p:nvPr/>
          </p:nvSpPr>
          <p:spPr bwMode="gray">
            <a:xfrm rot="19522652">
              <a:off x="3900921" y="2342260"/>
              <a:ext cx="817375" cy="1115686"/>
            </a:xfrm>
            <a:custGeom>
              <a:avLst/>
              <a:gdLst>
                <a:gd name="T0" fmla="*/ 126 w 383"/>
                <a:gd name="T1" fmla="*/ 5 h 586"/>
                <a:gd name="T2" fmla="*/ 0 w 383"/>
                <a:gd name="T3" fmla="*/ 269 h 586"/>
                <a:gd name="T4" fmla="*/ 300 w 383"/>
                <a:gd name="T5" fmla="*/ 586 h 586"/>
                <a:gd name="T6" fmla="*/ 383 w 383"/>
                <a:gd name="T7" fmla="*/ 442 h 586"/>
                <a:gd name="T8" fmla="*/ 126 w 383"/>
                <a:gd name="T9" fmla="*/ 5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586">
                  <a:moveTo>
                    <a:pt x="126" y="5"/>
                  </a:moveTo>
                  <a:cubicBezTo>
                    <a:pt x="53" y="8"/>
                    <a:pt x="0" y="269"/>
                    <a:pt x="0" y="269"/>
                  </a:cubicBezTo>
                  <a:cubicBezTo>
                    <a:pt x="300" y="586"/>
                    <a:pt x="300" y="586"/>
                    <a:pt x="300" y="586"/>
                  </a:cubicBezTo>
                  <a:cubicBezTo>
                    <a:pt x="383" y="442"/>
                    <a:pt x="383" y="442"/>
                    <a:pt x="383" y="442"/>
                  </a:cubicBezTo>
                  <a:cubicBezTo>
                    <a:pt x="383" y="442"/>
                    <a:pt x="252" y="0"/>
                    <a:pt x="126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Freeform 208"/>
            <p:cNvSpPr/>
            <p:nvPr/>
          </p:nvSpPr>
          <p:spPr bwMode="gray">
            <a:xfrm rot="19522652">
              <a:off x="4139318" y="2834676"/>
              <a:ext cx="640872" cy="886666"/>
            </a:xfrm>
            <a:custGeom>
              <a:avLst/>
              <a:gdLst>
                <a:gd name="T0" fmla="*/ 0 w 300"/>
                <a:gd name="T1" fmla="*/ 0 h 466"/>
                <a:gd name="T2" fmla="*/ 40 w 300"/>
                <a:gd name="T3" fmla="*/ 280 h 466"/>
                <a:gd name="T4" fmla="*/ 269 w 300"/>
                <a:gd name="T5" fmla="*/ 466 h 466"/>
                <a:gd name="T6" fmla="*/ 300 w 300"/>
                <a:gd name="T7" fmla="*/ 317 h 466"/>
                <a:gd name="T8" fmla="*/ 0 w 300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66">
                  <a:moveTo>
                    <a:pt x="0" y="0"/>
                  </a:moveTo>
                  <a:cubicBezTo>
                    <a:pt x="0" y="0"/>
                    <a:pt x="5" y="219"/>
                    <a:pt x="40" y="280"/>
                  </a:cubicBezTo>
                  <a:cubicBezTo>
                    <a:pt x="77" y="344"/>
                    <a:pt x="269" y="466"/>
                    <a:pt x="269" y="466"/>
                  </a:cubicBezTo>
                  <a:cubicBezTo>
                    <a:pt x="300" y="317"/>
                    <a:pt x="300" y="317"/>
                    <a:pt x="300" y="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Freeform 209"/>
            <p:cNvSpPr/>
            <p:nvPr/>
          </p:nvSpPr>
          <p:spPr bwMode="gray">
            <a:xfrm rot="19522652">
              <a:off x="4015283" y="2712793"/>
              <a:ext cx="926638" cy="674454"/>
            </a:xfrm>
            <a:custGeom>
              <a:avLst/>
              <a:gdLst>
                <a:gd name="T0" fmla="*/ 0 w 435"/>
                <a:gd name="T1" fmla="*/ 37 h 354"/>
                <a:gd name="T2" fmla="*/ 279 w 435"/>
                <a:gd name="T3" fmla="*/ 35 h 354"/>
                <a:gd name="T4" fmla="*/ 435 w 435"/>
                <a:gd name="T5" fmla="*/ 300 h 354"/>
                <a:gd name="T6" fmla="*/ 300 w 435"/>
                <a:gd name="T7" fmla="*/ 354 h 354"/>
                <a:gd name="T8" fmla="*/ 0 w 435"/>
                <a:gd name="T9" fmla="*/ 37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354">
                  <a:moveTo>
                    <a:pt x="0" y="37"/>
                  </a:moveTo>
                  <a:cubicBezTo>
                    <a:pt x="0" y="37"/>
                    <a:pt x="219" y="0"/>
                    <a:pt x="279" y="35"/>
                  </a:cubicBezTo>
                  <a:cubicBezTo>
                    <a:pt x="346" y="73"/>
                    <a:pt x="435" y="300"/>
                    <a:pt x="435" y="300"/>
                  </a:cubicBezTo>
                  <a:cubicBezTo>
                    <a:pt x="300" y="354"/>
                    <a:pt x="300" y="354"/>
                    <a:pt x="300" y="354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Freeform 211"/>
            <p:cNvSpPr/>
            <p:nvPr/>
          </p:nvSpPr>
          <p:spPr bwMode="gray">
            <a:xfrm rot="19522652">
              <a:off x="5393427" y="3269487"/>
              <a:ext cx="130276" cy="128168"/>
            </a:xfrm>
            <a:custGeom>
              <a:avLst/>
              <a:gdLst>
                <a:gd name="T0" fmla="*/ 61 w 61"/>
                <a:gd name="T1" fmla="*/ 68 h 68"/>
                <a:gd name="T2" fmla="*/ 3 w 61"/>
                <a:gd name="T3" fmla="*/ 16 h 68"/>
                <a:gd name="T4" fmla="*/ 0 w 61"/>
                <a:gd name="T5" fmla="*/ 13 h 68"/>
                <a:gd name="T6" fmla="*/ 8 w 61"/>
                <a:gd name="T7" fmla="*/ 0 h 68"/>
                <a:gd name="T8" fmla="*/ 10 w 61"/>
                <a:gd name="T9" fmla="*/ 3 h 68"/>
                <a:gd name="T10" fmla="*/ 61 w 61"/>
                <a:gd name="T11" fmla="*/ 67 h 68"/>
                <a:gd name="T12" fmla="*/ 61 w 6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68">
                  <a:moveTo>
                    <a:pt x="61" y="68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4"/>
                    <a:pt x="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1" y="67"/>
                    <a:pt x="61" y="67"/>
                    <a:pt x="61" y="67"/>
                  </a:cubicBezTo>
                  <a:lnTo>
                    <a:pt x="61" y="68"/>
                  </a:lnTo>
                  <a:close/>
                </a:path>
              </a:pathLst>
            </a:custGeom>
            <a:gradFill rotWithShape="1">
              <a:gsLst>
                <a:gs pos="0">
                  <a:srgbClr val="FEA501">
                    <a:gamma/>
                    <a:shade val="46275"/>
                    <a:invGamma/>
                  </a:srgbClr>
                </a:gs>
                <a:gs pos="100000">
                  <a:srgbClr val="FEA50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Freeform 212"/>
            <p:cNvSpPr/>
            <p:nvPr/>
          </p:nvSpPr>
          <p:spPr bwMode="gray">
            <a:xfrm rot="19522652">
              <a:off x="5200792" y="3212047"/>
              <a:ext cx="224831" cy="214313"/>
            </a:xfrm>
            <a:custGeom>
              <a:avLst/>
              <a:gdLst>
                <a:gd name="T0" fmla="*/ 60 w 106"/>
                <a:gd name="T1" fmla="*/ 0 h 113"/>
                <a:gd name="T2" fmla="*/ 41 w 106"/>
                <a:gd name="T3" fmla="*/ 41 h 113"/>
                <a:gd name="T4" fmla="*/ 0 w 106"/>
                <a:gd name="T5" fmla="*/ 56 h 113"/>
                <a:gd name="T6" fmla="*/ 64 w 106"/>
                <a:gd name="T7" fmla="*/ 106 h 113"/>
                <a:gd name="T8" fmla="*/ 103 w 106"/>
                <a:gd name="T9" fmla="*/ 67 h 113"/>
                <a:gd name="T10" fmla="*/ 60 w 106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13">
                  <a:moveTo>
                    <a:pt x="60" y="0"/>
                  </a:moveTo>
                  <a:cubicBezTo>
                    <a:pt x="60" y="0"/>
                    <a:pt x="62" y="20"/>
                    <a:pt x="41" y="41"/>
                  </a:cubicBezTo>
                  <a:cubicBezTo>
                    <a:pt x="17" y="63"/>
                    <a:pt x="0" y="56"/>
                    <a:pt x="0" y="5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6"/>
                    <a:pt x="106" y="113"/>
                    <a:pt x="103" y="67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Freeform 214"/>
            <p:cNvSpPr/>
            <p:nvPr/>
          </p:nvSpPr>
          <p:spPr bwMode="gray">
            <a:xfrm rot="19522652">
              <a:off x="5222537" y="3257540"/>
              <a:ext cx="127874" cy="104402"/>
            </a:xfrm>
            <a:custGeom>
              <a:avLst/>
              <a:gdLst>
                <a:gd name="T0" fmla="*/ 57 w 60"/>
                <a:gd name="T1" fmla="*/ 0 h 55"/>
                <a:gd name="T2" fmla="*/ 41 w 60"/>
                <a:gd name="T3" fmla="*/ 41 h 55"/>
                <a:gd name="T4" fmla="*/ 0 w 60"/>
                <a:gd name="T5" fmla="*/ 50 h 55"/>
                <a:gd name="T6" fmla="*/ 43 w 60"/>
                <a:gd name="T7" fmla="*/ 42 h 55"/>
                <a:gd name="T8" fmla="*/ 57 w 60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5">
                  <a:moveTo>
                    <a:pt x="57" y="0"/>
                  </a:moveTo>
                  <a:cubicBezTo>
                    <a:pt x="58" y="15"/>
                    <a:pt x="53" y="31"/>
                    <a:pt x="41" y="41"/>
                  </a:cubicBezTo>
                  <a:cubicBezTo>
                    <a:pt x="30" y="51"/>
                    <a:pt x="14" y="53"/>
                    <a:pt x="0" y="50"/>
                  </a:cubicBezTo>
                  <a:cubicBezTo>
                    <a:pt x="14" y="55"/>
                    <a:pt x="31" y="53"/>
                    <a:pt x="43" y="42"/>
                  </a:cubicBezTo>
                  <a:cubicBezTo>
                    <a:pt x="55" y="32"/>
                    <a:pt x="60" y="16"/>
                    <a:pt x="5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61B2">
                    <a:gamma/>
                    <a:shade val="30196"/>
                    <a:invGamma/>
                  </a:srgbClr>
                </a:gs>
                <a:gs pos="50000">
                  <a:srgbClr val="0061B2"/>
                </a:gs>
                <a:gs pos="100000">
                  <a:srgbClr val="0061B2">
                    <a:gamma/>
                    <a:shade val="30196"/>
                    <a:invGamma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Freeform 215"/>
            <p:cNvSpPr/>
            <p:nvPr/>
          </p:nvSpPr>
          <p:spPr bwMode="gray">
            <a:xfrm rot="19522652">
              <a:off x="5197142" y="3250391"/>
              <a:ext cx="133277" cy="110023"/>
            </a:xfrm>
            <a:custGeom>
              <a:avLst/>
              <a:gdLst>
                <a:gd name="T0" fmla="*/ 60 w 63"/>
                <a:gd name="T1" fmla="*/ 0 h 58"/>
                <a:gd name="T2" fmla="*/ 43 w 63"/>
                <a:gd name="T3" fmla="*/ 43 h 58"/>
                <a:gd name="T4" fmla="*/ 0 w 63"/>
                <a:gd name="T5" fmla="*/ 53 h 58"/>
                <a:gd name="T6" fmla="*/ 45 w 63"/>
                <a:gd name="T7" fmla="*/ 45 h 58"/>
                <a:gd name="T8" fmla="*/ 60 w 6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8">
                  <a:moveTo>
                    <a:pt x="60" y="0"/>
                  </a:moveTo>
                  <a:cubicBezTo>
                    <a:pt x="61" y="16"/>
                    <a:pt x="56" y="33"/>
                    <a:pt x="43" y="43"/>
                  </a:cubicBezTo>
                  <a:cubicBezTo>
                    <a:pt x="31" y="54"/>
                    <a:pt x="15" y="57"/>
                    <a:pt x="0" y="53"/>
                  </a:cubicBezTo>
                  <a:cubicBezTo>
                    <a:pt x="15" y="58"/>
                    <a:pt x="32" y="55"/>
                    <a:pt x="45" y="45"/>
                  </a:cubicBezTo>
                  <a:cubicBezTo>
                    <a:pt x="58" y="34"/>
                    <a:pt x="63" y="17"/>
                    <a:pt x="6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61B2">
                    <a:gamma/>
                    <a:shade val="30196"/>
                    <a:invGamma/>
                  </a:srgbClr>
                </a:gs>
                <a:gs pos="50000">
                  <a:srgbClr val="0061B2"/>
                </a:gs>
                <a:gs pos="100000">
                  <a:srgbClr val="0061B2">
                    <a:gamma/>
                    <a:shade val="30196"/>
                    <a:invGamma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Freeform 216"/>
            <p:cNvSpPr/>
            <p:nvPr/>
          </p:nvSpPr>
          <p:spPr bwMode="gray">
            <a:xfrm rot="19522652">
              <a:off x="5245000" y="3263474"/>
              <a:ext cx="123372" cy="98780"/>
            </a:xfrm>
            <a:custGeom>
              <a:avLst/>
              <a:gdLst>
                <a:gd name="T0" fmla="*/ 55 w 58"/>
                <a:gd name="T1" fmla="*/ 0 h 52"/>
                <a:gd name="T2" fmla="*/ 40 w 58"/>
                <a:gd name="T3" fmla="*/ 39 h 52"/>
                <a:gd name="T4" fmla="*/ 0 w 58"/>
                <a:gd name="T5" fmla="*/ 48 h 52"/>
                <a:gd name="T6" fmla="*/ 41 w 58"/>
                <a:gd name="T7" fmla="*/ 40 h 52"/>
                <a:gd name="T8" fmla="*/ 55 w 58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2">
                  <a:moveTo>
                    <a:pt x="55" y="0"/>
                  </a:moveTo>
                  <a:cubicBezTo>
                    <a:pt x="57" y="15"/>
                    <a:pt x="52" y="29"/>
                    <a:pt x="40" y="39"/>
                  </a:cubicBezTo>
                  <a:cubicBezTo>
                    <a:pt x="29" y="48"/>
                    <a:pt x="14" y="51"/>
                    <a:pt x="0" y="48"/>
                  </a:cubicBezTo>
                  <a:cubicBezTo>
                    <a:pt x="15" y="52"/>
                    <a:pt x="30" y="50"/>
                    <a:pt x="41" y="40"/>
                  </a:cubicBezTo>
                  <a:cubicBezTo>
                    <a:pt x="53" y="30"/>
                    <a:pt x="58" y="15"/>
                    <a:pt x="5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61B2">
                    <a:gamma/>
                    <a:shade val="30196"/>
                    <a:invGamma/>
                  </a:srgbClr>
                </a:gs>
                <a:gs pos="50000">
                  <a:srgbClr val="0061B2"/>
                </a:gs>
                <a:gs pos="100000">
                  <a:srgbClr val="0061B2">
                    <a:gamma/>
                    <a:shade val="30196"/>
                    <a:invGamma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Freeform 217"/>
            <p:cNvSpPr/>
            <p:nvPr/>
          </p:nvSpPr>
          <p:spPr bwMode="gray">
            <a:xfrm rot="19522652">
              <a:off x="5311673" y="3281858"/>
              <a:ext cx="104461" cy="83521"/>
            </a:xfrm>
            <a:custGeom>
              <a:avLst/>
              <a:gdLst>
                <a:gd name="T0" fmla="*/ 47 w 49"/>
                <a:gd name="T1" fmla="*/ 0 h 44"/>
                <a:gd name="T2" fmla="*/ 34 w 49"/>
                <a:gd name="T3" fmla="*/ 33 h 44"/>
                <a:gd name="T4" fmla="*/ 0 w 49"/>
                <a:gd name="T5" fmla="*/ 40 h 44"/>
                <a:gd name="T6" fmla="*/ 35 w 49"/>
                <a:gd name="T7" fmla="*/ 34 h 44"/>
                <a:gd name="T8" fmla="*/ 47 w 4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4">
                  <a:moveTo>
                    <a:pt x="47" y="0"/>
                  </a:moveTo>
                  <a:cubicBezTo>
                    <a:pt x="48" y="12"/>
                    <a:pt x="44" y="25"/>
                    <a:pt x="34" y="33"/>
                  </a:cubicBezTo>
                  <a:cubicBezTo>
                    <a:pt x="25" y="41"/>
                    <a:pt x="12" y="43"/>
                    <a:pt x="0" y="40"/>
                  </a:cubicBezTo>
                  <a:cubicBezTo>
                    <a:pt x="12" y="44"/>
                    <a:pt x="25" y="42"/>
                    <a:pt x="35" y="34"/>
                  </a:cubicBezTo>
                  <a:cubicBezTo>
                    <a:pt x="45" y="26"/>
                    <a:pt x="49" y="12"/>
                    <a:pt x="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61B2">
                    <a:gamma/>
                    <a:shade val="30196"/>
                    <a:invGamma/>
                  </a:srgbClr>
                </a:gs>
                <a:gs pos="50000">
                  <a:srgbClr val="0061B2"/>
                </a:gs>
                <a:gs pos="100000">
                  <a:srgbClr val="0061B2">
                    <a:gamma/>
                    <a:shade val="30196"/>
                    <a:invGamma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Freeform 218"/>
            <p:cNvSpPr/>
            <p:nvPr/>
          </p:nvSpPr>
          <p:spPr bwMode="gray">
            <a:xfrm rot="19522652">
              <a:off x="5292881" y="3276628"/>
              <a:ext cx="108063" cy="89143"/>
            </a:xfrm>
            <a:custGeom>
              <a:avLst/>
              <a:gdLst>
                <a:gd name="T0" fmla="*/ 49 w 51"/>
                <a:gd name="T1" fmla="*/ 0 h 47"/>
                <a:gd name="T2" fmla="*/ 35 w 51"/>
                <a:gd name="T3" fmla="*/ 35 h 47"/>
                <a:gd name="T4" fmla="*/ 0 w 51"/>
                <a:gd name="T5" fmla="*/ 42 h 47"/>
                <a:gd name="T6" fmla="*/ 37 w 51"/>
                <a:gd name="T7" fmla="*/ 36 h 47"/>
                <a:gd name="T8" fmla="*/ 49 w 5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7">
                  <a:moveTo>
                    <a:pt x="49" y="0"/>
                  </a:moveTo>
                  <a:cubicBezTo>
                    <a:pt x="50" y="13"/>
                    <a:pt x="46" y="26"/>
                    <a:pt x="35" y="35"/>
                  </a:cubicBezTo>
                  <a:cubicBezTo>
                    <a:pt x="26" y="43"/>
                    <a:pt x="12" y="46"/>
                    <a:pt x="0" y="42"/>
                  </a:cubicBezTo>
                  <a:cubicBezTo>
                    <a:pt x="12" y="47"/>
                    <a:pt x="26" y="45"/>
                    <a:pt x="37" y="36"/>
                  </a:cubicBezTo>
                  <a:cubicBezTo>
                    <a:pt x="47" y="27"/>
                    <a:pt x="51" y="13"/>
                    <a:pt x="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61B2">
                    <a:gamma/>
                    <a:shade val="30196"/>
                    <a:invGamma/>
                  </a:srgbClr>
                </a:gs>
                <a:gs pos="50000">
                  <a:srgbClr val="0061B2"/>
                </a:gs>
                <a:gs pos="100000">
                  <a:srgbClr val="0061B2">
                    <a:gamma/>
                    <a:shade val="30196"/>
                    <a:invGamma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Freeform 219"/>
            <p:cNvSpPr/>
            <p:nvPr/>
          </p:nvSpPr>
          <p:spPr bwMode="gray">
            <a:xfrm rot="19522652">
              <a:off x="5331970" y="3285817"/>
              <a:ext cx="99958" cy="81915"/>
            </a:xfrm>
            <a:custGeom>
              <a:avLst/>
              <a:gdLst>
                <a:gd name="T0" fmla="*/ 45 w 47"/>
                <a:gd name="T1" fmla="*/ 0 h 43"/>
                <a:gd name="T2" fmla="*/ 33 w 47"/>
                <a:gd name="T3" fmla="*/ 32 h 43"/>
                <a:gd name="T4" fmla="*/ 0 w 47"/>
                <a:gd name="T5" fmla="*/ 39 h 43"/>
                <a:gd name="T6" fmla="*/ 34 w 47"/>
                <a:gd name="T7" fmla="*/ 33 h 43"/>
                <a:gd name="T8" fmla="*/ 45 w 4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3">
                  <a:moveTo>
                    <a:pt x="45" y="0"/>
                  </a:moveTo>
                  <a:cubicBezTo>
                    <a:pt x="46" y="12"/>
                    <a:pt x="42" y="24"/>
                    <a:pt x="33" y="32"/>
                  </a:cubicBezTo>
                  <a:cubicBezTo>
                    <a:pt x="24" y="39"/>
                    <a:pt x="12" y="42"/>
                    <a:pt x="0" y="39"/>
                  </a:cubicBezTo>
                  <a:cubicBezTo>
                    <a:pt x="12" y="43"/>
                    <a:pt x="25" y="41"/>
                    <a:pt x="34" y="33"/>
                  </a:cubicBezTo>
                  <a:cubicBezTo>
                    <a:pt x="43" y="25"/>
                    <a:pt x="47" y="12"/>
                    <a:pt x="4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61B2">
                    <a:gamma/>
                    <a:shade val="30196"/>
                    <a:invGamma/>
                  </a:srgbClr>
                </a:gs>
                <a:gs pos="50000">
                  <a:srgbClr val="0061B2"/>
                </a:gs>
                <a:gs pos="100000">
                  <a:srgbClr val="0061B2">
                    <a:gamma/>
                    <a:shade val="30196"/>
                    <a:invGamma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985280" y="3712128"/>
              <a:ext cx="3156338" cy="255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有的网站有这个，如cloudFlare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依靠部署在各地的边缘服务器，通过中心平台的负载均衡、内容分发、调度等功能模块，使用户就近获取所需内容，降低网络拥塞，提高用户访问响应速度和命中率。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5000"/>
                </a:lnSpc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998801" y="3403143"/>
              <a:ext cx="2822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内容分发平台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CDN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303361" y="5108753"/>
              <a:ext cx="34544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google analytic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3397713" y="4800137"/>
              <a:ext cx="135974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流量分析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651851" y="1668958"/>
              <a:ext cx="3253740" cy="93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Python数据库连接池——DBUtils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[连接池]：属于优化工具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2448441" y="1360348"/>
              <a:ext cx="135974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连接池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advTm="3000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61036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细节问题及总结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1926" y="2005061"/>
            <a:ext cx="3865832" cy="3460514"/>
            <a:chOff x="1120247" y="1883225"/>
            <a:chExt cx="4429190" cy="3964807"/>
          </a:xfrm>
        </p:grpSpPr>
        <p:sp>
          <p:nvSpPr>
            <p:cNvPr id="4" name="Freeform 969"/>
            <p:cNvSpPr/>
            <p:nvPr/>
          </p:nvSpPr>
          <p:spPr bwMode="auto">
            <a:xfrm>
              <a:off x="1149827" y="3987085"/>
              <a:ext cx="4356540" cy="1860947"/>
            </a:xfrm>
            <a:custGeom>
              <a:avLst/>
              <a:gdLst>
                <a:gd name="connsiteX0" fmla="*/ 0 w 3036293"/>
                <a:gd name="connsiteY0" fmla="*/ 0 h 1296988"/>
                <a:gd name="connsiteX1" fmla="*/ 401051 w 3036293"/>
                <a:gd name="connsiteY1" fmla="*/ 187426 h 1296988"/>
                <a:gd name="connsiteX2" fmla="*/ 1217786 w 3036293"/>
                <a:gd name="connsiteY2" fmla="*/ 190801 h 1296988"/>
                <a:gd name="connsiteX3" fmla="*/ 1217786 w 3036293"/>
                <a:gd name="connsiteY3" fmla="*/ 163066 h 1296988"/>
                <a:gd name="connsiteX4" fmla="*/ 1793849 w 3036293"/>
                <a:gd name="connsiteY4" fmla="*/ 163066 h 1296988"/>
                <a:gd name="connsiteX5" fmla="*/ 1793849 w 3036293"/>
                <a:gd name="connsiteY5" fmla="*/ 190903 h 1296988"/>
                <a:gd name="connsiteX6" fmla="*/ 2635242 w 3036293"/>
                <a:gd name="connsiteY6" fmla="*/ 187426 h 1296988"/>
                <a:gd name="connsiteX7" fmla="*/ 3036293 w 3036293"/>
                <a:gd name="connsiteY7" fmla="*/ 0 h 1296988"/>
                <a:gd name="connsiteX8" fmla="*/ 3010056 w 3036293"/>
                <a:gd name="connsiteY8" fmla="*/ 74971 h 1296988"/>
                <a:gd name="connsiteX9" fmla="*/ 2863879 w 3036293"/>
                <a:gd name="connsiteY9" fmla="*/ 326121 h 1296988"/>
                <a:gd name="connsiteX10" fmla="*/ 2526546 w 3036293"/>
                <a:gd name="connsiteY10" fmla="*/ 914639 h 1296988"/>
                <a:gd name="connsiteX11" fmla="*/ 2391613 w 3036293"/>
                <a:gd name="connsiteY11" fmla="*/ 1147047 h 1296988"/>
                <a:gd name="connsiteX12" fmla="*/ 2369124 w 3036293"/>
                <a:gd name="connsiteY12" fmla="*/ 1177036 h 1296988"/>
                <a:gd name="connsiteX13" fmla="*/ 2136739 w 3036293"/>
                <a:gd name="connsiteY13" fmla="*/ 1296988 h 1296988"/>
                <a:gd name="connsiteX14" fmla="*/ 1728192 w 3036293"/>
                <a:gd name="connsiteY14" fmla="*/ 1296988 h 1296988"/>
                <a:gd name="connsiteX15" fmla="*/ 1728192 w 3036293"/>
                <a:gd name="connsiteY15" fmla="*/ 1296987 h 1296988"/>
                <a:gd name="connsiteX16" fmla="*/ 1308101 w 3036293"/>
                <a:gd name="connsiteY16" fmla="*/ 1296987 h 1296988"/>
                <a:gd name="connsiteX17" fmla="*/ 899554 w 3036293"/>
                <a:gd name="connsiteY17" fmla="*/ 1296988 h 1296988"/>
                <a:gd name="connsiteX18" fmla="*/ 667169 w 3036293"/>
                <a:gd name="connsiteY18" fmla="*/ 1177036 h 1296988"/>
                <a:gd name="connsiteX19" fmla="*/ 644680 w 3036293"/>
                <a:gd name="connsiteY19" fmla="*/ 1147047 h 1296988"/>
                <a:gd name="connsiteX20" fmla="*/ 509747 w 3036293"/>
                <a:gd name="connsiteY20" fmla="*/ 914639 h 1296988"/>
                <a:gd name="connsiteX21" fmla="*/ 168667 w 3036293"/>
                <a:gd name="connsiteY21" fmla="*/ 326121 h 1296988"/>
                <a:gd name="connsiteX22" fmla="*/ 26237 w 3036293"/>
                <a:gd name="connsiteY22" fmla="*/ 74971 h 1296988"/>
                <a:gd name="connsiteX23" fmla="*/ 0 w 3036293"/>
                <a:gd name="connsiteY23" fmla="*/ 0 h 1296988"/>
                <a:gd name="connsiteX0-1" fmla="*/ 0 w 3036293"/>
                <a:gd name="connsiteY0-2" fmla="*/ 0 h 1296988"/>
                <a:gd name="connsiteX1-3" fmla="*/ 401051 w 3036293"/>
                <a:gd name="connsiteY1-4" fmla="*/ 187426 h 1296988"/>
                <a:gd name="connsiteX2-5" fmla="*/ 1217786 w 3036293"/>
                <a:gd name="connsiteY2-6" fmla="*/ 190801 h 1296988"/>
                <a:gd name="connsiteX3-7" fmla="*/ 1217786 w 3036293"/>
                <a:gd name="connsiteY3-8" fmla="*/ 163066 h 1296988"/>
                <a:gd name="connsiteX4-9" fmla="*/ 1793849 w 3036293"/>
                <a:gd name="connsiteY4-10" fmla="*/ 163066 h 1296988"/>
                <a:gd name="connsiteX5-11" fmla="*/ 1793849 w 3036293"/>
                <a:gd name="connsiteY5-12" fmla="*/ 190903 h 1296988"/>
                <a:gd name="connsiteX6-13" fmla="*/ 2635242 w 3036293"/>
                <a:gd name="connsiteY6-14" fmla="*/ 187426 h 1296988"/>
                <a:gd name="connsiteX7-15" fmla="*/ 3036293 w 3036293"/>
                <a:gd name="connsiteY7-16" fmla="*/ 0 h 1296988"/>
                <a:gd name="connsiteX8-17" fmla="*/ 3010056 w 3036293"/>
                <a:gd name="connsiteY8-18" fmla="*/ 74971 h 1296988"/>
                <a:gd name="connsiteX9-19" fmla="*/ 2863879 w 3036293"/>
                <a:gd name="connsiteY9-20" fmla="*/ 326121 h 1296988"/>
                <a:gd name="connsiteX10-21" fmla="*/ 2526546 w 3036293"/>
                <a:gd name="connsiteY10-22" fmla="*/ 914639 h 1296988"/>
                <a:gd name="connsiteX11-23" fmla="*/ 2391613 w 3036293"/>
                <a:gd name="connsiteY11-24" fmla="*/ 1147047 h 1296988"/>
                <a:gd name="connsiteX12-25" fmla="*/ 2369124 w 3036293"/>
                <a:gd name="connsiteY12-26" fmla="*/ 1177036 h 1296988"/>
                <a:gd name="connsiteX13-27" fmla="*/ 2136739 w 3036293"/>
                <a:gd name="connsiteY13-28" fmla="*/ 1296988 h 1296988"/>
                <a:gd name="connsiteX14-29" fmla="*/ 1728192 w 3036293"/>
                <a:gd name="connsiteY14-30" fmla="*/ 1296988 h 1296988"/>
                <a:gd name="connsiteX15-31" fmla="*/ 1728192 w 3036293"/>
                <a:gd name="connsiteY15-32" fmla="*/ 1296987 h 1296988"/>
                <a:gd name="connsiteX16-33" fmla="*/ 899554 w 3036293"/>
                <a:gd name="connsiteY16-34" fmla="*/ 1296988 h 1296988"/>
                <a:gd name="connsiteX17-35" fmla="*/ 667169 w 3036293"/>
                <a:gd name="connsiteY17-36" fmla="*/ 1177036 h 1296988"/>
                <a:gd name="connsiteX18-37" fmla="*/ 644680 w 3036293"/>
                <a:gd name="connsiteY18-38" fmla="*/ 1147047 h 1296988"/>
                <a:gd name="connsiteX19-39" fmla="*/ 509747 w 3036293"/>
                <a:gd name="connsiteY19-40" fmla="*/ 914639 h 1296988"/>
                <a:gd name="connsiteX20-41" fmla="*/ 168667 w 3036293"/>
                <a:gd name="connsiteY20-42" fmla="*/ 326121 h 1296988"/>
                <a:gd name="connsiteX21-43" fmla="*/ 26237 w 3036293"/>
                <a:gd name="connsiteY21-44" fmla="*/ 74971 h 1296988"/>
                <a:gd name="connsiteX22-45" fmla="*/ 0 w 3036293"/>
                <a:gd name="connsiteY22-46" fmla="*/ 0 h 1296988"/>
                <a:gd name="connsiteX0-47" fmla="*/ 0 w 3036293"/>
                <a:gd name="connsiteY0-48" fmla="*/ 0 h 1296988"/>
                <a:gd name="connsiteX1-49" fmla="*/ 401051 w 3036293"/>
                <a:gd name="connsiteY1-50" fmla="*/ 187426 h 1296988"/>
                <a:gd name="connsiteX2-51" fmla="*/ 1217786 w 3036293"/>
                <a:gd name="connsiteY2-52" fmla="*/ 190801 h 1296988"/>
                <a:gd name="connsiteX3-53" fmla="*/ 1217786 w 3036293"/>
                <a:gd name="connsiteY3-54" fmla="*/ 163066 h 1296988"/>
                <a:gd name="connsiteX4-55" fmla="*/ 1793849 w 3036293"/>
                <a:gd name="connsiteY4-56" fmla="*/ 163066 h 1296988"/>
                <a:gd name="connsiteX5-57" fmla="*/ 1793849 w 3036293"/>
                <a:gd name="connsiteY5-58" fmla="*/ 190903 h 1296988"/>
                <a:gd name="connsiteX6-59" fmla="*/ 2635242 w 3036293"/>
                <a:gd name="connsiteY6-60" fmla="*/ 187426 h 1296988"/>
                <a:gd name="connsiteX7-61" fmla="*/ 3036293 w 3036293"/>
                <a:gd name="connsiteY7-62" fmla="*/ 0 h 1296988"/>
                <a:gd name="connsiteX8-63" fmla="*/ 3010056 w 3036293"/>
                <a:gd name="connsiteY8-64" fmla="*/ 74971 h 1296988"/>
                <a:gd name="connsiteX9-65" fmla="*/ 2863879 w 3036293"/>
                <a:gd name="connsiteY9-66" fmla="*/ 326121 h 1296988"/>
                <a:gd name="connsiteX10-67" fmla="*/ 2526546 w 3036293"/>
                <a:gd name="connsiteY10-68" fmla="*/ 914639 h 1296988"/>
                <a:gd name="connsiteX11-69" fmla="*/ 2391613 w 3036293"/>
                <a:gd name="connsiteY11-70" fmla="*/ 1147047 h 1296988"/>
                <a:gd name="connsiteX12-71" fmla="*/ 2369124 w 3036293"/>
                <a:gd name="connsiteY12-72" fmla="*/ 1177036 h 1296988"/>
                <a:gd name="connsiteX13-73" fmla="*/ 2136739 w 3036293"/>
                <a:gd name="connsiteY13-74" fmla="*/ 1296988 h 1296988"/>
                <a:gd name="connsiteX14-75" fmla="*/ 1728192 w 3036293"/>
                <a:gd name="connsiteY14-76" fmla="*/ 1296988 h 1296988"/>
                <a:gd name="connsiteX15-77" fmla="*/ 899554 w 3036293"/>
                <a:gd name="connsiteY15-78" fmla="*/ 1296988 h 1296988"/>
                <a:gd name="connsiteX16-79" fmla="*/ 667169 w 3036293"/>
                <a:gd name="connsiteY16-80" fmla="*/ 1177036 h 1296988"/>
                <a:gd name="connsiteX17-81" fmla="*/ 644680 w 3036293"/>
                <a:gd name="connsiteY17-82" fmla="*/ 1147047 h 1296988"/>
                <a:gd name="connsiteX18-83" fmla="*/ 509747 w 3036293"/>
                <a:gd name="connsiteY18-84" fmla="*/ 914639 h 1296988"/>
                <a:gd name="connsiteX19-85" fmla="*/ 168667 w 3036293"/>
                <a:gd name="connsiteY19-86" fmla="*/ 326121 h 1296988"/>
                <a:gd name="connsiteX20-87" fmla="*/ 26237 w 3036293"/>
                <a:gd name="connsiteY20-88" fmla="*/ 74971 h 1296988"/>
                <a:gd name="connsiteX21-89" fmla="*/ 0 w 3036293"/>
                <a:gd name="connsiteY21-90" fmla="*/ 0 h 1296988"/>
                <a:gd name="connsiteX0-91" fmla="*/ 0 w 3036293"/>
                <a:gd name="connsiteY0-92" fmla="*/ 0 h 1296988"/>
                <a:gd name="connsiteX1-93" fmla="*/ 401051 w 3036293"/>
                <a:gd name="connsiteY1-94" fmla="*/ 187426 h 1296988"/>
                <a:gd name="connsiteX2-95" fmla="*/ 1217786 w 3036293"/>
                <a:gd name="connsiteY2-96" fmla="*/ 190801 h 1296988"/>
                <a:gd name="connsiteX3-97" fmla="*/ 1217786 w 3036293"/>
                <a:gd name="connsiteY3-98" fmla="*/ 163066 h 1296988"/>
                <a:gd name="connsiteX4-99" fmla="*/ 1793849 w 3036293"/>
                <a:gd name="connsiteY4-100" fmla="*/ 190903 h 1296988"/>
                <a:gd name="connsiteX5-101" fmla="*/ 2635242 w 3036293"/>
                <a:gd name="connsiteY5-102" fmla="*/ 187426 h 1296988"/>
                <a:gd name="connsiteX6-103" fmla="*/ 3036293 w 3036293"/>
                <a:gd name="connsiteY6-104" fmla="*/ 0 h 1296988"/>
                <a:gd name="connsiteX7-105" fmla="*/ 3010056 w 3036293"/>
                <a:gd name="connsiteY7-106" fmla="*/ 74971 h 1296988"/>
                <a:gd name="connsiteX8-107" fmla="*/ 2863879 w 3036293"/>
                <a:gd name="connsiteY8-108" fmla="*/ 326121 h 1296988"/>
                <a:gd name="connsiteX9-109" fmla="*/ 2526546 w 3036293"/>
                <a:gd name="connsiteY9-110" fmla="*/ 914639 h 1296988"/>
                <a:gd name="connsiteX10-111" fmla="*/ 2391613 w 3036293"/>
                <a:gd name="connsiteY10-112" fmla="*/ 1147047 h 1296988"/>
                <a:gd name="connsiteX11-113" fmla="*/ 2369124 w 3036293"/>
                <a:gd name="connsiteY11-114" fmla="*/ 1177036 h 1296988"/>
                <a:gd name="connsiteX12-115" fmla="*/ 2136739 w 3036293"/>
                <a:gd name="connsiteY12-116" fmla="*/ 1296988 h 1296988"/>
                <a:gd name="connsiteX13-117" fmla="*/ 1728192 w 3036293"/>
                <a:gd name="connsiteY13-118" fmla="*/ 1296988 h 1296988"/>
                <a:gd name="connsiteX14-119" fmla="*/ 899554 w 3036293"/>
                <a:gd name="connsiteY14-120" fmla="*/ 1296988 h 1296988"/>
                <a:gd name="connsiteX15-121" fmla="*/ 667169 w 3036293"/>
                <a:gd name="connsiteY15-122" fmla="*/ 1177036 h 1296988"/>
                <a:gd name="connsiteX16-123" fmla="*/ 644680 w 3036293"/>
                <a:gd name="connsiteY16-124" fmla="*/ 1147047 h 1296988"/>
                <a:gd name="connsiteX17-125" fmla="*/ 509747 w 3036293"/>
                <a:gd name="connsiteY17-126" fmla="*/ 914639 h 1296988"/>
                <a:gd name="connsiteX18-127" fmla="*/ 168667 w 3036293"/>
                <a:gd name="connsiteY18-128" fmla="*/ 326121 h 1296988"/>
                <a:gd name="connsiteX19-129" fmla="*/ 26237 w 3036293"/>
                <a:gd name="connsiteY19-130" fmla="*/ 74971 h 1296988"/>
                <a:gd name="connsiteX20-131" fmla="*/ 0 w 3036293"/>
                <a:gd name="connsiteY20-132" fmla="*/ 0 h 1296988"/>
                <a:gd name="connsiteX0-133" fmla="*/ 0 w 3036293"/>
                <a:gd name="connsiteY0-134" fmla="*/ 0 h 1296988"/>
                <a:gd name="connsiteX1-135" fmla="*/ 401051 w 3036293"/>
                <a:gd name="connsiteY1-136" fmla="*/ 187426 h 1296988"/>
                <a:gd name="connsiteX2-137" fmla="*/ 1217786 w 3036293"/>
                <a:gd name="connsiteY2-138" fmla="*/ 190801 h 1296988"/>
                <a:gd name="connsiteX3-139" fmla="*/ 1793849 w 3036293"/>
                <a:gd name="connsiteY3-140" fmla="*/ 190903 h 1296988"/>
                <a:gd name="connsiteX4-141" fmla="*/ 2635242 w 3036293"/>
                <a:gd name="connsiteY4-142" fmla="*/ 187426 h 1296988"/>
                <a:gd name="connsiteX5-143" fmla="*/ 3036293 w 3036293"/>
                <a:gd name="connsiteY5-144" fmla="*/ 0 h 1296988"/>
                <a:gd name="connsiteX6-145" fmla="*/ 3010056 w 3036293"/>
                <a:gd name="connsiteY6-146" fmla="*/ 74971 h 1296988"/>
                <a:gd name="connsiteX7-147" fmla="*/ 2863879 w 3036293"/>
                <a:gd name="connsiteY7-148" fmla="*/ 326121 h 1296988"/>
                <a:gd name="connsiteX8-149" fmla="*/ 2526546 w 3036293"/>
                <a:gd name="connsiteY8-150" fmla="*/ 914639 h 1296988"/>
                <a:gd name="connsiteX9-151" fmla="*/ 2391613 w 3036293"/>
                <a:gd name="connsiteY9-152" fmla="*/ 1147047 h 1296988"/>
                <a:gd name="connsiteX10-153" fmla="*/ 2369124 w 3036293"/>
                <a:gd name="connsiteY10-154" fmla="*/ 1177036 h 1296988"/>
                <a:gd name="connsiteX11-155" fmla="*/ 2136739 w 3036293"/>
                <a:gd name="connsiteY11-156" fmla="*/ 1296988 h 1296988"/>
                <a:gd name="connsiteX12-157" fmla="*/ 1728192 w 3036293"/>
                <a:gd name="connsiteY12-158" fmla="*/ 1296988 h 1296988"/>
                <a:gd name="connsiteX13-159" fmla="*/ 899554 w 3036293"/>
                <a:gd name="connsiteY13-160" fmla="*/ 1296988 h 1296988"/>
                <a:gd name="connsiteX14-161" fmla="*/ 667169 w 3036293"/>
                <a:gd name="connsiteY14-162" fmla="*/ 1177036 h 1296988"/>
                <a:gd name="connsiteX15-163" fmla="*/ 644680 w 3036293"/>
                <a:gd name="connsiteY15-164" fmla="*/ 1147047 h 1296988"/>
                <a:gd name="connsiteX16-165" fmla="*/ 509747 w 3036293"/>
                <a:gd name="connsiteY16-166" fmla="*/ 914639 h 1296988"/>
                <a:gd name="connsiteX17-167" fmla="*/ 168667 w 3036293"/>
                <a:gd name="connsiteY17-168" fmla="*/ 326121 h 1296988"/>
                <a:gd name="connsiteX18-169" fmla="*/ 26237 w 3036293"/>
                <a:gd name="connsiteY18-170" fmla="*/ 74971 h 1296988"/>
                <a:gd name="connsiteX19-171" fmla="*/ 0 w 3036293"/>
                <a:gd name="connsiteY19-172" fmla="*/ 0 h 1296988"/>
                <a:gd name="connsiteX0-173" fmla="*/ 0 w 3036293"/>
                <a:gd name="connsiteY0-174" fmla="*/ 0 h 1296988"/>
                <a:gd name="connsiteX1-175" fmla="*/ 401051 w 3036293"/>
                <a:gd name="connsiteY1-176" fmla="*/ 187426 h 1296988"/>
                <a:gd name="connsiteX2-177" fmla="*/ 1793849 w 3036293"/>
                <a:gd name="connsiteY2-178" fmla="*/ 190903 h 1296988"/>
                <a:gd name="connsiteX3-179" fmla="*/ 2635242 w 3036293"/>
                <a:gd name="connsiteY3-180" fmla="*/ 187426 h 1296988"/>
                <a:gd name="connsiteX4-181" fmla="*/ 3036293 w 3036293"/>
                <a:gd name="connsiteY4-182" fmla="*/ 0 h 1296988"/>
                <a:gd name="connsiteX5-183" fmla="*/ 3010056 w 3036293"/>
                <a:gd name="connsiteY5-184" fmla="*/ 74971 h 1296988"/>
                <a:gd name="connsiteX6-185" fmla="*/ 2863879 w 3036293"/>
                <a:gd name="connsiteY6-186" fmla="*/ 326121 h 1296988"/>
                <a:gd name="connsiteX7-187" fmla="*/ 2526546 w 3036293"/>
                <a:gd name="connsiteY7-188" fmla="*/ 914639 h 1296988"/>
                <a:gd name="connsiteX8-189" fmla="*/ 2391613 w 3036293"/>
                <a:gd name="connsiteY8-190" fmla="*/ 1147047 h 1296988"/>
                <a:gd name="connsiteX9-191" fmla="*/ 2369124 w 3036293"/>
                <a:gd name="connsiteY9-192" fmla="*/ 1177036 h 1296988"/>
                <a:gd name="connsiteX10-193" fmla="*/ 2136739 w 3036293"/>
                <a:gd name="connsiteY10-194" fmla="*/ 1296988 h 1296988"/>
                <a:gd name="connsiteX11-195" fmla="*/ 1728192 w 3036293"/>
                <a:gd name="connsiteY11-196" fmla="*/ 1296988 h 1296988"/>
                <a:gd name="connsiteX12-197" fmla="*/ 899554 w 3036293"/>
                <a:gd name="connsiteY12-198" fmla="*/ 1296988 h 1296988"/>
                <a:gd name="connsiteX13-199" fmla="*/ 667169 w 3036293"/>
                <a:gd name="connsiteY13-200" fmla="*/ 1177036 h 1296988"/>
                <a:gd name="connsiteX14-201" fmla="*/ 644680 w 3036293"/>
                <a:gd name="connsiteY14-202" fmla="*/ 1147047 h 1296988"/>
                <a:gd name="connsiteX15-203" fmla="*/ 509747 w 3036293"/>
                <a:gd name="connsiteY15-204" fmla="*/ 914639 h 1296988"/>
                <a:gd name="connsiteX16-205" fmla="*/ 168667 w 3036293"/>
                <a:gd name="connsiteY16-206" fmla="*/ 326121 h 1296988"/>
                <a:gd name="connsiteX17-207" fmla="*/ 26237 w 3036293"/>
                <a:gd name="connsiteY17-208" fmla="*/ 74971 h 1296988"/>
                <a:gd name="connsiteX18-209" fmla="*/ 0 w 3036293"/>
                <a:gd name="connsiteY18-210" fmla="*/ 0 h 1296988"/>
                <a:gd name="connsiteX0-211" fmla="*/ 0 w 3036293"/>
                <a:gd name="connsiteY0-212" fmla="*/ 0 h 1296988"/>
                <a:gd name="connsiteX1-213" fmla="*/ 401051 w 3036293"/>
                <a:gd name="connsiteY1-214" fmla="*/ 187426 h 1296988"/>
                <a:gd name="connsiteX2-215" fmla="*/ 2635242 w 3036293"/>
                <a:gd name="connsiteY2-216" fmla="*/ 187426 h 1296988"/>
                <a:gd name="connsiteX3-217" fmla="*/ 3036293 w 3036293"/>
                <a:gd name="connsiteY3-218" fmla="*/ 0 h 1296988"/>
                <a:gd name="connsiteX4-219" fmla="*/ 3010056 w 3036293"/>
                <a:gd name="connsiteY4-220" fmla="*/ 74971 h 1296988"/>
                <a:gd name="connsiteX5-221" fmla="*/ 2863879 w 3036293"/>
                <a:gd name="connsiteY5-222" fmla="*/ 326121 h 1296988"/>
                <a:gd name="connsiteX6-223" fmla="*/ 2526546 w 3036293"/>
                <a:gd name="connsiteY6-224" fmla="*/ 914639 h 1296988"/>
                <a:gd name="connsiteX7-225" fmla="*/ 2391613 w 3036293"/>
                <a:gd name="connsiteY7-226" fmla="*/ 1147047 h 1296988"/>
                <a:gd name="connsiteX8-227" fmla="*/ 2369124 w 3036293"/>
                <a:gd name="connsiteY8-228" fmla="*/ 1177036 h 1296988"/>
                <a:gd name="connsiteX9-229" fmla="*/ 2136739 w 3036293"/>
                <a:gd name="connsiteY9-230" fmla="*/ 1296988 h 1296988"/>
                <a:gd name="connsiteX10-231" fmla="*/ 1728192 w 3036293"/>
                <a:gd name="connsiteY10-232" fmla="*/ 1296988 h 1296988"/>
                <a:gd name="connsiteX11-233" fmla="*/ 899554 w 3036293"/>
                <a:gd name="connsiteY11-234" fmla="*/ 1296988 h 1296988"/>
                <a:gd name="connsiteX12-235" fmla="*/ 667169 w 3036293"/>
                <a:gd name="connsiteY12-236" fmla="*/ 1177036 h 1296988"/>
                <a:gd name="connsiteX13-237" fmla="*/ 644680 w 3036293"/>
                <a:gd name="connsiteY13-238" fmla="*/ 1147047 h 1296988"/>
                <a:gd name="connsiteX14-239" fmla="*/ 509747 w 3036293"/>
                <a:gd name="connsiteY14-240" fmla="*/ 914639 h 1296988"/>
                <a:gd name="connsiteX15-241" fmla="*/ 168667 w 3036293"/>
                <a:gd name="connsiteY15-242" fmla="*/ 326121 h 1296988"/>
                <a:gd name="connsiteX16-243" fmla="*/ 26237 w 3036293"/>
                <a:gd name="connsiteY16-244" fmla="*/ 74971 h 1296988"/>
                <a:gd name="connsiteX17-245" fmla="*/ 0 w 3036293"/>
                <a:gd name="connsiteY17-246" fmla="*/ 0 h 12969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3036293" h="1296988">
                  <a:moveTo>
                    <a:pt x="0" y="0"/>
                  </a:moveTo>
                  <a:cubicBezTo>
                    <a:pt x="63719" y="116204"/>
                    <a:pt x="202400" y="187426"/>
                    <a:pt x="401051" y="187426"/>
                  </a:cubicBezTo>
                  <a:lnTo>
                    <a:pt x="2635242" y="187426"/>
                  </a:lnTo>
                  <a:cubicBezTo>
                    <a:pt x="2833893" y="187426"/>
                    <a:pt x="2972575" y="116204"/>
                    <a:pt x="3036293" y="0"/>
                  </a:cubicBezTo>
                  <a:cubicBezTo>
                    <a:pt x="3028797" y="29988"/>
                    <a:pt x="3021300" y="56228"/>
                    <a:pt x="3010056" y="74971"/>
                  </a:cubicBezTo>
                  <a:lnTo>
                    <a:pt x="2863879" y="326121"/>
                  </a:lnTo>
                  <a:lnTo>
                    <a:pt x="2526546" y="914639"/>
                  </a:lnTo>
                  <a:lnTo>
                    <a:pt x="2391613" y="1147047"/>
                  </a:lnTo>
                  <a:cubicBezTo>
                    <a:pt x="2384117" y="1158293"/>
                    <a:pt x="2376620" y="1169539"/>
                    <a:pt x="2369124" y="1177036"/>
                  </a:cubicBezTo>
                  <a:cubicBezTo>
                    <a:pt x="2316650" y="1244509"/>
                    <a:pt x="2219198" y="1296988"/>
                    <a:pt x="2136739" y="1296988"/>
                  </a:cubicBezTo>
                  <a:lnTo>
                    <a:pt x="1728192" y="1296988"/>
                  </a:lnTo>
                  <a:lnTo>
                    <a:pt x="899554" y="1296988"/>
                  </a:lnTo>
                  <a:cubicBezTo>
                    <a:pt x="817095" y="1296988"/>
                    <a:pt x="719643" y="1244509"/>
                    <a:pt x="667169" y="1177036"/>
                  </a:cubicBezTo>
                  <a:cubicBezTo>
                    <a:pt x="659673" y="1169539"/>
                    <a:pt x="652177" y="1158293"/>
                    <a:pt x="644680" y="1147047"/>
                  </a:cubicBezTo>
                  <a:cubicBezTo>
                    <a:pt x="644672" y="1147033"/>
                    <a:pt x="643626" y="1145231"/>
                    <a:pt x="509747" y="914639"/>
                  </a:cubicBezTo>
                  <a:cubicBezTo>
                    <a:pt x="509738" y="914623"/>
                    <a:pt x="507972" y="911576"/>
                    <a:pt x="168667" y="326121"/>
                  </a:cubicBezTo>
                  <a:lnTo>
                    <a:pt x="26237" y="74971"/>
                  </a:lnTo>
                  <a:cubicBezTo>
                    <a:pt x="14993" y="56228"/>
                    <a:pt x="7497" y="29988"/>
                    <a:pt x="0" y="0"/>
                  </a:cubicBezTo>
                  <a:close/>
                </a:path>
              </a:pathLst>
            </a:custGeom>
            <a:solidFill>
              <a:srgbClr val="415A99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+mn-ea"/>
              </a:endParaRPr>
            </a:p>
          </p:txBody>
        </p:sp>
        <p:sp>
          <p:nvSpPr>
            <p:cNvPr id="5" name="Freeform 489"/>
            <p:cNvSpPr/>
            <p:nvPr/>
          </p:nvSpPr>
          <p:spPr bwMode="auto">
            <a:xfrm>
              <a:off x="2180600" y="1905357"/>
              <a:ext cx="3368837" cy="3799336"/>
            </a:xfrm>
            <a:custGeom>
              <a:avLst/>
              <a:gdLst>
                <a:gd name="T0" fmla="*/ 131 w 626"/>
                <a:gd name="T1" fmla="*/ 81 h 706"/>
                <a:gd name="T2" fmla="*/ 425 w 626"/>
                <a:gd name="T3" fmla="*/ 588 h 706"/>
                <a:gd name="T4" fmla="*/ 435 w 626"/>
                <a:gd name="T5" fmla="*/ 706 h 706"/>
                <a:gd name="T6" fmla="*/ 449 w 626"/>
                <a:gd name="T7" fmla="*/ 690 h 706"/>
                <a:gd name="T8" fmla="*/ 614 w 626"/>
                <a:gd name="T9" fmla="*/ 404 h 706"/>
                <a:gd name="T10" fmla="*/ 614 w 626"/>
                <a:gd name="T11" fmla="*/ 326 h 706"/>
                <a:gd name="T12" fmla="*/ 449 w 626"/>
                <a:gd name="T13" fmla="*/ 40 h 706"/>
                <a:gd name="T14" fmla="*/ 381 w 626"/>
                <a:gd name="T15" fmla="*/ 1 h 706"/>
                <a:gd name="T16" fmla="*/ 51 w 626"/>
                <a:gd name="T17" fmla="*/ 1 h 706"/>
                <a:gd name="T18" fmla="*/ 0 w 626"/>
                <a:gd name="T19" fmla="*/ 21 h 706"/>
                <a:gd name="T20" fmla="*/ 131 w 626"/>
                <a:gd name="T21" fmla="*/ 8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706">
                  <a:moveTo>
                    <a:pt x="131" y="81"/>
                  </a:moveTo>
                  <a:cubicBezTo>
                    <a:pt x="425" y="588"/>
                    <a:pt x="425" y="588"/>
                    <a:pt x="425" y="588"/>
                  </a:cubicBezTo>
                  <a:cubicBezTo>
                    <a:pt x="451" y="634"/>
                    <a:pt x="453" y="676"/>
                    <a:pt x="435" y="706"/>
                  </a:cubicBezTo>
                  <a:cubicBezTo>
                    <a:pt x="441" y="701"/>
                    <a:pt x="445" y="696"/>
                    <a:pt x="449" y="690"/>
                  </a:cubicBezTo>
                  <a:cubicBezTo>
                    <a:pt x="614" y="404"/>
                    <a:pt x="614" y="404"/>
                    <a:pt x="614" y="404"/>
                  </a:cubicBezTo>
                  <a:cubicBezTo>
                    <a:pt x="626" y="383"/>
                    <a:pt x="626" y="347"/>
                    <a:pt x="614" y="326"/>
                  </a:cubicBezTo>
                  <a:cubicBezTo>
                    <a:pt x="449" y="40"/>
                    <a:pt x="449" y="40"/>
                    <a:pt x="449" y="40"/>
                  </a:cubicBezTo>
                  <a:cubicBezTo>
                    <a:pt x="436" y="19"/>
                    <a:pt x="406" y="1"/>
                    <a:pt x="38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34" y="1"/>
                    <a:pt x="15" y="9"/>
                    <a:pt x="0" y="21"/>
                  </a:cubicBezTo>
                  <a:cubicBezTo>
                    <a:pt x="45" y="0"/>
                    <a:pt x="96" y="19"/>
                    <a:pt x="131" y="81"/>
                  </a:cubicBezTo>
                </a:path>
              </a:pathLst>
            </a:custGeom>
            <a:solidFill>
              <a:srgbClr val="526FB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</a:endParaRPr>
            </a:p>
          </p:txBody>
        </p:sp>
        <p:sp>
          <p:nvSpPr>
            <p:cNvPr id="6" name="Freeform 967"/>
            <p:cNvSpPr/>
            <p:nvPr/>
          </p:nvSpPr>
          <p:spPr bwMode="auto">
            <a:xfrm>
              <a:off x="1120247" y="1883225"/>
              <a:ext cx="3384783" cy="3790225"/>
            </a:xfrm>
            <a:custGeom>
              <a:avLst/>
              <a:gdLst>
                <a:gd name="T0" fmla="*/ 12 w 629"/>
                <a:gd name="T1" fmla="*/ 406 h 704"/>
                <a:gd name="T2" fmla="*/ 177 w 629"/>
                <a:gd name="T3" fmla="*/ 692 h 704"/>
                <a:gd name="T4" fmla="*/ 186 w 629"/>
                <a:gd name="T5" fmla="*/ 704 h 704"/>
                <a:gd name="T6" fmla="*/ 199 w 629"/>
                <a:gd name="T7" fmla="*/ 590 h 704"/>
                <a:gd name="T8" fmla="*/ 492 w 629"/>
                <a:gd name="T9" fmla="*/ 83 h 704"/>
                <a:gd name="T10" fmla="*/ 629 w 629"/>
                <a:gd name="T11" fmla="*/ 26 h 704"/>
                <a:gd name="T12" fmla="*/ 575 w 629"/>
                <a:gd name="T13" fmla="*/ 3 h 704"/>
                <a:gd name="T14" fmla="*/ 245 w 629"/>
                <a:gd name="T15" fmla="*/ 3 h 704"/>
                <a:gd name="T16" fmla="*/ 177 w 629"/>
                <a:gd name="T17" fmla="*/ 42 h 704"/>
                <a:gd name="T18" fmla="*/ 12 w 629"/>
                <a:gd name="T19" fmla="*/ 328 h 704"/>
                <a:gd name="T20" fmla="*/ 12 w 629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704">
                  <a:moveTo>
                    <a:pt x="12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0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29" y="26"/>
                  </a:cubicBezTo>
                  <a:cubicBezTo>
                    <a:pt x="614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2"/>
                  </a:cubicBezTo>
                  <a:cubicBezTo>
                    <a:pt x="12" y="328"/>
                    <a:pt x="12" y="328"/>
                    <a:pt x="12" y="328"/>
                  </a:cubicBezTo>
                  <a:cubicBezTo>
                    <a:pt x="0" y="349"/>
                    <a:pt x="0" y="385"/>
                    <a:pt x="12" y="406"/>
                  </a:cubicBezTo>
                </a:path>
              </a:pathLst>
            </a:custGeom>
            <a:solidFill>
              <a:srgbClr val="8398C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+mn-ea"/>
              </a:endParaRPr>
            </a:p>
          </p:txBody>
        </p:sp>
        <p:sp>
          <p:nvSpPr>
            <p:cNvPr id="7" name="Freeform 969"/>
            <p:cNvSpPr/>
            <p:nvPr/>
          </p:nvSpPr>
          <p:spPr bwMode="auto">
            <a:xfrm>
              <a:off x="1153004" y="3987085"/>
              <a:ext cx="2178268" cy="1860947"/>
            </a:xfrm>
            <a:custGeom>
              <a:avLst/>
              <a:gdLst/>
              <a:ahLst/>
              <a:cxnLst/>
              <a:rect l="l" t="t" r="r" b="b"/>
              <a:pathLst>
                <a:path w="1518145" h="1296988">
                  <a:moveTo>
                    <a:pt x="0" y="0"/>
                  </a:moveTo>
                  <a:cubicBezTo>
                    <a:pt x="63719" y="116204"/>
                    <a:pt x="202400" y="187426"/>
                    <a:pt x="401051" y="187426"/>
                  </a:cubicBezTo>
                  <a:lnTo>
                    <a:pt x="1518145" y="187426"/>
                  </a:lnTo>
                  <a:lnTo>
                    <a:pt x="1518145" y="1296988"/>
                  </a:lnTo>
                  <a:lnTo>
                    <a:pt x="899554" y="1296988"/>
                  </a:lnTo>
                  <a:cubicBezTo>
                    <a:pt x="817095" y="1296988"/>
                    <a:pt x="719643" y="1244509"/>
                    <a:pt x="667169" y="1177036"/>
                  </a:cubicBezTo>
                  <a:cubicBezTo>
                    <a:pt x="659673" y="1169539"/>
                    <a:pt x="652177" y="1158293"/>
                    <a:pt x="644680" y="1147047"/>
                  </a:cubicBezTo>
                  <a:cubicBezTo>
                    <a:pt x="644671" y="1147032"/>
                    <a:pt x="643571" y="1145137"/>
                    <a:pt x="509747" y="914639"/>
                  </a:cubicBezTo>
                  <a:cubicBezTo>
                    <a:pt x="509737" y="914621"/>
                    <a:pt x="507851" y="911368"/>
                    <a:pt x="168667" y="326121"/>
                  </a:cubicBezTo>
                  <a:lnTo>
                    <a:pt x="26237" y="74971"/>
                  </a:lnTo>
                  <a:cubicBezTo>
                    <a:pt x="14993" y="56228"/>
                    <a:pt x="7497" y="29988"/>
                    <a:pt x="0" y="0"/>
                  </a:cubicBezTo>
                  <a:close/>
                </a:path>
              </a:pathLst>
            </a:custGeom>
            <a:solidFill>
              <a:srgbClr val="415A99"/>
            </a:solidFill>
            <a:ln>
              <a:noFill/>
            </a:ln>
            <a:effectLst>
              <a:outerShdw blurRad="50800" dist="38100" dir="10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+mn-ea"/>
              </a:endParaRPr>
            </a:p>
          </p:txBody>
        </p:sp>
      </p:grpSp>
      <p:cxnSp>
        <p:nvCxnSpPr>
          <p:cNvPr id="8" name="直接连接符 10"/>
          <p:cNvCxnSpPr/>
          <p:nvPr/>
        </p:nvCxnSpPr>
        <p:spPr>
          <a:xfrm flipH="1" flipV="1">
            <a:off x="6913245" y="2118995"/>
            <a:ext cx="4100195" cy="3810"/>
          </a:xfrm>
          <a:prstGeom prst="line">
            <a:avLst/>
          </a:prstGeom>
          <a:ln w="6350">
            <a:solidFill>
              <a:srgbClr val="415A99"/>
            </a:solidFill>
            <a:prstDash val="sysDot"/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11"/>
          <p:cNvSpPr/>
          <p:nvPr/>
        </p:nvSpPr>
        <p:spPr>
          <a:xfrm>
            <a:off x="6300585" y="1782183"/>
            <a:ext cx="662808" cy="662807"/>
          </a:xfrm>
          <a:prstGeom prst="ellipse">
            <a:avLst/>
          </a:prstGeom>
          <a:solidFill>
            <a:srgbClr val="415A9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latin typeface="+mn-ea"/>
            </a:endParaRPr>
          </a:p>
        </p:txBody>
      </p:sp>
      <p:sp>
        <p:nvSpPr>
          <p:cNvPr id="10" name="等腰三角形 1024"/>
          <p:cNvSpPr/>
          <p:nvPr/>
        </p:nvSpPr>
        <p:spPr>
          <a:xfrm>
            <a:off x="6391962" y="1912809"/>
            <a:ext cx="480053" cy="401554"/>
          </a:xfrm>
          <a:custGeom>
            <a:avLst/>
            <a:gdLst/>
            <a:ahLst/>
            <a:cxnLst/>
            <a:rect l="l" t="t" r="r" b="b"/>
            <a:pathLst>
              <a:path w="504056" h="421632">
                <a:moveTo>
                  <a:pt x="252028" y="0"/>
                </a:moveTo>
                <a:lnTo>
                  <a:pt x="504056" y="216024"/>
                </a:lnTo>
                <a:lnTo>
                  <a:pt x="432048" y="216024"/>
                </a:lnTo>
                <a:lnTo>
                  <a:pt x="432048" y="421632"/>
                </a:lnTo>
                <a:lnTo>
                  <a:pt x="324036" y="421632"/>
                </a:lnTo>
                <a:lnTo>
                  <a:pt x="324036" y="312478"/>
                </a:lnTo>
                <a:lnTo>
                  <a:pt x="180020" y="312478"/>
                </a:lnTo>
                <a:lnTo>
                  <a:pt x="180020" y="421632"/>
                </a:lnTo>
                <a:lnTo>
                  <a:pt x="72008" y="421632"/>
                </a:lnTo>
                <a:lnTo>
                  <a:pt x="72008" y="216024"/>
                </a:lnTo>
                <a:lnTo>
                  <a:pt x="0" y="2160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>
              <a:latin typeface="+mn-ea"/>
            </a:endParaRPr>
          </a:p>
        </p:txBody>
      </p:sp>
      <p:sp>
        <p:nvSpPr>
          <p:cNvPr id="11" name="椭圆 15"/>
          <p:cNvSpPr/>
          <p:nvPr/>
        </p:nvSpPr>
        <p:spPr>
          <a:xfrm>
            <a:off x="6300589" y="4702811"/>
            <a:ext cx="662808" cy="662807"/>
          </a:xfrm>
          <a:prstGeom prst="ellipse">
            <a:avLst/>
          </a:prstGeom>
          <a:solidFill>
            <a:srgbClr val="415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</a:endParaRPr>
          </a:p>
        </p:txBody>
      </p:sp>
      <p:sp>
        <p:nvSpPr>
          <p:cNvPr id="37" name="Freeform 86"/>
          <p:cNvSpPr>
            <a:spLocks noEditPoints="1"/>
          </p:cNvSpPr>
          <p:nvPr/>
        </p:nvSpPr>
        <p:spPr bwMode="black">
          <a:xfrm>
            <a:off x="6370914" y="4863289"/>
            <a:ext cx="381257" cy="383269"/>
          </a:xfrm>
          <a:custGeom>
            <a:avLst/>
            <a:gdLst>
              <a:gd name="T0" fmla="*/ 287 w 292"/>
              <a:gd name="T1" fmla="*/ 113 h 294"/>
              <a:gd name="T2" fmla="*/ 239 w 292"/>
              <a:gd name="T3" fmla="*/ 105 h 294"/>
              <a:gd name="T4" fmla="*/ 252 w 292"/>
              <a:gd name="T5" fmla="*/ 58 h 294"/>
              <a:gd name="T6" fmla="*/ 229 w 292"/>
              <a:gd name="T7" fmla="*/ 32 h 294"/>
              <a:gd name="T8" fmla="*/ 187 w 292"/>
              <a:gd name="T9" fmla="*/ 57 h 294"/>
              <a:gd name="T10" fmla="*/ 167 w 292"/>
              <a:gd name="T11" fmla="*/ 6 h 294"/>
              <a:gd name="T12" fmla="*/ 132 w 292"/>
              <a:gd name="T13" fmla="*/ 0 h 294"/>
              <a:gd name="T14" fmla="*/ 115 w 292"/>
              <a:gd name="T15" fmla="*/ 53 h 294"/>
              <a:gd name="T16" fmla="*/ 72 w 292"/>
              <a:gd name="T17" fmla="*/ 31 h 294"/>
              <a:gd name="T18" fmla="*/ 42 w 292"/>
              <a:gd name="T19" fmla="*/ 49 h 294"/>
              <a:gd name="T20" fmla="*/ 59 w 292"/>
              <a:gd name="T21" fmla="*/ 95 h 294"/>
              <a:gd name="T22" fmla="*/ 12 w 292"/>
              <a:gd name="T23" fmla="*/ 107 h 294"/>
              <a:gd name="T24" fmla="*/ 0 w 292"/>
              <a:gd name="T25" fmla="*/ 140 h 294"/>
              <a:gd name="T26" fmla="*/ 43 w 292"/>
              <a:gd name="T27" fmla="*/ 164 h 294"/>
              <a:gd name="T28" fmla="*/ 14 w 292"/>
              <a:gd name="T29" fmla="*/ 204 h 294"/>
              <a:gd name="T30" fmla="*/ 27 w 292"/>
              <a:gd name="T31" fmla="*/ 237 h 294"/>
              <a:gd name="T32" fmla="*/ 75 w 292"/>
              <a:gd name="T33" fmla="*/ 227 h 294"/>
              <a:gd name="T34" fmla="*/ 79 w 292"/>
              <a:gd name="T35" fmla="*/ 276 h 294"/>
              <a:gd name="T36" fmla="*/ 109 w 292"/>
              <a:gd name="T37" fmla="*/ 293 h 294"/>
              <a:gd name="T38" fmla="*/ 140 w 292"/>
              <a:gd name="T39" fmla="*/ 255 h 294"/>
              <a:gd name="T40" fmla="*/ 152 w 292"/>
              <a:gd name="T41" fmla="*/ 255 h 294"/>
              <a:gd name="T42" fmla="*/ 183 w 292"/>
              <a:gd name="T43" fmla="*/ 293 h 294"/>
              <a:gd name="T44" fmla="*/ 213 w 292"/>
              <a:gd name="T45" fmla="*/ 276 h 294"/>
              <a:gd name="T46" fmla="*/ 217 w 292"/>
              <a:gd name="T47" fmla="*/ 227 h 294"/>
              <a:gd name="T48" fmla="*/ 265 w 292"/>
              <a:gd name="T49" fmla="*/ 237 h 294"/>
              <a:gd name="T50" fmla="*/ 278 w 292"/>
              <a:gd name="T51" fmla="*/ 204 h 294"/>
              <a:gd name="T52" fmla="*/ 249 w 292"/>
              <a:gd name="T53" fmla="*/ 164 h 294"/>
              <a:gd name="T54" fmla="*/ 292 w 292"/>
              <a:gd name="T55" fmla="*/ 140 h 294"/>
              <a:gd name="T56" fmla="*/ 187 w 292"/>
              <a:gd name="T57" fmla="*/ 193 h 294"/>
              <a:gd name="T58" fmla="*/ 105 w 292"/>
              <a:gd name="T59" fmla="*/ 193 h 294"/>
              <a:gd name="T60" fmla="*/ 105 w 292"/>
              <a:gd name="T61" fmla="*/ 111 h 294"/>
              <a:gd name="T62" fmla="*/ 187 w 292"/>
              <a:gd name="T63" fmla="*/ 11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94">
                <a:moveTo>
                  <a:pt x="292" y="140"/>
                </a:moveTo>
                <a:cubicBezTo>
                  <a:pt x="287" y="113"/>
                  <a:pt x="287" y="113"/>
                  <a:pt x="287" y="113"/>
                </a:cubicBezTo>
                <a:cubicBezTo>
                  <a:pt x="286" y="110"/>
                  <a:pt x="284" y="108"/>
                  <a:pt x="280" y="107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37" y="102"/>
                  <a:pt x="235" y="98"/>
                  <a:pt x="233" y="95"/>
                </a:cubicBezTo>
                <a:cubicBezTo>
                  <a:pt x="252" y="58"/>
                  <a:pt x="252" y="58"/>
                  <a:pt x="252" y="58"/>
                </a:cubicBezTo>
                <a:cubicBezTo>
                  <a:pt x="254" y="55"/>
                  <a:pt x="253" y="51"/>
                  <a:pt x="250" y="49"/>
                </a:cubicBezTo>
                <a:cubicBezTo>
                  <a:pt x="229" y="32"/>
                  <a:pt x="229" y="32"/>
                  <a:pt x="229" y="32"/>
                </a:cubicBezTo>
                <a:cubicBezTo>
                  <a:pt x="227" y="29"/>
                  <a:pt x="223" y="29"/>
                  <a:pt x="220" y="31"/>
                </a:cubicBezTo>
                <a:cubicBezTo>
                  <a:pt x="187" y="57"/>
                  <a:pt x="187" y="57"/>
                  <a:pt x="187" y="57"/>
                </a:cubicBezTo>
                <a:cubicBezTo>
                  <a:pt x="184" y="55"/>
                  <a:pt x="181" y="54"/>
                  <a:pt x="177" y="53"/>
                </a:cubicBezTo>
                <a:cubicBezTo>
                  <a:pt x="167" y="6"/>
                  <a:pt x="167" y="6"/>
                  <a:pt x="167" y="6"/>
                </a:cubicBezTo>
                <a:cubicBezTo>
                  <a:pt x="166" y="3"/>
                  <a:pt x="163" y="0"/>
                  <a:pt x="16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9" y="0"/>
                  <a:pt x="126" y="3"/>
                  <a:pt x="125" y="6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111" y="54"/>
                  <a:pt x="108" y="55"/>
                  <a:pt x="105" y="57"/>
                </a:cubicBezTo>
                <a:cubicBezTo>
                  <a:pt x="72" y="31"/>
                  <a:pt x="72" y="31"/>
                  <a:pt x="72" y="31"/>
                </a:cubicBezTo>
                <a:cubicBezTo>
                  <a:pt x="69" y="29"/>
                  <a:pt x="65" y="29"/>
                  <a:pt x="63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9" y="51"/>
                  <a:pt x="39" y="55"/>
                  <a:pt x="40" y="58"/>
                </a:cubicBezTo>
                <a:cubicBezTo>
                  <a:pt x="59" y="95"/>
                  <a:pt x="59" y="95"/>
                  <a:pt x="59" y="95"/>
                </a:cubicBezTo>
                <a:cubicBezTo>
                  <a:pt x="57" y="98"/>
                  <a:pt x="55" y="102"/>
                  <a:pt x="53" y="105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8" y="107"/>
                  <a:pt x="6" y="110"/>
                  <a:pt x="5" y="11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1" y="147"/>
                  <a:pt x="4" y="148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4" y="168"/>
                  <a:pt x="44" y="172"/>
                  <a:pt x="45" y="176"/>
                </a:cubicBezTo>
                <a:cubicBezTo>
                  <a:pt x="14" y="204"/>
                  <a:pt x="14" y="204"/>
                  <a:pt x="14" y="204"/>
                </a:cubicBezTo>
                <a:cubicBezTo>
                  <a:pt x="12" y="206"/>
                  <a:pt x="11" y="210"/>
                  <a:pt x="13" y="213"/>
                </a:cubicBezTo>
                <a:cubicBezTo>
                  <a:pt x="27" y="237"/>
                  <a:pt x="27" y="237"/>
                  <a:pt x="27" y="237"/>
                </a:cubicBezTo>
                <a:cubicBezTo>
                  <a:pt x="28" y="239"/>
                  <a:pt x="32" y="241"/>
                  <a:pt x="35" y="240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78" y="230"/>
                  <a:pt x="81" y="233"/>
                  <a:pt x="84" y="235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8" y="280"/>
                  <a:pt x="80" y="283"/>
                  <a:pt x="83" y="284"/>
                </a:cubicBezTo>
                <a:cubicBezTo>
                  <a:pt x="109" y="293"/>
                  <a:pt x="109" y="293"/>
                  <a:pt x="109" y="293"/>
                </a:cubicBezTo>
                <a:cubicBezTo>
                  <a:pt x="112" y="294"/>
                  <a:pt x="116" y="293"/>
                  <a:pt x="118" y="291"/>
                </a:cubicBezTo>
                <a:cubicBezTo>
                  <a:pt x="140" y="255"/>
                  <a:pt x="140" y="255"/>
                  <a:pt x="140" y="255"/>
                </a:cubicBezTo>
                <a:cubicBezTo>
                  <a:pt x="142" y="255"/>
                  <a:pt x="144" y="256"/>
                  <a:pt x="146" y="256"/>
                </a:cubicBezTo>
                <a:cubicBezTo>
                  <a:pt x="148" y="256"/>
                  <a:pt x="150" y="255"/>
                  <a:pt x="152" y="255"/>
                </a:cubicBezTo>
                <a:cubicBezTo>
                  <a:pt x="174" y="291"/>
                  <a:pt x="174" y="291"/>
                  <a:pt x="174" y="291"/>
                </a:cubicBezTo>
                <a:cubicBezTo>
                  <a:pt x="176" y="293"/>
                  <a:pt x="180" y="294"/>
                  <a:pt x="183" y="293"/>
                </a:cubicBezTo>
                <a:cubicBezTo>
                  <a:pt x="209" y="284"/>
                  <a:pt x="209" y="284"/>
                  <a:pt x="209" y="284"/>
                </a:cubicBezTo>
                <a:cubicBezTo>
                  <a:pt x="212" y="283"/>
                  <a:pt x="214" y="280"/>
                  <a:pt x="213" y="276"/>
                </a:cubicBezTo>
                <a:cubicBezTo>
                  <a:pt x="208" y="235"/>
                  <a:pt x="208" y="235"/>
                  <a:pt x="208" y="235"/>
                </a:cubicBezTo>
                <a:cubicBezTo>
                  <a:pt x="211" y="232"/>
                  <a:pt x="214" y="230"/>
                  <a:pt x="217" y="227"/>
                </a:cubicBezTo>
                <a:cubicBezTo>
                  <a:pt x="257" y="240"/>
                  <a:pt x="257" y="240"/>
                  <a:pt x="257" y="240"/>
                </a:cubicBezTo>
                <a:cubicBezTo>
                  <a:pt x="260" y="241"/>
                  <a:pt x="264" y="239"/>
                  <a:pt x="265" y="237"/>
                </a:cubicBezTo>
                <a:cubicBezTo>
                  <a:pt x="279" y="213"/>
                  <a:pt x="279" y="213"/>
                  <a:pt x="279" y="213"/>
                </a:cubicBezTo>
                <a:cubicBezTo>
                  <a:pt x="281" y="210"/>
                  <a:pt x="280" y="206"/>
                  <a:pt x="278" y="204"/>
                </a:cubicBezTo>
                <a:cubicBezTo>
                  <a:pt x="247" y="176"/>
                  <a:pt x="247" y="176"/>
                  <a:pt x="247" y="176"/>
                </a:cubicBezTo>
                <a:cubicBezTo>
                  <a:pt x="248" y="172"/>
                  <a:pt x="248" y="168"/>
                  <a:pt x="249" y="164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91" y="147"/>
                  <a:pt x="292" y="144"/>
                  <a:pt x="292" y="140"/>
                </a:cubicBezTo>
                <a:close/>
                <a:moveTo>
                  <a:pt x="204" y="152"/>
                </a:moveTo>
                <a:cubicBezTo>
                  <a:pt x="204" y="168"/>
                  <a:pt x="197" y="182"/>
                  <a:pt x="187" y="193"/>
                </a:cubicBezTo>
                <a:cubicBezTo>
                  <a:pt x="176" y="203"/>
                  <a:pt x="162" y="210"/>
                  <a:pt x="146" y="210"/>
                </a:cubicBezTo>
                <a:cubicBezTo>
                  <a:pt x="130" y="210"/>
                  <a:pt x="116" y="203"/>
                  <a:pt x="105" y="193"/>
                </a:cubicBezTo>
                <a:cubicBezTo>
                  <a:pt x="95" y="182"/>
                  <a:pt x="88" y="168"/>
                  <a:pt x="88" y="152"/>
                </a:cubicBezTo>
                <a:cubicBezTo>
                  <a:pt x="88" y="136"/>
                  <a:pt x="95" y="121"/>
                  <a:pt x="105" y="111"/>
                </a:cubicBezTo>
                <a:cubicBezTo>
                  <a:pt x="116" y="100"/>
                  <a:pt x="130" y="94"/>
                  <a:pt x="146" y="94"/>
                </a:cubicBezTo>
                <a:cubicBezTo>
                  <a:pt x="162" y="94"/>
                  <a:pt x="176" y="100"/>
                  <a:pt x="187" y="111"/>
                </a:cubicBezTo>
                <a:cubicBezTo>
                  <a:pt x="197" y="121"/>
                  <a:pt x="204" y="136"/>
                  <a:pt x="20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AF59"/>
                </a:solidFill>
                <a:round/>
              </a14:hiddenLine>
            </a:ext>
          </a:extLst>
        </p:spPr>
        <p:txBody>
          <a:bodyPr vert="horz" wrap="square" lIns="162560" tIns="81280" rIns="162560" bIns="81280" numCol="1" anchor="t" anchorCtr="0" compatLnSpc="1"/>
          <a:lstStyle/>
          <a:p>
            <a:endParaRPr lang="en-US" sz="1865">
              <a:latin typeface="+mn-ea"/>
            </a:endParaRPr>
          </a:p>
        </p:txBody>
      </p:sp>
      <p:sp>
        <p:nvSpPr>
          <p:cNvPr id="38" name="Freeform 88"/>
          <p:cNvSpPr>
            <a:spLocks noEditPoints="1"/>
          </p:cNvSpPr>
          <p:nvPr/>
        </p:nvSpPr>
        <p:spPr bwMode="black">
          <a:xfrm>
            <a:off x="6699680" y="4821870"/>
            <a:ext cx="193392" cy="208202"/>
          </a:xfrm>
          <a:custGeom>
            <a:avLst/>
            <a:gdLst>
              <a:gd name="T0" fmla="*/ 129 w 148"/>
              <a:gd name="T1" fmla="*/ 91 h 160"/>
              <a:gd name="T2" fmla="*/ 131 w 148"/>
              <a:gd name="T3" fmla="*/ 80 h 160"/>
              <a:gd name="T4" fmla="*/ 129 w 148"/>
              <a:gd name="T5" fmla="*/ 70 h 160"/>
              <a:gd name="T6" fmla="*/ 145 w 148"/>
              <a:gd name="T7" fmla="*/ 55 h 160"/>
              <a:gd name="T8" fmla="*/ 147 w 148"/>
              <a:gd name="T9" fmla="*/ 50 h 160"/>
              <a:gd name="T10" fmla="*/ 147 w 148"/>
              <a:gd name="T11" fmla="*/ 46 h 160"/>
              <a:gd name="T12" fmla="*/ 140 w 148"/>
              <a:gd name="T13" fmla="*/ 34 h 160"/>
              <a:gd name="T14" fmla="*/ 133 w 148"/>
              <a:gd name="T15" fmla="*/ 31 h 160"/>
              <a:gd name="T16" fmla="*/ 131 w 148"/>
              <a:gd name="T17" fmla="*/ 31 h 160"/>
              <a:gd name="T18" fmla="*/ 111 w 148"/>
              <a:gd name="T19" fmla="*/ 37 h 160"/>
              <a:gd name="T20" fmla="*/ 92 w 148"/>
              <a:gd name="T21" fmla="*/ 27 h 160"/>
              <a:gd name="T22" fmla="*/ 88 w 148"/>
              <a:gd name="T23" fmla="*/ 6 h 160"/>
              <a:gd name="T24" fmla="*/ 81 w 148"/>
              <a:gd name="T25" fmla="*/ 0 h 160"/>
              <a:gd name="T26" fmla="*/ 67 w 148"/>
              <a:gd name="T27" fmla="*/ 0 h 160"/>
              <a:gd name="T28" fmla="*/ 60 w 148"/>
              <a:gd name="T29" fmla="*/ 6 h 160"/>
              <a:gd name="T30" fmla="*/ 55 w 148"/>
              <a:gd name="T31" fmla="*/ 27 h 160"/>
              <a:gd name="T32" fmla="*/ 37 w 148"/>
              <a:gd name="T33" fmla="*/ 38 h 160"/>
              <a:gd name="T34" fmla="*/ 16 w 148"/>
              <a:gd name="T35" fmla="*/ 31 h 160"/>
              <a:gd name="T36" fmla="*/ 14 w 148"/>
              <a:gd name="T37" fmla="*/ 31 h 160"/>
              <a:gd name="T38" fmla="*/ 8 w 148"/>
              <a:gd name="T39" fmla="*/ 34 h 160"/>
              <a:gd name="T40" fmla="*/ 1 w 148"/>
              <a:gd name="T41" fmla="*/ 46 h 160"/>
              <a:gd name="T42" fmla="*/ 0 w 148"/>
              <a:gd name="T43" fmla="*/ 50 h 160"/>
              <a:gd name="T44" fmla="*/ 2 w 148"/>
              <a:gd name="T45" fmla="*/ 55 h 160"/>
              <a:gd name="T46" fmla="*/ 19 w 148"/>
              <a:gd name="T47" fmla="*/ 70 h 160"/>
              <a:gd name="T48" fmla="*/ 17 w 148"/>
              <a:gd name="T49" fmla="*/ 80 h 160"/>
              <a:gd name="T50" fmla="*/ 19 w 148"/>
              <a:gd name="T51" fmla="*/ 91 h 160"/>
              <a:gd name="T52" fmla="*/ 2 w 148"/>
              <a:gd name="T53" fmla="*/ 106 h 160"/>
              <a:gd name="T54" fmla="*/ 0 w 148"/>
              <a:gd name="T55" fmla="*/ 111 h 160"/>
              <a:gd name="T56" fmla="*/ 1 w 148"/>
              <a:gd name="T57" fmla="*/ 114 h 160"/>
              <a:gd name="T58" fmla="*/ 8 w 148"/>
              <a:gd name="T59" fmla="*/ 126 h 160"/>
              <a:gd name="T60" fmla="*/ 14 w 148"/>
              <a:gd name="T61" fmla="*/ 130 h 160"/>
              <a:gd name="T62" fmla="*/ 16 w 148"/>
              <a:gd name="T63" fmla="*/ 130 h 160"/>
              <a:gd name="T64" fmla="*/ 37 w 148"/>
              <a:gd name="T65" fmla="*/ 123 h 160"/>
              <a:gd name="T66" fmla="*/ 55 w 148"/>
              <a:gd name="T67" fmla="*/ 133 h 160"/>
              <a:gd name="T68" fmla="*/ 60 w 148"/>
              <a:gd name="T69" fmla="*/ 155 h 160"/>
              <a:gd name="T70" fmla="*/ 67 w 148"/>
              <a:gd name="T71" fmla="*/ 160 h 160"/>
              <a:gd name="T72" fmla="*/ 81 w 148"/>
              <a:gd name="T73" fmla="*/ 160 h 160"/>
              <a:gd name="T74" fmla="*/ 88 w 148"/>
              <a:gd name="T75" fmla="*/ 155 h 160"/>
              <a:gd name="T76" fmla="*/ 92 w 148"/>
              <a:gd name="T77" fmla="*/ 134 h 160"/>
              <a:gd name="T78" fmla="*/ 111 w 148"/>
              <a:gd name="T79" fmla="*/ 123 h 160"/>
              <a:gd name="T80" fmla="*/ 131 w 148"/>
              <a:gd name="T81" fmla="*/ 130 h 160"/>
              <a:gd name="T82" fmla="*/ 133 w 148"/>
              <a:gd name="T83" fmla="*/ 130 h 160"/>
              <a:gd name="T84" fmla="*/ 140 w 148"/>
              <a:gd name="T85" fmla="*/ 126 h 160"/>
              <a:gd name="T86" fmla="*/ 147 w 148"/>
              <a:gd name="T87" fmla="*/ 114 h 160"/>
              <a:gd name="T88" fmla="*/ 147 w 148"/>
              <a:gd name="T89" fmla="*/ 111 h 160"/>
              <a:gd name="T90" fmla="*/ 145 w 148"/>
              <a:gd name="T91" fmla="*/ 106 h 160"/>
              <a:gd name="T92" fmla="*/ 129 w 148"/>
              <a:gd name="T93" fmla="*/ 91 h 160"/>
              <a:gd name="T94" fmla="*/ 96 w 148"/>
              <a:gd name="T95" fmla="*/ 80 h 160"/>
              <a:gd name="T96" fmla="*/ 74 w 148"/>
              <a:gd name="T97" fmla="*/ 102 h 160"/>
              <a:gd name="T98" fmla="*/ 52 w 148"/>
              <a:gd name="T99" fmla="*/ 80 h 160"/>
              <a:gd name="T100" fmla="*/ 74 w 148"/>
              <a:gd name="T101" fmla="*/ 58 h 160"/>
              <a:gd name="T102" fmla="*/ 96 w 148"/>
              <a:gd name="T103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160">
                <a:moveTo>
                  <a:pt x="129" y="91"/>
                </a:moveTo>
                <a:cubicBezTo>
                  <a:pt x="130" y="88"/>
                  <a:pt x="131" y="84"/>
                  <a:pt x="131" y="80"/>
                </a:cubicBezTo>
                <a:cubicBezTo>
                  <a:pt x="131" y="77"/>
                  <a:pt x="130" y="73"/>
                  <a:pt x="129" y="70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7" y="54"/>
                  <a:pt x="147" y="52"/>
                  <a:pt x="147" y="50"/>
                </a:cubicBezTo>
                <a:cubicBezTo>
                  <a:pt x="147" y="49"/>
                  <a:pt x="147" y="47"/>
                  <a:pt x="147" y="46"/>
                </a:cubicBezTo>
                <a:cubicBezTo>
                  <a:pt x="140" y="34"/>
                  <a:pt x="140" y="34"/>
                  <a:pt x="140" y="34"/>
                </a:cubicBezTo>
                <a:cubicBezTo>
                  <a:pt x="138" y="32"/>
                  <a:pt x="136" y="31"/>
                  <a:pt x="133" y="31"/>
                </a:cubicBezTo>
                <a:cubicBezTo>
                  <a:pt x="133" y="31"/>
                  <a:pt x="132" y="31"/>
                  <a:pt x="131" y="31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05" y="33"/>
                  <a:pt x="99" y="29"/>
                  <a:pt x="92" y="27"/>
                </a:cubicBezTo>
                <a:cubicBezTo>
                  <a:pt x="88" y="6"/>
                  <a:pt x="88" y="6"/>
                  <a:pt x="88" y="6"/>
                </a:cubicBezTo>
                <a:cubicBezTo>
                  <a:pt x="87" y="3"/>
                  <a:pt x="84" y="0"/>
                  <a:pt x="81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3" y="0"/>
                  <a:pt x="61" y="3"/>
                  <a:pt x="60" y="6"/>
                </a:cubicBezTo>
                <a:cubicBezTo>
                  <a:pt x="55" y="27"/>
                  <a:pt x="55" y="27"/>
                  <a:pt x="55" y="27"/>
                </a:cubicBezTo>
                <a:cubicBezTo>
                  <a:pt x="48" y="29"/>
                  <a:pt x="42" y="33"/>
                  <a:pt x="37" y="38"/>
                </a:cubicBezTo>
                <a:cubicBezTo>
                  <a:pt x="16" y="31"/>
                  <a:pt x="16" y="31"/>
                  <a:pt x="16" y="31"/>
                </a:cubicBezTo>
                <a:cubicBezTo>
                  <a:pt x="15" y="31"/>
                  <a:pt x="15" y="31"/>
                  <a:pt x="14" y="31"/>
                </a:cubicBezTo>
                <a:cubicBezTo>
                  <a:pt x="12" y="31"/>
                  <a:pt x="9" y="32"/>
                  <a:pt x="8" y="34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7"/>
                  <a:pt x="0" y="49"/>
                  <a:pt x="0" y="50"/>
                </a:cubicBezTo>
                <a:cubicBezTo>
                  <a:pt x="0" y="52"/>
                  <a:pt x="1" y="54"/>
                  <a:pt x="2" y="55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3"/>
                  <a:pt x="17" y="77"/>
                  <a:pt x="17" y="80"/>
                </a:cubicBezTo>
                <a:cubicBezTo>
                  <a:pt x="17" y="84"/>
                  <a:pt x="18" y="87"/>
                  <a:pt x="19" y="91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7"/>
                  <a:pt x="0" y="109"/>
                  <a:pt x="0" y="111"/>
                </a:cubicBezTo>
                <a:cubicBezTo>
                  <a:pt x="0" y="112"/>
                  <a:pt x="0" y="113"/>
                  <a:pt x="1" y="114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9"/>
                  <a:pt x="12" y="130"/>
                  <a:pt x="14" y="130"/>
                </a:cubicBezTo>
                <a:cubicBezTo>
                  <a:pt x="15" y="130"/>
                  <a:pt x="15" y="130"/>
                  <a:pt x="16" y="130"/>
                </a:cubicBezTo>
                <a:cubicBezTo>
                  <a:pt x="37" y="123"/>
                  <a:pt x="37" y="123"/>
                  <a:pt x="37" y="123"/>
                </a:cubicBezTo>
                <a:cubicBezTo>
                  <a:pt x="42" y="127"/>
                  <a:pt x="48" y="131"/>
                  <a:pt x="55" y="133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61" y="158"/>
                  <a:pt x="63" y="160"/>
                  <a:pt x="67" y="160"/>
                </a:cubicBezTo>
                <a:cubicBezTo>
                  <a:pt x="81" y="160"/>
                  <a:pt x="81" y="160"/>
                  <a:pt x="81" y="160"/>
                </a:cubicBezTo>
                <a:cubicBezTo>
                  <a:pt x="84" y="160"/>
                  <a:pt x="87" y="158"/>
                  <a:pt x="88" y="155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9" y="131"/>
                  <a:pt x="105" y="128"/>
                  <a:pt x="111" y="123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32" y="130"/>
                  <a:pt x="133" y="130"/>
                  <a:pt x="133" y="130"/>
                </a:cubicBezTo>
                <a:cubicBezTo>
                  <a:pt x="136" y="130"/>
                  <a:pt x="138" y="129"/>
                  <a:pt x="140" y="126"/>
                </a:cubicBezTo>
                <a:cubicBezTo>
                  <a:pt x="147" y="114"/>
                  <a:pt x="147" y="114"/>
                  <a:pt x="147" y="114"/>
                </a:cubicBezTo>
                <a:cubicBezTo>
                  <a:pt x="147" y="113"/>
                  <a:pt x="148" y="112"/>
                  <a:pt x="147" y="111"/>
                </a:cubicBezTo>
                <a:cubicBezTo>
                  <a:pt x="148" y="109"/>
                  <a:pt x="147" y="107"/>
                  <a:pt x="145" y="106"/>
                </a:cubicBezTo>
                <a:lnTo>
                  <a:pt x="129" y="91"/>
                </a:lnTo>
                <a:close/>
                <a:moveTo>
                  <a:pt x="96" y="80"/>
                </a:moveTo>
                <a:cubicBezTo>
                  <a:pt x="96" y="92"/>
                  <a:pt x="86" y="102"/>
                  <a:pt x="74" y="102"/>
                </a:cubicBezTo>
                <a:cubicBezTo>
                  <a:pt x="62" y="102"/>
                  <a:pt x="52" y="92"/>
                  <a:pt x="52" y="80"/>
                </a:cubicBezTo>
                <a:cubicBezTo>
                  <a:pt x="52" y="68"/>
                  <a:pt x="62" y="58"/>
                  <a:pt x="74" y="58"/>
                </a:cubicBezTo>
                <a:cubicBezTo>
                  <a:pt x="86" y="58"/>
                  <a:pt x="96" y="68"/>
                  <a:pt x="96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AF59"/>
                </a:solidFill>
                <a:round/>
              </a14:hiddenLine>
            </a:ext>
          </a:extLst>
        </p:spPr>
        <p:txBody>
          <a:bodyPr vert="horz" wrap="square" lIns="162560" tIns="81280" rIns="162560" bIns="81280" numCol="1" anchor="t" anchorCtr="0" compatLnSpc="1"/>
          <a:lstStyle/>
          <a:p>
            <a:endParaRPr lang="en-US" sz="1865">
              <a:latin typeface="+mn-ea"/>
            </a:endParaRPr>
          </a:p>
        </p:txBody>
      </p:sp>
      <p:sp>
        <p:nvSpPr>
          <p:cNvPr id="45" name="矩形 23"/>
          <p:cNvSpPr/>
          <p:nvPr/>
        </p:nvSpPr>
        <p:spPr>
          <a:xfrm>
            <a:off x="6416084" y="3443827"/>
            <a:ext cx="431819" cy="2450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>
              <a:latin typeface="+mn-ea"/>
            </a:endParaRPr>
          </a:p>
        </p:txBody>
      </p:sp>
      <p:sp>
        <p:nvSpPr>
          <p:cNvPr id="46" name="等腰三角形 24"/>
          <p:cNvSpPr/>
          <p:nvPr/>
        </p:nvSpPr>
        <p:spPr>
          <a:xfrm flipV="1">
            <a:off x="6416084" y="3443827"/>
            <a:ext cx="428863" cy="183799"/>
          </a:xfrm>
          <a:prstGeom prst="triangle">
            <a:avLst/>
          </a:prstGeom>
          <a:solidFill>
            <a:srgbClr val="FFFFFF"/>
          </a:solidFill>
          <a:ln w="3175">
            <a:solidFill>
              <a:srgbClr val="E5E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>
              <a:latin typeface="+mn-ea"/>
            </a:endParaRPr>
          </a:p>
        </p:txBody>
      </p:sp>
      <p:cxnSp>
        <p:nvCxnSpPr>
          <p:cNvPr id="47" name="直接连接符 25"/>
          <p:cNvCxnSpPr/>
          <p:nvPr/>
        </p:nvCxnSpPr>
        <p:spPr>
          <a:xfrm flipH="1" flipV="1">
            <a:off x="6913245" y="5006975"/>
            <a:ext cx="4074795" cy="7620"/>
          </a:xfrm>
          <a:prstGeom prst="line">
            <a:avLst/>
          </a:prstGeom>
          <a:ln w="6350">
            <a:solidFill>
              <a:srgbClr val="415A99"/>
            </a:solidFill>
            <a:prstDash val="sysDot"/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024"/>
          <p:cNvSpPr/>
          <p:nvPr/>
        </p:nvSpPr>
        <p:spPr>
          <a:xfrm>
            <a:off x="2296497" y="2829327"/>
            <a:ext cx="480053" cy="401554"/>
          </a:xfrm>
          <a:custGeom>
            <a:avLst/>
            <a:gdLst/>
            <a:ahLst/>
            <a:cxnLst/>
            <a:rect l="l" t="t" r="r" b="b"/>
            <a:pathLst>
              <a:path w="504056" h="421632">
                <a:moveTo>
                  <a:pt x="252028" y="0"/>
                </a:moveTo>
                <a:lnTo>
                  <a:pt x="504056" y="216024"/>
                </a:lnTo>
                <a:lnTo>
                  <a:pt x="432048" y="216024"/>
                </a:lnTo>
                <a:lnTo>
                  <a:pt x="432048" y="421632"/>
                </a:lnTo>
                <a:lnTo>
                  <a:pt x="324036" y="421632"/>
                </a:lnTo>
                <a:lnTo>
                  <a:pt x="324036" y="312478"/>
                </a:lnTo>
                <a:lnTo>
                  <a:pt x="180020" y="312478"/>
                </a:lnTo>
                <a:lnTo>
                  <a:pt x="180020" y="421632"/>
                </a:lnTo>
                <a:lnTo>
                  <a:pt x="72008" y="421632"/>
                </a:lnTo>
                <a:lnTo>
                  <a:pt x="72008" y="216024"/>
                </a:lnTo>
                <a:lnTo>
                  <a:pt x="0" y="2160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>
              <a:latin typeface="+mn-ea"/>
            </a:endParaRPr>
          </a:p>
        </p:txBody>
      </p:sp>
      <p:sp>
        <p:nvSpPr>
          <p:cNvPr id="13" name="Freeform 86"/>
          <p:cNvSpPr>
            <a:spLocks noEditPoints="1"/>
          </p:cNvSpPr>
          <p:nvPr/>
        </p:nvSpPr>
        <p:spPr bwMode="black">
          <a:xfrm>
            <a:off x="4150843" y="3272300"/>
            <a:ext cx="381257" cy="383269"/>
          </a:xfrm>
          <a:custGeom>
            <a:avLst/>
            <a:gdLst>
              <a:gd name="T0" fmla="*/ 287 w 292"/>
              <a:gd name="T1" fmla="*/ 113 h 294"/>
              <a:gd name="T2" fmla="*/ 239 w 292"/>
              <a:gd name="T3" fmla="*/ 105 h 294"/>
              <a:gd name="T4" fmla="*/ 252 w 292"/>
              <a:gd name="T5" fmla="*/ 58 h 294"/>
              <a:gd name="T6" fmla="*/ 229 w 292"/>
              <a:gd name="T7" fmla="*/ 32 h 294"/>
              <a:gd name="T8" fmla="*/ 187 w 292"/>
              <a:gd name="T9" fmla="*/ 57 h 294"/>
              <a:gd name="T10" fmla="*/ 167 w 292"/>
              <a:gd name="T11" fmla="*/ 6 h 294"/>
              <a:gd name="T12" fmla="*/ 132 w 292"/>
              <a:gd name="T13" fmla="*/ 0 h 294"/>
              <a:gd name="T14" fmla="*/ 115 w 292"/>
              <a:gd name="T15" fmla="*/ 53 h 294"/>
              <a:gd name="T16" fmla="*/ 72 w 292"/>
              <a:gd name="T17" fmla="*/ 31 h 294"/>
              <a:gd name="T18" fmla="*/ 42 w 292"/>
              <a:gd name="T19" fmla="*/ 49 h 294"/>
              <a:gd name="T20" fmla="*/ 59 w 292"/>
              <a:gd name="T21" fmla="*/ 95 h 294"/>
              <a:gd name="T22" fmla="*/ 12 w 292"/>
              <a:gd name="T23" fmla="*/ 107 h 294"/>
              <a:gd name="T24" fmla="*/ 0 w 292"/>
              <a:gd name="T25" fmla="*/ 140 h 294"/>
              <a:gd name="T26" fmla="*/ 43 w 292"/>
              <a:gd name="T27" fmla="*/ 164 h 294"/>
              <a:gd name="T28" fmla="*/ 14 w 292"/>
              <a:gd name="T29" fmla="*/ 204 h 294"/>
              <a:gd name="T30" fmla="*/ 27 w 292"/>
              <a:gd name="T31" fmla="*/ 237 h 294"/>
              <a:gd name="T32" fmla="*/ 75 w 292"/>
              <a:gd name="T33" fmla="*/ 227 h 294"/>
              <a:gd name="T34" fmla="*/ 79 w 292"/>
              <a:gd name="T35" fmla="*/ 276 h 294"/>
              <a:gd name="T36" fmla="*/ 109 w 292"/>
              <a:gd name="T37" fmla="*/ 293 h 294"/>
              <a:gd name="T38" fmla="*/ 140 w 292"/>
              <a:gd name="T39" fmla="*/ 255 h 294"/>
              <a:gd name="T40" fmla="*/ 152 w 292"/>
              <a:gd name="T41" fmla="*/ 255 h 294"/>
              <a:gd name="T42" fmla="*/ 183 w 292"/>
              <a:gd name="T43" fmla="*/ 293 h 294"/>
              <a:gd name="T44" fmla="*/ 213 w 292"/>
              <a:gd name="T45" fmla="*/ 276 h 294"/>
              <a:gd name="T46" fmla="*/ 217 w 292"/>
              <a:gd name="T47" fmla="*/ 227 h 294"/>
              <a:gd name="T48" fmla="*/ 265 w 292"/>
              <a:gd name="T49" fmla="*/ 237 h 294"/>
              <a:gd name="T50" fmla="*/ 278 w 292"/>
              <a:gd name="T51" fmla="*/ 204 h 294"/>
              <a:gd name="T52" fmla="*/ 249 w 292"/>
              <a:gd name="T53" fmla="*/ 164 h 294"/>
              <a:gd name="T54" fmla="*/ 292 w 292"/>
              <a:gd name="T55" fmla="*/ 140 h 294"/>
              <a:gd name="T56" fmla="*/ 187 w 292"/>
              <a:gd name="T57" fmla="*/ 193 h 294"/>
              <a:gd name="T58" fmla="*/ 105 w 292"/>
              <a:gd name="T59" fmla="*/ 193 h 294"/>
              <a:gd name="T60" fmla="*/ 105 w 292"/>
              <a:gd name="T61" fmla="*/ 111 h 294"/>
              <a:gd name="T62" fmla="*/ 187 w 292"/>
              <a:gd name="T63" fmla="*/ 11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94">
                <a:moveTo>
                  <a:pt x="292" y="140"/>
                </a:moveTo>
                <a:cubicBezTo>
                  <a:pt x="287" y="113"/>
                  <a:pt x="287" y="113"/>
                  <a:pt x="287" y="113"/>
                </a:cubicBezTo>
                <a:cubicBezTo>
                  <a:pt x="286" y="110"/>
                  <a:pt x="284" y="108"/>
                  <a:pt x="280" y="107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37" y="102"/>
                  <a:pt x="235" y="98"/>
                  <a:pt x="233" y="95"/>
                </a:cubicBezTo>
                <a:cubicBezTo>
                  <a:pt x="252" y="58"/>
                  <a:pt x="252" y="58"/>
                  <a:pt x="252" y="58"/>
                </a:cubicBezTo>
                <a:cubicBezTo>
                  <a:pt x="254" y="55"/>
                  <a:pt x="253" y="51"/>
                  <a:pt x="250" y="49"/>
                </a:cubicBezTo>
                <a:cubicBezTo>
                  <a:pt x="229" y="32"/>
                  <a:pt x="229" y="32"/>
                  <a:pt x="229" y="32"/>
                </a:cubicBezTo>
                <a:cubicBezTo>
                  <a:pt x="227" y="29"/>
                  <a:pt x="223" y="29"/>
                  <a:pt x="220" y="31"/>
                </a:cubicBezTo>
                <a:cubicBezTo>
                  <a:pt x="187" y="57"/>
                  <a:pt x="187" y="57"/>
                  <a:pt x="187" y="57"/>
                </a:cubicBezTo>
                <a:cubicBezTo>
                  <a:pt x="184" y="55"/>
                  <a:pt x="181" y="54"/>
                  <a:pt x="177" y="53"/>
                </a:cubicBezTo>
                <a:cubicBezTo>
                  <a:pt x="167" y="6"/>
                  <a:pt x="167" y="6"/>
                  <a:pt x="167" y="6"/>
                </a:cubicBezTo>
                <a:cubicBezTo>
                  <a:pt x="166" y="3"/>
                  <a:pt x="163" y="0"/>
                  <a:pt x="16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9" y="0"/>
                  <a:pt x="126" y="3"/>
                  <a:pt x="125" y="6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111" y="54"/>
                  <a:pt x="108" y="55"/>
                  <a:pt x="105" y="57"/>
                </a:cubicBezTo>
                <a:cubicBezTo>
                  <a:pt x="72" y="31"/>
                  <a:pt x="72" y="31"/>
                  <a:pt x="72" y="31"/>
                </a:cubicBezTo>
                <a:cubicBezTo>
                  <a:pt x="69" y="29"/>
                  <a:pt x="65" y="29"/>
                  <a:pt x="63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9" y="51"/>
                  <a:pt x="39" y="55"/>
                  <a:pt x="40" y="58"/>
                </a:cubicBezTo>
                <a:cubicBezTo>
                  <a:pt x="59" y="95"/>
                  <a:pt x="59" y="95"/>
                  <a:pt x="59" y="95"/>
                </a:cubicBezTo>
                <a:cubicBezTo>
                  <a:pt x="57" y="98"/>
                  <a:pt x="55" y="102"/>
                  <a:pt x="53" y="105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8" y="107"/>
                  <a:pt x="6" y="110"/>
                  <a:pt x="5" y="11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1" y="147"/>
                  <a:pt x="4" y="148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4" y="168"/>
                  <a:pt x="44" y="172"/>
                  <a:pt x="45" y="176"/>
                </a:cubicBezTo>
                <a:cubicBezTo>
                  <a:pt x="14" y="204"/>
                  <a:pt x="14" y="204"/>
                  <a:pt x="14" y="204"/>
                </a:cubicBezTo>
                <a:cubicBezTo>
                  <a:pt x="12" y="206"/>
                  <a:pt x="11" y="210"/>
                  <a:pt x="13" y="213"/>
                </a:cubicBezTo>
                <a:cubicBezTo>
                  <a:pt x="27" y="237"/>
                  <a:pt x="27" y="237"/>
                  <a:pt x="27" y="237"/>
                </a:cubicBezTo>
                <a:cubicBezTo>
                  <a:pt x="28" y="239"/>
                  <a:pt x="32" y="241"/>
                  <a:pt x="35" y="240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78" y="230"/>
                  <a:pt x="81" y="233"/>
                  <a:pt x="84" y="235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8" y="280"/>
                  <a:pt x="80" y="283"/>
                  <a:pt x="83" y="284"/>
                </a:cubicBezTo>
                <a:cubicBezTo>
                  <a:pt x="109" y="293"/>
                  <a:pt x="109" y="293"/>
                  <a:pt x="109" y="293"/>
                </a:cubicBezTo>
                <a:cubicBezTo>
                  <a:pt x="112" y="294"/>
                  <a:pt x="116" y="293"/>
                  <a:pt x="118" y="291"/>
                </a:cubicBezTo>
                <a:cubicBezTo>
                  <a:pt x="140" y="255"/>
                  <a:pt x="140" y="255"/>
                  <a:pt x="140" y="255"/>
                </a:cubicBezTo>
                <a:cubicBezTo>
                  <a:pt x="142" y="255"/>
                  <a:pt x="144" y="256"/>
                  <a:pt x="146" y="256"/>
                </a:cubicBezTo>
                <a:cubicBezTo>
                  <a:pt x="148" y="256"/>
                  <a:pt x="150" y="255"/>
                  <a:pt x="152" y="255"/>
                </a:cubicBezTo>
                <a:cubicBezTo>
                  <a:pt x="174" y="291"/>
                  <a:pt x="174" y="291"/>
                  <a:pt x="174" y="291"/>
                </a:cubicBezTo>
                <a:cubicBezTo>
                  <a:pt x="176" y="293"/>
                  <a:pt x="180" y="294"/>
                  <a:pt x="183" y="293"/>
                </a:cubicBezTo>
                <a:cubicBezTo>
                  <a:pt x="209" y="284"/>
                  <a:pt x="209" y="284"/>
                  <a:pt x="209" y="284"/>
                </a:cubicBezTo>
                <a:cubicBezTo>
                  <a:pt x="212" y="283"/>
                  <a:pt x="214" y="280"/>
                  <a:pt x="213" y="276"/>
                </a:cubicBezTo>
                <a:cubicBezTo>
                  <a:pt x="208" y="235"/>
                  <a:pt x="208" y="235"/>
                  <a:pt x="208" y="235"/>
                </a:cubicBezTo>
                <a:cubicBezTo>
                  <a:pt x="211" y="232"/>
                  <a:pt x="214" y="230"/>
                  <a:pt x="217" y="227"/>
                </a:cubicBezTo>
                <a:cubicBezTo>
                  <a:pt x="257" y="240"/>
                  <a:pt x="257" y="240"/>
                  <a:pt x="257" y="240"/>
                </a:cubicBezTo>
                <a:cubicBezTo>
                  <a:pt x="260" y="241"/>
                  <a:pt x="264" y="239"/>
                  <a:pt x="265" y="237"/>
                </a:cubicBezTo>
                <a:cubicBezTo>
                  <a:pt x="279" y="213"/>
                  <a:pt x="279" y="213"/>
                  <a:pt x="279" y="213"/>
                </a:cubicBezTo>
                <a:cubicBezTo>
                  <a:pt x="281" y="210"/>
                  <a:pt x="280" y="206"/>
                  <a:pt x="278" y="204"/>
                </a:cubicBezTo>
                <a:cubicBezTo>
                  <a:pt x="247" y="176"/>
                  <a:pt x="247" y="176"/>
                  <a:pt x="247" y="176"/>
                </a:cubicBezTo>
                <a:cubicBezTo>
                  <a:pt x="248" y="172"/>
                  <a:pt x="248" y="168"/>
                  <a:pt x="249" y="164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91" y="147"/>
                  <a:pt x="292" y="144"/>
                  <a:pt x="292" y="140"/>
                </a:cubicBezTo>
                <a:close/>
                <a:moveTo>
                  <a:pt x="204" y="152"/>
                </a:moveTo>
                <a:cubicBezTo>
                  <a:pt x="204" y="168"/>
                  <a:pt x="197" y="182"/>
                  <a:pt x="187" y="193"/>
                </a:cubicBezTo>
                <a:cubicBezTo>
                  <a:pt x="176" y="203"/>
                  <a:pt x="162" y="210"/>
                  <a:pt x="146" y="210"/>
                </a:cubicBezTo>
                <a:cubicBezTo>
                  <a:pt x="130" y="210"/>
                  <a:pt x="116" y="203"/>
                  <a:pt x="105" y="193"/>
                </a:cubicBezTo>
                <a:cubicBezTo>
                  <a:pt x="95" y="182"/>
                  <a:pt x="88" y="168"/>
                  <a:pt x="88" y="152"/>
                </a:cubicBezTo>
                <a:cubicBezTo>
                  <a:pt x="88" y="136"/>
                  <a:pt x="95" y="121"/>
                  <a:pt x="105" y="111"/>
                </a:cubicBezTo>
                <a:cubicBezTo>
                  <a:pt x="116" y="100"/>
                  <a:pt x="130" y="94"/>
                  <a:pt x="146" y="94"/>
                </a:cubicBezTo>
                <a:cubicBezTo>
                  <a:pt x="162" y="94"/>
                  <a:pt x="176" y="100"/>
                  <a:pt x="187" y="111"/>
                </a:cubicBezTo>
                <a:cubicBezTo>
                  <a:pt x="197" y="121"/>
                  <a:pt x="204" y="136"/>
                  <a:pt x="20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AF59"/>
                </a:solidFill>
                <a:round/>
              </a14:hiddenLine>
            </a:ext>
          </a:extLst>
        </p:spPr>
        <p:txBody>
          <a:bodyPr vert="horz" wrap="square" lIns="162560" tIns="81280" rIns="162560" bIns="81280" numCol="1" anchor="t" anchorCtr="0" compatLnSpc="1"/>
          <a:lstStyle/>
          <a:p>
            <a:endParaRPr lang="en-US" sz="1865">
              <a:latin typeface="+mn-ea"/>
            </a:endParaRPr>
          </a:p>
        </p:txBody>
      </p:sp>
      <p:sp>
        <p:nvSpPr>
          <p:cNvPr id="14" name="Freeform 88"/>
          <p:cNvSpPr>
            <a:spLocks noEditPoints="1"/>
          </p:cNvSpPr>
          <p:nvPr/>
        </p:nvSpPr>
        <p:spPr bwMode="black">
          <a:xfrm>
            <a:off x="4479609" y="3230881"/>
            <a:ext cx="193392" cy="208202"/>
          </a:xfrm>
          <a:custGeom>
            <a:avLst/>
            <a:gdLst>
              <a:gd name="T0" fmla="*/ 129 w 148"/>
              <a:gd name="T1" fmla="*/ 91 h 160"/>
              <a:gd name="T2" fmla="*/ 131 w 148"/>
              <a:gd name="T3" fmla="*/ 80 h 160"/>
              <a:gd name="T4" fmla="*/ 129 w 148"/>
              <a:gd name="T5" fmla="*/ 70 h 160"/>
              <a:gd name="T6" fmla="*/ 145 w 148"/>
              <a:gd name="T7" fmla="*/ 55 h 160"/>
              <a:gd name="T8" fmla="*/ 147 w 148"/>
              <a:gd name="T9" fmla="*/ 50 h 160"/>
              <a:gd name="T10" fmla="*/ 147 w 148"/>
              <a:gd name="T11" fmla="*/ 46 h 160"/>
              <a:gd name="T12" fmla="*/ 140 w 148"/>
              <a:gd name="T13" fmla="*/ 34 h 160"/>
              <a:gd name="T14" fmla="*/ 133 w 148"/>
              <a:gd name="T15" fmla="*/ 31 h 160"/>
              <a:gd name="T16" fmla="*/ 131 w 148"/>
              <a:gd name="T17" fmla="*/ 31 h 160"/>
              <a:gd name="T18" fmla="*/ 111 w 148"/>
              <a:gd name="T19" fmla="*/ 37 h 160"/>
              <a:gd name="T20" fmla="*/ 92 w 148"/>
              <a:gd name="T21" fmla="*/ 27 h 160"/>
              <a:gd name="T22" fmla="*/ 88 w 148"/>
              <a:gd name="T23" fmla="*/ 6 h 160"/>
              <a:gd name="T24" fmla="*/ 81 w 148"/>
              <a:gd name="T25" fmla="*/ 0 h 160"/>
              <a:gd name="T26" fmla="*/ 67 w 148"/>
              <a:gd name="T27" fmla="*/ 0 h 160"/>
              <a:gd name="T28" fmla="*/ 60 w 148"/>
              <a:gd name="T29" fmla="*/ 6 h 160"/>
              <a:gd name="T30" fmla="*/ 55 w 148"/>
              <a:gd name="T31" fmla="*/ 27 h 160"/>
              <a:gd name="T32" fmla="*/ 37 w 148"/>
              <a:gd name="T33" fmla="*/ 38 h 160"/>
              <a:gd name="T34" fmla="*/ 16 w 148"/>
              <a:gd name="T35" fmla="*/ 31 h 160"/>
              <a:gd name="T36" fmla="*/ 14 w 148"/>
              <a:gd name="T37" fmla="*/ 31 h 160"/>
              <a:gd name="T38" fmla="*/ 8 w 148"/>
              <a:gd name="T39" fmla="*/ 34 h 160"/>
              <a:gd name="T40" fmla="*/ 1 w 148"/>
              <a:gd name="T41" fmla="*/ 46 h 160"/>
              <a:gd name="T42" fmla="*/ 0 w 148"/>
              <a:gd name="T43" fmla="*/ 50 h 160"/>
              <a:gd name="T44" fmla="*/ 2 w 148"/>
              <a:gd name="T45" fmla="*/ 55 h 160"/>
              <a:gd name="T46" fmla="*/ 19 w 148"/>
              <a:gd name="T47" fmla="*/ 70 h 160"/>
              <a:gd name="T48" fmla="*/ 17 w 148"/>
              <a:gd name="T49" fmla="*/ 80 h 160"/>
              <a:gd name="T50" fmla="*/ 19 w 148"/>
              <a:gd name="T51" fmla="*/ 91 h 160"/>
              <a:gd name="T52" fmla="*/ 2 w 148"/>
              <a:gd name="T53" fmla="*/ 106 h 160"/>
              <a:gd name="T54" fmla="*/ 0 w 148"/>
              <a:gd name="T55" fmla="*/ 111 h 160"/>
              <a:gd name="T56" fmla="*/ 1 w 148"/>
              <a:gd name="T57" fmla="*/ 114 h 160"/>
              <a:gd name="T58" fmla="*/ 8 w 148"/>
              <a:gd name="T59" fmla="*/ 126 h 160"/>
              <a:gd name="T60" fmla="*/ 14 w 148"/>
              <a:gd name="T61" fmla="*/ 130 h 160"/>
              <a:gd name="T62" fmla="*/ 16 w 148"/>
              <a:gd name="T63" fmla="*/ 130 h 160"/>
              <a:gd name="T64" fmla="*/ 37 w 148"/>
              <a:gd name="T65" fmla="*/ 123 h 160"/>
              <a:gd name="T66" fmla="*/ 55 w 148"/>
              <a:gd name="T67" fmla="*/ 133 h 160"/>
              <a:gd name="T68" fmla="*/ 60 w 148"/>
              <a:gd name="T69" fmla="*/ 155 h 160"/>
              <a:gd name="T70" fmla="*/ 67 w 148"/>
              <a:gd name="T71" fmla="*/ 160 h 160"/>
              <a:gd name="T72" fmla="*/ 81 w 148"/>
              <a:gd name="T73" fmla="*/ 160 h 160"/>
              <a:gd name="T74" fmla="*/ 88 w 148"/>
              <a:gd name="T75" fmla="*/ 155 h 160"/>
              <a:gd name="T76" fmla="*/ 92 w 148"/>
              <a:gd name="T77" fmla="*/ 134 h 160"/>
              <a:gd name="T78" fmla="*/ 111 w 148"/>
              <a:gd name="T79" fmla="*/ 123 h 160"/>
              <a:gd name="T80" fmla="*/ 131 w 148"/>
              <a:gd name="T81" fmla="*/ 130 h 160"/>
              <a:gd name="T82" fmla="*/ 133 w 148"/>
              <a:gd name="T83" fmla="*/ 130 h 160"/>
              <a:gd name="T84" fmla="*/ 140 w 148"/>
              <a:gd name="T85" fmla="*/ 126 h 160"/>
              <a:gd name="T86" fmla="*/ 147 w 148"/>
              <a:gd name="T87" fmla="*/ 114 h 160"/>
              <a:gd name="T88" fmla="*/ 147 w 148"/>
              <a:gd name="T89" fmla="*/ 111 h 160"/>
              <a:gd name="T90" fmla="*/ 145 w 148"/>
              <a:gd name="T91" fmla="*/ 106 h 160"/>
              <a:gd name="T92" fmla="*/ 129 w 148"/>
              <a:gd name="T93" fmla="*/ 91 h 160"/>
              <a:gd name="T94" fmla="*/ 96 w 148"/>
              <a:gd name="T95" fmla="*/ 80 h 160"/>
              <a:gd name="T96" fmla="*/ 74 w 148"/>
              <a:gd name="T97" fmla="*/ 102 h 160"/>
              <a:gd name="T98" fmla="*/ 52 w 148"/>
              <a:gd name="T99" fmla="*/ 80 h 160"/>
              <a:gd name="T100" fmla="*/ 74 w 148"/>
              <a:gd name="T101" fmla="*/ 58 h 160"/>
              <a:gd name="T102" fmla="*/ 96 w 148"/>
              <a:gd name="T103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160">
                <a:moveTo>
                  <a:pt x="129" y="91"/>
                </a:moveTo>
                <a:cubicBezTo>
                  <a:pt x="130" y="88"/>
                  <a:pt x="131" y="84"/>
                  <a:pt x="131" y="80"/>
                </a:cubicBezTo>
                <a:cubicBezTo>
                  <a:pt x="131" y="77"/>
                  <a:pt x="130" y="73"/>
                  <a:pt x="129" y="70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7" y="54"/>
                  <a:pt x="147" y="52"/>
                  <a:pt x="147" y="50"/>
                </a:cubicBezTo>
                <a:cubicBezTo>
                  <a:pt x="147" y="49"/>
                  <a:pt x="147" y="47"/>
                  <a:pt x="147" y="46"/>
                </a:cubicBezTo>
                <a:cubicBezTo>
                  <a:pt x="140" y="34"/>
                  <a:pt x="140" y="34"/>
                  <a:pt x="140" y="34"/>
                </a:cubicBezTo>
                <a:cubicBezTo>
                  <a:pt x="138" y="32"/>
                  <a:pt x="136" y="31"/>
                  <a:pt x="133" y="31"/>
                </a:cubicBezTo>
                <a:cubicBezTo>
                  <a:pt x="133" y="31"/>
                  <a:pt x="132" y="31"/>
                  <a:pt x="131" y="31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05" y="33"/>
                  <a:pt x="99" y="29"/>
                  <a:pt x="92" y="27"/>
                </a:cubicBezTo>
                <a:cubicBezTo>
                  <a:pt x="88" y="6"/>
                  <a:pt x="88" y="6"/>
                  <a:pt x="88" y="6"/>
                </a:cubicBezTo>
                <a:cubicBezTo>
                  <a:pt x="87" y="3"/>
                  <a:pt x="84" y="0"/>
                  <a:pt x="81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3" y="0"/>
                  <a:pt x="61" y="3"/>
                  <a:pt x="60" y="6"/>
                </a:cubicBezTo>
                <a:cubicBezTo>
                  <a:pt x="55" y="27"/>
                  <a:pt x="55" y="27"/>
                  <a:pt x="55" y="27"/>
                </a:cubicBezTo>
                <a:cubicBezTo>
                  <a:pt x="48" y="29"/>
                  <a:pt x="42" y="33"/>
                  <a:pt x="37" y="38"/>
                </a:cubicBezTo>
                <a:cubicBezTo>
                  <a:pt x="16" y="31"/>
                  <a:pt x="16" y="31"/>
                  <a:pt x="16" y="31"/>
                </a:cubicBezTo>
                <a:cubicBezTo>
                  <a:pt x="15" y="31"/>
                  <a:pt x="15" y="31"/>
                  <a:pt x="14" y="31"/>
                </a:cubicBezTo>
                <a:cubicBezTo>
                  <a:pt x="12" y="31"/>
                  <a:pt x="9" y="32"/>
                  <a:pt x="8" y="34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7"/>
                  <a:pt x="0" y="49"/>
                  <a:pt x="0" y="50"/>
                </a:cubicBezTo>
                <a:cubicBezTo>
                  <a:pt x="0" y="52"/>
                  <a:pt x="1" y="54"/>
                  <a:pt x="2" y="55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3"/>
                  <a:pt x="17" y="77"/>
                  <a:pt x="17" y="80"/>
                </a:cubicBezTo>
                <a:cubicBezTo>
                  <a:pt x="17" y="84"/>
                  <a:pt x="18" y="87"/>
                  <a:pt x="19" y="91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7"/>
                  <a:pt x="0" y="109"/>
                  <a:pt x="0" y="111"/>
                </a:cubicBezTo>
                <a:cubicBezTo>
                  <a:pt x="0" y="112"/>
                  <a:pt x="0" y="113"/>
                  <a:pt x="1" y="114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9"/>
                  <a:pt x="12" y="130"/>
                  <a:pt x="14" y="130"/>
                </a:cubicBezTo>
                <a:cubicBezTo>
                  <a:pt x="15" y="130"/>
                  <a:pt x="15" y="130"/>
                  <a:pt x="16" y="130"/>
                </a:cubicBezTo>
                <a:cubicBezTo>
                  <a:pt x="37" y="123"/>
                  <a:pt x="37" y="123"/>
                  <a:pt x="37" y="123"/>
                </a:cubicBezTo>
                <a:cubicBezTo>
                  <a:pt x="42" y="127"/>
                  <a:pt x="48" y="131"/>
                  <a:pt x="55" y="133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61" y="158"/>
                  <a:pt x="63" y="160"/>
                  <a:pt x="67" y="160"/>
                </a:cubicBezTo>
                <a:cubicBezTo>
                  <a:pt x="81" y="160"/>
                  <a:pt x="81" y="160"/>
                  <a:pt x="81" y="160"/>
                </a:cubicBezTo>
                <a:cubicBezTo>
                  <a:pt x="84" y="160"/>
                  <a:pt x="87" y="158"/>
                  <a:pt x="88" y="155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9" y="131"/>
                  <a:pt x="105" y="128"/>
                  <a:pt x="111" y="123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32" y="130"/>
                  <a:pt x="133" y="130"/>
                  <a:pt x="133" y="130"/>
                </a:cubicBezTo>
                <a:cubicBezTo>
                  <a:pt x="136" y="130"/>
                  <a:pt x="138" y="129"/>
                  <a:pt x="140" y="126"/>
                </a:cubicBezTo>
                <a:cubicBezTo>
                  <a:pt x="147" y="114"/>
                  <a:pt x="147" y="114"/>
                  <a:pt x="147" y="114"/>
                </a:cubicBezTo>
                <a:cubicBezTo>
                  <a:pt x="147" y="113"/>
                  <a:pt x="148" y="112"/>
                  <a:pt x="147" y="111"/>
                </a:cubicBezTo>
                <a:cubicBezTo>
                  <a:pt x="148" y="109"/>
                  <a:pt x="147" y="107"/>
                  <a:pt x="145" y="106"/>
                </a:cubicBezTo>
                <a:lnTo>
                  <a:pt x="129" y="91"/>
                </a:lnTo>
                <a:close/>
                <a:moveTo>
                  <a:pt x="96" y="80"/>
                </a:moveTo>
                <a:cubicBezTo>
                  <a:pt x="96" y="92"/>
                  <a:pt x="86" y="102"/>
                  <a:pt x="74" y="102"/>
                </a:cubicBezTo>
                <a:cubicBezTo>
                  <a:pt x="62" y="102"/>
                  <a:pt x="52" y="92"/>
                  <a:pt x="52" y="80"/>
                </a:cubicBezTo>
                <a:cubicBezTo>
                  <a:pt x="52" y="68"/>
                  <a:pt x="62" y="58"/>
                  <a:pt x="74" y="58"/>
                </a:cubicBezTo>
                <a:cubicBezTo>
                  <a:pt x="86" y="58"/>
                  <a:pt x="96" y="68"/>
                  <a:pt x="96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AF59"/>
                </a:solidFill>
                <a:round/>
              </a14:hiddenLine>
            </a:ext>
          </a:extLst>
        </p:spPr>
        <p:txBody>
          <a:bodyPr vert="horz" wrap="square" lIns="162560" tIns="81280" rIns="162560" bIns="81280" numCol="1" anchor="t" anchorCtr="0" compatLnSpc="1"/>
          <a:lstStyle/>
          <a:p>
            <a:endParaRPr lang="en-US" sz="1865"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59133" y="4654689"/>
            <a:ext cx="431819" cy="245064"/>
            <a:chOff x="2959133" y="4654689"/>
            <a:chExt cx="431819" cy="245064"/>
          </a:xfrm>
        </p:grpSpPr>
        <p:sp>
          <p:nvSpPr>
            <p:cNvPr id="16" name="矩形 23"/>
            <p:cNvSpPr/>
            <p:nvPr/>
          </p:nvSpPr>
          <p:spPr>
            <a:xfrm>
              <a:off x="2959133" y="4654689"/>
              <a:ext cx="431819" cy="2450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>
                <a:latin typeface="+mn-ea"/>
              </a:endParaRPr>
            </a:p>
          </p:txBody>
        </p:sp>
        <p:sp>
          <p:nvSpPr>
            <p:cNvPr id="17" name="等腰三角形 24"/>
            <p:cNvSpPr/>
            <p:nvPr/>
          </p:nvSpPr>
          <p:spPr>
            <a:xfrm flipV="1">
              <a:off x="2959133" y="4654689"/>
              <a:ext cx="428863" cy="183799"/>
            </a:xfrm>
            <a:prstGeom prst="triangle">
              <a:avLst/>
            </a:prstGeom>
            <a:solidFill>
              <a:srgbClr val="FFFFFF"/>
            </a:solidFill>
            <a:ln w="3175">
              <a:solidFill>
                <a:srgbClr val="E5E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>
                <a:latin typeface="+mn-ea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188835" y="2116455"/>
            <a:ext cx="37331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偏向外国的那些网站，首先是比较简明，国内的搞一堆图片反而很土；其次如果图片少，对于网站的负荷也会更少，网站应该会更稳定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96220" y="1760444"/>
            <a:ext cx="13597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网站样式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93560" y="3762375"/>
            <a:ext cx="3731895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89470" y="5043170"/>
            <a:ext cx="37318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可能以后这个东西真能做成个大创项目啥的，也需要再添加一些东西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996220" y="4687092"/>
            <a:ext cx="13597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388005" y="985826"/>
            <a:ext cx="6295360" cy="892504"/>
            <a:chOff x="6277005" y="1119176"/>
            <a:chExt cx="6295360" cy="892504"/>
          </a:xfrm>
        </p:grpSpPr>
        <p:sp>
          <p:nvSpPr>
            <p:cNvPr id="16" name="菱形 15"/>
            <p:cNvSpPr/>
            <p:nvPr/>
          </p:nvSpPr>
          <p:spPr bwMode="auto">
            <a:xfrm>
              <a:off x="6277005" y="1235563"/>
              <a:ext cx="771282" cy="771282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TextBox 31"/>
            <p:cNvSpPr txBox="1"/>
            <p:nvPr/>
          </p:nvSpPr>
          <p:spPr bwMode="auto">
            <a:xfrm>
              <a:off x="7281987" y="1119176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CTF平台开发</a:t>
              </a:r>
              <a:endParaRPr lang="zh-CN" altLang="en-US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339965" y="2006600"/>
              <a:ext cx="5232400" cy="5080"/>
            </a:xfrm>
            <a:prstGeom prst="line">
              <a:avLst/>
            </a:prstGeom>
            <a:ln w="6350" cap="rnd">
              <a:solidFill>
                <a:srgbClr val="000000">
                  <a:lumMod val="75000"/>
                  <a:lumOff val="25000"/>
                </a:srgbClr>
              </a:solidFill>
              <a:round/>
              <a:headEnd type="none"/>
              <a:tailEnd type="none" w="med" len="med"/>
            </a:ln>
          </p:spPr>
          <p:style>
            <a:lnRef idx="1">
              <a:srgbClr val="0167A2"/>
            </a:lnRef>
            <a:fillRef idx="0">
              <a:srgbClr val="0167A2"/>
            </a:fillRef>
            <a:effectRef idx="0">
              <a:srgbClr val="0167A2"/>
            </a:effectRef>
            <a:fontRef idx="minor">
              <a:srgbClr val="000000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388005" y="2463903"/>
            <a:ext cx="6285835" cy="778407"/>
            <a:chOff x="6277005" y="2597253"/>
            <a:chExt cx="6285835" cy="778407"/>
          </a:xfrm>
        </p:grpSpPr>
        <p:sp>
          <p:nvSpPr>
            <p:cNvPr id="23" name="菱形 22"/>
            <p:cNvSpPr/>
            <p:nvPr/>
          </p:nvSpPr>
          <p:spPr bwMode="auto">
            <a:xfrm>
              <a:off x="6277005" y="2597253"/>
              <a:ext cx="771282" cy="771282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rgbClr val="FFFFFF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31"/>
            <p:cNvSpPr txBox="1"/>
            <p:nvPr/>
          </p:nvSpPr>
          <p:spPr bwMode="auto">
            <a:xfrm>
              <a:off x="7281987" y="261883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lvl="0" algn="l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设计web安全类题目并部署</a:t>
              </a:r>
              <a:endParaRPr lang="zh-CN" altLang="en-US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9965" y="3368675"/>
              <a:ext cx="5222875" cy="6985"/>
            </a:xfrm>
            <a:prstGeom prst="line">
              <a:avLst/>
            </a:prstGeom>
            <a:ln w="6350" cap="rnd">
              <a:solidFill>
                <a:srgbClr val="000000">
                  <a:lumMod val="75000"/>
                  <a:lumOff val="25000"/>
                </a:srgbClr>
              </a:solidFill>
              <a:round/>
              <a:headEnd type="none"/>
              <a:tailEnd type="none" w="med" len="med"/>
            </a:ln>
          </p:spPr>
          <p:style>
            <a:lnRef idx="1">
              <a:srgbClr val="0167A2"/>
            </a:lnRef>
            <a:fillRef idx="0">
              <a:srgbClr val="0167A2"/>
            </a:fillRef>
            <a:effectRef idx="0">
              <a:srgbClr val="0167A2"/>
            </a:effectRef>
            <a:fontRef idx="minor">
              <a:srgbClr val="000000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388005" y="3825593"/>
            <a:ext cx="6262975" cy="776252"/>
            <a:chOff x="6277005" y="3958943"/>
            <a:chExt cx="6262975" cy="776252"/>
          </a:xfrm>
        </p:grpSpPr>
        <p:sp>
          <p:nvSpPr>
            <p:cNvPr id="27" name="菱形 26"/>
            <p:cNvSpPr/>
            <p:nvPr/>
          </p:nvSpPr>
          <p:spPr bwMode="auto">
            <a:xfrm>
              <a:off x="6277005" y="3958943"/>
              <a:ext cx="771282" cy="771282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rgbClr val="FFFFFF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31"/>
            <p:cNvSpPr txBox="1"/>
            <p:nvPr/>
          </p:nvSpPr>
          <p:spPr bwMode="auto">
            <a:xfrm>
              <a:off x="7281987" y="398052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WEB漏洞扫描系统</a:t>
              </a:r>
              <a:endParaRPr lang="zh-CN" altLang="en-US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339965" y="4724400"/>
              <a:ext cx="5200015" cy="10795"/>
            </a:xfrm>
            <a:prstGeom prst="line">
              <a:avLst/>
            </a:prstGeom>
            <a:ln w="6350" cap="rnd">
              <a:solidFill>
                <a:srgbClr val="000000">
                  <a:lumMod val="75000"/>
                  <a:lumOff val="25000"/>
                </a:srgbClr>
              </a:solidFill>
              <a:round/>
              <a:headEnd type="none"/>
              <a:tailEnd type="none" w="med" len="med"/>
            </a:ln>
          </p:spPr>
          <p:style>
            <a:lnRef idx="1">
              <a:srgbClr val="0167A2"/>
            </a:lnRef>
            <a:fillRef idx="0">
              <a:srgbClr val="0167A2"/>
            </a:fillRef>
            <a:effectRef idx="0">
              <a:srgbClr val="0167A2"/>
            </a:effectRef>
            <a:fontRef idx="minor">
              <a:srgbClr val="000000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333378" y="1272341"/>
            <a:ext cx="4216744" cy="4311372"/>
            <a:chOff x="1329535" y="2086986"/>
            <a:chExt cx="2851930" cy="2999852"/>
          </a:xfrm>
        </p:grpSpPr>
        <p:sp>
          <p:nvSpPr>
            <p:cNvPr id="31" name="矩形 30"/>
            <p:cNvSpPr/>
            <p:nvPr/>
          </p:nvSpPr>
          <p:spPr>
            <a:xfrm>
              <a:off x="1485000" y="2799000"/>
              <a:ext cx="2541000" cy="562912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FFFF"/>
                  </a:solidFill>
                  <a:cs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en-US" altLang="zh-CN" sz="2800" b="1" dirty="0">
                <a:solidFill>
                  <a:srgbClr val="FFFFFF"/>
                </a:solidFill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菱形 55"/>
            <p:cNvSpPr/>
            <p:nvPr/>
          </p:nvSpPr>
          <p:spPr bwMode="auto">
            <a:xfrm>
              <a:off x="1329535" y="2086986"/>
              <a:ext cx="2851930" cy="2999852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240557" y="3361912"/>
              <a:ext cx="900000" cy="450000"/>
            </a:xfrm>
            <a:prstGeom prst="rect">
              <a:avLst/>
            </a:prstGeom>
            <a:noFill/>
          </p:spPr>
          <p:txBody>
            <a:bodyPr wrap="none" rtlCol="0" anchor="ctr">
              <a:normAutofit fontScale="92500" lnSpcReduction="20000"/>
            </a:bodyPr>
            <a:lstStyle/>
            <a:p>
              <a:pPr algn="ctr"/>
              <a:r>
                <a:rPr lang="zh-CN" altLang="en-US" sz="4400" dirty="0">
                  <a:solidFill>
                    <a:srgbClr val="FFFFFF">
                      <a:lumMod val="95000"/>
                    </a:srgbClr>
                  </a:solidFill>
                  <a:cs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  <a:endParaRPr lang="en-US" altLang="zh-CN" sz="4400" dirty="0">
                <a:solidFill>
                  <a:srgbClr val="FFFFFF">
                    <a:lumMod val="95000"/>
                  </a:srgbClr>
                </a:solidFill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4"/>
            <p:cNvCxnSpPr>
              <a:stCxn id="33" idx="1"/>
            </p:cNvCxnSpPr>
            <p:nvPr/>
          </p:nvCxnSpPr>
          <p:spPr>
            <a:xfrm flipH="1">
              <a:off x="1655557" y="3586912"/>
              <a:ext cx="585000" cy="0"/>
            </a:xfrm>
            <a:prstGeom prst="line">
              <a:avLst/>
            </a:prstGeom>
            <a:ln w="6350" cap="rnd">
              <a:solidFill>
                <a:srgbClr val="FFFFFF">
                  <a:lumMod val="75000"/>
                </a:srgbClr>
              </a:solidFill>
              <a:round/>
              <a:headEnd type="none"/>
              <a:tailEnd type="none" w="med" len="med"/>
            </a:ln>
          </p:spPr>
          <p:style>
            <a:lnRef idx="1">
              <a:srgbClr val="0167A2"/>
            </a:lnRef>
            <a:fillRef idx="0">
              <a:srgbClr val="0167A2"/>
            </a:fillRef>
            <a:effectRef idx="0">
              <a:srgbClr val="0167A2"/>
            </a:effectRef>
            <a:fontRef idx="minor">
              <a:srgbClr val="000000"/>
            </a:fontRef>
          </p:style>
        </p:cxnSp>
        <p:cxnSp>
          <p:nvCxnSpPr>
            <p:cNvPr id="36" name="直接连接符 35"/>
            <p:cNvCxnSpPr>
              <a:stCxn id="33" idx="3"/>
            </p:cNvCxnSpPr>
            <p:nvPr/>
          </p:nvCxnSpPr>
          <p:spPr>
            <a:xfrm>
              <a:off x="3140557" y="3586912"/>
              <a:ext cx="586800" cy="0"/>
            </a:xfrm>
            <a:prstGeom prst="line">
              <a:avLst/>
            </a:prstGeom>
            <a:ln w="6350" cap="rnd">
              <a:solidFill>
                <a:srgbClr val="FFFFFF">
                  <a:lumMod val="75000"/>
                </a:srgbClr>
              </a:solidFill>
              <a:round/>
              <a:headEnd type="none"/>
              <a:tailEnd type="none" w="med" len="med"/>
            </a:ln>
          </p:spPr>
          <p:style>
            <a:lnRef idx="1">
              <a:srgbClr val="0167A2"/>
            </a:lnRef>
            <a:fillRef idx="0">
              <a:srgbClr val="0167A2"/>
            </a:fillRef>
            <a:effectRef idx="0">
              <a:srgbClr val="0167A2"/>
            </a:effectRef>
            <a:fontRef idx="minor">
              <a:srgbClr val="000000"/>
            </a:fontRef>
          </p:style>
        </p:cxnSp>
      </p:grpSp>
      <p:cxnSp>
        <p:nvCxnSpPr>
          <p:cNvPr id="39" name="直接连接符 38"/>
          <p:cNvCxnSpPr/>
          <p:nvPr/>
        </p:nvCxnSpPr>
        <p:spPr>
          <a:xfrm flipH="1">
            <a:off x="1407501" y="435463"/>
            <a:ext cx="1034249" cy="1123950"/>
          </a:xfrm>
          <a:prstGeom prst="line">
            <a:avLst/>
          </a:prstGeom>
          <a:ln w="25400">
            <a:solidFill>
              <a:srgbClr val="000000">
                <a:lumMod val="85000"/>
                <a:lumOff val="15000"/>
              </a:srgbClr>
            </a:solidFill>
            <a:tailEnd type="oval"/>
          </a:ln>
        </p:spPr>
        <p:style>
          <a:lnRef idx="1">
            <a:srgbClr val="0167A2"/>
          </a:lnRef>
          <a:fillRef idx="0">
            <a:srgbClr val="0167A2"/>
          </a:fillRef>
          <a:effectRef idx="0">
            <a:srgbClr val="0167A2"/>
          </a:effectRef>
          <a:fontRef idx="minor">
            <a:srgbClr val="000000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003458" y="900866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tailEnd type="oval"/>
          </a:ln>
        </p:spPr>
        <p:style>
          <a:lnRef idx="1">
            <a:srgbClr val="0167A2"/>
          </a:lnRef>
          <a:fillRef idx="0">
            <a:srgbClr val="0167A2"/>
          </a:fillRef>
          <a:effectRef idx="0">
            <a:srgbClr val="0167A2"/>
          </a:effectRef>
          <a:fontRef idx="minor">
            <a:srgbClr val="000000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389134" y="5390909"/>
            <a:ext cx="1034249" cy="1123950"/>
          </a:xfrm>
          <a:prstGeom prst="line">
            <a:avLst/>
          </a:prstGeom>
          <a:ln w="25400">
            <a:solidFill>
              <a:srgbClr val="000000">
                <a:lumMod val="85000"/>
                <a:lumOff val="15000"/>
              </a:srgbClr>
            </a:solidFill>
            <a:headEnd type="oval"/>
            <a:tailEnd type="none"/>
          </a:ln>
        </p:spPr>
        <p:style>
          <a:lnRef idx="1">
            <a:srgbClr val="0167A2"/>
          </a:lnRef>
          <a:fillRef idx="0">
            <a:srgbClr val="0167A2"/>
          </a:fillRef>
          <a:effectRef idx="0">
            <a:srgbClr val="0167A2"/>
          </a:effectRef>
          <a:fontRef idx="minor">
            <a:srgbClr val="000000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2490345" y="5517152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headEnd type="oval"/>
            <a:tailEnd type="none"/>
          </a:ln>
        </p:spPr>
        <p:style>
          <a:lnRef idx="1">
            <a:srgbClr val="0167A2"/>
          </a:lnRef>
          <a:fillRef idx="0">
            <a:srgbClr val="0167A2"/>
          </a:fillRef>
          <a:effectRef idx="0">
            <a:srgbClr val="0167A2"/>
          </a:effectRef>
          <a:fontRef idx="minor">
            <a:srgbClr val="000000"/>
          </a:fontRef>
        </p:style>
      </p:cxnSp>
      <p:grpSp>
        <p:nvGrpSpPr>
          <p:cNvPr id="41" name="组合 40"/>
          <p:cNvGrpSpPr/>
          <p:nvPr/>
        </p:nvGrpSpPr>
        <p:grpSpPr>
          <a:xfrm>
            <a:off x="5388005" y="5083528"/>
            <a:ext cx="6262975" cy="776252"/>
            <a:chOff x="6277005" y="3958943"/>
            <a:chExt cx="6262975" cy="776252"/>
          </a:xfrm>
        </p:grpSpPr>
        <p:sp>
          <p:nvSpPr>
            <p:cNvPr id="42" name="菱形 41"/>
            <p:cNvSpPr/>
            <p:nvPr/>
          </p:nvSpPr>
          <p:spPr bwMode="auto">
            <a:xfrm>
              <a:off x="6277005" y="3958943"/>
              <a:ext cx="771282" cy="771282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rgbClr val="FFFFFF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TextBox 31"/>
            <p:cNvSpPr txBox="1"/>
            <p:nvPr/>
          </p:nvSpPr>
          <p:spPr bwMode="auto">
            <a:xfrm>
              <a:off x="7281987" y="398052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细节问题及总结</a:t>
              </a:r>
              <a:endParaRPr lang="zh-CN" altLang="en-US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7339965" y="4724400"/>
              <a:ext cx="5200015" cy="10795"/>
            </a:xfrm>
            <a:prstGeom prst="line">
              <a:avLst/>
            </a:prstGeom>
            <a:ln w="6350" cap="rnd">
              <a:solidFill>
                <a:srgbClr val="000000">
                  <a:lumMod val="75000"/>
                  <a:lumOff val="25000"/>
                </a:srgbClr>
              </a:solidFill>
              <a:round/>
              <a:headEnd type="none"/>
              <a:tailEnd type="none" w="med" len="med"/>
            </a:ln>
          </p:spPr>
          <p:style>
            <a:lnRef idx="1">
              <a:srgbClr val="0167A2"/>
            </a:lnRef>
            <a:fillRef idx="0">
              <a:srgbClr val="0167A2"/>
            </a:fillRef>
            <a:effectRef idx="0">
              <a:srgbClr val="0167A2"/>
            </a:effectRef>
            <a:fontRef idx="minor">
              <a:srgbClr val="000000"/>
            </a:fontRef>
          </p:style>
        </p:cxnSp>
      </p:grpSp>
    </p:spTree>
    <p:custDataLst>
      <p:tags r:id="rId1"/>
    </p:custData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61036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细节问题及总结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PA-组合 66"/>
          <p:cNvGrpSpPr/>
          <p:nvPr>
            <p:custDataLst>
              <p:tags r:id="rId6"/>
            </p:custDataLst>
          </p:nvPr>
        </p:nvGrpSpPr>
        <p:grpSpPr>
          <a:xfrm>
            <a:off x="6155690" y="2415540"/>
            <a:ext cx="3801110" cy="2533650"/>
            <a:chOff x="9694" y="3804"/>
            <a:chExt cx="5986" cy="3990"/>
          </a:xfrm>
        </p:grpSpPr>
        <p:graphicFrame>
          <p:nvGraphicFramePr>
            <p:cNvPr id="84" name="PA-Chart 8"/>
            <p:cNvGraphicFramePr/>
            <p:nvPr>
              <p:custDataLst>
                <p:tags r:id="rId7"/>
              </p:custDataLst>
            </p:nvPr>
          </p:nvGraphicFramePr>
          <p:xfrm>
            <a:off x="9694" y="3804"/>
            <a:ext cx="5987" cy="39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85" name="PA-椭圆 4"/>
            <p:cNvSpPr/>
            <p:nvPr>
              <p:custDataLst>
                <p:tags r:id="rId8"/>
              </p:custDataLst>
            </p:nvPr>
          </p:nvSpPr>
          <p:spPr>
            <a:xfrm>
              <a:off x="11813" y="4899"/>
              <a:ext cx="1800" cy="1800"/>
            </a:xfrm>
            <a:prstGeom prst="ellipse">
              <a:avLst/>
            </a:prstGeom>
            <a:solidFill>
              <a:srgbClr val="97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2249" y="5275"/>
              <a:ext cx="928" cy="900"/>
              <a:chOff x="4122738" y="762001"/>
              <a:chExt cx="411163" cy="398463"/>
            </a:xfrm>
            <a:solidFill>
              <a:schemeClr val="bg1"/>
            </a:solidFill>
          </p:grpSpPr>
          <p:sp>
            <p:nvSpPr>
              <p:cNvPr id="87" name="PA-任意多边形 73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122738" y="958851"/>
                <a:ext cx="107950" cy="179388"/>
              </a:xfrm>
              <a:custGeom>
                <a:avLst/>
                <a:gdLst>
                  <a:gd name="T0" fmla="*/ 0 w 54"/>
                  <a:gd name="T1" fmla="*/ 89 h 89"/>
                  <a:gd name="T2" fmla="*/ 54 w 54"/>
                  <a:gd name="T3" fmla="*/ 89 h 89"/>
                  <a:gd name="T4" fmla="*/ 54 w 54"/>
                  <a:gd name="T5" fmla="*/ 0 h 89"/>
                  <a:gd name="T6" fmla="*/ 0 w 54"/>
                  <a:gd name="T7" fmla="*/ 0 h 89"/>
                  <a:gd name="T8" fmla="*/ 0 w 54"/>
                  <a:gd name="T9" fmla="*/ 89 h 89"/>
                  <a:gd name="T10" fmla="*/ 37 w 54"/>
                  <a:gd name="T11" fmla="*/ 80 h 89"/>
                  <a:gd name="T12" fmla="*/ 43 w 54"/>
                  <a:gd name="T13" fmla="*/ 74 h 89"/>
                  <a:gd name="T14" fmla="*/ 49 w 54"/>
                  <a:gd name="T15" fmla="*/ 80 h 89"/>
                  <a:gd name="T16" fmla="*/ 43 w 54"/>
                  <a:gd name="T17" fmla="*/ 86 h 89"/>
                  <a:gd name="T18" fmla="*/ 37 w 54"/>
                  <a:gd name="T19" fmla="*/ 8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89">
                    <a:moveTo>
                      <a:pt x="0" y="89"/>
                    </a:moveTo>
                    <a:cubicBezTo>
                      <a:pt x="54" y="89"/>
                      <a:pt x="54" y="89"/>
                      <a:pt x="54" y="89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9"/>
                    </a:lnTo>
                    <a:close/>
                    <a:moveTo>
                      <a:pt x="37" y="80"/>
                    </a:moveTo>
                    <a:cubicBezTo>
                      <a:pt x="37" y="77"/>
                      <a:pt x="39" y="74"/>
                      <a:pt x="43" y="74"/>
                    </a:cubicBezTo>
                    <a:cubicBezTo>
                      <a:pt x="46" y="74"/>
                      <a:pt x="49" y="77"/>
                      <a:pt x="49" y="80"/>
                    </a:cubicBezTo>
                    <a:cubicBezTo>
                      <a:pt x="49" y="83"/>
                      <a:pt x="46" y="86"/>
                      <a:pt x="43" y="86"/>
                    </a:cubicBezTo>
                    <a:cubicBezTo>
                      <a:pt x="39" y="86"/>
                      <a:pt x="37" y="83"/>
                      <a:pt x="3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88" name="PA-任意多边形 74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249738" y="762001"/>
                <a:ext cx="284163" cy="398463"/>
              </a:xfrm>
              <a:custGeom>
                <a:avLst/>
                <a:gdLst>
                  <a:gd name="T0" fmla="*/ 115 w 142"/>
                  <a:gd name="T1" fmla="*/ 82 h 198"/>
                  <a:gd name="T2" fmla="*/ 59 w 142"/>
                  <a:gd name="T3" fmla="*/ 85 h 198"/>
                  <a:gd name="T4" fmla="*/ 68 w 142"/>
                  <a:gd name="T5" fmla="*/ 32 h 198"/>
                  <a:gd name="T6" fmla="*/ 41 w 142"/>
                  <a:gd name="T7" fmla="*/ 42 h 198"/>
                  <a:gd name="T8" fmla="*/ 28 w 142"/>
                  <a:gd name="T9" fmla="*/ 78 h 198"/>
                  <a:gd name="T10" fmla="*/ 0 w 142"/>
                  <a:gd name="T11" fmla="*/ 104 h 198"/>
                  <a:gd name="T12" fmla="*/ 0 w 142"/>
                  <a:gd name="T13" fmla="*/ 176 h 198"/>
                  <a:gd name="T14" fmla="*/ 21 w 142"/>
                  <a:gd name="T15" fmla="*/ 182 h 198"/>
                  <a:gd name="T16" fmla="*/ 108 w 142"/>
                  <a:gd name="T17" fmla="*/ 180 h 198"/>
                  <a:gd name="T18" fmla="*/ 117 w 142"/>
                  <a:gd name="T19" fmla="*/ 158 h 198"/>
                  <a:gd name="T20" fmla="*/ 118 w 142"/>
                  <a:gd name="T21" fmla="*/ 157 h 198"/>
                  <a:gd name="T22" fmla="*/ 118 w 142"/>
                  <a:gd name="T23" fmla="*/ 157 h 198"/>
                  <a:gd name="T24" fmla="*/ 122 w 142"/>
                  <a:gd name="T25" fmla="*/ 132 h 198"/>
                  <a:gd name="T26" fmla="*/ 122 w 142"/>
                  <a:gd name="T27" fmla="*/ 131 h 198"/>
                  <a:gd name="T28" fmla="*/ 125 w 142"/>
                  <a:gd name="T29" fmla="*/ 107 h 198"/>
                  <a:gd name="T30" fmla="*/ 115 w 142"/>
                  <a:gd name="T31" fmla="*/ 82 h 198"/>
                  <a:gd name="T32" fmla="*/ 59 w 142"/>
                  <a:gd name="T33" fmla="*/ 30 h 198"/>
                  <a:gd name="T34" fmla="*/ 59 w 142"/>
                  <a:gd name="T35" fmla="*/ 31 h 198"/>
                  <a:gd name="T36" fmla="*/ 58 w 142"/>
                  <a:gd name="T37" fmla="*/ 36 h 198"/>
                  <a:gd name="T38" fmla="*/ 52 w 142"/>
                  <a:gd name="T39" fmla="*/ 40 h 198"/>
                  <a:gd name="T40" fmla="*/ 48 w 142"/>
                  <a:gd name="T41" fmla="*/ 40 h 198"/>
                  <a:gd name="T42" fmla="*/ 44 w 142"/>
                  <a:gd name="T43" fmla="*/ 34 h 198"/>
                  <a:gd name="T44" fmla="*/ 45 w 142"/>
                  <a:gd name="T45" fmla="*/ 28 h 198"/>
                  <a:gd name="T46" fmla="*/ 45 w 142"/>
                  <a:gd name="T47" fmla="*/ 27 h 198"/>
                  <a:gd name="T48" fmla="*/ 51 w 142"/>
                  <a:gd name="T49" fmla="*/ 24 h 198"/>
                  <a:gd name="T50" fmla="*/ 55 w 142"/>
                  <a:gd name="T51" fmla="*/ 25 h 198"/>
                  <a:gd name="T52" fmla="*/ 59 w 142"/>
                  <a:gd name="T53" fmla="*/ 3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42" h="198">
                    <a:moveTo>
                      <a:pt x="115" y="82"/>
                    </a:moveTo>
                    <a:cubicBezTo>
                      <a:pt x="99" y="79"/>
                      <a:pt x="59" y="85"/>
                      <a:pt x="59" y="85"/>
                    </a:cubicBezTo>
                    <a:cubicBezTo>
                      <a:pt x="70" y="56"/>
                      <a:pt x="70" y="37"/>
                      <a:pt x="68" y="32"/>
                    </a:cubicBezTo>
                    <a:cubicBezTo>
                      <a:pt x="66" y="22"/>
                      <a:pt x="43" y="0"/>
                      <a:pt x="41" y="42"/>
                    </a:cubicBezTo>
                    <a:cubicBezTo>
                      <a:pt x="38" y="54"/>
                      <a:pt x="35" y="69"/>
                      <a:pt x="28" y="78"/>
                    </a:cubicBezTo>
                    <a:cubicBezTo>
                      <a:pt x="14" y="96"/>
                      <a:pt x="0" y="104"/>
                      <a:pt x="0" y="104"/>
                    </a:cubicBezTo>
                    <a:cubicBezTo>
                      <a:pt x="0" y="104"/>
                      <a:pt x="0" y="150"/>
                      <a:pt x="0" y="176"/>
                    </a:cubicBezTo>
                    <a:cubicBezTo>
                      <a:pt x="10" y="177"/>
                      <a:pt x="16" y="180"/>
                      <a:pt x="21" y="182"/>
                    </a:cubicBezTo>
                    <a:cubicBezTo>
                      <a:pt x="55" y="198"/>
                      <a:pt x="108" y="180"/>
                      <a:pt x="108" y="180"/>
                    </a:cubicBezTo>
                    <a:cubicBezTo>
                      <a:pt x="125" y="177"/>
                      <a:pt x="119" y="162"/>
                      <a:pt x="117" y="158"/>
                    </a:cubicBezTo>
                    <a:cubicBezTo>
                      <a:pt x="117" y="158"/>
                      <a:pt x="118" y="158"/>
                      <a:pt x="118" y="157"/>
                    </a:cubicBezTo>
                    <a:cubicBezTo>
                      <a:pt x="118" y="157"/>
                      <a:pt x="118" y="157"/>
                      <a:pt x="118" y="157"/>
                    </a:cubicBezTo>
                    <a:cubicBezTo>
                      <a:pt x="131" y="151"/>
                      <a:pt x="129" y="137"/>
                      <a:pt x="122" y="132"/>
                    </a:cubicBezTo>
                    <a:cubicBezTo>
                      <a:pt x="123" y="132"/>
                      <a:pt x="123" y="132"/>
                      <a:pt x="122" y="131"/>
                    </a:cubicBezTo>
                    <a:cubicBezTo>
                      <a:pt x="134" y="126"/>
                      <a:pt x="131" y="109"/>
                      <a:pt x="125" y="107"/>
                    </a:cubicBezTo>
                    <a:cubicBezTo>
                      <a:pt x="132" y="106"/>
                      <a:pt x="142" y="87"/>
                      <a:pt x="115" y="82"/>
                    </a:cubicBezTo>
                    <a:close/>
                    <a:moveTo>
                      <a:pt x="59" y="30"/>
                    </a:moveTo>
                    <a:cubicBezTo>
                      <a:pt x="59" y="30"/>
                      <a:pt x="59" y="31"/>
                      <a:pt x="59" y="31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39"/>
                      <a:pt x="55" y="41"/>
                      <a:pt x="52" y="40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45" y="39"/>
                      <a:pt x="44" y="37"/>
                      <a:pt x="44" y="34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6" y="25"/>
                      <a:pt x="48" y="24"/>
                      <a:pt x="51" y="2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7" y="26"/>
                      <a:pt x="59" y="28"/>
                      <a:pt x="5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grpSp>
        <p:nvGrpSpPr>
          <p:cNvPr id="89" name="PA-组合 63"/>
          <p:cNvGrpSpPr/>
          <p:nvPr>
            <p:custDataLst>
              <p:tags r:id="rId11"/>
            </p:custDataLst>
          </p:nvPr>
        </p:nvGrpSpPr>
        <p:grpSpPr>
          <a:xfrm>
            <a:off x="302895" y="2415540"/>
            <a:ext cx="3801110" cy="2533650"/>
            <a:chOff x="505" y="3804"/>
            <a:chExt cx="5986" cy="3990"/>
          </a:xfrm>
        </p:grpSpPr>
        <p:graphicFrame>
          <p:nvGraphicFramePr>
            <p:cNvPr id="90" name="PA-Chart 9"/>
            <p:cNvGraphicFramePr/>
            <p:nvPr>
              <p:custDataLst>
                <p:tags r:id="rId12"/>
              </p:custDataLst>
            </p:nvPr>
          </p:nvGraphicFramePr>
          <p:xfrm>
            <a:off x="505" y="3804"/>
            <a:ext cx="5987" cy="39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1" name="PA-椭圆 1"/>
            <p:cNvSpPr/>
            <p:nvPr>
              <p:custDataLst>
                <p:tags r:id="rId13"/>
              </p:custDataLst>
            </p:nvPr>
          </p:nvSpPr>
          <p:spPr>
            <a:xfrm>
              <a:off x="2575" y="4899"/>
              <a:ext cx="1800" cy="1800"/>
            </a:xfrm>
            <a:prstGeom prst="ellipse">
              <a:avLst/>
            </a:prstGeom>
            <a:solidFill>
              <a:srgbClr val="D5A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92" name="PA-任意多边形 111"/>
            <p:cNvSpPr/>
            <p:nvPr>
              <p:custDataLst>
                <p:tags r:id="rId14"/>
              </p:custDataLst>
            </p:nvPr>
          </p:nvSpPr>
          <p:spPr bwMode="auto">
            <a:xfrm>
              <a:off x="3031" y="5331"/>
              <a:ext cx="836" cy="897"/>
            </a:xfrm>
            <a:custGeom>
              <a:avLst/>
              <a:gdLst>
                <a:gd name="T0" fmla="*/ 137 w 137"/>
                <a:gd name="T1" fmla="*/ 147 h 147"/>
                <a:gd name="T2" fmla="*/ 0 w 137"/>
                <a:gd name="T3" fmla="*/ 147 h 147"/>
                <a:gd name="T4" fmla="*/ 0 w 137"/>
                <a:gd name="T5" fmla="*/ 141 h 147"/>
                <a:gd name="T6" fmla="*/ 7 w 137"/>
                <a:gd name="T7" fmla="*/ 114 h 147"/>
                <a:gd name="T8" fmla="*/ 15 w 137"/>
                <a:gd name="T9" fmla="*/ 105 h 147"/>
                <a:gd name="T10" fmla="*/ 41 w 137"/>
                <a:gd name="T11" fmla="*/ 91 h 147"/>
                <a:gd name="T12" fmla="*/ 50 w 137"/>
                <a:gd name="T13" fmla="*/ 80 h 147"/>
                <a:gd name="T14" fmla="*/ 56 w 137"/>
                <a:gd name="T15" fmla="*/ 75 h 147"/>
                <a:gd name="T16" fmla="*/ 49 w 137"/>
                <a:gd name="T17" fmla="*/ 63 h 147"/>
                <a:gd name="T18" fmla="*/ 48 w 137"/>
                <a:gd name="T19" fmla="*/ 63 h 147"/>
                <a:gd name="T20" fmla="*/ 47 w 137"/>
                <a:gd name="T21" fmla="*/ 61 h 147"/>
                <a:gd name="T22" fmla="*/ 45 w 137"/>
                <a:gd name="T23" fmla="*/ 56 h 147"/>
                <a:gd name="T24" fmla="*/ 44 w 137"/>
                <a:gd name="T25" fmla="*/ 44 h 147"/>
                <a:gd name="T26" fmla="*/ 49 w 137"/>
                <a:gd name="T27" fmla="*/ 16 h 147"/>
                <a:gd name="T28" fmla="*/ 82 w 137"/>
                <a:gd name="T29" fmla="*/ 12 h 147"/>
                <a:gd name="T30" fmla="*/ 88 w 137"/>
                <a:gd name="T31" fmla="*/ 16 h 147"/>
                <a:gd name="T32" fmla="*/ 90 w 137"/>
                <a:gd name="T33" fmla="*/ 18 h 147"/>
                <a:gd name="T34" fmla="*/ 93 w 137"/>
                <a:gd name="T35" fmla="*/ 46 h 147"/>
                <a:gd name="T36" fmla="*/ 92 w 137"/>
                <a:gd name="T37" fmla="*/ 58 h 147"/>
                <a:gd name="T38" fmla="*/ 90 w 137"/>
                <a:gd name="T39" fmla="*/ 63 h 147"/>
                <a:gd name="T40" fmla="*/ 82 w 137"/>
                <a:gd name="T41" fmla="*/ 75 h 147"/>
                <a:gd name="T42" fmla="*/ 86 w 137"/>
                <a:gd name="T43" fmla="*/ 80 h 147"/>
                <a:gd name="T44" fmla="*/ 97 w 137"/>
                <a:gd name="T45" fmla="*/ 91 h 147"/>
                <a:gd name="T46" fmla="*/ 122 w 137"/>
                <a:gd name="T47" fmla="*/ 105 h 147"/>
                <a:gd name="T48" fmla="*/ 130 w 137"/>
                <a:gd name="T49" fmla="*/ 114 h 147"/>
                <a:gd name="T50" fmla="*/ 137 w 137"/>
                <a:gd name="T51" fmla="*/ 141 h 147"/>
                <a:gd name="T52" fmla="*/ 137 w 137"/>
                <a:gd name="T5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7" h="147">
                  <a:moveTo>
                    <a:pt x="137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7" y="114"/>
                    <a:pt x="5" y="110"/>
                    <a:pt x="15" y="105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91"/>
                    <a:pt x="49" y="81"/>
                    <a:pt x="50" y="80"/>
                  </a:cubicBezTo>
                  <a:cubicBezTo>
                    <a:pt x="51" y="79"/>
                    <a:pt x="59" y="79"/>
                    <a:pt x="56" y="75"/>
                  </a:cubicBezTo>
                  <a:cubicBezTo>
                    <a:pt x="53" y="72"/>
                    <a:pt x="50" y="68"/>
                    <a:pt x="49" y="63"/>
                  </a:cubicBezTo>
                  <a:cubicBezTo>
                    <a:pt x="49" y="63"/>
                    <a:pt x="48" y="63"/>
                    <a:pt x="48" y="63"/>
                  </a:cubicBezTo>
                  <a:cubicBezTo>
                    <a:pt x="48" y="62"/>
                    <a:pt x="48" y="61"/>
                    <a:pt x="47" y="61"/>
                  </a:cubicBezTo>
                  <a:cubicBezTo>
                    <a:pt x="47" y="61"/>
                    <a:pt x="46" y="62"/>
                    <a:pt x="45" y="56"/>
                  </a:cubicBezTo>
                  <a:cubicBezTo>
                    <a:pt x="45" y="56"/>
                    <a:pt x="35" y="44"/>
                    <a:pt x="44" y="44"/>
                  </a:cubicBezTo>
                  <a:cubicBezTo>
                    <a:pt x="44" y="44"/>
                    <a:pt x="36" y="28"/>
                    <a:pt x="49" y="16"/>
                  </a:cubicBezTo>
                  <a:cubicBezTo>
                    <a:pt x="49" y="16"/>
                    <a:pt x="64" y="0"/>
                    <a:pt x="82" y="12"/>
                  </a:cubicBezTo>
                  <a:cubicBezTo>
                    <a:pt x="82" y="12"/>
                    <a:pt x="85" y="13"/>
                    <a:pt x="88" y="16"/>
                  </a:cubicBezTo>
                  <a:cubicBezTo>
                    <a:pt x="89" y="17"/>
                    <a:pt x="90" y="18"/>
                    <a:pt x="90" y="18"/>
                  </a:cubicBezTo>
                  <a:cubicBezTo>
                    <a:pt x="102" y="30"/>
                    <a:pt x="93" y="46"/>
                    <a:pt x="93" y="46"/>
                  </a:cubicBezTo>
                  <a:cubicBezTo>
                    <a:pt x="102" y="46"/>
                    <a:pt x="92" y="58"/>
                    <a:pt x="92" y="58"/>
                  </a:cubicBezTo>
                  <a:cubicBezTo>
                    <a:pt x="92" y="61"/>
                    <a:pt x="91" y="62"/>
                    <a:pt x="90" y="63"/>
                  </a:cubicBezTo>
                  <a:cubicBezTo>
                    <a:pt x="89" y="68"/>
                    <a:pt x="86" y="72"/>
                    <a:pt x="82" y="75"/>
                  </a:cubicBezTo>
                  <a:cubicBezTo>
                    <a:pt x="77" y="79"/>
                    <a:pt x="81" y="78"/>
                    <a:pt x="86" y="80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32" y="110"/>
                    <a:pt x="130" y="114"/>
                    <a:pt x="130" y="114"/>
                  </a:cubicBezTo>
                  <a:cubicBezTo>
                    <a:pt x="137" y="141"/>
                    <a:pt x="137" y="141"/>
                    <a:pt x="137" y="141"/>
                  </a:cubicBezTo>
                  <a:lnTo>
                    <a:pt x="137" y="1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93" name="PA-组合 67"/>
          <p:cNvGrpSpPr/>
          <p:nvPr>
            <p:custDataLst>
              <p:tags r:id="rId15"/>
            </p:custDataLst>
          </p:nvPr>
        </p:nvGrpSpPr>
        <p:grpSpPr>
          <a:xfrm>
            <a:off x="8102600" y="2414905"/>
            <a:ext cx="3801110" cy="2533650"/>
            <a:chOff x="12760" y="3804"/>
            <a:chExt cx="5986" cy="3990"/>
          </a:xfrm>
        </p:grpSpPr>
        <p:graphicFrame>
          <p:nvGraphicFramePr>
            <p:cNvPr id="94" name="PA-Chart 10"/>
            <p:cNvGraphicFramePr/>
            <p:nvPr>
              <p:custDataLst>
                <p:tags r:id="rId16"/>
              </p:custDataLst>
            </p:nvPr>
          </p:nvGraphicFramePr>
          <p:xfrm>
            <a:off x="12760" y="3804"/>
            <a:ext cx="5987" cy="39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5" name="PA-椭圆 5"/>
            <p:cNvSpPr/>
            <p:nvPr>
              <p:custDataLst>
                <p:tags r:id="rId17"/>
              </p:custDataLst>
            </p:nvPr>
          </p:nvSpPr>
          <p:spPr>
            <a:xfrm>
              <a:off x="14873" y="4899"/>
              <a:ext cx="1800" cy="1800"/>
            </a:xfrm>
            <a:prstGeom prst="ellipse">
              <a:avLst/>
            </a:prstGeom>
            <a:solidFill>
              <a:srgbClr val="D5A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5360" y="5400"/>
              <a:ext cx="819" cy="816"/>
              <a:chOff x="8328626" y="5747201"/>
              <a:chExt cx="453979" cy="452315"/>
            </a:xfrm>
            <a:solidFill>
              <a:schemeClr val="bg1"/>
            </a:solidFill>
          </p:grpSpPr>
          <p:sp>
            <p:nvSpPr>
              <p:cNvPr id="97" name="PA-任意多边形 236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8328626" y="5747201"/>
                <a:ext cx="440675" cy="442338"/>
              </a:xfrm>
              <a:custGeom>
                <a:avLst/>
                <a:gdLst>
                  <a:gd name="T0" fmla="*/ 108 w 211"/>
                  <a:gd name="T1" fmla="*/ 167 h 212"/>
                  <a:gd name="T2" fmla="*/ 60 w 211"/>
                  <a:gd name="T3" fmla="*/ 65 h 212"/>
                  <a:gd name="T4" fmla="*/ 105 w 211"/>
                  <a:gd name="T5" fmla="*/ 45 h 212"/>
                  <a:gd name="T6" fmla="*/ 165 w 211"/>
                  <a:gd name="T7" fmla="*/ 115 h 212"/>
                  <a:gd name="T8" fmla="*/ 191 w 211"/>
                  <a:gd name="T9" fmla="*/ 122 h 212"/>
                  <a:gd name="T10" fmla="*/ 211 w 211"/>
                  <a:gd name="T11" fmla="*/ 112 h 212"/>
                  <a:gd name="T12" fmla="*/ 209 w 211"/>
                  <a:gd name="T13" fmla="*/ 92 h 212"/>
                  <a:gd name="T14" fmla="*/ 187 w 211"/>
                  <a:gd name="T15" fmla="*/ 77 h 212"/>
                  <a:gd name="T16" fmla="*/ 199 w 211"/>
                  <a:gd name="T17" fmla="*/ 58 h 212"/>
                  <a:gd name="T18" fmla="*/ 188 w 211"/>
                  <a:gd name="T19" fmla="*/ 42 h 212"/>
                  <a:gd name="T20" fmla="*/ 162 w 211"/>
                  <a:gd name="T21" fmla="*/ 40 h 212"/>
                  <a:gd name="T22" fmla="*/ 163 w 211"/>
                  <a:gd name="T23" fmla="*/ 18 h 212"/>
                  <a:gd name="T24" fmla="*/ 145 w 211"/>
                  <a:gd name="T25" fmla="*/ 9 h 212"/>
                  <a:gd name="T26" fmla="*/ 121 w 211"/>
                  <a:gd name="T27" fmla="*/ 20 h 212"/>
                  <a:gd name="T28" fmla="*/ 111 w 211"/>
                  <a:gd name="T29" fmla="*/ 1 h 212"/>
                  <a:gd name="T30" fmla="*/ 91 w 211"/>
                  <a:gd name="T31" fmla="*/ 2 h 212"/>
                  <a:gd name="T32" fmla="*/ 76 w 211"/>
                  <a:gd name="T33" fmla="*/ 24 h 212"/>
                  <a:gd name="T34" fmla="*/ 58 w 211"/>
                  <a:gd name="T35" fmla="*/ 12 h 212"/>
                  <a:gd name="T36" fmla="*/ 41 w 211"/>
                  <a:gd name="T37" fmla="*/ 23 h 212"/>
                  <a:gd name="T38" fmla="*/ 41 w 211"/>
                  <a:gd name="T39" fmla="*/ 48 h 212"/>
                  <a:gd name="T40" fmla="*/ 19 w 211"/>
                  <a:gd name="T41" fmla="*/ 43 h 212"/>
                  <a:gd name="T42" fmla="*/ 10 w 211"/>
                  <a:gd name="T43" fmla="*/ 61 h 212"/>
                  <a:gd name="T44" fmla="*/ 23 w 211"/>
                  <a:gd name="T45" fmla="*/ 77 h 212"/>
                  <a:gd name="T46" fmla="*/ 0 w 211"/>
                  <a:gd name="T47" fmla="*/ 95 h 212"/>
                  <a:gd name="T48" fmla="*/ 1 w 211"/>
                  <a:gd name="T49" fmla="*/ 115 h 212"/>
                  <a:gd name="T50" fmla="*/ 20 w 211"/>
                  <a:gd name="T51" fmla="*/ 122 h 212"/>
                  <a:gd name="T52" fmla="*/ 8 w 211"/>
                  <a:gd name="T53" fmla="*/ 149 h 212"/>
                  <a:gd name="T54" fmla="*/ 19 w 211"/>
                  <a:gd name="T55" fmla="*/ 166 h 212"/>
                  <a:gd name="T56" fmla="*/ 39 w 211"/>
                  <a:gd name="T57" fmla="*/ 163 h 212"/>
                  <a:gd name="T58" fmla="*/ 42 w 211"/>
                  <a:gd name="T59" fmla="*/ 192 h 212"/>
                  <a:gd name="T60" fmla="*/ 60 w 211"/>
                  <a:gd name="T61" fmla="*/ 201 h 212"/>
                  <a:gd name="T62" fmla="*/ 76 w 211"/>
                  <a:gd name="T63" fmla="*/ 189 h 212"/>
                  <a:gd name="T64" fmla="*/ 94 w 211"/>
                  <a:gd name="T65" fmla="*/ 212 h 212"/>
                  <a:gd name="T66" fmla="*/ 114 w 211"/>
                  <a:gd name="T67" fmla="*/ 211 h 212"/>
                  <a:gd name="T68" fmla="*/ 121 w 211"/>
                  <a:gd name="T69" fmla="*/ 192 h 212"/>
                  <a:gd name="T70" fmla="*/ 116 w 211"/>
                  <a:gd name="T71" fmla="*/ 167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1" h="212">
                    <a:moveTo>
                      <a:pt x="116" y="167"/>
                    </a:moveTo>
                    <a:cubicBezTo>
                      <a:pt x="113" y="167"/>
                      <a:pt x="111" y="167"/>
                      <a:pt x="108" y="167"/>
                    </a:cubicBezTo>
                    <a:cubicBezTo>
                      <a:pt x="75" y="169"/>
                      <a:pt x="46" y="143"/>
                      <a:pt x="45" y="109"/>
                    </a:cubicBezTo>
                    <a:cubicBezTo>
                      <a:pt x="44" y="93"/>
                      <a:pt x="49" y="77"/>
                      <a:pt x="60" y="65"/>
                    </a:cubicBezTo>
                    <a:cubicBezTo>
                      <a:pt x="71" y="53"/>
                      <a:pt x="86" y="46"/>
                      <a:pt x="102" y="45"/>
                    </a:cubicBezTo>
                    <a:cubicBezTo>
                      <a:pt x="103" y="45"/>
                      <a:pt x="104" y="45"/>
                      <a:pt x="105" y="45"/>
                    </a:cubicBezTo>
                    <a:cubicBezTo>
                      <a:pt x="137" y="45"/>
                      <a:pt x="164" y="70"/>
                      <a:pt x="166" y="103"/>
                    </a:cubicBezTo>
                    <a:cubicBezTo>
                      <a:pt x="166" y="107"/>
                      <a:pt x="166" y="111"/>
                      <a:pt x="165" y="115"/>
                    </a:cubicBezTo>
                    <a:cubicBezTo>
                      <a:pt x="187" y="136"/>
                      <a:pt x="187" y="136"/>
                      <a:pt x="187" y="136"/>
                    </a:cubicBezTo>
                    <a:cubicBezTo>
                      <a:pt x="188" y="132"/>
                      <a:pt x="190" y="127"/>
                      <a:pt x="191" y="122"/>
                    </a:cubicBezTo>
                    <a:cubicBezTo>
                      <a:pt x="211" y="118"/>
                      <a:pt x="211" y="118"/>
                      <a:pt x="211" y="118"/>
                    </a:cubicBezTo>
                    <a:cubicBezTo>
                      <a:pt x="211" y="112"/>
                      <a:pt x="211" y="112"/>
                      <a:pt x="211" y="112"/>
                    </a:cubicBezTo>
                    <a:cubicBezTo>
                      <a:pt x="210" y="97"/>
                      <a:pt x="210" y="97"/>
                      <a:pt x="210" y="97"/>
                    </a:cubicBezTo>
                    <a:cubicBezTo>
                      <a:pt x="209" y="92"/>
                      <a:pt x="209" y="92"/>
                      <a:pt x="209" y="92"/>
                    </a:cubicBezTo>
                    <a:cubicBezTo>
                      <a:pt x="190" y="90"/>
                      <a:pt x="190" y="90"/>
                      <a:pt x="190" y="90"/>
                    </a:cubicBezTo>
                    <a:cubicBezTo>
                      <a:pt x="190" y="85"/>
                      <a:pt x="188" y="81"/>
                      <a:pt x="187" y="77"/>
                    </a:cubicBezTo>
                    <a:cubicBezTo>
                      <a:pt x="202" y="63"/>
                      <a:pt x="202" y="63"/>
                      <a:pt x="202" y="63"/>
                    </a:cubicBezTo>
                    <a:cubicBezTo>
                      <a:pt x="199" y="58"/>
                      <a:pt x="199" y="58"/>
                      <a:pt x="199" y="58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8" y="42"/>
                      <a:pt x="188" y="42"/>
                      <a:pt x="188" y="42"/>
                    </a:cubicBezTo>
                    <a:cubicBezTo>
                      <a:pt x="171" y="49"/>
                      <a:pt x="171" y="49"/>
                      <a:pt x="171" y="49"/>
                    </a:cubicBezTo>
                    <a:cubicBezTo>
                      <a:pt x="168" y="46"/>
                      <a:pt x="165" y="43"/>
                      <a:pt x="162" y="40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63" y="18"/>
                      <a:pt x="163" y="18"/>
                      <a:pt x="163" y="18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5" y="9"/>
                      <a:pt x="145" y="9"/>
                      <a:pt x="145" y="9"/>
                    </a:cubicBezTo>
                    <a:cubicBezTo>
                      <a:pt x="134" y="23"/>
                      <a:pt x="134" y="23"/>
                      <a:pt x="134" y="23"/>
                    </a:cubicBezTo>
                    <a:cubicBezTo>
                      <a:pt x="130" y="22"/>
                      <a:pt x="125" y="21"/>
                      <a:pt x="121" y="2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97" y="1"/>
                      <a:pt x="97" y="1"/>
                      <a:pt x="97" y="1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4" y="21"/>
                      <a:pt x="80" y="22"/>
                      <a:pt x="76" y="2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46" y="42"/>
                      <a:pt x="43" y="45"/>
                      <a:pt x="41" y="48"/>
                    </a:cubicBezTo>
                    <a:cubicBezTo>
                      <a:pt x="40" y="48"/>
                      <a:pt x="39" y="49"/>
                      <a:pt x="3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2" y="82"/>
                      <a:pt x="21" y="86"/>
                      <a:pt x="20" y="9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" y="115"/>
                      <a:pt x="1" y="115"/>
                      <a:pt x="1" y="115"/>
                    </a:cubicBezTo>
                    <a:cubicBezTo>
                      <a:pt x="1" y="120"/>
                      <a:pt x="1" y="120"/>
                      <a:pt x="1" y="120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21" y="127"/>
                      <a:pt x="22" y="131"/>
                      <a:pt x="23" y="135"/>
                    </a:cubicBezTo>
                    <a:cubicBezTo>
                      <a:pt x="8" y="149"/>
                      <a:pt x="8" y="149"/>
                      <a:pt x="8" y="149"/>
                    </a:cubicBezTo>
                    <a:cubicBezTo>
                      <a:pt x="11" y="154"/>
                      <a:pt x="11" y="154"/>
                      <a:pt x="11" y="154"/>
                    </a:cubicBezTo>
                    <a:cubicBezTo>
                      <a:pt x="19" y="166"/>
                      <a:pt x="19" y="166"/>
                      <a:pt x="19" y="166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2" y="166"/>
                      <a:pt x="45" y="170"/>
                      <a:pt x="49" y="173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7" y="194"/>
                      <a:pt x="47" y="194"/>
                      <a:pt x="47" y="194"/>
                    </a:cubicBezTo>
                    <a:cubicBezTo>
                      <a:pt x="60" y="201"/>
                      <a:pt x="60" y="201"/>
                      <a:pt x="60" y="201"/>
                    </a:cubicBezTo>
                    <a:cubicBezTo>
                      <a:pt x="65" y="204"/>
                      <a:pt x="65" y="204"/>
                      <a:pt x="65" y="204"/>
                    </a:cubicBezTo>
                    <a:cubicBezTo>
                      <a:pt x="76" y="189"/>
                      <a:pt x="76" y="189"/>
                      <a:pt x="76" y="189"/>
                    </a:cubicBezTo>
                    <a:cubicBezTo>
                      <a:pt x="81" y="190"/>
                      <a:pt x="85" y="191"/>
                      <a:pt x="90" y="192"/>
                    </a:cubicBezTo>
                    <a:cubicBezTo>
                      <a:pt x="94" y="212"/>
                      <a:pt x="94" y="212"/>
                      <a:pt x="94" y="212"/>
                    </a:cubicBezTo>
                    <a:cubicBezTo>
                      <a:pt x="99" y="211"/>
                      <a:pt x="99" y="211"/>
                      <a:pt x="99" y="211"/>
                    </a:cubicBezTo>
                    <a:cubicBezTo>
                      <a:pt x="114" y="211"/>
                      <a:pt x="114" y="211"/>
                      <a:pt x="114" y="211"/>
                    </a:cubicBezTo>
                    <a:cubicBezTo>
                      <a:pt x="120" y="210"/>
                      <a:pt x="120" y="210"/>
                      <a:pt x="120" y="210"/>
                    </a:cubicBezTo>
                    <a:cubicBezTo>
                      <a:pt x="121" y="192"/>
                      <a:pt x="121" y="192"/>
                      <a:pt x="121" y="192"/>
                    </a:cubicBezTo>
                    <a:cubicBezTo>
                      <a:pt x="127" y="191"/>
                      <a:pt x="132" y="190"/>
                      <a:pt x="136" y="188"/>
                    </a:cubicBezTo>
                    <a:lnTo>
                      <a:pt x="116" y="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98" name="PA-任意多边形 237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8453346" y="5870257"/>
                <a:ext cx="329259" cy="329259"/>
              </a:xfrm>
              <a:custGeom>
                <a:avLst/>
                <a:gdLst>
                  <a:gd name="T0" fmla="*/ 158 w 158"/>
                  <a:gd name="T1" fmla="*/ 131 h 158"/>
                  <a:gd name="T2" fmla="*/ 154 w 158"/>
                  <a:gd name="T3" fmla="*/ 121 h 158"/>
                  <a:gd name="T4" fmla="*/ 86 w 158"/>
                  <a:gd name="T5" fmla="*/ 55 h 158"/>
                  <a:gd name="T6" fmla="*/ 75 w 158"/>
                  <a:gd name="T7" fmla="*/ 16 h 158"/>
                  <a:gd name="T8" fmla="*/ 29 w 158"/>
                  <a:gd name="T9" fmla="*/ 7 h 158"/>
                  <a:gd name="T10" fmla="*/ 53 w 158"/>
                  <a:gd name="T11" fmla="*/ 30 h 158"/>
                  <a:gd name="T12" fmla="*/ 53 w 158"/>
                  <a:gd name="T13" fmla="*/ 37 h 158"/>
                  <a:gd name="T14" fmla="*/ 37 w 158"/>
                  <a:gd name="T15" fmla="*/ 53 h 158"/>
                  <a:gd name="T16" fmla="*/ 29 w 158"/>
                  <a:gd name="T17" fmla="*/ 53 h 158"/>
                  <a:gd name="T18" fmla="*/ 6 w 158"/>
                  <a:gd name="T19" fmla="*/ 30 h 158"/>
                  <a:gd name="T20" fmla="*/ 15 w 158"/>
                  <a:gd name="T21" fmla="*/ 75 h 158"/>
                  <a:gd name="T22" fmla="*/ 55 w 158"/>
                  <a:gd name="T23" fmla="*/ 86 h 158"/>
                  <a:gd name="T24" fmla="*/ 121 w 158"/>
                  <a:gd name="T25" fmla="*/ 155 h 158"/>
                  <a:gd name="T26" fmla="*/ 131 w 158"/>
                  <a:gd name="T27" fmla="*/ 158 h 158"/>
                  <a:gd name="T28" fmla="*/ 158 w 158"/>
                  <a:gd name="T29" fmla="*/ 13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8" h="158">
                    <a:moveTo>
                      <a:pt x="158" y="131"/>
                    </a:moveTo>
                    <a:cubicBezTo>
                      <a:pt x="158" y="128"/>
                      <a:pt x="156" y="123"/>
                      <a:pt x="154" y="121"/>
                    </a:cubicBezTo>
                    <a:cubicBezTo>
                      <a:pt x="132" y="99"/>
                      <a:pt x="109" y="77"/>
                      <a:pt x="86" y="55"/>
                    </a:cubicBezTo>
                    <a:cubicBezTo>
                      <a:pt x="89" y="42"/>
                      <a:pt x="86" y="26"/>
                      <a:pt x="75" y="16"/>
                    </a:cubicBezTo>
                    <a:cubicBezTo>
                      <a:pt x="63" y="3"/>
                      <a:pt x="45" y="0"/>
                      <a:pt x="29" y="7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5" y="32"/>
                      <a:pt x="55" y="35"/>
                      <a:pt x="53" y="37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5" y="55"/>
                      <a:pt x="31" y="55"/>
                      <a:pt x="29" y="5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0" y="45"/>
                      <a:pt x="3" y="63"/>
                      <a:pt x="15" y="75"/>
                    </a:cubicBezTo>
                    <a:cubicBezTo>
                      <a:pt x="26" y="86"/>
                      <a:pt x="41" y="90"/>
                      <a:pt x="55" y="86"/>
                    </a:cubicBezTo>
                    <a:cubicBezTo>
                      <a:pt x="77" y="109"/>
                      <a:pt x="99" y="132"/>
                      <a:pt x="121" y="155"/>
                    </a:cubicBezTo>
                    <a:cubicBezTo>
                      <a:pt x="123" y="157"/>
                      <a:pt x="127" y="158"/>
                      <a:pt x="131" y="158"/>
                    </a:cubicBezTo>
                    <a:cubicBezTo>
                      <a:pt x="144" y="156"/>
                      <a:pt x="155" y="144"/>
                      <a:pt x="158" y="1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grpSp>
        <p:nvGrpSpPr>
          <p:cNvPr id="99" name="PA-组合 64"/>
          <p:cNvGrpSpPr/>
          <p:nvPr>
            <p:custDataLst>
              <p:tags r:id="rId20"/>
            </p:custDataLst>
          </p:nvPr>
        </p:nvGrpSpPr>
        <p:grpSpPr>
          <a:xfrm>
            <a:off x="2255520" y="2417445"/>
            <a:ext cx="3801110" cy="2533650"/>
            <a:chOff x="3566" y="3804"/>
            <a:chExt cx="5986" cy="3990"/>
          </a:xfrm>
        </p:grpSpPr>
        <p:graphicFrame>
          <p:nvGraphicFramePr>
            <p:cNvPr id="100" name="PA-Chart 7"/>
            <p:cNvGraphicFramePr/>
            <p:nvPr>
              <p:custDataLst>
                <p:tags r:id="rId21"/>
              </p:custDataLst>
            </p:nvPr>
          </p:nvGraphicFramePr>
          <p:xfrm>
            <a:off x="3566" y="3804"/>
            <a:ext cx="5987" cy="39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1" name="PA-椭圆 2"/>
            <p:cNvSpPr/>
            <p:nvPr>
              <p:custDataLst>
                <p:tags r:id="rId22"/>
              </p:custDataLst>
            </p:nvPr>
          </p:nvSpPr>
          <p:spPr>
            <a:xfrm>
              <a:off x="5673" y="4899"/>
              <a:ext cx="1800" cy="1800"/>
            </a:xfrm>
            <a:prstGeom prst="ellipse">
              <a:avLst/>
            </a:prstGeom>
            <a:solidFill>
              <a:srgbClr val="97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6092" y="5306"/>
              <a:ext cx="882" cy="941"/>
              <a:chOff x="6025477" y="5703965"/>
              <a:chExt cx="522158" cy="557080"/>
            </a:xfrm>
            <a:solidFill>
              <a:schemeClr val="bg1"/>
            </a:solidFill>
          </p:grpSpPr>
          <p:sp>
            <p:nvSpPr>
              <p:cNvPr id="103" name="PA-任意多边形 348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6278241" y="5703965"/>
                <a:ext cx="31596" cy="78158"/>
              </a:xfrm>
              <a:custGeom>
                <a:avLst/>
                <a:gdLst>
                  <a:gd name="T0" fmla="*/ 8 w 15"/>
                  <a:gd name="T1" fmla="*/ 38 h 38"/>
                  <a:gd name="T2" fmla="*/ 0 w 15"/>
                  <a:gd name="T3" fmla="*/ 30 h 38"/>
                  <a:gd name="T4" fmla="*/ 0 w 15"/>
                  <a:gd name="T5" fmla="*/ 7 h 38"/>
                  <a:gd name="T6" fmla="*/ 8 w 15"/>
                  <a:gd name="T7" fmla="*/ 0 h 38"/>
                  <a:gd name="T8" fmla="*/ 15 w 15"/>
                  <a:gd name="T9" fmla="*/ 7 h 38"/>
                  <a:gd name="T10" fmla="*/ 15 w 15"/>
                  <a:gd name="T11" fmla="*/ 30 h 38"/>
                  <a:gd name="T12" fmla="*/ 8 w 15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38">
                    <a:moveTo>
                      <a:pt x="8" y="38"/>
                    </a:moveTo>
                    <a:cubicBezTo>
                      <a:pt x="4" y="38"/>
                      <a:pt x="0" y="34"/>
                      <a:pt x="0" y="3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5" y="3"/>
                      <a:pt x="15" y="7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4"/>
                      <a:pt x="12" y="38"/>
                      <a:pt x="8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104" name="PA-任意多边形 349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6153521" y="5730572"/>
                <a:ext cx="58203" cy="73169"/>
              </a:xfrm>
              <a:custGeom>
                <a:avLst/>
                <a:gdLst>
                  <a:gd name="T0" fmla="*/ 20 w 28"/>
                  <a:gd name="T1" fmla="*/ 35 h 35"/>
                  <a:gd name="T2" fmla="*/ 13 w 28"/>
                  <a:gd name="T3" fmla="*/ 32 h 35"/>
                  <a:gd name="T4" fmla="*/ 2 w 28"/>
                  <a:gd name="T5" fmla="*/ 12 h 35"/>
                  <a:gd name="T6" fmla="*/ 4 w 28"/>
                  <a:gd name="T7" fmla="*/ 2 h 35"/>
                  <a:gd name="T8" fmla="*/ 14 w 28"/>
                  <a:gd name="T9" fmla="*/ 5 h 35"/>
                  <a:gd name="T10" fmla="*/ 26 w 28"/>
                  <a:gd name="T11" fmla="*/ 25 h 35"/>
                  <a:gd name="T12" fmla="*/ 23 w 28"/>
                  <a:gd name="T13" fmla="*/ 35 h 35"/>
                  <a:gd name="T14" fmla="*/ 20 w 28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5">
                    <a:moveTo>
                      <a:pt x="20" y="35"/>
                    </a:moveTo>
                    <a:cubicBezTo>
                      <a:pt x="17" y="35"/>
                      <a:pt x="15" y="34"/>
                      <a:pt x="13" y="3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8"/>
                      <a:pt x="1" y="4"/>
                      <a:pt x="4" y="2"/>
                    </a:cubicBezTo>
                    <a:cubicBezTo>
                      <a:pt x="8" y="0"/>
                      <a:pt x="12" y="1"/>
                      <a:pt x="14" y="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8" y="28"/>
                      <a:pt x="27" y="33"/>
                      <a:pt x="23" y="35"/>
                    </a:cubicBezTo>
                    <a:cubicBezTo>
                      <a:pt x="22" y="35"/>
                      <a:pt x="21" y="35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105" name="PA-任意多边形 350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6060397" y="5818707"/>
                <a:ext cx="76495" cy="56539"/>
              </a:xfrm>
              <a:custGeom>
                <a:avLst/>
                <a:gdLst>
                  <a:gd name="T0" fmla="*/ 28 w 37"/>
                  <a:gd name="T1" fmla="*/ 27 h 27"/>
                  <a:gd name="T2" fmla="*/ 25 w 37"/>
                  <a:gd name="T3" fmla="*/ 26 h 27"/>
                  <a:gd name="T4" fmla="*/ 5 w 37"/>
                  <a:gd name="T5" fmla="*/ 14 h 27"/>
                  <a:gd name="T6" fmla="*/ 2 w 37"/>
                  <a:gd name="T7" fmla="*/ 5 h 27"/>
                  <a:gd name="T8" fmla="*/ 12 w 37"/>
                  <a:gd name="T9" fmla="*/ 2 h 27"/>
                  <a:gd name="T10" fmla="*/ 32 w 37"/>
                  <a:gd name="T11" fmla="*/ 14 h 27"/>
                  <a:gd name="T12" fmla="*/ 35 w 37"/>
                  <a:gd name="T13" fmla="*/ 23 h 27"/>
                  <a:gd name="T14" fmla="*/ 28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28" y="27"/>
                    </a:moveTo>
                    <a:cubicBezTo>
                      <a:pt x="27" y="27"/>
                      <a:pt x="26" y="27"/>
                      <a:pt x="25" y="26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9" y="0"/>
                      <a:pt x="12" y="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5" y="16"/>
                      <a:pt x="37" y="20"/>
                      <a:pt x="35" y="23"/>
                    </a:cubicBezTo>
                    <a:cubicBezTo>
                      <a:pt x="33" y="26"/>
                      <a:pt x="31" y="27"/>
                      <a:pt x="28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106" name="PA-任意多边形 351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6025477" y="5943426"/>
                <a:ext cx="78158" cy="28270"/>
              </a:xfrm>
              <a:custGeom>
                <a:avLst/>
                <a:gdLst>
                  <a:gd name="T0" fmla="*/ 31 w 38"/>
                  <a:gd name="T1" fmla="*/ 14 h 14"/>
                  <a:gd name="T2" fmla="*/ 8 w 38"/>
                  <a:gd name="T3" fmla="*/ 14 h 14"/>
                  <a:gd name="T4" fmla="*/ 0 w 38"/>
                  <a:gd name="T5" fmla="*/ 7 h 14"/>
                  <a:gd name="T6" fmla="*/ 8 w 38"/>
                  <a:gd name="T7" fmla="*/ 0 h 14"/>
                  <a:gd name="T8" fmla="*/ 31 w 38"/>
                  <a:gd name="T9" fmla="*/ 0 h 14"/>
                  <a:gd name="T10" fmla="*/ 38 w 38"/>
                  <a:gd name="T11" fmla="*/ 7 h 14"/>
                  <a:gd name="T12" fmla="*/ 31 w 38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4">
                    <a:moveTo>
                      <a:pt x="31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5" y="0"/>
                      <a:pt x="38" y="3"/>
                      <a:pt x="38" y="7"/>
                    </a:cubicBezTo>
                    <a:cubicBezTo>
                      <a:pt x="38" y="11"/>
                      <a:pt x="35" y="14"/>
                      <a:pt x="31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107" name="PA-任意多边形 352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6052083" y="6041539"/>
                <a:ext cx="76495" cy="56539"/>
              </a:xfrm>
              <a:custGeom>
                <a:avLst/>
                <a:gdLst>
                  <a:gd name="T0" fmla="*/ 9 w 37"/>
                  <a:gd name="T1" fmla="*/ 27 h 27"/>
                  <a:gd name="T2" fmla="*/ 2 w 37"/>
                  <a:gd name="T3" fmla="*/ 23 h 27"/>
                  <a:gd name="T4" fmla="*/ 5 w 37"/>
                  <a:gd name="T5" fmla="*/ 13 h 27"/>
                  <a:gd name="T6" fmla="*/ 25 w 37"/>
                  <a:gd name="T7" fmla="*/ 2 h 27"/>
                  <a:gd name="T8" fmla="*/ 35 w 37"/>
                  <a:gd name="T9" fmla="*/ 4 h 27"/>
                  <a:gd name="T10" fmla="*/ 32 w 37"/>
                  <a:gd name="T11" fmla="*/ 14 h 27"/>
                  <a:gd name="T12" fmla="*/ 12 w 37"/>
                  <a:gd name="T13" fmla="*/ 26 h 27"/>
                  <a:gd name="T14" fmla="*/ 9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9" y="27"/>
                    </a:moveTo>
                    <a:cubicBezTo>
                      <a:pt x="6" y="27"/>
                      <a:pt x="4" y="25"/>
                      <a:pt x="2" y="23"/>
                    </a:cubicBezTo>
                    <a:cubicBezTo>
                      <a:pt x="0" y="20"/>
                      <a:pt x="2" y="15"/>
                      <a:pt x="5" y="13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0"/>
                      <a:pt x="33" y="1"/>
                      <a:pt x="35" y="4"/>
                    </a:cubicBezTo>
                    <a:cubicBezTo>
                      <a:pt x="37" y="8"/>
                      <a:pt x="36" y="12"/>
                      <a:pt x="32" y="1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7"/>
                      <a:pt x="9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108" name="PA-任意多边形 353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6437882" y="6053179"/>
                <a:ext cx="76495" cy="56539"/>
              </a:xfrm>
              <a:custGeom>
                <a:avLst/>
                <a:gdLst>
                  <a:gd name="T0" fmla="*/ 29 w 37"/>
                  <a:gd name="T1" fmla="*/ 27 h 27"/>
                  <a:gd name="T2" fmla="*/ 25 w 37"/>
                  <a:gd name="T3" fmla="*/ 26 h 27"/>
                  <a:gd name="T4" fmla="*/ 5 w 37"/>
                  <a:gd name="T5" fmla="*/ 15 h 27"/>
                  <a:gd name="T6" fmla="*/ 2 w 37"/>
                  <a:gd name="T7" fmla="*/ 5 h 27"/>
                  <a:gd name="T8" fmla="*/ 12 w 37"/>
                  <a:gd name="T9" fmla="*/ 2 h 27"/>
                  <a:gd name="T10" fmla="*/ 32 w 37"/>
                  <a:gd name="T11" fmla="*/ 14 h 27"/>
                  <a:gd name="T12" fmla="*/ 35 w 37"/>
                  <a:gd name="T13" fmla="*/ 23 h 27"/>
                  <a:gd name="T14" fmla="*/ 29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29" y="27"/>
                    </a:moveTo>
                    <a:cubicBezTo>
                      <a:pt x="27" y="27"/>
                      <a:pt x="26" y="27"/>
                      <a:pt x="25" y="2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4" y="1"/>
                      <a:pt x="9" y="0"/>
                      <a:pt x="12" y="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6" y="16"/>
                      <a:pt x="37" y="20"/>
                      <a:pt x="35" y="23"/>
                    </a:cubicBezTo>
                    <a:cubicBezTo>
                      <a:pt x="34" y="26"/>
                      <a:pt x="31" y="27"/>
                      <a:pt x="29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109" name="PA-任意多边形 354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6471140" y="5958393"/>
                <a:ext cx="76495" cy="28270"/>
              </a:xfrm>
              <a:custGeom>
                <a:avLst/>
                <a:gdLst>
                  <a:gd name="T0" fmla="*/ 30 w 37"/>
                  <a:gd name="T1" fmla="*/ 14 h 14"/>
                  <a:gd name="T2" fmla="*/ 7 w 37"/>
                  <a:gd name="T3" fmla="*/ 14 h 14"/>
                  <a:gd name="T4" fmla="*/ 0 w 37"/>
                  <a:gd name="T5" fmla="*/ 7 h 14"/>
                  <a:gd name="T6" fmla="*/ 7 w 37"/>
                  <a:gd name="T7" fmla="*/ 0 h 14"/>
                  <a:gd name="T8" fmla="*/ 30 w 37"/>
                  <a:gd name="T9" fmla="*/ 0 h 14"/>
                  <a:gd name="T10" fmla="*/ 37 w 37"/>
                  <a:gd name="T11" fmla="*/ 7 h 14"/>
                  <a:gd name="T12" fmla="*/ 30 w 3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4">
                    <a:moveTo>
                      <a:pt x="30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7" y="3"/>
                      <a:pt x="37" y="7"/>
                    </a:cubicBezTo>
                    <a:cubicBezTo>
                      <a:pt x="37" y="11"/>
                      <a:pt x="34" y="14"/>
                      <a:pt x="3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110" name="PA-任意多边形 355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6446196" y="5830347"/>
                <a:ext cx="76495" cy="56539"/>
              </a:xfrm>
              <a:custGeom>
                <a:avLst/>
                <a:gdLst>
                  <a:gd name="T0" fmla="*/ 8 w 37"/>
                  <a:gd name="T1" fmla="*/ 27 h 27"/>
                  <a:gd name="T2" fmla="*/ 2 w 37"/>
                  <a:gd name="T3" fmla="*/ 24 h 27"/>
                  <a:gd name="T4" fmla="*/ 5 w 37"/>
                  <a:gd name="T5" fmla="*/ 14 h 27"/>
                  <a:gd name="T6" fmla="*/ 25 w 37"/>
                  <a:gd name="T7" fmla="*/ 2 h 27"/>
                  <a:gd name="T8" fmla="*/ 35 w 37"/>
                  <a:gd name="T9" fmla="*/ 5 h 27"/>
                  <a:gd name="T10" fmla="*/ 32 w 37"/>
                  <a:gd name="T11" fmla="*/ 15 h 27"/>
                  <a:gd name="T12" fmla="*/ 12 w 37"/>
                  <a:gd name="T13" fmla="*/ 26 h 27"/>
                  <a:gd name="T14" fmla="*/ 8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8" y="27"/>
                    </a:moveTo>
                    <a:cubicBezTo>
                      <a:pt x="6" y="27"/>
                      <a:pt x="3" y="26"/>
                      <a:pt x="2" y="24"/>
                    </a:cubicBezTo>
                    <a:cubicBezTo>
                      <a:pt x="0" y="20"/>
                      <a:pt x="1" y="16"/>
                      <a:pt x="5" y="1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8" y="0"/>
                      <a:pt x="33" y="1"/>
                      <a:pt x="35" y="5"/>
                    </a:cubicBezTo>
                    <a:cubicBezTo>
                      <a:pt x="37" y="8"/>
                      <a:pt x="35" y="13"/>
                      <a:pt x="32" y="1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7"/>
                      <a:pt x="9" y="27"/>
                      <a:pt x="8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111" name="PA-任意多边形 356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6376353" y="5738887"/>
                <a:ext cx="59865" cy="73169"/>
              </a:xfrm>
              <a:custGeom>
                <a:avLst/>
                <a:gdLst>
                  <a:gd name="T0" fmla="*/ 8 w 28"/>
                  <a:gd name="T1" fmla="*/ 35 h 35"/>
                  <a:gd name="T2" fmla="*/ 4 w 28"/>
                  <a:gd name="T3" fmla="*/ 34 h 35"/>
                  <a:gd name="T4" fmla="*/ 2 w 28"/>
                  <a:gd name="T5" fmla="*/ 24 h 35"/>
                  <a:gd name="T6" fmla="*/ 13 w 28"/>
                  <a:gd name="T7" fmla="*/ 4 h 35"/>
                  <a:gd name="T8" fmla="*/ 23 w 28"/>
                  <a:gd name="T9" fmla="*/ 2 h 35"/>
                  <a:gd name="T10" fmla="*/ 26 w 28"/>
                  <a:gd name="T11" fmla="*/ 11 h 35"/>
                  <a:gd name="T12" fmla="*/ 14 w 28"/>
                  <a:gd name="T13" fmla="*/ 32 h 35"/>
                  <a:gd name="T14" fmla="*/ 8 w 28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5">
                    <a:moveTo>
                      <a:pt x="8" y="35"/>
                    </a:moveTo>
                    <a:cubicBezTo>
                      <a:pt x="7" y="35"/>
                      <a:pt x="5" y="35"/>
                      <a:pt x="4" y="34"/>
                    </a:cubicBezTo>
                    <a:cubicBezTo>
                      <a:pt x="1" y="32"/>
                      <a:pt x="0" y="28"/>
                      <a:pt x="2" y="2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9" y="0"/>
                      <a:pt x="23" y="2"/>
                    </a:cubicBezTo>
                    <a:cubicBezTo>
                      <a:pt x="26" y="4"/>
                      <a:pt x="28" y="8"/>
                      <a:pt x="26" y="11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3" y="34"/>
                      <a:pt x="10" y="35"/>
                      <a:pt x="8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112" name="PA-任意多边形 357"/>
              <p:cNvSpPr>
                <a:spLocks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46870" y="5828685"/>
                <a:ext cx="281035" cy="337574"/>
              </a:xfrm>
              <a:custGeom>
                <a:avLst/>
                <a:gdLst>
                  <a:gd name="T0" fmla="*/ 67 w 134"/>
                  <a:gd name="T1" fmla="*/ 0 h 162"/>
                  <a:gd name="T2" fmla="*/ 0 w 134"/>
                  <a:gd name="T3" fmla="*/ 73 h 162"/>
                  <a:gd name="T4" fmla="*/ 31 w 134"/>
                  <a:gd name="T5" fmla="*/ 162 h 162"/>
                  <a:gd name="T6" fmla="*/ 71 w 134"/>
                  <a:gd name="T7" fmla="*/ 162 h 162"/>
                  <a:gd name="T8" fmla="*/ 107 w 134"/>
                  <a:gd name="T9" fmla="*/ 132 h 162"/>
                  <a:gd name="T10" fmla="*/ 134 w 134"/>
                  <a:gd name="T11" fmla="*/ 67 h 162"/>
                  <a:gd name="T12" fmla="*/ 59 w 134"/>
                  <a:gd name="T13" fmla="*/ 118 h 162"/>
                  <a:gd name="T14" fmla="*/ 45 w 134"/>
                  <a:gd name="T15" fmla="*/ 91 h 162"/>
                  <a:gd name="T16" fmla="*/ 54 w 134"/>
                  <a:gd name="T17" fmla="*/ 87 h 162"/>
                  <a:gd name="T18" fmla="*/ 73 w 134"/>
                  <a:gd name="T19" fmla="*/ 87 h 162"/>
                  <a:gd name="T20" fmla="*/ 80 w 134"/>
                  <a:gd name="T21" fmla="*/ 92 h 162"/>
                  <a:gd name="T22" fmla="*/ 84 w 134"/>
                  <a:gd name="T23" fmla="*/ 91 h 162"/>
                  <a:gd name="T24" fmla="*/ 71 w 134"/>
                  <a:gd name="T25" fmla="*/ 118 h 162"/>
                  <a:gd name="T26" fmla="*/ 59 w 134"/>
                  <a:gd name="T27" fmla="*/ 150 h 162"/>
                  <a:gd name="T28" fmla="*/ 55 w 134"/>
                  <a:gd name="T29" fmla="*/ 72 h 162"/>
                  <a:gd name="T30" fmla="*/ 57 w 134"/>
                  <a:gd name="T31" fmla="*/ 74 h 162"/>
                  <a:gd name="T32" fmla="*/ 55 w 134"/>
                  <a:gd name="T33" fmla="*/ 72 h 162"/>
                  <a:gd name="T34" fmla="*/ 75 w 134"/>
                  <a:gd name="T35" fmla="*/ 70 h 162"/>
                  <a:gd name="T36" fmla="*/ 76 w 134"/>
                  <a:gd name="T37" fmla="*/ 70 h 162"/>
                  <a:gd name="T38" fmla="*/ 74 w 134"/>
                  <a:gd name="T39" fmla="*/ 71 h 162"/>
                  <a:gd name="T40" fmla="*/ 121 w 134"/>
                  <a:gd name="T41" fmla="*/ 77 h 162"/>
                  <a:gd name="T42" fmla="*/ 98 w 134"/>
                  <a:gd name="T43" fmla="*/ 125 h 162"/>
                  <a:gd name="T44" fmla="*/ 79 w 134"/>
                  <a:gd name="T45" fmla="*/ 150 h 162"/>
                  <a:gd name="T46" fmla="*/ 94 w 134"/>
                  <a:gd name="T47" fmla="*/ 90 h 162"/>
                  <a:gd name="T48" fmla="*/ 87 w 134"/>
                  <a:gd name="T49" fmla="*/ 86 h 162"/>
                  <a:gd name="T50" fmla="*/ 77 w 134"/>
                  <a:gd name="T51" fmla="*/ 85 h 162"/>
                  <a:gd name="T52" fmla="*/ 75 w 134"/>
                  <a:gd name="T53" fmla="*/ 83 h 162"/>
                  <a:gd name="T54" fmla="*/ 75 w 134"/>
                  <a:gd name="T55" fmla="*/ 66 h 162"/>
                  <a:gd name="T56" fmla="*/ 71 w 134"/>
                  <a:gd name="T57" fmla="*/ 82 h 162"/>
                  <a:gd name="T58" fmla="*/ 57 w 134"/>
                  <a:gd name="T59" fmla="*/ 84 h 162"/>
                  <a:gd name="T60" fmla="*/ 57 w 134"/>
                  <a:gd name="T61" fmla="*/ 68 h 162"/>
                  <a:gd name="T62" fmla="*/ 51 w 134"/>
                  <a:gd name="T63" fmla="*/ 81 h 162"/>
                  <a:gd name="T64" fmla="*/ 47 w 134"/>
                  <a:gd name="T65" fmla="*/ 87 h 162"/>
                  <a:gd name="T66" fmla="*/ 43 w 134"/>
                  <a:gd name="T67" fmla="*/ 86 h 162"/>
                  <a:gd name="T68" fmla="*/ 37 w 134"/>
                  <a:gd name="T69" fmla="*/ 84 h 162"/>
                  <a:gd name="T70" fmla="*/ 37 w 134"/>
                  <a:gd name="T71" fmla="*/ 84 h 162"/>
                  <a:gd name="T72" fmla="*/ 37 w 134"/>
                  <a:gd name="T73" fmla="*/ 84 h 162"/>
                  <a:gd name="T74" fmla="*/ 51 w 134"/>
                  <a:gd name="T75" fmla="*/ 119 h 162"/>
                  <a:gd name="T76" fmla="*/ 43 w 134"/>
                  <a:gd name="T77" fmla="*/ 150 h 162"/>
                  <a:gd name="T78" fmla="*/ 12 w 134"/>
                  <a:gd name="T79" fmla="*/ 77 h 162"/>
                  <a:gd name="T80" fmla="*/ 11 w 134"/>
                  <a:gd name="T81" fmla="*/ 69 h 162"/>
                  <a:gd name="T82" fmla="*/ 67 w 134"/>
                  <a:gd name="T83" fmla="*/ 11 h 162"/>
                  <a:gd name="T84" fmla="*/ 122 w 134"/>
                  <a:gd name="T85" fmla="*/ 6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62">
                    <a:moveTo>
                      <a:pt x="134" y="67"/>
                    </a:moveTo>
                    <a:cubicBezTo>
                      <a:pt x="134" y="30"/>
                      <a:pt x="104" y="0"/>
                      <a:pt x="67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69"/>
                      <a:pt x="0" y="71"/>
                      <a:pt x="0" y="73"/>
                    </a:cubicBezTo>
                    <a:cubicBezTo>
                      <a:pt x="0" y="74"/>
                      <a:pt x="1" y="100"/>
                      <a:pt x="26" y="132"/>
                    </a:cubicBezTo>
                    <a:cubicBezTo>
                      <a:pt x="34" y="142"/>
                      <a:pt x="31" y="162"/>
                      <a:pt x="31" y="162"/>
                    </a:cubicBezTo>
                    <a:cubicBezTo>
                      <a:pt x="41" y="162"/>
                      <a:pt x="51" y="162"/>
                      <a:pt x="62" y="162"/>
                    </a:cubicBezTo>
                    <a:cubicBezTo>
                      <a:pt x="65" y="162"/>
                      <a:pt x="68" y="162"/>
                      <a:pt x="71" y="162"/>
                    </a:cubicBezTo>
                    <a:cubicBezTo>
                      <a:pt x="82" y="162"/>
                      <a:pt x="92" y="162"/>
                      <a:pt x="102" y="162"/>
                    </a:cubicBezTo>
                    <a:cubicBezTo>
                      <a:pt x="102" y="162"/>
                      <a:pt x="99" y="142"/>
                      <a:pt x="107" y="132"/>
                    </a:cubicBezTo>
                    <a:cubicBezTo>
                      <a:pt x="132" y="100"/>
                      <a:pt x="134" y="74"/>
                      <a:pt x="133" y="73"/>
                    </a:cubicBezTo>
                    <a:cubicBezTo>
                      <a:pt x="133" y="71"/>
                      <a:pt x="134" y="69"/>
                      <a:pt x="134" y="67"/>
                    </a:cubicBezTo>
                    <a:close/>
                    <a:moveTo>
                      <a:pt x="59" y="150"/>
                    </a:moveTo>
                    <a:cubicBezTo>
                      <a:pt x="59" y="118"/>
                      <a:pt x="59" y="118"/>
                      <a:pt x="59" y="118"/>
                    </a:cubicBezTo>
                    <a:cubicBezTo>
                      <a:pt x="59" y="117"/>
                      <a:pt x="59" y="117"/>
                      <a:pt x="58" y="116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0"/>
                    </a:cubicBezTo>
                    <a:cubicBezTo>
                      <a:pt x="50" y="90"/>
                      <a:pt x="52" y="88"/>
                      <a:pt x="54" y="87"/>
                    </a:cubicBezTo>
                    <a:cubicBezTo>
                      <a:pt x="56" y="89"/>
                      <a:pt x="59" y="91"/>
                      <a:pt x="61" y="91"/>
                    </a:cubicBezTo>
                    <a:cubicBezTo>
                      <a:pt x="65" y="92"/>
                      <a:pt x="69" y="90"/>
                      <a:pt x="73" y="87"/>
                    </a:cubicBezTo>
                    <a:cubicBezTo>
                      <a:pt x="73" y="87"/>
                      <a:pt x="73" y="87"/>
                      <a:pt x="73" y="88"/>
                    </a:cubicBezTo>
                    <a:cubicBezTo>
                      <a:pt x="75" y="91"/>
                      <a:pt x="78" y="92"/>
                      <a:pt x="80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2" y="92"/>
                      <a:pt x="83" y="92"/>
                      <a:pt x="84" y="91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71" y="117"/>
                      <a:pt x="71" y="117"/>
                      <a:pt x="71" y="118"/>
                    </a:cubicBezTo>
                    <a:cubicBezTo>
                      <a:pt x="71" y="150"/>
                      <a:pt x="71" y="150"/>
                      <a:pt x="71" y="150"/>
                    </a:cubicBezTo>
                    <a:lnTo>
                      <a:pt x="59" y="150"/>
                    </a:lnTo>
                    <a:close/>
                    <a:moveTo>
                      <a:pt x="55" y="72"/>
                    </a:move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5" y="72"/>
                      <a:pt x="56" y="72"/>
                    </a:cubicBezTo>
                    <a:cubicBezTo>
                      <a:pt x="57" y="72"/>
                      <a:pt x="57" y="72"/>
                      <a:pt x="57" y="74"/>
                    </a:cubicBezTo>
                    <a:cubicBezTo>
                      <a:pt x="57" y="75"/>
                      <a:pt x="56" y="77"/>
                      <a:pt x="55" y="80"/>
                    </a:cubicBezTo>
                    <a:cubicBezTo>
                      <a:pt x="54" y="76"/>
                      <a:pt x="54" y="73"/>
                      <a:pt x="55" y="72"/>
                    </a:cubicBezTo>
                    <a:close/>
                    <a:moveTo>
                      <a:pt x="74" y="71"/>
                    </a:moveTo>
                    <a:cubicBezTo>
                      <a:pt x="74" y="70"/>
                      <a:pt x="75" y="70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6" y="71"/>
                      <a:pt x="76" y="74"/>
                      <a:pt x="74" y="78"/>
                    </a:cubicBezTo>
                    <a:cubicBezTo>
                      <a:pt x="73" y="75"/>
                      <a:pt x="73" y="72"/>
                      <a:pt x="74" y="71"/>
                    </a:cubicBezTo>
                    <a:close/>
                    <a:moveTo>
                      <a:pt x="122" y="69"/>
                    </a:moveTo>
                    <a:cubicBezTo>
                      <a:pt x="121" y="77"/>
                      <a:pt x="121" y="77"/>
                      <a:pt x="121" y="77"/>
                    </a:cubicBezTo>
                    <a:cubicBezTo>
                      <a:pt x="121" y="77"/>
                      <a:pt x="121" y="77"/>
                      <a:pt x="121" y="77"/>
                    </a:cubicBezTo>
                    <a:cubicBezTo>
                      <a:pt x="120" y="84"/>
                      <a:pt x="115" y="103"/>
                      <a:pt x="98" y="125"/>
                    </a:cubicBezTo>
                    <a:cubicBezTo>
                      <a:pt x="92" y="132"/>
                      <a:pt x="90" y="142"/>
                      <a:pt x="90" y="150"/>
                    </a:cubicBezTo>
                    <a:cubicBezTo>
                      <a:pt x="79" y="150"/>
                      <a:pt x="79" y="150"/>
                      <a:pt x="79" y="150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5" y="88"/>
                      <a:pt x="94" y="85"/>
                      <a:pt x="92" y="84"/>
                    </a:cubicBezTo>
                    <a:cubicBezTo>
                      <a:pt x="90" y="83"/>
                      <a:pt x="88" y="84"/>
                      <a:pt x="87" y="86"/>
                    </a:cubicBezTo>
                    <a:cubicBezTo>
                      <a:pt x="85" y="87"/>
                      <a:pt x="83" y="88"/>
                      <a:pt x="81" y="88"/>
                    </a:cubicBezTo>
                    <a:cubicBezTo>
                      <a:pt x="79" y="88"/>
                      <a:pt x="78" y="87"/>
                      <a:pt x="77" y="85"/>
                    </a:cubicBezTo>
                    <a:cubicBezTo>
                      <a:pt x="76" y="85"/>
                      <a:pt x="76" y="84"/>
                      <a:pt x="75" y="83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79" y="78"/>
                      <a:pt x="81" y="72"/>
                      <a:pt x="79" y="68"/>
                    </a:cubicBezTo>
                    <a:cubicBezTo>
                      <a:pt x="79" y="66"/>
                      <a:pt x="77" y="65"/>
                      <a:pt x="75" y="66"/>
                    </a:cubicBezTo>
                    <a:cubicBezTo>
                      <a:pt x="73" y="66"/>
                      <a:pt x="71" y="67"/>
                      <a:pt x="70" y="69"/>
                    </a:cubicBezTo>
                    <a:cubicBezTo>
                      <a:pt x="69" y="72"/>
                      <a:pt x="69" y="78"/>
                      <a:pt x="71" y="82"/>
                    </a:cubicBezTo>
                    <a:cubicBezTo>
                      <a:pt x="68" y="85"/>
                      <a:pt x="65" y="88"/>
                      <a:pt x="62" y="87"/>
                    </a:cubicBezTo>
                    <a:cubicBezTo>
                      <a:pt x="60" y="87"/>
                      <a:pt x="58" y="86"/>
                      <a:pt x="57" y="84"/>
                    </a:cubicBezTo>
                    <a:cubicBezTo>
                      <a:pt x="60" y="80"/>
                      <a:pt x="61" y="77"/>
                      <a:pt x="61" y="73"/>
                    </a:cubicBezTo>
                    <a:cubicBezTo>
                      <a:pt x="61" y="71"/>
                      <a:pt x="60" y="68"/>
                      <a:pt x="57" y="68"/>
                    </a:cubicBezTo>
                    <a:cubicBezTo>
                      <a:pt x="55" y="67"/>
                      <a:pt x="53" y="68"/>
                      <a:pt x="52" y="69"/>
                    </a:cubicBezTo>
                    <a:cubicBezTo>
                      <a:pt x="49" y="72"/>
                      <a:pt x="50" y="77"/>
                      <a:pt x="51" y="81"/>
                    </a:cubicBezTo>
                    <a:cubicBezTo>
                      <a:pt x="51" y="82"/>
                      <a:pt x="51" y="83"/>
                      <a:pt x="52" y="83"/>
                    </a:cubicBezTo>
                    <a:cubicBezTo>
                      <a:pt x="50" y="85"/>
                      <a:pt x="48" y="86"/>
                      <a:pt x="47" y="87"/>
                    </a:cubicBezTo>
                    <a:cubicBezTo>
                      <a:pt x="45" y="87"/>
                      <a:pt x="44" y="87"/>
                      <a:pt x="43" y="87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2" y="84"/>
                      <a:pt x="40" y="83"/>
                      <a:pt x="38" y="84"/>
                    </a:cubicBezTo>
                    <a:cubicBezTo>
                      <a:pt x="38" y="84"/>
                      <a:pt x="38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5" y="85"/>
                      <a:pt x="35" y="88"/>
                      <a:pt x="36" y="90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43" y="150"/>
                      <a:pt x="43" y="150"/>
                      <a:pt x="43" y="150"/>
                    </a:cubicBezTo>
                    <a:cubicBezTo>
                      <a:pt x="43" y="142"/>
                      <a:pt x="41" y="132"/>
                      <a:pt x="36" y="125"/>
                    </a:cubicBezTo>
                    <a:cubicBezTo>
                      <a:pt x="18" y="103"/>
                      <a:pt x="13" y="84"/>
                      <a:pt x="12" y="77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1" y="68"/>
                      <a:pt x="11" y="67"/>
                      <a:pt x="11" y="67"/>
                    </a:cubicBezTo>
                    <a:cubicBezTo>
                      <a:pt x="11" y="36"/>
                      <a:pt x="36" y="11"/>
                      <a:pt x="67" y="11"/>
                    </a:cubicBezTo>
                    <a:cubicBezTo>
                      <a:pt x="97" y="11"/>
                      <a:pt x="122" y="36"/>
                      <a:pt x="122" y="67"/>
                    </a:cubicBezTo>
                    <a:cubicBezTo>
                      <a:pt x="122" y="67"/>
                      <a:pt x="122" y="68"/>
                      <a:pt x="122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113" name="PA-任意多边形 358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6211724" y="6176235"/>
                <a:ext cx="148001" cy="84810"/>
              </a:xfrm>
              <a:custGeom>
                <a:avLst/>
                <a:gdLst>
                  <a:gd name="T0" fmla="*/ 0 w 71"/>
                  <a:gd name="T1" fmla="*/ 6 h 40"/>
                  <a:gd name="T2" fmla="*/ 3 w 71"/>
                  <a:gd name="T3" fmla="*/ 6 h 40"/>
                  <a:gd name="T4" fmla="*/ 3 w 71"/>
                  <a:gd name="T5" fmla="*/ 11 h 40"/>
                  <a:gd name="T6" fmla="*/ 0 w 71"/>
                  <a:gd name="T7" fmla="*/ 11 h 40"/>
                  <a:gd name="T8" fmla="*/ 0 w 71"/>
                  <a:gd name="T9" fmla="*/ 17 h 40"/>
                  <a:gd name="T10" fmla="*/ 3 w 71"/>
                  <a:gd name="T11" fmla="*/ 17 h 40"/>
                  <a:gd name="T12" fmla="*/ 3 w 71"/>
                  <a:gd name="T13" fmla="*/ 22 h 40"/>
                  <a:gd name="T14" fmla="*/ 0 w 71"/>
                  <a:gd name="T15" fmla="*/ 22 h 40"/>
                  <a:gd name="T16" fmla="*/ 16 w 71"/>
                  <a:gd name="T17" fmla="*/ 34 h 40"/>
                  <a:gd name="T18" fmla="*/ 24 w 71"/>
                  <a:gd name="T19" fmla="*/ 40 h 40"/>
                  <a:gd name="T20" fmla="*/ 47 w 71"/>
                  <a:gd name="T21" fmla="*/ 40 h 40"/>
                  <a:gd name="T22" fmla="*/ 56 w 71"/>
                  <a:gd name="T23" fmla="*/ 34 h 40"/>
                  <a:gd name="T24" fmla="*/ 71 w 71"/>
                  <a:gd name="T25" fmla="*/ 22 h 40"/>
                  <a:gd name="T26" fmla="*/ 68 w 71"/>
                  <a:gd name="T27" fmla="*/ 22 h 40"/>
                  <a:gd name="T28" fmla="*/ 68 w 71"/>
                  <a:gd name="T29" fmla="*/ 17 h 40"/>
                  <a:gd name="T30" fmla="*/ 71 w 71"/>
                  <a:gd name="T31" fmla="*/ 17 h 40"/>
                  <a:gd name="T32" fmla="*/ 71 w 71"/>
                  <a:gd name="T33" fmla="*/ 11 h 40"/>
                  <a:gd name="T34" fmla="*/ 68 w 71"/>
                  <a:gd name="T35" fmla="*/ 11 h 40"/>
                  <a:gd name="T36" fmla="*/ 68 w 71"/>
                  <a:gd name="T37" fmla="*/ 6 h 40"/>
                  <a:gd name="T38" fmla="*/ 71 w 71"/>
                  <a:gd name="T39" fmla="*/ 6 h 40"/>
                  <a:gd name="T40" fmla="*/ 71 w 71"/>
                  <a:gd name="T41" fmla="*/ 0 h 40"/>
                  <a:gd name="T42" fmla="*/ 0 w 71"/>
                  <a:gd name="T43" fmla="*/ 0 h 40"/>
                  <a:gd name="T44" fmla="*/ 0 w 71"/>
                  <a:gd name="T45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1" h="40">
                    <a:moveTo>
                      <a:pt x="0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8"/>
                      <a:pt x="7" y="34"/>
                      <a:pt x="16" y="34"/>
                    </a:cubicBezTo>
                    <a:cubicBezTo>
                      <a:pt x="17" y="38"/>
                      <a:pt x="20" y="40"/>
                      <a:pt x="24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51" y="40"/>
                      <a:pt x="54" y="38"/>
                      <a:pt x="56" y="34"/>
                    </a:cubicBezTo>
                    <a:cubicBezTo>
                      <a:pt x="64" y="34"/>
                      <a:pt x="70" y="28"/>
                      <a:pt x="71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grpSp>
        <p:nvGrpSpPr>
          <p:cNvPr id="114" name="PA-组合 58"/>
          <p:cNvGrpSpPr/>
          <p:nvPr>
            <p:custDataLst>
              <p:tags r:id="rId34"/>
            </p:custDataLst>
          </p:nvPr>
        </p:nvGrpSpPr>
        <p:grpSpPr>
          <a:xfrm>
            <a:off x="1335405" y="4338320"/>
            <a:ext cx="1706880" cy="1061085"/>
            <a:chOff x="2131" y="6832"/>
            <a:chExt cx="2688" cy="1671"/>
          </a:xfrm>
        </p:grpSpPr>
        <p:sp>
          <p:nvSpPr>
            <p:cNvPr id="115" name="PA-文本框 40"/>
            <p:cNvSpPr txBox="1"/>
            <p:nvPr>
              <p:custDataLst>
                <p:tags r:id="rId35"/>
              </p:custDataLst>
            </p:nvPr>
          </p:nvSpPr>
          <p:spPr>
            <a:xfrm>
              <a:off x="2515" y="6832"/>
              <a:ext cx="19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人员分配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116" name="PA-文本框 41"/>
            <p:cNvSpPr txBox="1"/>
            <p:nvPr>
              <p:custDataLst>
                <p:tags r:id="rId36"/>
              </p:custDataLst>
            </p:nvPr>
          </p:nvSpPr>
          <p:spPr>
            <a:xfrm>
              <a:off x="2131" y="7414"/>
              <a:ext cx="2688" cy="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保证有效有质量的完成作业同时尽可能让大家多学习一些东西，由易至难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117" name="PA-组合 59"/>
          <p:cNvGrpSpPr/>
          <p:nvPr>
            <p:custDataLst>
              <p:tags r:id="rId37"/>
            </p:custDataLst>
          </p:nvPr>
        </p:nvGrpSpPr>
        <p:grpSpPr>
          <a:xfrm>
            <a:off x="3311525" y="1743075"/>
            <a:ext cx="1706880" cy="1061085"/>
            <a:chOff x="5229" y="2745"/>
            <a:chExt cx="2688" cy="1671"/>
          </a:xfrm>
        </p:grpSpPr>
        <p:sp>
          <p:nvSpPr>
            <p:cNvPr id="118" name="PA-文本框 42"/>
            <p:cNvSpPr txBox="1"/>
            <p:nvPr>
              <p:custDataLst>
                <p:tags r:id="rId38"/>
              </p:custDataLst>
            </p:nvPr>
          </p:nvSpPr>
          <p:spPr>
            <a:xfrm>
              <a:off x="5613" y="2745"/>
              <a:ext cx="19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如何学习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119" name="PA-文本框 43"/>
            <p:cNvSpPr txBox="1"/>
            <p:nvPr>
              <p:custDataLst>
                <p:tags r:id="rId39"/>
              </p:custDataLst>
            </p:nvPr>
          </p:nvSpPr>
          <p:spPr>
            <a:xfrm>
              <a:off x="5229" y="3327"/>
              <a:ext cx="2688" cy="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创建了在线文档便于实时分享每一个成员学到的知识和一些想法，促进交流与学习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120" name="PA-组合 61"/>
          <p:cNvGrpSpPr/>
          <p:nvPr>
            <p:custDataLst>
              <p:tags r:id="rId40"/>
            </p:custDataLst>
          </p:nvPr>
        </p:nvGrpSpPr>
        <p:grpSpPr>
          <a:xfrm>
            <a:off x="7219315" y="1743075"/>
            <a:ext cx="1706880" cy="1861185"/>
            <a:chOff x="11369" y="2745"/>
            <a:chExt cx="2688" cy="2931"/>
          </a:xfrm>
        </p:grpSpPr>
        <p:sp>
          <p:nvSpPr>
            <p:cNvPr id="121" name="PA-文本框 46"/>
            <p:cNvSpPr txBox="1"/>
            <p:nvPr>
              <p:custDataLst>
                <p:tags r:id="rId41"/>
              </p:custDataLst>
            </p:nvPr>
          </p:nvSpPr>
          <p:spPr>
            <a:xfrm>
              <a:off x="11753" y="2745"/>
              <a:ext cx="19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语言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122" name="PA-文本框 47"/>
            <p:cNvSpPr txBox="1"/>
            <p:nvPr>
              <p:custDataLst>
                <p:tags r:id="rId42"/>
              </p:custDataLst>
            </p:nvPr>
          </p:nvSpPr>
          <p:spPr>
            <a:xfrm>
              <a:off x="11369" y="3327"/>
              <a:ext cx="2688" cy="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为便于集中学习，先只专注于一点学习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python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语言，以及数据库及前端语言；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在之后接触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web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安全题目时可借机了解其他语言如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PHP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、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java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等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.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123" name="PA-组合 60"/>
          <p:cNvGrpSpPr/>
          <p:nvPr>
            <p:custDataLst>
              <p:tags r:id="rId43"/>
            </p:custDataLst>
          </p:nvPr>
        </p:nvGrpSpPr>
        <p:grpSpPr>
          <a:xfrm>
            <a:off x="5208905" y="4338320"/>
            <a:ext cx="1706880" cy="861060"/>
            <a:chOff x="8203" y="6832"/>
            <a:chExt cx="2688" cy="1356"/>
          </a:xfrm>
        </p:grpSpPr>
        <p:sp>
          <p:nvSpPr>
            <p:cNvPr id="124" name="PA-文本框 48"/>
            <p:cNvSpPr txBox="1"/>
            <p:nvPr>
              <p:custDataLst>
                <p:tags r:id="rId44"/>
              </p:custDataLst>
            </p:nvPr>
          </p:nvSpPr>
          <p:spPr>
            <a:xfrm>
              <a:off x="8587" y="6832"/>
              <a:ext cx="19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所需工具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125" name="PA-文本框 49"/>
            <p:cNvSpPr txBox="1"/>
            <p:nvPr>
              <p:custDataLst>
                <p:tags r:id="rId45"/>
              </p:custDataLst>
            </p:nvPr>
          </p:nvSpPr>
          <p:spPr>
            <a:xfrm>
              <a:off x="8203" y="7414"/>
              <a:ext cx="2688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包括搭建平台所需工具，编写代码所需工具等等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126" name="PA-组合 62"/>
          <p:cNvGrpSpPr/>
          <p:nvPr>
            <p:custDataLst>
              <p:tags r:id="rId46"/>
            </p:custDataLst>
          </p:nvPr>
        </p:nvGrpSpPr>
        <p:grpSpPr>
          <a:xfrm>
            <a:off x="9152255" y="4338320"/>
            <a:ext cx="1706880" cy="861060"/>
            <a:chOff x="14413" y="6832"/>
            <a:chExt cx="2688" cy="1356"/>
          </a:xfrm>
        </p:grpSpPr>
        <p:sp>
          <p:nvSpPr>
            <p:cNvPr id="127" name="PA-文本框 50"/>
            <p:cNvSpPr txBox="1"/>
            <p:nvPr>
              <p:custDataLst>
                <p:tags r:id="rId47"/>
              </p:custDataLst>
            </p:nvPr>
          </p:nvSpPr>
          <p:spPr>
            <a:xfrm>
              <a:off x="14797" y="6832"/>
              <a:ext cx="19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后期细节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128" name="PA-文本框 51"/>
            <p:cNvSpPr txBox="1"/>
            <p:nvPr>
              <p:custDataLst>
                <p:tags r:id="rId48"/>
              </p:custDataLst>
            </p:nvPr>
          </p:nvSpPr>
          <p:spPr>
            <a:xfrm>
              <a:off x="14413" y="7414"/>
              <a:ext cx="2688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肯定会遇到很多问题，后续慢慢处理优化</a:t>
              </a:r>
              <a:endParaRPr 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01795" y="2415540"/>
            <a:ext cx="3801110" cy="2533650"/>
            <a:chOff x="6617" y="3804"/>
            <a:chExt cx="5986" cy="3990"/>
          </a:xfrm>
        </p:grpSpPr>
        <p:graphicFrame>
          <p:nvGraphicFramePr>
            <p:cNvPr id="80" name="PA-Chart 6"/>
            <p:cNvGraphicFramePr/>
            <p:nvPr>
              <p:custDataLst>
                <p:tags r:id="rId49"/>
              </p:custDataLst>
            </p:nvPr>
          </p:nvGraphicFramePr>
          <p:xfrm>
            <a:off x="6617" y="3804"/>
            <a:ext cx="5987" cy="39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129" name="组合 128"/>
            <p:cNvGrpSpPr/>
            <p:nvPr/>
          </p:nvGrpSpPr>
          <p:grpSpPr>
            <a:xfrm rot="0">
              <a:off x="8671" y="4839"/>
              <a:ext cx="1809" cy="1860"/>
              <a:chOff x="13367" y="3970"/>
              <a:chExt cx="1033" cy="1033"/>
            </a:xfrm>
          </p:grpSpPr>
          <p:sp>
            <p:nvSpPr>
              <p:cNvPr id="130" name="PA-椭圆 19"/>
              <p:cNvSpPr/>
              <p:nvPr>
                <p:custDataLst>
                  <p:tags r:id="rId50"/>
                </p:custDataLst>
              </p:nvPr>
            </p:nvSpPr>
            <p:spPr>
              <a:xfrm>
                <a:off x="13367" y="3970"/>
                <a:ext cx="1033" cy="103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grpSp>
            <p:nvGrpSpPr>
              <p:cNvPr id="131" name="组合 130"/>
              <p:cNvGrpSpPr/>
              <p:nvPr/>
            </p:nvGrpSpPr>
            <p:grpSpPr>
              <a:xfrm>
                <a:off x="13632" y="4240"/>
                <a:ext cx="503" cy="494"/>
                <a:chOff x="6487719" y="4216206"/>
                <a:chExt cx="496474" cy="487056"/>
              </a:xfrm>
              <a:solidFill>
                <a:schemeClr val="bg1"/>
              </a:solidFill>
            </p:grpSpPr>
            <p:sp>
              <p:nvSpPr>
                <p:cNvPr id="132" name="PA-任意多边形 269"/>
                <p:cNvSpPr>
                  <a:spLocks noEditPoint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6487719" y="4216206"/>
                  <a:ext cx="496474" cy="487056"/>
                </a:xfrm>
                <a:custGeom>
                  <a:avLst/>
                  <a:gdLst>
                    <a:gd name="T0" fmla="*/ 221 w 235"/>
                    <a:gd name="T1" fmla="*/ 117 h 230"/>
                    <a:gd name="T2" fmla="*/ 139 w 235"/>
                    <a:gd name="T3" fmla="*/ 35 h 230"/>
                    <a:gd name="T4" fmla="*/ 108 w 235"/>
                    <a:gd name="T5" fmla="*/ 5 h 230"/>
                    <a:gd name="T6" fmla="*/ 67 w 235"/>
                    <a:gd name="T7" fmla="*/ 0 h 230"/>
                    <a:gd name="T8" fmla="*/ 37 w 235"/>
                    <a:gd name="T9" fmla="*/ 0 h 230"/>
                    <a:gd name="T10" fmla="*/ 0 w 235"/>
                    <a:gd name="T11" fmla="*/ 35 h 230"/>
                    <a:gd name="T12" fmla="*/ 0 w 235"/>
                    <a:gd name="T13" fmla="*/ 65 h 230"/>
                    <a:gd name="T14" fmla="*/ 5 w 235"/>
                    <a:gd name="T15" fmla="*/ 106 h 230"/>
                    <a:gd name="T16" fmla="*/ 36 w 235"/>
                    <a:gd name="T17" fmla="*/ 137 h 230"/>
                    <a:gd name="T18" fmla="*/ 118 w 235"/>
                    <a:gd name="T19" fmla="*/ 219 h 230"/>
                    <a:gd name="T20" fmla="*/ 144 w 235"/>
                    <a:gd name="T21" fmla="*/ 230 h 230"/>
                    <a:gd name="T22" fmla="*/ 170 w 235"/>
                    <a:gd name="T23" fmla="*/ 219 h 230"/>
                    <a:gd name="T24" fmla="*/ 221 w 235"/>
                    <a:gd name="T25" fmla="*/ 168 h 230"/>
                    <a:gd name="T26" fmla="*/ 221 w 235"/>
                    <a:gd name="T27" fmla="*/ 117 h 230"/>
                    <a:gd name="T28" fmla="*/ 205 w 235"/>
                    <a:gd name="T29" fmla="*/ 153 h 230"/>
                    <a:gd name="T30" fmla="*/ 154 w 235"/>
                    <a:gd name="T31" fmla="*/ 204 h 230"/>
                    <a:gd name="T32" fmla="*/ 144 w 235"/>
                    <a:gd name="T33" fmla="*/ 208 h 230"/>
                    <a:gd name="T34" fmla="*/ 134 w 235"/>
                    <a:gd name="T35" fmla="*/ 204 h 230"/>
                    <a:gd name="T36" fmla="*/ 52 w 235"/>
                    <a:gd name="T37" fmla="*/ 122 h 230"/>
                    <a:gd name="T38" fmla="*/ 24 w 235"/>
                    <a:gd name="T39" fmla="*/ 94 h 230"/>
                    <a:gd name="T40" fmla="*/ 22 w 235"/>
                    <a:gd name="T41" fmla="*/ 65 h 230"/>
                    <a:gd name="T42" fmla="*/ 22 w 235"/>
                    <a:gd name="T43" fmla="*/ 35 h 230"/>
                    <a:gd name="T44" fmla="*/ 37 w 235"/>
                    <a:gd name="T45" fmla="*/ 22 h 230"/>
                    <a:gd name="T46" fmla="*/ 65 w 235"/>
                    <a:gd name="T47" fmla="*/ 22 h 230"/>
                    <a:gd name="T48" fmla="*/ 67 w 235"/>
                    <a:gd name="T49" fmla="*/ 22 h 230"/>
                    <a:gd name="T50" fmla="*/ 96 w 235"/>
                    <a:gd name="T51" fmla="*/ 23 h 230"/>
                    <a:gd name="T52" fmla="*/ 124 w 235"/>
                    <a:gd name="T53" fmla="*/ 50 h 230"/>
                    <a:gd name="T54" fmla="*/ 205 w 235"/>
                    <a:gd name="T55" fmla="*/ 132 h 230"/>
                    <a:gd name="T56" fmla="*/ 205 w 235"/>
                    <a:gd name="T57" fmla="*/ 15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5" h="230">
                      <a:moveTo>
                        <a:pt x="221" y="117"/>
                      </a:moveTo>
                      <a:cubicBezTo>
                        <a:pt x="139" y="35"/>
                        <a:pt x="139" y="35"/>
                        <a:pt x="139" y="35"/>
                      </a:cubicBezTo>
                      <a:cubicBezTo>
                        <a:pt x="125" y="21"/>
                        <a:pt x="111" y="7"/>
                        <a:pt x="108" y="5"/>
                      </a:cubicBezTo>
                      <a:cubicBezTo>
                        <a:pt x="105" y="2"/>
                        <a:pt x="87" y="0"/>
                        <a:pt x="67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85"/>
                        <a:pt x="3" y="104"/>
                        <a:pt x="5" y="106"/>
                      </a:cubicBezTo>
                      <a:cubicBezTo>
                        <a:pt x="8" y="109"/>
                        <a:pt x="22" y="123"/>
                        <a:pt x="36" y="137"/>
                      </a:cubicBezTo>
                      <a:cubicBezTo>
                        <a:pt x="118" y="219"/>
                        <a:pt x="118" y="219"/>
                        <a:pt x="118" y="219"/>
                      </a:cubicBezTo>
                      <a:cubicBezTo>
                        <a:pt x="125" y="226"/>
                        <a:pt x="135" y="230"/>
                        <a:pt x="144" y="230"/>
                      </a:cubicBezTo>
                      <a:cubicBezTo>
                        <a:pt x="153" y="230"/>
                        <a:pt x="163" y="226"/>
                        <a:pt x="170" y="219"/>
                      </a:cubicBezTo>
                      <a:cubicBezTo>
                        <a:pt x="221" y="168"/>
                        <a:pt x="221" y="168"/>
                        <a:pt x="221" y="168"/>
                      </a:cubicBezTo>
                      <a:cubicBezTo>
                        <a:pt x="235" y="154"/>
                        <a:pt x="235" y="131"/>
                        <a:pt x="221" y="117"/>
                      </a:cubicBezTo>
                      <a:close/>
                      <a:moveTo>
                        <a:pt x="205" y="153"/>
                      </a:moveTo>
                      <a:cubicBezTo>
                        <a:pt x="154" y="204"/>
                        <a:pt x="154" y="204"/>
                        <a:pt x="154" y="204"/>
                      </a:cubicBezTo>
                      <a:cubicBezTo>
                        <a:pt x="152" y="206"/>
                        <a:pt x="148" y="208"/>
                        <a:pt x="144" y="208"/>
                      </a:cubicBezTo>
                      <a:cubicBezTo>
                        <a:pt x="140" y="208"/>
                        <a:pt x="137" y="206"/>
                        <a:pt x="134" y="204"/>
                      </a:cubicBezTo>
                      <a:cubicBezTo>
                        <a:pt x="52" y="122"/>
                        <a:pt x="52" y="122"/>
                        <a:pt x="52" y="122"/>
                      </a:cubicBezTo>
                      <a:cubicBezTo>
                        <a:pt x="24" y="94"/>
                        <a:pt x="24" y="94"/>
                        <a:pt x="24" y="94"/>
                      </a:cubicBezTo>
                      <a:cubicBezTo>
                        <a:pt x="23" y="89"/>
                        <a:pt x="22" y="79"/>
                        <a:pt x="22" y="6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2" y="27"/>
                        <a:pt x="29" y="22"/>
                        <a:pt x="37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81" y="22"/>
                        <a:pt x="91" y="22"/>
                        <a:pt x="96" y="23"/>
                      </a:cubicBezTo>
                      <a:cubicBezTo>
                        <a:pt x="124" y="50"/>
                        <a:pt x="124" y="50"/>
                        <a:pt x="124" y="50"/>
                      </a:cubicBezTo>
                      <a:cubicBezTo>
                        <a:pt x="205" y="132"/>
                        <a:pt x="205" y="132"/>
                        <a:pt x="205" y="132"/>
                      </a:cubicBezTo>
                      <a:cubicBezTo>
                        <a:pt x="211" y="138"/>
                        <a:pt x="211" y="147"/>
                        <a:pt x="205" y="1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>
                    <a:latin typeface="思源黑体 CN Bold" panose="020B0800000000000000" charset="-122"/>
                    <a:ea typeface="思源黑体 CN Bold" panose="020B0800000000000000" charset="-122"/>
                    <a:cs typeface="思源黑体 CN Bold" panose="020B0800000000000000" charset="-122"/>
                  </a:endParaRPr>
                </a:p>
              </p:txBody>
            </p:sp>
            <p:sp>
              <p:nvSpPr>
                <p:cNvPr id="133" name="PA-任意多边形 270"/>
                <p:cNvSpPr>
                  <a:spLocks noEditPoint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6579210" y="4298279"/>
                  <a:ext cx="122437" cy="129164"/>
                </a:xfrm>
                <a:custGeom>
                  <a:avLst/>
                  <a:gdLst>
                    <a:gd name="T0" fmla="*/ 9 w 58"/>
                    <a:gd name="T1" fmla="*/ 11 h 61"/>
                    <a:gd name="T2" fmla="*/ 0 w 58"/>
                    <a:gd name="T3" fmla="*/ 32 h 61"/>
                    <a:gd name="T4" fmla="*/ 9 w 58"/>
                    <a:gd name="T5" fmla="*/ 52 h 61"/>
                    <a:gd name="T6" fmla="*/ 29 w 58"/>
                    <a:gd name="T7" fmla="*/ 61 h 61"/>
                    <a:gd name="T8" fmla="*/ 50 w 58"/>
                    <a:gd name="T9" fmla="*/ 52 h 61"/>
                    <a:gd name="T10" fmla="*/ 58 w 58"/>
                    <a:gd name="T11" fmla="*/ 32 h 61"/>
                    <a:gd name="T12" fmla="*/ 50 w 58"/>
                    <a:gd name="T13" fmla="*/ 11 h 61"/>
                    <a:gd name="T14" fmla="*/ 9 w 58"/>
                    <a:gd name="T15" fmla="*/ 11 h 61"/>
                    <a:gd name="T16" fmla="*/ 40 w 58"/>
                    <a:gd name="T17" fmla="*/ 42 h 61"/>
                    <a:gd name="T18" fmla="*/ 19 w 58"/>
                    <a:gd name="T19" fmla="*/ 42 h 61"/>
                    <a:gd name="T20" fmla="*/ 15 w 58"/>
                    <a:gd name="T21" fmla="*/ 32 h 61"/>
                    <a:gd name="T22" fmla="*/ 19 w 58"/>
                    <a:gd name="T23" fmla="*/ 21 h 61"/>
                    <a:gd name="T24" fmla="*/ 29 w 58"/>
                    <a:gd name="T25" fmla="*/ 17 h 61"/>
                    <a:gd name="T26" fmla="*/ 40 w 58"/>
                    <a:gd name="T27" fmla="*/ 21 h 61"/>
                    <a:gd name="T28" fmla="*/ 44 w 58"/>
                    <a:gd name="T29" fmla="*/ 32 h 61"/>
                    <a:gd name="T30" fmla="*/ 40 w 58"/>
                    <a:gd name="T31" fmla="*/ 42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8" h="61">
                      <a:moveTo>
                        <a:pt x="9" y="11"/>
                      </a:moveTo>
                      <a:cubicBezTo>
                        <a:pt x="3" y="17"/>
                        <a:pt x="0" y="24"/>
                        <a:pt x="0" y="32"/>
                      </a:cubicBezTo>
                      <a:cubicBezTo>
                        <a:pt x="0" y="39"/>
                        <a:pt x="3" y="47"/>
                        <a:pt x="9" y="52"/>
                      </a:cubicBezTo>
                      <a:cubicBezTo>
                        <a:pt x="14" y="58"/>
                        <a:pt x="22" y="61"/>
                        <a:pt x="29" y="61"/>
                      </a:cubicBezTo>
                      <a:cubicBezTo>
                        <a:pt x="37" y="61"/>
                        <a:pt x="44" y="58"/>
                        <a:pt x="50" y="52"/>
                      </a:cubicBezTo>
                      <a:cubicBezTo>
                        <a:pt x="55" y="47"/>
                        <a:pt x="58" y="39"/>
                        <a:pt x="58" y="32"/>
                      </a:cubicBezTo>
                      <a:cubicBezTo>
                        <a:pt x="58" y="24"/>
                        <a:pt x="55" y="17"/>
                        <a:pt x="50" y="11"/>
                      </a:cubicBezTo>
                      <a:cubicBezTo>
                        <a:pt x="39" y="0"/>
                        <a:pt x="20" y="0"/>
                        <a:pt x="9" y="11"/>
                      </a:cubicBezTo>
                      <a:close/>
                      <a:moveTo>
                        <a:pt x="40" y="42"/>
                      </a:moveTo>
                      <a:cubicBezTo>
                        <a:pt x="34" y="47"/>
                        <a:pt x="25" y="47"/>
                        <a:pt x="19" y="42"/>
                      </a:cubicBezTo>
                      <a:cubicBezTo>
                        <a:pt x="16" y="39"/>
                        <a:pt x="15" y="35"/>
                        <a:pt x="15" y="32"/>
                      </a:cubicBezTo>
                      <a:cubicBezTo>
                        <a:pt x="15" y="28"/>
                        <a:pt x="16" y="24"/>
                        <a:pt x="19" y="21"/>
                      </a:cubicBezTo>
                      <a:cubicBezTo>
                        <a:pt x="22" y="19"/>
                        <a:pt x="26" y="17"/>
                        <a:pt x="29" y="17"/>
                      </a:cubicBezTo>
                      <a:cubicBezTo>
                        <a:pt x="33" y="17"/>
                        <a:pt x="37" y="19"/>
                        <a:pt x="40" y="21"/>
                      </a:cubicBezTo>
                      <a:cubicBezTo>
                        <a:pt x="42" y="24"/>
                        <a:pt x="44" y="28"/>
                        <a:pt x="44" y="32"/>
                      </a:cubicBezTo>
                      <a:cubicBezTo>
                        <a:pt x="44" y="35"/>
                        <a:pt x="42" y="39"/>
                        <a:pt x="40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>
                    <a:latin typeface="思源黑体 CN Bold" panose="020B0800000000000000" charset="-122"/>
                    <a:ea typeface="思源黑体 CN Bold" panose="020B0800000000000000" charset="-122"/>
                    <a:cs typeface="思源黑体 CN Bold" panose="020B0800000000000000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635"/>
            <a:ext cx="12186920" cy="3808730"/>
          </a:xfrm>
          <a:prstGeom prst="rect">
            <a:avLst/>
          </a:prstGeom>
        </p:spPr>
      </p:pic>
      <p:sp>
        <p:nvSpPr>
          <p:cNvPr id="30" name="文本框 19"/>
          <p:cNvSpPr txBox="1"/>
          <p:nvPr/>
        </p:nvSpPr>
        <p:spPr>
          <a:xfrm>
            <a:off x="491757" y="2705725"/>
            <a:ext cx="1110035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THANK YOU</a:t>
            </a:r>
            <a:r>
              <a:rPr lang="zh-CN" altLang="en-US" sz="9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zh-CN" altLang="en-US" sz="9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-矩形 11"/>
          <p:cNvSpPr/>
          <p:nvPr>
            <p:custDataLst>
              <p:tags r:id="rId1"/>
            </p:custDataLst>
          </p:nvPr>
        </p:nvSpPr>
        <p:spPr>
          <a:xfrm>
            <a:off x="15240" y="2517908"/>
            <a:ext cx="12192000" cy="1822184"/>
          </a:xfrm>
          <a:prstGeom prst="rect">
            <a:avLst/>
          </a:prstGeom>
          <a:solidFill>
            <a:srgbClr val="EC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椭圆 2"/>
          <p:cNvSpPr/>
          <p:nvPr>
            <p:custDataLst>
              <p:tags r:id="rId2"/>
            </p:custDataLst>
          </p:nvPr>
        </p:nvSpPr>
        <p:spPr>
          <a:xfrm>
            <a:off x="2111940" y="2230755"/>
            <a:ext cx="2480310" cy="2396490"/>
          </a:xfrm>
          <a:prstGeom prst="ellipse">
            <a:avLst/>
          </a:prstGeom>
          <a:solidFill>
            <a:srgbClr val="F2F2F2"/>
          </a:solidFill>
          <a:ln w="44450" cap="flat" cmpd="sng" algn="ctr">
            <a:solidFill>
              <a:srgbClr val="4C6D7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2301041" y="2675534"/>
            <a:ext cx="2102109" cy="1384369"/>
            <a:chOff x="4546340" y="2594200"/>
            <a:chExt cx="2102109" cy="1384369"/>
          </a:xfrm>
        </p:grpSpPr>
        <p:sp>
          <p:nvSpPr>
            <p:cNvPr id="9" name="PA-文本框 8"/>
            <p:cNvSpPr txBox="1"/>
            <p:nvPr>
              <p:custDataLst>
                <p:tags r:id="rId4"/>
              </p:custDataLst>
            </p:nvPr>
          </p:nvSpPr>
          <p:spPr>
            <a:xfrm flipH="1">
              <a:off x="4980404" y="2594200"/>
              <a:ext cx="13227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80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</a:t>
              </a:r>
              <a:endParaRPr lang="en-US" altLang="zh-CN" sz="80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PA-文本框 9"/>
            <p:cNvSpPr txBox="1"/>
            <p:nvPr>
              <p:custDataLst>
                <p:tags r:id="rId5"/>
              </p:custDataLst>
            </p:nvPr>
          </p:nvSpPr>
          <p:spPr>
            <a:xfrm flipH="1">
              <a:off x="4546340" y="3579789"/>
              <a:ext cx="210210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Part   one </a:t>
              </a:r>
              <a:r>
                <a:rPr lang="en-US" altLang="zh-CN" sz="2000" dirty="0">
                  <a:solidFill>
                    <a:srgbClr val="B8497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  </a:t>
              </a:r>
              <a:endParaRPr lang="en-US" altLang="zh-CN" sz="2000" dirty="0">
                <a:solidFill>
                  <a:srgbClr val="B8497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PA-矩形 10"/>
          <p:cNvSpPr/>
          <p:nvPr>
            <p:custDataLst>
              <p:tags r:id="rId6"/>
            </p:custDataLst>
          </p:nvPr>
        </p:nvSpPr>
        <p:spPr>
          <a:xfrm>
            <a:off x="5332397" y="2968225"/>
            <a:ext cx="4199890" cy="92202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CTF平台开发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3350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CTF平台开发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2288" y="906780"/>
            <a:ext cx="2428875" cy="571500"/>
          </a:xfrm>
          <a:prstGeom prst="roundRect">
            <a:avLst/>
          </a:prstGeom>
          <a:solidFill>
            <a:srgbClr val="ECECE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网站搭建实现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537210" y="1638300"/>
            <a:ext cx="1111694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376092"/>
                </a:solidFill>
                <a:latin typeface="Calibri" panose="020F0502020204030204" charset="0"/>
              </a:rPr>
              <a:t>（首先还是要明白网站的代码，结构之类的要怎么构建）+搜集题目+放题+做排名表+实名注册</a:t>
            </a:r>
            <a:endParaRPr lang="zh-CN" altLang="en-US" sz="2000" b="1" dirty="0">
              <a:solidFill>
                <a:srgbClr val="376092"/>
              </a:solidFill>
              <a:latin typeface="Calibri" panose="020F050202020403020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7063" y="3421380"/>
            <a:ext cx="2428875" cy="571500"/>
          </a:xfrm>
          <a:prstGeom prst="roundRect">
            <a:avLst/>
          </a:prstGeom>
          <a:solidFill>
            <a:srgbClr val="ECECE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主要构思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27380" y="4254500"/>
            <a:ext cx="106502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376092"/>
                </a:solidFill>
                <a:latin typeface="Calibri" panose="020F0502020204030204" charset="0"/>
              </a:rPr>
              <a:t>以控件给出的流行度为基础，及一些网站的调研结果（https://ctftime.org/；https://ringzer0ctf.com；https://w3challs.com/），以及其他一些综合因素</a:t>
            </a:r>
            <a:endParaRPr lang="zh-CN" altLang="en-US" sz="2000" b="1" dirty="0">
              <a:solidFill>
                <a:srgbClr val="376092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13" grpId="0"/>
      <p:bldP spid="13" grpId="1"/>
      <p:bldP spid="14" grpId="0" bldLvl="0" animBg="1"/>
      <p:bldP spid="14" grpId="1" animBg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3350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CTF平台开发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781"/>
          <p:cNvSpPr/>
          <p:nvPr/>
        </p:nvSpPr>
        <p:spPr>
          <a:xfrm>
            <a:off x="1390650" y="921385"/>
            <a:ext cx="1577975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601" y="0"/>
                </a:lnTo>
                <a:lnTo>
                  <a:pt x="21600" y="10779"/>
                </a:lnTo>
                <a:lnTo>
                  <a:pt x="19644" y="21600"/>
                </a:lnTo>
                <a:lnTo>
                  <a:pt x="131" y="21600"/>
                </a:lnTo>
              </a:path>
            </a:pathLst>
          </a:custGeom>
          <a:ln w="12700">
            <a:solidFill>
              <a:srgbClr val="CCCCCC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240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Shape 783"/>
          <p:cNvSpPr/>
          <p:nvPr/>
        </p:nvSpPr>
        <p:spPr>
          <a:xfrm>
            <a:off x="745165" y="836752"/>
            <a:ext cx="635000" cy="63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CCCC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1465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5335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784"/>
          <p:cNvSpPr/>
          <p:nvPr/>
        </p:nvSpPr>
        <p:spPr>
          <a:xfrm>
            <a:off x="859785" y="790392"/>
            <a:ext cx="405760" cy="727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733" tIns="67733" rIns="67733" bIns="67733" numCol="1" anchor="ctr">
            <a:spAutoFit/>
          </a:bodyPr>
          <a:lstStyle>
            <a:lvl1pPr>
              <a:lnSpc>
                <a:spcPct val="120000"/>
              </a:lnSpc>
              <a:defRPr sz="30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4620" y="1016000"/>
            <a:ext cx="1630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操作系统</a:t>
            </a:r>
            <a:endParaRPr lang="zh-CN" altLang="en-US" sz="2000" b="1" dirty="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4070" y="984885"/>
            <a:ext cx="157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280" y="1635760"/>
            <a:ext cx="8432165" cy="4404360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3350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CTF平台开发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781"/>
          <p:cNvSpPr/>
          <p:nvPr/>
        </p:nvSpPr>
        <p:spPr>
          <a:xfrm>
            <a:off x="1390650" y="921385"/>
            <a:ext cx="1577975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601" y="0"/>
                </a:lnTo>
                <a:lnTo>
                  <a:pt x="21600" y="10779"/>
                </a:lnTo>
                <a:lnTo>
                  <a:pt x="19644" y="21600"/>
                </a:lnTo>
                <a:lnTo>
                  <a:pt x="131" y="21600"/>
                </a:lnTo>
              </a:path>
            </a:pathLst>
          </a:custGeom>
          <a:ln w="12700">
            <a:solidFill>
              <a:srgbClr val="CCCCCC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240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Shape 783"/>
          <p:cNvSpPr/>
          <p:nvPr/>
        </p:nvSpPr>
        <p:spPr>
          <a:xfrm>
            <a:off x="745165" y="836752"/>
            <a:ext cx="635000" cy="63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CCCC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1465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5335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784"/>
          <p:cNvSpPr/>
          <p:nvPr/>
        </p:nvSpPr>
        <p:spPr>
          <a:xfrm>
            <a:off x="859785" y="791667"/>
            <a:ext cx="405760" cy="7251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733" tIns="67733" rIns="67733" bIns="67733" numCol="1" anchor="ctr">
            <a:spAutoFit/>
          </a:bodyPr>
          <a:lstStyle>
            <a:lvl1pPr>
              <a:lnSpc>
                <a:spcPct val="120000"/>
              </a:lnSpc>
              <a:defRPr sz="30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4620" y="1016000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服务器</a:t>
            </a:r>
            <a:endParaRPr lang="zh-CN" altLang="en-US" sz="2000" b="1" dirty="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4070" y="984885"/>
            <a:ext cx="2864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nginx+反向代理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10" idx="4"/>
          </p:cNvCxnSpPr>
          <p:nvPr/>
        </p:nvCxnSpPr>
        <p:spPr>
          <a:xfrm>
            <a:off x="770576" y="2632922"/>
            <a:ext cx="0" cy="105127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06296" y="2503092"/>
            <a:ext cx="129830" cy="1298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49"/>
          <p:cNvSpPr txBox="1">
            <a:spLocks noChangeArrowheads="1"/>
          </p:cNvSpPr>
          <p:nvPr/>
        </p:nvSpPr>
        <p:spPr bwMode="auto">
          <a:xfrm>
            <a:off x="925195" y="2378075"/>
            <a:ext cx="449834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服务器方面应该没有兼容性问题</a:t>
            </a:r>
            <a:endParaRPr lang="zh-CN" altLang="en-US" sz="2000" kern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kern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专用服务器nginx比较好</a:t>
            </a:r>
            <a:endParaRPr lang="zh-CN" altLang="en-US" sz="2000" kern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kern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还有反向代理，隐藏服务器集群</a:t>
            </a:r>
            <a:endParaRPr lang="zh-CN" altLang="en-US" sz="2000" kern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kern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6296" y="3684192"/>
            <a:ext cx="129830" cy="1298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5135" y="1648460"/>
            <a:ext cx="6433820" cy="420179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 animBg="1"/>
      <p:bldP spid="13" grpId="0"/>
      <p:bldP spid="11" grpId="0" animBg="1"/>
      <p:bldP spid="10" grpId="1" animBg="1"/>
      <p:bldP spid="13" grpId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3350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CTF平台开发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781"/>
          <p:cNvSpPr/>
          <p:nvPr/>
        </p:nvSpPr>
        <p:spPr>
          <a:xfrm>
            <a:off x="1390650" y="921385"/>
            <a:ext cx="1577975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601" y="0"/>
                </a:lnTo>
                <a:lnTo>
                  <a:pt x="21600" y="10779"/>
                </a:lnTo>
                <a:lnTo>
                  <a:pt x="19644" y="21600"/>
                </a:lnTo>
                <a:lnTo>
                  <a:pt x="131" y="21600"/>
                </a:lnTo>
              </a:path>
            </a:pathLst>
          </a:custGeom>
          <a:ln w="12700">
            <a:solidFill>
              <a:srgbClr val="CCCCCC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240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Shape 783"/>
          <p:cNvSpPr/>
          <p:nvPr/>
        </p:nvSpPr>
        <p:spPr>
          <a:xfrm>
            <a:off x="745165" y="836752"/>
            <a:ext cx="635000" cy="63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CCCC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1465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5335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784"/>
          <p:cNvSpPr/>
          <p:nvPr/>
        </p:nvSpPr>
        <p:spPr>
          <a:xfrm>
            <a:off x="859785" y="791667"/>
            <a:ext cx="405760" cy="7251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733" tIns="67733" rIns="67733" bIns="67733" numCol="1" anchor="ctr">
            <a:spAutoFit/>
          </a:bodyPr>
          <a:lstStyle>
            <a:lvl1pPr>
              <a:lnSpc>
                <a:spcPct val="120000"/>
              </a:lnSpc>
              <a:defRPr sz="30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4620" y="1016000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 DBMS</a:t>
            </a:r>
            <a:endParaRPr lang="zh-CN" altLang="en-US" sz="2000" b="1" dirty="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2790" y="921385"/>
            <a:ext cx="5769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Mysql ——直接从关系型数据库入手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12" idx="4"/>
            <a:endCxn id="14" idx="0"/>
          </p:cNvCxnSpPr>
          <p:nvPr/>
        </p:nvCxnSpPr>
        <p:spPr>
          <a:xfrm>
            <a:off x="1116016" y="1942042"/>
            <a:ext cx="0" cy="105156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51736" y="1812212"/>
            <a:ext cx="129830" cy="1298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51736" y="2993312"/>
            <a:ext cx="129830" cy="1298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51736" y="4174412"/>
            <a:ext cx="129830" cy="1298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51736" y="5355512"/>
            <a:ext cx="129830" cy="1298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7" name="直接连接符 16"/>
          <p:cNvCxnSpPr>
            <a:stCxn id="15" idx="4"/>
            <a:endCxn id="16" idx="0"/>
          </p:cNvCxnSpPr>
          <p:nvPr/>
        </p:nvCxnSpPr>
        <p:spPr>
          <a:xfrm>
            <a:off x="1126176" y="4304242"/>
            <a:ext cx="0" cy="105156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16651" y="3123142"/>
            <a:ext cx="0" cy="105127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9"/>
          <p:cNvSpPr txBox="1">
            <a:spLocks noChangeArrowheads="1"/>
          </p:cNvSpPr>
          <p:nvPr/>
        </p:nvSpPr>
        <p:spPr bwMode="auto">
          <a:xfrm>
            <a:off x="1467485" y="1687195"/>
            <a:ext cx="83648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mysql语言方面；没有兼容性问题</a:t>
            </a:r>
            <a:endParaRPr lang="zh-CN" altLang="en-US" sz="2400" kern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" name="文本框 49"/>
          <p:cNvSpPr txBox="1">
            <a:spLocks noChangeArrowheads="1"/>
          </p:cNvSpPr>
          <p:nvPr/>
        </p:nvSpPr>
        <p:spPr bwMode="auto">
          <a:xfrm>
            <a:off x="1446412" y="2868423"/>
            <a:ext cx="469784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mongoDB与mySQL</a:t>
            </a:r>
            <a:endParaRPr lang="zh-CN" altLang="en-US" sz="2400" kern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" name="文本框 49"/>
          <p:cNvSpPr txBox="1">
            <a:spLocks noChangeArrowheads="1"/>
          </p:cNvSpPr>
          <p:nvPr/>
        </p:nvSpPr>
        <p:spPr bwMode="auto">
          <a:xfrm>
            <a:off x="1446412" y="3986880"/>
            <a:ext cx="469784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数据库管理工具：navicat</a:t>
            </a:r>
            <a:endParaRPr lang="zh-CN" altLang="en-US" sz="2400" kern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2" name="文本框 49"/>
          <p:cNvSpPr txBox="1">
            <a:spLocks noChangeArrowheads="1"/>
          </p:cNvSpPr>
          <p:nvPr/>
        </p:nvSpPr>
        <p:spPr bwMode="auto">
          <a:xfrm>
            <a:off x="1404541" y="5032346"/>
            <a:ext cx="469784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mysql与atlas； </a:t>
            </a:r>
            <a:r>
              <a:rPr lang="en-US" altLang="zh-CN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mysql-proxy(</a:t>
            </a:r>
            <a:r>
              <a:rPr lang="zh-CN" alt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连接池</a:t>
            </a:r>
            <a:r>
              <a:rPr lang="en-US" altLang="zh-CN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2400" kern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animBg="1"/>
      <p:bldP spid="14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12" grpId="1" animBg="1"/>
      <p:bldP spid="14" grpId="1" animBg="1"/>
      <p:bldP spid="15" grpId="1" animBg="1"/>
      <p:bldP spid="16" grpId="1" animBg="1"/>
      <p:bldP spid="19" grpId="1"/>
      <p:bldP spid="20" grpId="1"/>
      <p:bldP spid="21" grpId="1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3350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CTF平台开发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781"/>
          <p:cNvSpPr/>
          <p:nvPr/>
        </p:nvSpPr>
        <p:spPr>
          <a:xfrm>
            <a:off x="1390650" y="921385"/>
            <a:ext cx="1577975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601" y="0"/>
                </a:lnTo>
                <a:lnTo>
                  <a:pt x="21600" y="10779"/>
                </a:lnTo>
                <a:lnTo>
                  <a:pt x="19644" y="21600"/>
                </a:lnTo>
                <a:lnTo>
                  <a:pt x="131" y="21600"/>
                </a:lnTo>
              </a:path>
            </a:pathLst>
          </a:custGeom>
          <a:ln w="12700">
            <a:solidFill>
              <a:srgbClr val="CCCCCC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240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Shape 783"/>
          <p:cNvSpPr/>
          <p:nvPr/>
        </p:nvSpPr>
        <p:spPr>
          <a:xfrm>
            <a:off x="745165" y="836752"/>
            <a:ext cx="635000" cy="63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CCCC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1465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5335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784"/>
          <p:cNvSpPr/>
          <p:nvPr/>
        </p:nvSpPr>
        <p:spPr>
          <a:xfrm>
            <a:off x="859785" y="791667"/>
            <a:ext cx="405760" cy="7251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733" tIns="67733" rIns="67733" bIns="67733" numCol="1" anchor="ctr">
            <a:spAutoFit/>
          </a:bodyPr>
          <a:lstStyle>
            <a:lvl1pPr>
              <a:lnSpc>
                <a:spcPct val="120000"/>
              </a:lnSpc>
              <a:defRPr sz="30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4620" y="1016000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语言</a:t>
            </a:r>
            <a:endParaRPr lang="zh-CN" altLang="en-US" b="1" dirty="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4070" y="984885"/>
            <a:ext cx="2864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2780" y="1587500"/>
            <a:ext cx="8082280" cy="451802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角三角形 3"/>
          <p:cNvSpPr/>
          <p:nvPr/>
        </p:nvSpPr>
        <p:spPr>
          <a:xfrm rot="5400000">
            <a:off x="71755" y="85725"/>
            <a:ext cx="274320" cy="34290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文本框 69"/>
          <p:cNvSpPr txBox="1"/>
          <p:nvPr/>
        </p:nvSpPr>
        <p:spPr>
          <a:xfrm>
            <a:off x="217805" y="113030"/>
            <a:ext cx="3350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/ </a:t>
            </a:r>
            <a:r>
              <a:rPr 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CTF平台开发</a:t>
            </a:r>
            <a:r>
              <a:rPr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781"/>
          <p:cNvSpPr/>
          <p:nvPr/>
        </p:nvSpPr>
        <p:spPr>
          <a:xfrm>
            <a:off x="1390650" y="921385"/>
            <a:ext cx="1577975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601" y="0"/>
                </a:lnTo>
                <a:lnTo>
                  <a:pt x="21600" y="10779"/>
                </a:lnTo>
                <a:lnTo>
                  <a:pt x="19644" y="21600"/>
                </a:lnTo>
                <a:lnTo>
                  <a:pt x="131" y="21600"/>
                </a:lnTo>
              </a:path>
            </a:pathLst>
          </a:custGeom>
          <a:ln w="12700">
            <a:solidFill>
              <a:srgbClr val="CCCCCC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240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Shape 783"/>
          <p:cNvSpPr/>
          <p:nvPr/>
        </p:nvSpPr>
        <p:spPr>
          <a:xfrm>
            <a:off x="745165" y="836752"/>
            <a:ext cx="635000" cy="63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CCCC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1465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5335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784"/>
          <p:cNvSpPr/>
          <p:nvPr/>
        </p:nvSpPr>
        <p:spPr>
          <a:xfrm>
            <a:off x="859785" y="791667"/>
            <a:ext cx="405760" cy="7251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733" tIns="67733" rIns="67733" bIns="67733" numCol="1" anchor="ctr">
            <a:spAutoFit/>
          </a:bodyPr>
          <a:lstStyle>
            <a:lvl1pPr>
              <a:lnSpc>
                <a:spcPct val="120000"/>
              </a:lnSpc>
              <a:defRPr sz="30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4620" y="1016000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cs typeface="微软雅黑" panose="020B0503020204020204" pitchFamily="34" charset="-122"/>
                <a:sym typeface="微软雅黑" panose="020B0503020204020204" pitchFamily="34" charset="-122"/>
              </a:rPr>
              <a:t>前端框架</a:t>
            </a:r>
            <a:endParaRPr lang="zh-CN" altLang="en-US" b="1" dirty="0"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4070" y="984885"/>
            <a:ext cx="2864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880" y="1577975"/>
            <a:ext cx="8270240" cy="456374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PA" val="v5.2.4"/>
</p:tagLst>
</file>

<file path=ppt/tags/tag17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5.2.4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5.2.4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5.2.4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5.2.4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PA" val="v5.2.4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PA" val="v5.2.4"/>
</p:tagLst>
</file>

<file path=ppt/tags/tag70.xml><?xml version="1.0" encoding="utf-8"?>
<p:tagLst xmlns:p="http://schemas.openxmlformats.org/presentationml/2006/main">
  <p:tag name="PA" val="v5.2.4"/>
</p:tagLst>
</file>

<file path=ppt/tags/tag71.xml><?xml version="1.0" encoding="utf-8"?>
<p:tagLst xmlns:p="http://schemas.openxmlformats.org/presentationml/2006/main">
  <p:tag name="PA" val="v5.2.4"/>
</p:tagLst>
</file>

<file path=ppt/tags/tag72.xml><?xml version="1.0" encoding="utf-8"?>
<p:tagLst xmlns:p="http://schemas.openxmlformats.org/presentationml/2006/main">
  <p:tag name="PA" val="v5.2.4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2096</Words>
  <Application>WPS Presentation</Application>
  <PresentationFormat>宽屏</PresentationFormat>
  <Paragraphs>245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楷体</vt:lpstr>
      <vt:lpstr>站酷快乐体2016修订版</vt:lpstr>
      <vt:lpstr>华文细黑</vt:lpstr>
      <vt:lpstr>Calibri</vt:lpstr>
      <vt:lpstr>Arimo</vt:lpstr>
      <vt:lpstr>黑体</vt:lpstr>
      <vt:lpstr>Arial Unicode MS</vt:lpstr>
      <vt:lpstr>Source Sans Pro Light</vt:lpstr>
      <vt:lpstr>思源黑体 CN Bold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hans9</cp:lastModifiedBy>
  <cp:revision>44</cp:revision>
  <dcterms:created xsi:type="dcterms:W3CDTF">2017-03-10T15:18:00Z</dcterms:created>
  <dcterms:modified xsi:type="dcterms:W3CDTF">2019-09-19T04:20:27Z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