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87" r:id="rId4"/>
    <p:sldId id="289" r:id="rId5"/>
    <p:sldId id="301" r:id="rId6"/>
    <p:sldId id="305" r:id="rId7"/>
    <p:sldId id="306" r:id="rId8"/>
    <p:sldId id="309" r:id="rId9"/>
    <p:sldId id="285" r:id="rId10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5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08"/>
    <p:restoredTop sz="94666"/>
  </p:normalViewPr>
  <p:slideViewPr>
    <p:cSldViewPr>
      <p:cViewPr>
        <p:scale>
          <a:sx n="121" d="100"/>
          <a:sy n="121" d="100"/>
        </p:scale>
        <p:origin x="416" y="416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2019/5/20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691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91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02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024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96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398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610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149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6156176" y="4480756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2019/5/20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2019/5/20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2019/5/20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216310" y="196280"/>
            <a:ext cx="2190351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795"/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7" name="文本框 38"/>
          <p:cNvSpPr txBox="1"/>
          <p:nvPr userDrawn="1"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795"/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6192180" y="0"/>
            <a:ext cx="2124236" cy="3616660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1"/>
            </p:custDataLst>
          </p:nvPr>
        </p:nvSpPr>
        <p:spPr>
          <a:xfrm>
            <a:off x="179512" y="2691755"/>
            <a:ext cx="531623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charset="0"/>
                <a:ea typeface="Cambria" charset="0"/>
                <a:cs typeface="Cambria" charset="0"/>
              </a:rPr>
              <a:t>Enhancing the Network Embedding Quality with Structural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charset="0"/>
                <a:ea typeface="Cambria" charset="0"/>
                <a:cs typeface="Cambria" charset="0"/>
              </a:rPr>
              <a:t>Similarity.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charset="0"/>
                <a:ea typeface="Cambria" charset="0"/>
                <a:cs typeface="Cambria" charset="0"/>
              </a:rPr>
              <a:t>CIKM’17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179512" y="3399641"/>
            <a:ext cx="2866939" cy="3139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Presented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 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by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：王胜         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Date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：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2019-5-6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108519" y="2691756"/>
            <a:ext cx="288032" cy="1021818"/>
          </a:xfrm>
          <a:prstGeom prst="rect">
            <a:avLst/>
          </a:prstGeom>
          <a:solidFill>
            <a:srgbClr val="585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04292"/>
            <a:ext cx="179512" cy="504056"/>
          </a:xfrm>
          <a:prstGeom prst="rect">
            <a:avLst/>
          </a:prstGeom>
          <a:solidFill>
            <a:srgbClr val="585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6964" y="288073"/>
            <a:ext cx="370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Abstract</a:t>
            </a:r>
            <a:endParaRPr kumimoji="1"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9476" y="556320"/>
            <a:ext cx="5220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Enhancing the Network Embedding Quality with Structural Similarity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39552" y="1132384"/>
            <a:ext cx="2700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问题与思路</a:t>
            </a:r>
            <a:endParaRPr kumimoji="1"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9592" y="1636440"/>
            <a:ext cx="58326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基于随机游走的方法并不能反映结构等价性。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SNS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同时使用了邻居信息和局部子图相似性（</a:t>
            </a: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local-</a:t>
            </a:r>
            <a:r>
              <a:rPr kumimoji="1"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subgraphs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 </a:t>
            </a: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similarity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）加强嵌入效果。</a:t>
            </a:r>
            <a:endParaRPr kumimoji="1"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6940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04292"/>
            <a:ext cx="179512" cy="504056"/>
          </a:xfrm>
          <a:prstGeom prst="rect">
            <a:avLst/>
          </a:prstGeom>
          <a:solidFill>
            <a:srgbClr val="585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6964" y="288073"/>
            <a:ext cx="370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Introduction</a:t>
            </a:r>
            <a:endParaRPr kumimoji="1"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9476" y="556320"/>
            <a:ext cx="5508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bg1">
                    <a:lumMod val="65000"/>
                  </a:schemeClr>
                </a:solidFill>
              </a:rPr>
              <a:t>Enhancing the Network Embedding Quality with Structural Similarity</a:t>
            </a:r>
          </a:p>
        </p:txBody>
      </p:sp>
      <p:grpSp>
        <p:nvGrpSpPr>
          <p:cNvPr id="8" name="组 7"/>
          <p:cNvGrpSpPr/>
          <p:nvPr/>
        </p:nvGrpSpPr>
        <p:grpSpPr>
          <a:xfrm>
            <a:off x="539552" y="876487"/>
            <a:ext cx="6184558" cy="869080"/>
            <a:chOff x="539552" y="1132384"/>
            <a:chExt cx="5509233" cy="869080"/>
          </a:xfrm>
        </p:grpSpPr>
        <p:sp>
          <p:nvSpPr>
            <p:cNvPr id="5" name="文本框 4"/>
            <p:cNvSpPr txBox="1"/>
            <p:nvPr/>
          </p:nvSpPr>
          <p:spPr>
            <a:xfrm>
              <a:off x="539552" y="1132384"/>
              <a:ext cx="2700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两种嵌入思想</a:t>
              </a:r>
              <a:endParaRPr kumimoji="1"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28205" y="1478244"/>
              <a:ext cx="52205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kumimoji="1" lang="zh-CN" altLang="en-US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经典思想</a:t>
              </a:r>
              <a:endPara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kumimoji="1"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结构等价性思想。</a:t>
              </a:r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539552" y="1887403"/>
            <a:ext cx="6184558" cy="1299967"/>
            <a:chOff x="539552" y="1132384"/>
            <a:chExt cx="5509233" cy="1299967"/>
          </a:xfrm>
        </p:grpSpPr>
        <p:sp>
          <p:nvSpPr>
            <p:cNvPr id="10" name="文本框 9"/>
            <p:cNvSpPr txBox="1"/>
            <p:nvPr/>
          </p:nvSpPr>
          <p:spPr>
            <a:xfrm>
              <a:off x="539552" y="1132384"/>
              <a:ext cx="2700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两种嵌入思想的联系</a:t>
              </a:r>
              <a:endParaRPr kumimoji="1"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28205" y="1478244"/>
              <a:ext cx="522058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kumimoji="1"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并不冲突，相辅相成。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kumimoji="1"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关键在于标签的种类：</a:t>
              </a:r>
            </a:p>
            <a:p>
              <a:pPr marL="742950" lvl="1" indent="-285750">
                <a:buFont typeface=".AppleSystemUIFont" charset="0"/>
                <a:buChar char="-"/>
              </a:pPr>
              <a:r>
                <a:rPr kumimoji="1"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标签代表兴趣。</a:t>
              </a:r>
            </a:p>
            <a:p>
              <a:pPr marL="742950" lvl="1" indent="-285750">
                <a:buFont typeface=".AppleSystemUIFont" charset="0"/>
                <a:buChar char="-"/>
              </a:pPr>
              <a:r>
                <a:rPr kumimoji="1"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标签代表角色、社会地位。</a:t>
              </a:r>
              <a:endPara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539552" y="3295092"/>
            <a:ext cx="6184558" cy="869080"/>
            <a:chOff x="539552" y="1132384"/>
            <a:chExt cx="5509233" cy="869080"/>
          </a:xfrm>
        </p:grpSpPr>
        <p:sp>
          <p:nvSpPr>
            <p:cNvPr id="13" name="文本框 12"/>
            <p:cNvSpPr txBox="1"/>
            <p:nvPr/>
          </p:nvSpPr>
          <p:spPr>
            <a:xfrm>
              <a:off x="539552" y="1132384"/>
              <a:ext cx="2700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贡献</a:t>
              </a:r>
              <a:endParaRPr kumimoji="1"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28205" y="1478244"/>
              <a:ext cx="52205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kumimoji="1"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基于随机游走方案的缺陷。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kumimoji="1"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将邻居特征与结构等价性相结合</a:t>
              </a:r>
              <a:r>
                <a:rPr kumimoji="1"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。</a:t>
              </a:r>
              <a:endPara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833319"/>
            <a:ext cx="4032448" cy="352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72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04292"/>
            <a:ext cx="179512" cy="504056"/>
          </a:xfrm>
          <a:prstGeom prst="rect">
            <a:avLst/>
          </a:prstGeom>
          <a:solidFill>
            <a:srgbClr val="585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6964" y="288073"/>
            <a:ext cx="370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Related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Work</a:t>
            </a:r>
            <a:endParaRPr kumimoji="1"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9476" y="556320"/>
            <a:ext cx="5292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bg1">
                    <a:lumMod val="65000"/>
                  </a:schemeClr>
                </a:solidFill>
              </a:rPr>
              <a:t>Enhancing the Network Embedding Quality with Structural Similarity</a:t>
            </a:r>
          </a:p>
        </p:txBody>
      </p:sp>
      <p:grpSp>
        <p:nvGrpSpPr>
          <p:cNvPr id="10" name="组 9"/>
          <p:cNvGrpSpPr/>
          <p:nvPr/>
        </p:nvGrpSpPr>
        <p:grpSpPr>
          <a:xfrm>
            <a:off x="492998" y="1070368"/>
            <a:ext cx="6804756" cy="2144470"/>
            <a:chOff x="503548" y="1497446"/>
            <a:chExt cx="6804756" cy="2144470"/>
          </a:xfrm>
        </p:grpSpPr>
        <p:sp>
          <p:nvSpPr>
            <p:cNvPr id="15" name="文本框 14"/>
            <p:cNvSpPr txBox="1"/>
            <p:nvPr/>
          </p:nvSpPr>
          <p:spPr>
            <a:xfrm>
              <a:off x="503548" y="1497446"/>
              <a:ext cx="2700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结构等价</a:t>
              </a:r>
              <a:endParaRPr kumimoji="1"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91580" y="1933756"/>
              <a:ext cx="6516724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kumimoji="1"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衡量方式：</a:t>
              </a:r>
              <a:r>
                <a:rPr kumimoji="1" lang="en-US" altLang="zh-CN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graphlet</a:t>
              </a:r>
              <a:r>
                <a:rPr kumimoji="1" lang="en-US" altLang="zh-CN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,</a:t>
              </a:r>
              <a:r>
                <a:rPr kumimoji="1"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subtree</a:t>
              </a:r>
              <a:r>
                <a:rPr kumimoji="1"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pattern,</a:t>
              </a:r>
              <a:r>
                <a:rPr kumimoji="1"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random</a:t>
              </a:r>
              <a:r>
                <a:rPr kumimoji="1"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walk</a:t>
              </a:r>
              <a:r>
                <a:rPr kumimoji="1"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。</a:t>
              </a:r>
            </a:p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kumimoji="1"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度量：两个节点</a:t>
              </a:r>
              <a:r>
                <a:rPr kumimoji="1" lang="en-US" altLang="zh-CN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GDV</a:t>
              </a:r>
              <a:r>
                <a:rPr kumimoji="1"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（</a:t>
              </a:r>
              <a:r>
                <a:rPr kumimoji="1" lang="en-US" altLang="zh-CN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Graphlet</a:t>
              </a:r>
              <a:r>
                <a:rPr kumimoji="1"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Degree</a:t>
              </a:r>
              <a:r>
                <a:rPr kumimoji="1"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Vector</a:t>
              </a:r>
              <a:r>
                <a:rPr kumimoji="1"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）的距离。</a:t>
              </a:r>
            </a:p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kumimoji="1" lang="en-US" altLang="zh-CN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GDV</a:t>
              </a:r>
              <a:r>
                <a:rPr kumimoji="1"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：</a:t>
              </a:r>
            </a:p>
            <a:p>
              <a:pPr marL="742950" lvl="1" indent="-285750">
                <a:lnSpc>
                  <a:spcPct val="150000"/>
                </a:lnSpc>
                <a:buFont typeface=".AppleSystemUIFont" charset="0"/>
                <a:buChar char="-"/>
              </a:pPr>
              <a:r>
                <a:rPr kumimoji="1" lang="en-US" altLang="zh-CN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0</a:t>
              </a:r>
              <a:r>
                <a:rPr kumimoji="1"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维：节点度数。</a:t>
              </a:r>
            </a:p>
            <a:p>
              <a:pPr marL="742950" lvl="1" indent="-285750">
                <a:lnSpc>
                  <a:spcPct val="150000"/>
                </a:lnSpc>
                <a:buFont typeface=".AppleSystemUIFont" charset="0"/>
                <a:buChar char="-"/>
              </a:pPr>
              <a:r>
                <a:rPr kumimoji="1" lang="en-US" altLang="zh-CN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1-73</a:t>
              </a:r>
              <a:r>
                <a:rPr kumimoji="1"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维：</a:t>
              </a:r>
              <a:r>
                <a:rPr kumimoji="1" lang="en-US" altLang="zh-CN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73</a:t>
              </a:r>
              <a:r>
                <a:rPr kumimoji="1"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个模式的个数。</a:t>
              </a: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284512"/>
            <a:ext cx="4399034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3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04292"/>
            <a:ext cx="179512" cy="504056"/>
          </a:xfrm>
          <a:prstGeom prst="rect">
            <a:avLst/>
          </a:prstGeom>
          <a:solidFill>
            <a:srgbClr val="585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6964" y="288073"/>
            <a:ext cx="370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Methods</a:t>
            </a:r>
            <a:endParaRPr kumimoji="1"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9476" y="556320"/>
            <a:ext cx="5292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bg1">
                    <a:lumMod val="65000"/>
                  </a:schemeClr>
                </a:solidFill>
              </a:rPr>
              <a:t>Enhancing the Network Embedding Quality with Structural Similarity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03548" y="1047210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基于随机游走的采样</a:t>
            </a:r>
            <a:endParaRPr kumimoji="1"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9572" y="1525795"/>
            <a:ext cx="61926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转移概率：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提高共现概率的方法：</a:t>
            </a:r>
          </a:p>
          <a:p>
            <a:pPr marL="742950" lvl="1" indent="-285750">
              <a:lnSpc>
                <a:spcPct val="150000"/>
              </a:lnSpc>
              <a:buFont typeface=".AppleSystemUIFont" charset="0"/>
              <a:buChar char="-"/>
            </a:pP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短而多的路径。</a:t>
            </a:r>
          </a:p>
          <a:p>
            <a:pPr marL="742950" lvl="1" indent="-285750">
              <a:lnSpc>
                <a:spcPct val="150000"/>
              </a:lnSpc>
              <a:buFont typeface=".AppleSystemUIFont" charset="0"/>
              <a:buChar char="-"/>
            </a:pP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直接路径上的节点度数较小。</a:t>
            </a:r>
            <a:endParaRPr kumimoji="1"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170" y="1507670"/>
            <a:ext cx="3882628" cy="4434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623" y="2901601"/>
            <a:ext cx="3174634" cy="219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72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04292"/>
            <a:ext cx="179512" cy="504056"/>
          </a:xfrm>
          <a:prstGeom prst="rect">
            <a:avLst/>
          </a:prstGeom>
          <a:solidFill>
            <a:srgbClr val="585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6964" y="288073"/>
            <a:ext cx="370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Methods</a:t>
            </a:r>
            <a:endParaRPr kumimoji="1"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9476" y="556320"/>
            <a:ext cx="5292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bg1">
                    <a:lumMod val="65000"/>
                  </a:schemeClr>
                </a:solidFill>
              </a:rPr>
              <a:t>Enhancing the Network Embedding Quality with Structural Similarity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03548" y="1047210"/>
            <a:ext cx="5904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获取结构相似节点</a:t>
            </a:r>
            <a:endParaRPr kumimoji="1"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9572" y="1400702"/>
            <a:ext cx="34291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决定</a:t>
            </a: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74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个特征的重要性：决策树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两个发现：</a:t>
            </a:r>
          </a:p>
          <a:p>
            <a:pPr marL="742950" lvl="1" indent="-285750">
              <a:lnSpc>
                <a:spcPct val="150000"/>
              </a:lnSpc>
              <a:buFont typeface=".AppleSystemUIFont" charset="0"/>
              <a:buChar char="-"/>
            </a:pP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度信息作用不大。</a:t>
            </a:r>
          </a:p>
          <a:p>
            <a:pPr marL="742950" lvl="1" indent="-285750">
              <a:lnSpc>
                <a:spcPct val="150000"/>
              </a:lnSpc>
              <a:buFont typeface=".AppleSystemUIFont" charset="0"/>
              <a:buChar char="-"/>
            </a:pP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度小的模式比度大的模式作用更大。</a:t>
            </a:r>
          </a:p>
          <a:p>
            <a:pPr marL="285750" lvl="1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相似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节点的选取范围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</a:p>
          <a:p>
            <a:pPr marL="285750" lvl="1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选取方式：在目标节点的</a:t>
            </a:r>
            <a:r>
              <a:rPr kumimoji="1"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阶邻域内的</a:t>
            </a:r>
            <a:r>
              <a:rPr kumimoji="1"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K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个</a:t>
            </a:r>
            <a:r>
              <a:rPr kumimoji="1"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GDV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距离最小的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节点</a:t>
            </a:r>
            <a:r>
              <a:rPr kumimoji="1" lang="zh-CN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kumimoji="1"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4020913"/>
            <a:ext cx="3594348" cy="3536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746" y="1216487"/>
            <a:ext cx="4995254" cy="283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23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04292"/>
            <a:ext cx="179512" cy="504056"/>
          </a:xfrm>
          <a:prstGeom prst="rect">
            <a:avLst/>
          </a:prstGeom>
          <a:solidFill>
            <a:srgbClr val="585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6964" y="288073"/>
            <a:ext cx="370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Methods</a:t>
            </a:r>
            <a:endParaRPr kumimoji="1"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9476" y="556320"/>
            <a:ext cx="5292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bg1">
                    <a:lumMod val="65000"/>
                  </a:schemeClr>
                </a:solidFill>
              </a:rPr>
              <a:t>Enhancing the Network Embedding Quality with Structural Similarity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03548" y="1047210"/>
            <a:ext cx="5904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算法框架</a:t>
            </a:r>
            <a:endParaRPr kumimoji="1"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99592" y="1401530"/>
            <a:ext cx="61926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CBOW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54" y="29823"/>
            <a:ext cx="3541699" cy="203477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2" y="2029112"/>
            <a:ext cx="6154382" cy="25004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989" y="2064597"/>
            <a:ext cx="2842851" cy="200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51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04292"/>
            <a:ext cx="179512" cy="504056"/>
          </a:xfrm>
          <a:prstGeom prst="rect">
            <a:avLst/>
          </a:prstGeom>
          <a:solidFill>
            <a:srgbClr val="585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6964" y="288073"/>
            <a:ext cx="370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Methods</a:t>
            </a:r>
            <a:endParaRPr kumimoji="1"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9476" y="556320"/>
            <a:ext cx="5292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bg1">
                    <a:lumMod val="65000"/>
                  </a:schemeClr>
                </a:solidFill>
              </a:rPr>
              <a:t>Enhancing the Network Embedding Quality with Structural Similarity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03548" y="1047210"/>
            <a:ext cx="5904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算法框架</a:t>
            </a:r>
            <a:endParaRPr kumimoji="1"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99592" y="1401530"/>
            <a:ext cx="61926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CBOW+Negative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Sampling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681" y="304292"/>
            <a:ext cx="3638644" cy="18483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003" y="2226275"/>
            <a:ext cx="3810000" cy="2667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856017"/>
            <a:ext cx="1951980" cy="6841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626792"/>
            <a:ext cx="4071280" cy="68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97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6192180" y="0"/>
            <a:ext cx="2124236" cy="3616660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1"/>
            </p:custDataLst>
          </p:nvPr>
        </p:nvSpPr>
        <p:spPr>
          <a:xfrm>
            <a:off x="467544" y="2933396"/>
            <a:ext cx="5451364" cy="6832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latin typeface="Cambria" charset="0"/>
                <a:ea typeface="Cambria" charset="0"/>
                <a:cs typeface="Cambria" charset="0"/>
              </a:rPr>
              <a:t>Thanks</a:t>
            </a:r>
            <a:r>
              <a:rPr lang="zh-CN" altLang="en-US" sz="3200" b="1" dirty="0" smtClean="0">
                <a:solidFill>
                  <a:schemeClr val="accent1"/>
                </a:solidFill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en-US" altLang="zh-CN" sz="3200" b="1" dirty="0" smtClean="0">
                <a:solidFill>
                  <a:schemeClr val="accent1"/>
                </a:solidFill>
                <a:latin typeface="Cambria" charset="0"/>
                <a:ea typeface="Cambria" charset="0"/>
                <a:cs typeface="Cambria" charset="0"/>
              </a:rPr>
              <a:t>for</a:t>
            </a:r>
            <a:r>
              <a:rPr lang="zh-CN" altLang="en-US" sz="3200" b="1" dirty="0" smtClean="0">
                <a:solidFill>
                  <a:schemeClr val="accent1"/>
                </a:solidFill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en-US" altLang="zh-CN" sz="3200" b="1" dirty="0" smtClean="0">
                <a:solidFill>
                  <a:schemeClr val="accent1"/>
                </a:solidFill>
                <a:latin typeface="Cambria" charset="0"/>
                <a:ea typeface="Cambria" charset="0"/>
                <a:cs typeface="Cambria" charset="0"/>
              </a:rPr>
              <a:t>your</a:t>
            </a:r>
            <a:r>
              <a:rPr lang="zh-CN" altLang="en-US" sz="3200" b="1" dirty="0" smtClean="0">
                <a:solidFill>
                  <a:schemeClr val="accent1"/>
                </a:solidFill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en-US" altLang="zh-CN" sz="3200" b="1" dirty="0" smtClean="0">
                <a:solidFill>
                  <a:schemeClr val="accent1"/>
                </a:solidFill>
                <a:latin typeface="Cambria" charset="0"/>
                <a:ea typeface="Cambria" charset="0"/>
                <a:cs typeface="Cambria" charset="0"/>
              </a:rPr>
              <a:t>attention</a:t>
            </a:r>
            <a:r>
              <a:rPr lang="zh-CN" altLang="en-US" sz="3200" b="1" dirty="0" smtClean="0">
                <a:solidFill>
                  <a:schemeClr val="accent1"/>
                </a:solidFill>
                <a:latin typeface="Cambria" charset="0"/>
                <a:ea typeface="Cambria" charset="0"/>
                <a:cs typeface="Cambria" charset="0"/>
              </a:rPr>
              <a:t>！</a:t>
            </a:r>
            <a:endParaRPr lang="zh-CN" altLang="en-US" sz="3200" b="1" dirty="0">
              <a:solidFill>
                <a:schemeClr val="accent1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自定义 5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85251"/>
      </a:accent1>
      <a:accent2>
        <a:srgbClr val="EEE895"/>
      </a:accent2>
      <a:accent3>
        <a:srgbClr val="585251"/>
      </a:accent3>
      <a:accent4>
        <a:srgbClr val="EEE895"/>
      </a:accent4>
      <a:accent5>
        <a:srgbClr val="585251"/>
      </a:accent5>
      <a:accent6>
        <a:srgbClr val="EEE89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GES汇报" id="{5B561A6C-2D0B-FA4D-A2BA-3F81873926A1}" vid="{7A88C441-CBBE-9741-B845-903DC47CB35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汇报模板</Template>
  <TotalTime>54</TotalTime>
  <Words>334</Words>
  <Application>Microsoft Macintosh PowerPoint</Application>
  <PresentationFormat>自定义</PresentationFormat>
  <Paragraphs>60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.AppleSystemUIFont</vt:lpstr>
      <vt:lpstr>Arial</vt:lpstr>
      <vt:lpstr>Calibri</vt:lpstr>
      <vt:lpstr>Cambria</vt:lpstr>
      <vt:lpstr>Microsoft YaHei</vt:lpstr>
      <vt:lpstr>方正兰亭超细黑简体</vt:lpstr>
      <vt:lpstr>宋体</vt:lpstr>
      <vt:lpstr>微软雅黑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dc:description>www.1ppt.com</dc:description>
  <cp:lastModifiedBy>Microsoft Office 用户</cp:lastModifiedBy>
  <cp:revision>41</cp:revision>
  <dcterms:created xsi:type="dcterms:W3CDTF">2019-05-20T00:49:10Z</dcterms:created>
  <dcterms:modified xsi:type="dcterms:W3CDTF">2019-05-20T01:51:57Z</dcterms:modified>
</cp:coreProperties>
</file>