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47"/>
  </p:notesMasterIdLst>
  <p:sldIdLst>
    <p:sldId id="256" r:id="rId2"/>
    <p:sldId id="257" r:id="rId3"/>
    <p:sldId id="261" r:id="rId4"/>
    <p:sldId id="260" r:id="rId5"/>
    <p:sldId id="263" r:id="rId6"/>
    <p:sldId id="262" r:id="rId7"/>
    <p:sldId id="265" r:id="rId8"/>
    <p:sldId id="266" r:id="rId9"/>
    <p:sldId id="281" r:id="rId10"/>
    <p:sldId id="267" r:id="rId11"/>
    <p:sldId id="269" r:id="rId12"/>
    <p:sldId id="280" r:id="rId13"/>
    <p:sldId id="270" r:id="rId14"/>
    <p:sldId id="271" r:id="rId15"/>
    <p:sldId id="272" r:id="rId16"/>
    <p:sldId id="305" r:id="rId17"/>
    <p:sldId id="274" r:id="rId18"/>
    <p:sldId id="276" r:id="rId19"/>
    <p:sldId id="282" r:id="rId20"/>
    <p:sldId id="277" r:id="rId21"/>
    <p:sldId id="283" r:id="rId22"/>
    <p:sldId id="279" r:id="rId23"/>
    <p:sldId id="289" r:id="rId24"/>
    <p:sldId id="290" r:id="rId25"/>
    <p:sldId id="291" r:id="rId26"/>
    <p:sldId id="298" r:id="rId27"/>
    <p:sldId id="292" r:id="rId28"/>
    <p:sldId id="301" r:id="rId29"/>
    <p:sldId id="293" r:id="rId30"/>
    <p:sldId id="299" r:id="rId31"/>
    <p:sldId id="294" r:id="rId32"/>
    <p:sldId id="302" r:id="rId33"/>
    <p:sldId id="306" r:id="rId34"/>
    <p:sldId id="307" r:id="rId35"/>
    <p:sldId id="308" r:id="rId36"/>
    <p:sldId id="309" r:id="rId37"/>
    <p:sldId id="284" r:id="rId38"/>
    <p:sldId id="285" r:id="rId39"/>
    <p:sldId id="286" r:id="rId40"/>
    <p:sldId id="287" r:id="rId41"/>
    <p:sldId id="288" r:id="rId42"/>
    <p:sldId id="311" r:id="rId43"/>
    <p:sldId id="310" r:id="rId44"/>
    <p:sldId id="312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byperlmut:Documents:premilinary_hash_map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s2367\AppData\Local\Temp\neighborhoodsiz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366697810161789"/>
          <c:y val="0.0571428571428571"/>
          <c:w val="0.632184745563521"/>
          <c:h val="0.845443475815523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add</c:v>
                </c:pt>
              </c:strCache>
            </c:strRef>
          </c:tx>
          <c:xVal>
            <c:numRef>
              <c:f>Sheet1!$A$3:$A$8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24.0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1.829411764705882</c:v>
                </c:pt>
                <c:pt idx="1">
                  <c:v>2.278388278388278</c:v>
                </c:pt>
                <c:pt idx="2">
                  <c:v>2.768545994065282</c:v>
                </c:pt>
                <c:pt idx="3">
                  <c:v>3.362162162162162</c:v>
                </c:pt>
                <c:pt idx="4">
                  <c:v>3.430147058823529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remove</c:v>
                </c:pt>
              </c:strCache>
            </c:strRef>
          </c:tx>
          <c:xVal>
            <c:numRef>
              <c:f>Sheet1!$A$3:$A$8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24.0</c:v>
                </c:pt>
              </c:numCache>
            </c:numRef>
          </c:xVal>
          <c:yVal>
            <c:numRef>
              <c:f>Sheet1!$C$3:$C$8</c:f>
              <c:numCache>
                <c:formatCode>General</c:formatCode>
                <c:ptCount val="6"/>
                <c:pt idx="0">
                  <c:v>1.733333333333333</c:v>
                </c:pt>
                <c:pt idx="1">
                  <c:v>1.893203883495145</c:v>
                </c:pt>
                <c:pt idx="2">
                  <c:v>1.625</c:v>
                </c:pt>
                <c:pt idx="3">
                  <c:v>2.888888888888887</c:v>
                </c:pt>
                <c:pt idx="4">
                  <c:v>3.714285714285714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lookup</c:v>
                </c:pt>
              </c:strCache>
            </c:strRef>
          </c:tx>
          <c:xVal>
            <c:numRef>
              <c:f>Sheet1!$A$3:$A$8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24.0</c:v>
                </c:pt>
              </c:numCache>
            </c:numRef>
          </c:xVal>
          <c:yVal>
            <c:numRef>
              <c:f>Sheet1!$D$3:$D$8</c:f>
              <c:numCache>
                <c:formatCode>General</c:formatCode>
                <c:ptCount val="6"/>
                <c:pt idx="0">
                  <c:v>2.330815709969785</c:v>
                </c:pt>
                <c:pt idx="1">
                  <c:v>2.36414708886619</c:v>
                </c:pt>
                <c:pt idx="2">
                  <c:v>3.292318634423894</c:v>
                </c:pt>
                <c:pt idx="3">
                  <c:v>7.792929292929291</c:v>
                </c:pt>
                <c:pt idx="4">
                  <c:v>9.765822784810117</c:v>
                </c:pt>
              </c:numCache>
            </c:numRef>
          </c:yVal>
          <c:smooth val="1"/>
        </c:ser>
        <c:axId val="537281368"/>
        <c:axId val="536956920"/>
      </c:scatterChart>
      <c:valAx>
        <c:axId val="537281368"/>
        <c:scaling>
          <c:orientation val="minMax"/>
        </c:scaling>
        <c:axPos val="b"/>
        <c:numFmt formatCode="General" sourceLinked="1"/>
        <c:tickLblPos val="nextTo"/>
        <c:crossAx val="536956920"/>
        <c:crosses val="autoZero"/>
        <c:crossBetween val="midCat"/>
      </c:valAx>
      <c:valAx>
        <c:axId val="536956920"/>
        <c:scaling>
          <c:orientation val="minMax"/>
        </c:scaling>
        <c:axPos val="l"/>
        <c:majorGridlines/>
        <c:numFmt formatCode="General" sourceLinked="1"/>
        <c:tickLblPos val="nextTo"/>
        <c:crossAx val="53728136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Neighborhood size v.s. Time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Sheet1!$C$3</c:f>
              <c:strCache>
                <c:ptCount val="1"/>
                <c:pt idx="0">
                  <c:v>insertion</c:v>
                </c:pt>
              </c:strCache>
            </c:strRef>
          </c:tx>
          <c:marker>
            <c:symbol val="none"/>
          </c:marker>
          <c:cat>
            <c:numRef>
              <c:f>Sheet1!$B$43:$B$48</c:f>
              <c:numCache>
                <c:formatCode>General</c:formatCode>
                <c:ptCount val="6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  <c:pt idx="5">
                  <c:v>128.0</c:v>
                </c:pt>
              </c:numCache>
            </c:numRef>
          </c:cat>
          <c:val>
            <c:numRef>
              <c:f>Sheet1!$C$43:$C$48</c:f>
              <c:numCache>
                <c:formatCode>General</c:formatCode>
                <c:ptCount val="6"/>
                <c:pt idx="0">
                  <c:v>137.0</c:v>
                </c:pt>
                <c:pt idx="1">
                  <c:v>65.5</c:v>
                </c:pt>
                <c:pt idx="2">
                  <c:v>42.5</c:v>
                </c:pt>
                <c:pt idx="3">
                  <c:v>56.5</c:v>
                </c:pt>
                <c:pt idx="4">
                  <c:v>93.5</c:v>
                </c:pt>
                <c:pt idx="5">
                  <c:v>163.0</c:v>
                </c:pt>
              </c:numCache>
            </c:numRef>
          </c:val>
        </c:ser>
        <c:ser>
          <c:idx val="2"/>
          <c:order val="1"/>
          <c:tx>
            <c:strRef>
              <c:f>Sheet1!$D$3</c:f>
              <c:strCache>
                <c:ptCount val="1"/>
                <c:pt idx="0">
                  <c:v>deletion</c:v>
                </c:pt>
              </c:strCache>
            </c:strRef>
          </c:tx>
          <c:marker>
            <c:symbol val="none"/>
          </c:marker>
          <c:cat>
            <c:numRef>
              <c:f>Sheet1!$B$43:$B$48</c:f>
              <c:numCache>
                <c:formatCode>General</c:formatCode>
                <c:ptCount val="6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  <c:pt idx="5">
                  <c:v>128.0</c:v>
                </c:pt>
              </c:numCache>
            </c:numRef>
          </c:cat>
          <c:val>
            <c:numRef>
              <c:f>Sheet1!$D$43:$D$48</c:f>
              <c:numCache>
                <c:formatCode>General</c:formatCode>
                <c:ptCount val="6"/>
                <c:pt idx="0">
                  <c:v>10.0</c:v>
                </c:pt>
                <c:pt idx="1">
                  <c:v>10.0</c:v>
                </c:pt>
                <c:pt idx="2">
                  <c:v>11.0</c:v>
                </c:pt>
                <c:pt idx="3">
                  <c:v>15.0</c:v>
                </c:pt>
                <c:pt idx="4">
                  <c:v>17.0</c:v>
                </c:pt>
                <c:pt idx="5">
                  <c:v>22.0</c:v>
                </c:pt>
              </c:numCache>
            </c:numRef>
          </c:val>
        </c:ser>
        <c:ser>
          <c:idx val="3"/>
          <c:order val="2"/>
          <c:tx>
            <c:strRef>
              <c:f>Sheet1!$E$3</c:f>
              <c:strCache>
                <c:ptCount val="1"/>
                <c:pt idx="0">
                  <c:v>lookup</c:v>
                </c:pt>
              </c:strCache>
            </c:strRef>
          </c:tx>
          <c:marker>
            <c:symbol val="none"/>
          </c:marker>
          <c:cat>
            <c:numRef>
              <c:f>Sheet1!$B$43:$B$48</c:f>
              <c:numCache>
                <c:formatCode>General</c:formatCode>
                <c:ptCount val="6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  <c:pt idx="5">
                  <c:v>128.0</c:v>
                </c:pt>
              </c:numCache>
            </c:numRef>
          </c:cat>
          <c:val>
            <c:numRef>
              <c:f>Sheet1!$E$43:$E$48</c:f>
              <c:numCache>
                <c:formatCode>General</c:formatCode>
                <c:ptCount val="6"/>
                <c:pt idx="0">
                  <c:v>5.5</c:v>
                </c:pt>
                <c:pt idx="1">
                  <c:v>5.0</c:v>
                </c:pt>
                <c:pt idx="2">
                  <c:v>5.5</c:v>
                </c:pt>
                <c:pt idx="3">
                  <c:v>5.0</c:v>
                </c:pt>
                <c:pt idx="4">
                  <c:v>4.5</c:v>
                </c:pt>
                <c:pt idx="5">
                  <c:v>5.0</c:v>
                </c:pt>
              </c:numCache>
            </c:numRef>
          </c:val>
        </c:ser>
        <c:ser>
          <c:idx val="4"/>
          <c:order val="3"/>
          <c:tx>
            <c:strRef>
              <c:f>Sheet1!$F$3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numRef>
              <c:f>Sheet1!$B$43:$B$48</c:f>
              <c:numCache>
                <c:formatCode>General</c:formatCode>
                <c:ptCount val="6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  <c:pt idx="5">
                  <c:v>128.0</c:v>
                </c:pt>
              </c:numCache>
            </c:numRef>
          </c:cat>
          <c:val>
            <c:numRef>
              <c:f>Sheet1!$F$43:$F$48</c:f>
              <c:numCache>
                <c:formatCode>General</c:formatCode>
                <c:ptCount val="6"/>
                <c:pt idx="0">
                  <c:v>152.5</c:v>
                </c:pt>
                <c:pt idx="1">
                  <c:v>80.5</c:v>
                </c:pt>
                <c:pt idx="2">
                  <c:v>59.0</c:v>
                </c:pt>
                <c:pt idx="3">
                  <c:v>76.5</c:v>
                </c:pt>
                <c:pt idx="4">
                  <c:v>115.0</c:v>
                </c:pt>
                <c:pt idx="5">
                  <c:v>190.0</c:v>
                </c:pt>
              </c:numCache>
            </c:numRef>
          </c:val>
        </c:ser>
        <c:marker val="1"/>
        <c:axId val="537631944"/>
        <c:axId val="500278792"/>
      </c:lineChart>
      <c:catAx>
        <c:axId val="537631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neighborhood 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00278792"/>
        <c:crosses val="autoZero"/>
        <c:auto val="1"/>
        <c:lblAlgn val="ctr"/>
        <c:lblOffset val="100"/>
      </c:catAx>
      <c:valAx>
        <c:axId val="500278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per 20K operations </a:t>
                </a:r>
                <a:r>
                  <a:rPr lang="en-US" baseline="0" dirty="0" smtClean="0"/>
                  <a:t>(</a:t>
                </a:r>
                <a:r>
                  <a:rPr lang="en-US" baseline="0" dirty="0"/>
                  <a:t>ms)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5376319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3FBE8-1319-4CC8-8B3A-9AF6072C3E73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6A1AE-996A-4FCC-B29B-BAC189350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555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6A1AE-996A-4FCC-B29B-BAC1893504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92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521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76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5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49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07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892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50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07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89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64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81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141E-CA66-4C45-B4BB-2269E5C17A4B}" type="datetimeFigureOut">
              <a:rPr lang="en-US" smtClean="0"/>
              <a:pPr/>
              <a:t>12/17/12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899D-E205-493B-848C-7264B808D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217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Hash Map</a:t>
            </a:r>
            <a:br>
              <a:rPr lang="en-US" dirty="0" smtClean="0"/>
            </a:br>
            <a:r>
              <a:rPr lang="en-US" sz="2000" dirty="0" smtClean="0"/>
              <a:t>with Hopscotch Hashing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Daniel </a:t>
            </a:r>
            <a:r>
              <a:rPr lang="en-US" sz="2000" dirty="0" err="1" smtClean="0"/>
              <a:t>Perlmutter</a:t>
            </a:r>
            <a:r>
              <a:rPr lang="en-US" sz="2000" dirty="0" smtClean="0"/>
              <a:t>, </a:t>
            </a:r>
            <a:r>
              <a:rPr lang="en-US" sz="2000" dirty="0" err="1" smtClean="0"/>
              <a:t>Joaquín</a:t>
            </a:r>
            <a:r>
              <a:rPr lang="en-US" sz="2000" dirty="0" smtClean="0"/>
              <a:t> </a:t>
            </a:r>
            <a:r>
              <a:rPr lang="en-US" sz="2000" dirty="0" err="1" smtClean="0"/>
              <a:t>Ruales</a:t>
            </a:r>
            <a:r>
              <a:rPr lang="en-US" sz="2000" dirty="0" smtClean="0"/>
              <a:t>, Wen-Hsiang Shaw</a:t>
            </a:r>
            <a:endParaRPr 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098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27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54145" y="1904999"/>
            <a:ext cx="239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add(“y”,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“y” hashes to 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eft Brace 84"/>
          <p:cNvSpPr>
            <a:spLocks/>
          </p:cNvSpPr>
          <p:nvPr/>
        </p:nvSpPr>
        <p:spPr bwMode="auto">
          <a:xfrm rot="5400000">
            <a:off x="3923042" y="2355985"/>
            <a:ext cx="18864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53913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0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54145" y="1904999"/>
            <a:ext cx="239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add(“y”,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“y” hashes to 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eft Brace 84"/>
          <p:cNvSpPr>
            <a:spLocks/>
          </p:cNvSpPr>
          <p:nvPr/>
        </p:nvSpPr>
        <p:spPr bwMode="auto">
          <a:xfrm rot="5400000">
            <a:off x="3923042" y="2355985"/>
            <a:ext cx="18864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44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415712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2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3981100" y="2609500"/>
            <a:ext cx="76200" cy="1105600"/>
          </a:xfrm>
          <a:prstGeom prst="curvedConnector4">
            <a:avLst>
              <a:gd name="adj1" fmla="val -300000"/>
              <a:gd name="adj2" fmla="val 995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415712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778945" y="25513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hop</a:t>
            </a:r>
            <a:endParaRPr lang="en-US" i="1" dirty="0"/>
          </a:p>
        </p:txBody>
      </p:sp>
      <p:sp>
        <p:nvSpPr>
          <p:cNvPr id="120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6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85"/>
          <p:cNvGrpSpPr/>
          <p:nvPr/>
        </p:nvGrpSpPr>
        <p:grpSpPr>
          <a:xfrm>
            <a:off x="1836974" y="2131660"/>
            <a:ext cx="1643071" cy="589538"/>
            <a:chOff x="2182795" y="3989389"/>
            <a:chExt cx="1643071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TextBox 96"/>
          <p:cNvSpPr txBox="1">
            <a:spLocks noChangeArrowheads="1"/>
          </p:cNvSpPr>
          <p:nvPr/>
        </p:nvSpPr>
        <p:spPr bwMode="auto">
          <a:xfrm>
            <a:off x="4343400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43071" cy="589538"/>
            <a:chOff x="2182795" y="3989389"/>
            <a:chExt cx="1643071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TextBox 96"/>
          <p:cNvSpPr txBox="1">
            <a:spLocks noChangeArrowheads="1"/>
          </p:cNvSpPr>
          <p:nvPr/>
        </p:nvSpPr>
        <p:spPr bwMode="auto">
          <a:xfrm>
            <a:off x="4343400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TextBox 96"/>
          <p:cNvSpPr txBox="1">
            <a:spLocks noChangeArrowheads="1"/>
          </p:cNvSpPr>
          <p:nvPr/>
        </p:nvSpPr>
        <p:spPr bwMode="auto">
          <a:xfrm>
            <a:off x="3215709" y="3179802"/>
            <a:ext cx="4478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w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6700" y="2209800"/>
            <a:ext cx="8610600" cy="35147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324600" y="64770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source: </a:t>
            </a:r>
            <a:r>
              <a:rPr lang="en-US" sz="1400" dirty="0" err="1" smtClean="0"/>
              <a:t>Herlihy</a:t>
            </a:r>
            <a:r>
              <a:rPr lang="en-US" sz="1400" dirty="0" smtClean="0"/>
              <a:t>, </a:t>
            </a:r>
            <a:r>
              <a:rPr lang="en-US" sz="1400" dirty="0" err="1" smtClean="0"/>
              <a:t>Shavit</a:t>
            </a:r>
            <a:r>
              <a:rPr lang="en-US" sz="1400" dirty="0" smtClean="0"/>
              <a:t>, </a:t>
            </a:r>
            <a:r>
              <a:rPr lang="en-US" sz="1400" dirty="0" err="1" smtClean="0"/>
              <a:t>Tzafrir</a:t>
            </a:r>
            <a:endParaRPr lang="en-US" sz="14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0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30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637125" y="3257550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66645" y="3264818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0559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83237"/>
            <a:ext cx="1668227" cy="588963"/>
            <a:chOff x="2182795" y="3994151"/>
            <a:chExt cx="1668227" cy="588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1752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9833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455722" y="5596738"/>
            <a:ext cx="425362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472904" y="5566549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17287" y="5603347"/>
            <a:ext cx="424568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331325" y="5583237"/>
            <a:ext cx="3690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outside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CHashMap</a:t>
            </a:r>
            <a:endParaRPr lang="en-US" dirty="0"/>
          </a:p>
          <a:p>
            <a:pPr lvl="1"/>
            <a:r>
              <a:rPr lang="en-US" dirty="0" smtClean="0"/>
              <a:t>Holds (key, value) pairs with unique keys</a:t>
            </a:r>
          </a:p>
          <a:p>
            <a:pPr lvl="1"/>
            <a:r>
              <a:rPr lang="en-US" dirty="0" smtClean="0"/>
              <a:t>Initializer</a:t>
            </a:r>
          </a:p>
          <a:p>
            <a:pPr lvl="2"/>
            <a:r>
              <a:rPr lang="en-US" dirty="0" err="1" smtClean="0"/>
              <a:t>CHashMap[K</a:t>
            </a:r>
            <a:r>
              <a:rPr lang="en-US" dirty="0" smtClean="0"/>
              <a:t>, </a:t>
            </a:r>
            <a:r>
              <a:rPr lang="en-US" dirty="0" err="1" smtClean="0"/>
              <a:t>V](numElements</a:t>
            </a:r>
            <a:r>
              <a:rPr lang="en-US" dirty="0" smtClean="0"/>
              <a:t>, </a:t>
            </a:r>
            <a:r>
              <a:rPr lang="en-US" dirty="0" err="1" smtClean="0"/>
              <a:t>neighborhoodSize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 operations</a:t>
            </a:r>
          </a:p>
          <a:p>
            <a:pPr lvl="2"/>
            <a:r>
              <a:rPr lang="en-US" dirty="0" smtClean="0"/>
              <a:t>add(key, value)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emove(key)</a:t>
            </a:r>
          </a:p>
          <a:p>
            <a:pPr lvl="2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Lock-Free Parallelism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312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9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get(key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637125" y="3257550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66645" y="3264818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0559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83237"/>
            <a:ext cx="1668227" cy="588963"/>
            <a:chOff x="2182795" y="3994151"/>
            <a:chExt cx="1668227" cy="588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1752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9833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455722" y="5596738"/>
            <a:ext cx="425362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get(“z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472904" y="5566549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17287" y="5603347"/>
            <a:ext cx="424568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331325" y="5583237"/>
            <a:ext cx="3690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Concurrency: per-bucket bakery 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888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038600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2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038600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54" y="4191000"/>
            <a:ext cx="457200" cy="457200"/>
          </a:xfrm>
          <a:prstGeom prst="rect">
            <a:avLst/>
          </a:prstGeom>
        </p:spPr>
      </p:pic>
      <p:pic>
        <p:nvPicPr>
          <p:cNvPr id="83" name="Picture 82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91000"/>
            <a:ext cx="457200" cy="457200"/>
          </a:xfrm>
          <a:prstGeom prst="rect">
            <a:avLst/>
          </a:prstGeom>
        </p:spPr>
      </p:pic>
      <p:pic>
        <p:nvPicPr>
          <p:cNvPr id="84" name="Picture 83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191000"/>
            <a:ext cx="457200" cy="457200"/>
          </a:xfrm>
          <a:prstGeom prst="rect">
            <a:avLst/>
          </a:prstGeom>
        </p:spPr>
      </p:pic>
      <p:pic>
        <p:nvPicPr>
          <p:cNvPr id="85" name="Picture 84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91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1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pic>
        <p:nvPicPr>
          <p:cNvPr id="100" name="Picture 99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54" y="4191000"/>
            <a:ext cx="457200" cy="457200"/>
          </a:xfrm>
          <a:prstGeom prst="rect">
            <a:avLst/>
          </a:prstGeom>
        </p:spPr>
      </p:pic>
      <p:pic>
        <p:nvPicPr>
          <p:cNvPr id="101" name="Picture 100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91000"/>
            <a:ext cx="457200" cy="457200"/>
          </a:xfrm>
          <a:prstGeom prst="rect">
            <a:avLst/>
          </a:prstGeom>
        </p:spPr>
      </p:pic>
      <p:pic>
        <p:nvPicPr>
          <p:cNvPr id="102" name="Picture 101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191000"/>
            <a:ext cx="457200" cy="457200"/>
          </a:xfrm>
          <a:prstGeom prst="rect">
            <a:avLst/>
          </a:prstGeom>
        </p:spPr>
      </p:pic>
      <p:pic>
        <p:nvPicPr>
          <p:cNvPr id="103" name="Picture 102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91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27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27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54145" y="1904999"/>
            <a:ext cx="239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add(“y”,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“y” hashes to 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eft Brace 84"/>
          <p:cNvSpPr>
            <a:spLocks/>
          </p:cNvSpPr>
          <p:nvPr/>
        </p:nvSpPr>
        <p:spPr bwMode="auto">
          <a:xfrm rot="5400000">
            <a:off x="3923042" y="2355985"/>
            <a:ext cx="18864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3913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0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54145" y="1904999"/>
            <a:ext cx="239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add(“y”,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“y” hashes to 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eft Brace 84"/>
          <p:cNvSpPr>
            <a:spLocks/>
          </p:cNvSpPr>
          <p:nvPr/>
        </p:nvSpPr>
        <p:spPr bwMode="auto">
          <a:xfrm rot="5400000">
            <a:off x="3923042" y="2355985"/>
            <a:ext cx="18864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53913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3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0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54145" y="1904999"/>
            <a:ext cx="239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add(“y”,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“y” hashes to 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eft Brace 84"/>
          <p:cNvSpPr>
            <a:spLocks/>
          </p:cNvSpPr>
          <p:nvPr/>
        </p:nvSpPr>
        <p:spPr bwMode="auto">
          <a:xfrm rot="5400000">
            <a:off x="3923042" y="2355985"/>
            <a:ext cx="18864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pic>
        <p:nvPicPr>
          <p:cNvPr id="109" name="Picture 108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3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44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inside: Hopscotch Hashing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Buckets</a:t>
            </a:r>
            <a:endParaRPr lang="en-US" sz="2000" dirty="0"/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1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54145" y="1904999"/>
            <a:ext cx="239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add(“y”,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“y” hashes to 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eft Brace 84"/>
          <p:cNvSpPr>
            <a:spLocks/>
          </p:cNvSpPr>
          <p:nvPr/>
        </p:nvSpPr>
        <p:spPr bwMode="auto">
          <a:xfrm rot="5400000">
            <a:off x="3923042" y="2355985"/>
            <a:ext cx="18864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44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415712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2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415712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91000"/>
            <a:ext cx="457200" cy="457200"/>
          </a:xfrm>
          <a:prstGeom prst="rect">
            <a:avLst/>
          </a:prstGeom>
        </p:spPr>
      </p:pic>
      <p:pic>
        <p:nvPicPr>
          <p:cNvPr id="112" name="Picture 111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57200" cy="457200"/>
          </a:xfrm>
          <a:prstGeom prst="rect">
            <a:avLst/>
          </a:prstGeom>
        </p:spPr>
      </p:pic>
      <p:pic>
        <p:nvPicPr>
          <p:cNvPr id="113" name="Picture 112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91000"/>
            <a:ext cx="457200" cy="457200"/>
          </a:xfrm>
          <a:prstGeom prst="rect">
            <a:avLst/>
          </a:prstGeom>
        </p:spPr>
      </p:pic>
      <p:pic>
        <p:nvPicPr>
          <p:cNvPr id="114" name="Picture 113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46" y="4191000"/>
            <a:ext cx="457200" cy="457200"/>
          </a:xfrm>
          <a:prstGeom prst="rect">
            <a:avLst/>
          </a:prstGeom>
        </p:spPr>
      </p:pic>
      <p:pic>
        <p:nvPicPr>
          <p:cNvPr id="115" name="Picture 114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91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2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4" name="TextBox 96"/>
          <p:cNvSpPr txBox="1">
            <a:spLocks noChangeArrowheads="1"/>
          </p:cNvSpPr>
          <p:nvPr/>
        </p:nvSpPr>
        <p:spPr bwMode="auto">
          <a:xfrm>
            <a:off x="3217774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1836974" y="2131660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</a:t>
            </a:r>
            <a:r>
              <a:rPr lang="en-US" sz="2400" dirty="0" err="1" smtClean="0"/>
              <a:t>baz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“y”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3981100" y="2609500"/>
            <a:ext cx="76200" cy="1105600"/>
          </a:xfrm>
          <a:prstGeom prst="curvedConnector4">
            <a:avLst>
              <a:gd name="adj1" fmla="val -300000"/>
              <a:gd name="adj2" fmla="val 995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415712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778945" y="25513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hop</a:t>
            </a:r>
            <a:endParaRPr lang="en-US" i="1" dirty="0"/>
          </a:p>
        </p:txBody>
      </p:sp>
      <p:sp>
        <p:nvSpPr>
          <p:cNvPr id="120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pic>
        <p:nvPicPr>
          <p:cNvPr id="111" name="Picture 110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91000"/>
            <a:ext cx="457200" cy="457200"/>
          </a:xfrm>
          <a:prstGeom prst="rect">
            <a:avLst/>
          </a:prstGeom>
        </p:spPr>
      </p:pic>
      <p:pic>
        <p:nvPicPr>
          <p:cNvPr id="112" name="Picture 111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57200" cy="457200"/>
          </a:xfrm>
          <a:prstGeom prst="rect">
            <a:avLst/>
          </a:prstGeom>
        </p:spPr>
      </p:pic>
      <p:pic>
        <p:nvPicPr>
          <p:cNvPr id="113" name="Picture 112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91000"/>
            <a:ext cx="457200" cy="457200"/>
          </a:xfrm>
          <a:prstGeom prst="rect">
            <a:avLst/>
          </a:prstGeom>
        </p:spPr>
      </p:pic>
      <p:pic>
        <p:nvPicPr>
          <p:cNvPr id="114" name="Picture 113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46" y="4191000"/>
            <a:ext cx="457200" cy="457200"/>
          </a:xfrm>
          <a:prstGeom prst="rect">
            <a:avLst/>
          </a:prstGeom>
        </p:spPr>
      </p:pic>
      <p:pic>
        <p:nvPicPr>
          <p:cNvPr id="115" name="Picture 114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91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6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43071" cy="589538"/>
            <a:chOff x="2182795" y="3989389"/>
            <a:chExt cx="1643071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TextBox 96"/>
          <p:cNvSpPr txBox="1">
            <a:spLocks noChangeArrowheads="1"/>
          </p:cNvSpPr>
          <p:nvPr/>
        </p:nvSpPr>
        <p:spPr bwMode="auto">
          <a:xfrm>
            <a:off x="4343400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" name="Picture 111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91000"/>
            <a:ext cx="457200" cy="457200"/>
          </a:xfrm>
          <a:prstGeom prst="rect">
            <a:avLst/>
          </a:prstGeom>
        </p:spPr>
      </p:pic>
      <p:pic>
        <p:nvPicPr>
          <p:cNvPr id="113" name="Picture 112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57200" cy="457200"/>
          </a:xfrm>
          <a:prstGeom prst="rect">
            <a:avLst/>
          </a:prstGeom>
        </p:spPr>
      </p:pic>
      <p:pic>
        <p:nvPicPr>
          <p:cNvPr id="114" name="Picture 113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91000"/>
            <a:ext cx="457200" cy="457200"/>
          </a:xfrm>
          <a:prstGeom prst="rect">
            <a:avLst/>
          </a:prstGeom>
        </p:spPr>
      </p:pic>
      <p:pic>
        <p:nvPicPr>
          <p:cNvPr id="115" name="Picture 114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46" y="4191000"/>
            <a:ext cx="457200" cy="457200"/>
          </a:xfrm>
          <a:prstGeom prst="rect">
            <a:avLst/>
          </a:prstGeom>
        </p:spPr>
      </p:pic>
      <p:pic>
        <p:nvPicPr>
          <p:cNvPr id="117" name="Picture 116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91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43071" cy="589538"/>
            <a:chOff x="2182795" y="3989389"/>
            <a:chExt cx="1643071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TextBox 96"/>
          <p:cNvSpPr txBox="1">
            <a:spLocks noChangeArrowheads="1"/>
          </p:cNvSpPr>
          <p:nvPr/>
        </p:nvSpPr>
        <p:spPr bwMode="auto">
          <a:xfrm>
            <a:off x="4343400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TextBox 96"/>
          <p:cNvSpPr txBox="1">
            <a:spLocks noChangeArrowheads="1"/>
          </p:cNvSpPr>
          <p:nvPr/>
        </p:nvSpPr>
        <p:spPr bwMode="auto">
          <a:xfrm>
            <a:off x="3215709" y="3179802"/>
            <a:ext cx="4478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w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3" name="Picture 112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91000"/>
            <a:ext cx="457200" cy="457200"/>
          </a:xfrm>
          <a:prstGeom prst="rect">
            <a:avLst/>
          </a:prstGeom>
        </p:spPr>
      </p:pic>
      <p:pic>
        <p:nvPicPr>
          <p:cNvPr id="114" name="Picture 113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57200" cy="457200"/>
          </a:xfrm>
          <a:prstGeom prst="rect">
            <a:avLst/>
          </a:prstGeom>
        </p:spPr>
      </p:pic>
      <p:pic>
        <p:nvPicPr>
          <p:cNvPr id="115" name="Picture 114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91000"/>
            <a:ext cx="457200" cy="457200"/>
          </a:xfrm>
          <a:prstGeom prst="rect">
            <a:avLst/>
          </a:prstGeom>
        </p:spPr>
      </p:pic>
      <p:pic>
        <p:nvPicPr>
          <p:cNvPr id="117" name="Picture 116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46" y="4191000"/>
            <a:ext cx="457200" cy="457200"/>
          </a:xfrm>
          <a:prstGeom prst="rect">
            <a:avLst/>
          </a:prstGeom>
        </p:spPr>
      </p:pic>
      <p:pic>
        <p:nvPicPr>
          <p:cNvPr id="118" name="Picture 117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91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8"/>
            <a:chOff x="2182795" y="3989389"/>
            <a:chExt cx="1668227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6308486" y="4765361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85"/>
          <p:cNvGrpSpPr/>
          <p:nvPr/>
        </p:nvGrpSpPr>
        <p:grpSpPr>
          <a:xfrm>
            <a:off x="6621460" y="5573333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6214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613287" y="4795458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“key”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24428" y="5110438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“value”</a:t>
            </a:r>
            <a:endParaRPr lang="en-US" sz="2400" dirty="0"/>
          </a:p>
        </p:txBody>
      </p:sp>
      <p:cxnSp>
        <p:nvCxnSpPr>
          <p:cNvPr id="92" name="Straight Connector 90"/>
          <p:cNvCxnSpPr>
            <a:cxnSpLocks noChangeShapeType="1"/>
            <a:endCxn id="26" idx="2"/>
          </p:cNvCxnSpPr>
          <p:nvPr/>
        </p:nvCxnSpPr>
        <p:spPr bwMode="auto">
          <a:xfrm flipH="1" flipV="1">
            <a:off x="4426744" y="3757233"/>
            <a:ext cx="4130752" cy="9983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3" name="Straight Connector 88"/>
          <p:cNvCxnSpPr>
            <a:cxnSpLocks noChangeShapeType="1"/>
          </p:cNvCxnSpPr>
          <p:nvPr/>
        </p:nvCxnSpPr>
        <p:spPr bwMode="auto">
          <a:xfrm flipH="1" flipV="1">
            <a:off x="4017363" y="3764659"/>
            <a:ext cx="2304671" cy="99087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1524000" y="1323688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85"/>
          <p:cNvGrpSpPr/>
          <p:nvPr/>
        </p:nvGrpSpPr>
        <p:grpSpPr>
          <a:xfrm>
            <a:off x="1836974" y="2131660"/>
            <a:ext cx="1643071" cy="589538"/>
            <a:chOff x="2182795" y="3989389"/>
            <a:chExt cx="1643071" cy="589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248516" y="3994151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49030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6288" y="3989389"/>
              <a:ext cx="392656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828800" y="1668765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1" y="1353785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107" name="Straight Connector 88"/>
          <p:cNvCxnSpPr>
            <a:cxnSpLocks noChangeShapeType="1"/>
          </p:cNvCxnSpPr>
          <p:nvPr/>
        </p:nvCxnSpPr>
        <p:spPr bwMode="auto">
          <a:xfrm flipH="1">
            <a:off x="3631534" y="2895600"/>
            <a:ext cx="137148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108" name="Straight Connector 90"/>
          <p:cNvCxnSpPr>
            <a:cxnSpLocks noChangeShapeType="1"/>
          </p:cNvCxnSpPr>
          <p:nvPr/>
        </p:nvCxnSpPr>
        <p:spPr bwMode="auto">
          <a:xfrm flipH="1" flipV="1">
            <a:off x="1525804" y="2895600"/>
            <a:ext cx="171846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923817" y="1904999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add(“w”, “bam”)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“w”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Left Brace 84"/>
          <p:cNvSpPr>
            <a:spLocks/>
          </p:cNvSpPr>
          <p:nvPr/>
        </p:nvSpPr>
        <p:spPr bwMode="auto">
          <a:xfrm rot="5400000" flipH="1">
            <a:off x="3514654" y="3414323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0" name="TextBox 111"/>
          <p:cNvSpPr txBox="1">
            <a:spLocks noChangeArrowheads="1"/>
          </p:cNvSpPr>
          <p:nvPr/>
        </p:nvSpPr>
        <p:spPr bwMode="auto">
          <a:xfrm>
            <a:off x="3962400" y="3319046"/>
            <a:ext cx="524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key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TextBox 96"/>
          <p:cNvSpPr txBox="1">
            <a:spLocks noChangeArrowheads="1"/>
          </p:cNvSpPr>
          <p:nvPr/>
        </p:nvSpPr>
        <p:spPr bwMode="auto">
          <a:xfrm>
            <a:off x="4343400" y="3048000"/>
            <a:ext cx="4972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TextBox 96"/>
          <p:cNvSpPr txBox="1">
            <a:spLocks noChangeArrowheads="1"/>
          </p:cNvSpPr>
          <p:nvPr/>
        </p:nvSpPr>
        <p:spPr bwMode="auto">
          <a:xfrm>
            <a:off x="3215709" y="3179802"/>
            <a:ext cx="4478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w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637125" y="3257550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66645" y="3264818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0559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83237"/>
            <a:ext cx="1668227" cy="588963"/>
            <a:chOff x="2182795" y="3994151"/>
            <a:chExt cx="1668227" cy="588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1752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9833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455722" y="5596738"/>
            <a:ext cx="425362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472904" y="5566549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17287" y="5603347"/>
            <a:ext cx="424568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331325" y="5583237"/>
            <a:ext cx="3690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637125" y="3257550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66645" y="3264818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0559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83237"/>
            <a:ext cx="1668227" cy="588963"/>
            <a:chOff x="2182795" y="3994151"/>
            <a:chExt cx="1668227" cy="588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1752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9833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455722" y="5596738"/>
            <a:ext cx="425362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472904" y="5566549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17287" y="5603347"/>
            <a:ext cx="424568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331325" y="5583237"/>
            <a:ext cx="3690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1</a:t>
            </a:r>
          </a:p>
        </p:txBody>
      </p:sp>
      <p:pic>
        <p:nvPicPr>
          <p:cNvPr id="82" name="Picture 81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67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pic>
        <p:nvPicPr>
          <p:cNvPr id="81" name="Picture 80" descr="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67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9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inside: Hopscotch Hashing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cxnSp>
        <p:nvCxnSpPr>
          <p:cNvPr id="46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47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4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8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88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32342" y="6260068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op info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897599" y="6102353"/>
            <a:ext cx="481959" cy="224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2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remove(key)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null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null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remove(“z”)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9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get(key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637125" y="3257550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66645" y="3264818"/>
            <a:ext cx="376184" cy="4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0559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46" name="Group 85"/>
          <p:cNvGrpSpPr/>
          <p:nvPr/>
        </p:nvGrpSpPr>
        <p:grpSpPr>
          <a:xfrm>
            <a:off x="1455974" y="5583237"/>
            <a:ext cx="1668227" cy="588963"/>
            <a:chOff x="2182795" y="3994151"/>
            <a:chExt cx="1668227" cy="588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17527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latin typeface="+mj-lt"/>
                </a:rPr>
                <a:t>0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9833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455722" y="5596738"/>
            <a:ext cx="425362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81" y="1904999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get(“z</a:t>
            </a:r>
            <a:r>
              <a:rPr lang="en-US" dirty="0" smtClean="0"/>
              <a:t>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“z” hashes to 7)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3514654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472904" y="5566549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17287" y="5603347"/>
            <a:ext cx="424568" cy="4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331325" y="5583237"/>
            <a:ext cx="3690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8882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 1"/>
          <p:cNvGraphicFramePr/>
          <p:nvPr/>
        </p:nvGraphicFramePr>
        <p:xfrm>
          <a:off x="-1219200" y="152400"/>
          <a:ext cx="918972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6324600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667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533400" y="1371600"/>
          <a:ext cx="7844435" cy="3925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Hash Map</a:t>
            </a:r>
            <a:br>
              <a:rPr lang="en-US" dirty="0" smtClean="0"/>
            </a:br>
            <a:r>
              <a:rPr lang="en-US" sz="2000" dirty="0" smtClean="0"/>
              <a:t>with Hopscotch Hashing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Daniel </a:t>
            </a:r>
            <a:r>
              <a:rPr lang="en-US" sz="2000" dirty="0" err="1" smtClean="0"/>
              <a:t>Perlmutter</a:t>
            </a:r>
            <a:r>
              <a:rPr lang="en-US" sz="2000" dirty="0" smtClean="0"/>
              <a:t>, </a:t>
            </a:r>
            <a:r>
              <a:rPr lang="en-US" sz="2000" dirty="0" err="1" smtClean="0"/>
              <a:t>Joaquín</a:t>
            </a:r>
            <a:r>
              <a:rPr lang="en-US" sz="2000" dirty="0" smtClean="0"/>
              <a:t> </a:t>
            </a:r>
            <a:r>
              <a:rPr lang="en-US" sz="2000" dirty="0" err="1" smtClean="0"/>
              <a:t>Ruales</a:t>
            </a:r>
            <a:r>
              <a:rPr lang="en-US" sz="2000" dirty="0" smtClean="0"/>
              <a:t>, Wen-Hsiang Shaw</a:t>
            </a:r>
            <a:endParaRPr 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098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inside: Hopscotch Hashing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99925"/>
            <a:chOff x="968346" y="2422515"/>
            <a:chExt cx="7786742" cy="9003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314512" cy="400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8864" cy="338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4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Left Brace 84"/>
          <p:cNvSpPr>
            <a:spLocks/>
          </p:cNvSpPr>
          <p:nvPr/>
        </p:nvSpPr>
        <p:spPr bwMode="auto">
          <a:xfrm rot="5400000">
            <a:off x="3460839" y="2265453"/>
            <a:ext cx="369705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167928" y="4293146"/>
            <a:ext cx="2759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Each element is hashed to a single ‘virtual bucket’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this case, both “x” and “z” hashed to 7</a:t>
            </a:r>
            <a:endParaRPr lang="en-US" i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7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95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6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2243090" y="2012525"/>
            <a:ext cx="19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Bucket #7’s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neighborhood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63624" y="6345072"/>
            <a:ext cx="279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(Neighborhood Size=4)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02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inside: Hopscotch Hashing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99926"/>
            <a:chOff x="968346" y="2422515"/>
            <a:chExt cx="7786742" cy="9003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8864" cy="338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314512" cy="40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4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67928" y="4293146"/>
            <a:ext cx="2759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Each element is hashed to a single ‘virtual bucket’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this case, both “x” and “z” hashed to 7</a:t>
            </a:r>
            <a:endParaRPr lang="en-US" i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7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95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96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63624" y="6345072"/>
            <a:ext cx="279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(Neighborhood Size=4)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Left Brace 84"/>
          <p:cNvSpPr>
            <a:spLocks/>
          </p:cNvSpPr>
          <p:nvPr/>
        </p:nvSpPr>
        <p:spPr bwMode="auto">
          <a:xfrm rot="5400000">
            <a:off x="4340611" y="2343205"/>
            <a:ext cx="214313" cy="1500189"/>
          </a:xfrm>
          <a:prstGeom prst="leftBrace">
            <a:avLst>
              <a:gd name="adj1" fmla="val 8329"/>
              <a:gd name="adj2" fmla="val 2327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648199" y="2182455"/>
            <a:ext cx="19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Bucket #9’s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neighborhood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9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69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2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dd(key, value)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3257550"/>
            <a:ext cx="7786688" cy="838200"/>
            <a:chOff x="968346" y="2422515"/>
            <a:chExt cx="7786742" cy="838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8346" y="2422515"/>
              <a:ext cx="7786742" cy="500861"/>
              <a:chOff x="968346" y="2422515"/>
              <a:chExt cx="7786742" cy="500861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968346" y="2422515"/>
                <a:ext cx="7786742" cy="4999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endParaRPr lang="en-US" sz="4000"/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1105648" y="2672691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149363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88090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26673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26540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304127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3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42854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4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3815815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5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203084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6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590353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7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497762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364892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752161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139430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1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526699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2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913968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3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730123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4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7688507" y="2671765"/>
                <a:ext cx="499934" cy="14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8077221" y="2671754"/>
                <a:ext cx="50006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1045290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</a:t>
              </a:r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1431209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</a:t>
              </a:r>
            </a:p>
          </p:txBody>
        </p:sp>
        <p:sp>
          <p:nvSpPr>
            <p:cNvPr id="8" name="TextBox 27"/>
            <p:cNvSpPr txBox="1">
              <a:spLocks noChangeArrowheads="1"/>
            </p:cNvSpPr>
            <p:nvPr/>
          </p:nvSpPr>
          <p:spPr bwMode="auto">
            <a:xfrm>
              <a:off x="1817128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3</a:t>
              </a:r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203047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4</a:t>
              </a:r>
            </a:p>
          </p:txBody>
        </p: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2588966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5</a:t>
              </a:r>
            </a:p>
          </p:txBody>
        </p:sp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2974885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6</a:t>
              </a:r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3360804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7</a:t>
              </a: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3746723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8</a:t>
              </a: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4132642" y="2922581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9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442301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10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4850685" y="2922581"/>
              <a:ext cx="38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11</a:t>
              </a:r>
            </a:p>
          </p:txBody>
        </p:sp>
        <p:sp>
          <p:nvSpPr>
            <p:cNvPr id="17" name="TextBox 36"/>
            <p:cNvSpPr txBox="1">
              <a:spLocks noChangeArrowheads="1"/>
            </p:cNvSpPr>
            <p:nvPr/>
          </p:nvSpPr>
          <p:spPr bwMode="auto">
            <a:xfrm>
              <a:off x="524626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12</a:t>
              </a:r>
            </a:p>
          </p:txBody>
        </p:sp>
        <p:sp>
          <p:nvSpPr>
            <p:cNvPr id="18" name="TextBox 37"/>
            <p:cNvSpPr txBox="1">
              <a:spLocks noChangeArrowheads="1"/>
            </p:cNvSpPr>
            <p:nvPr/>
          </p:nvSpPr>
          <p:spPr bwMode="auto">
            <a:xfrm>
              <a:off x="563161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13</a:t>
              </a:r>
            </a:p>
          </p:txBody>
        </p:sp>
        <p:sp>
          <p:nvSpPr>
            <p:cNvPr id="19" name="TextBox 38"/>
            <p:cNvSpPr txBox="1">
              <a:spLocks noChangeArrowheads="1"/>
            </p:cNvSpPr>
            <p:nvPr/>
          </p:nvSpPr>
          <p:spPr bwMode="auto">
            <a:xfrm>
              <a:off x="601696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14</a:t>
              </a:r>
            </a:p>
          </p:txBody>
        </p: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6402321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15</a:t>
              </a:r>
            </a:p>
          </p:txBody>
        </p:sp>
        <p:sp>
          <p:nvSpPr>
            <p:cNvPr id="21" name="TextBox 40"/>
            <p:cNvSpPr txBox="1">
              <a:spLocks noChangeArrowheads="1"/>
            </p:cNvSpPr>
            <p:nvPr/>
          </p:nvSpPr>
          <p:spPr bwMode="auto">
            <a:xfrm>
              <a:off x="6787673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16</a:t>
              </a: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7173025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17</a:t>
              </a: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7558377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18</a:t>
              </a: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7943729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19</a:t>
              </a: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8365238" y="2922581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20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514" y="2876490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Buckets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96"/>
          <p:cNvSpPr txBox="1">
            <a:spLocks noChangeArrowheads="1"/>
          </p:cNvSpPr>
          <p:nvPr/>
        </p:nvSpPr>
        <p:spPr bwMode="auto">
          <a:xfrm>
            <a:off x="2825750" y="3048000"/>
            <a:ext cx="5180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111"/>
          <p:cNvSpPr txBox="1">
            <a:spLocks noChangeArrowheads="1"/>
          </p:cNvSpPr>
          <p:nvPr/>
        </p:nvSpPr>
        <p:spPr bwMode="auto">
          <a:xfrm>
            <a:off x="3581400" y="3048000"/>
            <a:ext cx="4876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88"/>
          <p:cNvCxnSpPr>
            <a:cxnSpLocks noChangeShapeType="1"/>
          </p:cNvCxnSpPr>
          <p:nvPr/>
        </p:nvCxnSpPr>
        <p:spPr bwMode="auto">
          <a:xfrm flipV="1">
            <a:off x="1143000" y="3764659"/>
            <a:ext cx="1725384" cy="10058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1" name="Straight Connector 90"/>
          <p:cNvCxnSpPr>
            <a:cxnSpLocks noChangeShapeType="1"/>
          </p:cNvCxnSpPr>
          <p:nvPr/>
        </p:nvCxnSpPr>
        <p:spPr bwMode="auto">
          <a:xfrm flipH="1" flipV="1">
            <a:off x="3233738" y="3762375"/>
            <a:ext cx="149224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pSp>
        <p:nvGrpSpPr>
          <p:cNvPr id="52" name="Group 85"/>
          <p:cNvGrpSpPr/>
          <p:nvPr/>
        </p:nvGrpSpPr>
        <p:grpSpPr>
          <a:xfrm>
            <a:off x="1455974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24851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87607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8146" y="3994151"/>
              <a:ext cx="36901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58942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“bar”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1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“x”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731873" y="4770503"/>
            <a:ext cx="2239962" cy="157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85"/>
          <p:cNvGrpSpPr/>
          <p:nvPr/>
        </p:nvGrpSpPr>
        <p:grpSpPr>
          <a:xfrm>
            <a:off x="4044847" y="5578475"/>
            <a:ext cx="1668227" cy="589537"/>
            <a:chOff x="2182795" y="3989389"/>
            <a:chExt cx="1668227" cy="589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 rot="16200000">
              <a:off x="2754302" y="3442755"/>
              <a:ext cx="500058" cy="16430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2362181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790809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219437" y="4262440"/>
              <a:ext cx="50006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4851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6214" y="3994151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8146" y="3994151"/>
              <a:ext cx="39305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6288" y="3989389"/>
              <a:ext cx="43473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+mj-lt"/>
                </a:rPr>
                <a:t>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36674" y="4800600"/>
            <a:ext cx="193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    “z”</a:t>
            </a:r>
            <a:endParaRPr lang="en-US" sz="2400" dirty="0"/>
          </a:p>
        </p:txBody>
      </p:sp>
      <p:cxnSp>
        <p:nvCxnSpPr>
          <p:cNvPr id="76" name="Straight Connector 90"/>
          <p:cNvCxnSpPr>
            <a:cxnSpLocks noChangeShapeType="1"/>
          </p:cNvCxnSpPr>
          <p:nvPr/>
        </p:nvCxnSpPr>
        <p:spPr bwMode="auto">
          <a:xfrm flipH="1" flipV="1">
            <a:off x="4018799" y="3757233"/>
            <a:ext cx="1948538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7" name="Straight Connector 88"/>
          <p:cNvCxnSpPr>
            <a:cxnSpLocks noChangeShapeType="1"/>
          </p:cNvCxnSpPr>
          <p:nvPr/>
        </p:nvCxnSpPr>
        <p:spPr bwMode="auto">
          <a:xfrm flipH="1" flipV="1">
            <a:off x="3631533" y="3757233"/>
            <a:ext cx="100340" cy="100812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4047815" y="5115580"/>
            <a:ext cx="204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Value: “foo”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848796" y="1904999"/>
            <a:ext cx="260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add(“key”, “value”)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“key” hashes to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Left Brace 84"/>
          <p:cNvSpPr>
            <a:spLocks/>
          </p:cNvSpPr>
          <p:nvPr/>
        </p:nvSpPr>
        <p:spPr bwMode="auto">
          <a:xfrm rot="5400000" flipH="1">
            <a:off x="4291535" y="3400945"/>
            <a:ext cx="232320" cy="1500189"/>
          </a:xfrm>
          <a:prstGeom prst="leftBrace">
            <a:avLst>
              <a:gd name="adj1" fmla="val 8329"/>
              <a:gd name="adj2" fmla="val 8725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038600" y="3257551"/>
            <a:ext cx="376184" cy="499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1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3262</Words>
  <Application>Microsoft Office PowerPoint</Application>
  <PresentationFormat>On-screen Show (4:3)</PresentationFormat>
  <Paragraphs>1646</Paragraphs>
  <Slides>45</Slides>
  <Notes>37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Concurrent Hash Map with Hopscotch Hashing</vt:lpstr>
      <vt:lpstr>On the outside </vt:lpstr>
      <vt:lpstr>On the inside: Hopscotch Hashing</vt:lpstr>
      <vt:lpstr>On the inside: Hopscotch Hashing</vt:lpstr>
      <vt:lpstr>On the inside: Hopscotch Hashing</vt:lpstr>
      <vt:lpstr>On the inside: Hopscotch Hashing</vt:lpstr>
      <vt:lpstr>Operations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remove(key)</vt:lpstr>
      <vt:lpstr>remove(key)</vt:lpstr>
      <vt:lpstr>remove(key)</vt:lpstr>
      <vt:lpstr>get(key)</vt:lpstr>
      <vt:lpstr>Concurrency: per-bucket bakery Locks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add(key, value)</vt:lpstr>
      <vt:lpstr>remove(key)</vt:lpstr>
      <vt:lpstr>remove(key)</vt:lpstr>
      <vt:lpstr>remove(key)</vt:lpstr>
      <vt:lpstr>remove(key)</vt:lpstr>
      <vt:lpstr>get(key)</vt:lpstr>
      <vt:lpstr>Performance</vt:lpstr>
      <vt:lpstr>Slide 43</vt:lpstr>
      <vt:lpstr>Slide 44</vt:lpstr>
      <vt:lpstr>Concurrent Hash Map with Hopscotch Hashing</vt:lpstr>
    </vt:vector>
  </TitlesOfParts>
  <Company>LITO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Hopscotch Hashing</dc:title>
  <dc:creator>jar2262</dc:creator>
  <cp:lastModifiedBy>Joaquín</cp:lastModifiedBy>
  <cp:revision>41</cp:revision>
  <dcterms:created xsi:type="dcterms:W3CDTF">2012-12-17T19:04:59Z</dcterms:created>
  <dcterms:modified xsi:type="dcterms:W3CDTF">2012-12-17T19:07:39Z</dcterms:modified>
</cp:coreProperties>
</file>