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85" r:id="rId5"/>
    <p:sldId id="259" r:id="rId6"/>
    <p:sldId id="286" r:id="rId7"/>
    <p:sldId id="287" r:id="rId8"/>
    <p:sldId id="288" r:id="rId9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11"/>
      <p:bold r:id="rId12"/>
      <p:italic r:id="rId13"/>
      <p:boldItalic r:id="rId14"/>
    </p:embeddedFont>
    <p:embeddedFont>
      <p:font typeface="Trebuchet MS" panose="020B070302020209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03"/>
    <p:restoredTop sz="94538"/>
  </p:normalViewPr>
  <p:slideViewPr>
    <p:cSldViewPr snapToGrid="0">
      <p:cViewPr varScale="1">
        <p:scale>
          <a:sx n="86" d="100"/>
          <a:sy n="86" d="100"/>
        </p:scale>
        <p:origin x="208" y="6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dt" idx="10"/>
          </p:nvPr>
        </p:nvSpPr>
        <p:spPr>
          <a:xfrm>
            <a:off x="4310063" y="152400"/>
            <a:ext cx="23955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558800" y="4292600"/>
            <a:ext cx="574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152400" y="8534400"/>
            <a:ext cx="45704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sldNum" idx="12"/>
          </p:nvPr>
        </p:nvSpPr>
        <p:spPr>
          <a:xfrm>
            <a:off x="4953000" y="85344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558800" y="4292600"/>
            <a:ext cx="574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1:notes"/>
          <p:cNvSpPr txBox="1">
            <a:spLocks noGrp="1"/>
          </p:cNvSpPr>
          <p:nvPr>
            <p:ph type="sldNum" idx="12"/>
          </p:nvPr>
        </p:nvSpPr>
        <p:spPr>
          <a:xfrm>
            <a:off x="4953000" y="85344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558800" y="4292600"/>
            <a:ext cx="574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 txBox="1">
            <a:spLocks noGrp="1"/>
          </p:cNvSpPr>
          <p:nvPr>
            <p:ph type="sldNum" idx="12"/>
          </p:nvPr>
        </p:nvSpPr>
        <p:spPr>
          <a:xfrm>
            <a:off x="4953000" y="85344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558800" y="4292600"/>
            <a:ext cx="574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p3:notes"/>
          <p:cNvSpPr txBox="1">
            <a:spLocks noGrp="1"/>
          </p:cNvSpPr>
          <p:nvPr>
            <p:ph type="sldNum" idx="12"/>
          </p:nvPr>
        </p:nvSpPr>
        <p:spPr>
          <a:xfrm>
            <a:off x="4953000" y="85344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ab77e395_2_1:notes"/>
          <p:cNvSpPr txBox="1">
            <a:spLocks noGrp="1"/>
          </p:cNvSpPr>
          <p:nvPr>
            <p:ph type="body" idx="1"/>
          </p:nvPr>
        </p:nvSpPr>
        <p:spPr>
          <a:xfrm>
            <a:off x="558800" y="4292600"/>
            <a:ext cx="57405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33ab77e395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912813"/>
            <a:ext cx="9144000" cy="594518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"/>
          <p:cNvGrpSpPr/>
          <p:nvPr/>
        </p:nvGrpSpPr>
        <p:grpSpPr>
          <a:xfrm>
            <a:off x="0" y="6356350"/>
            <a:ext cx="9144000" cy="501650"/>
            <a:chOff x="0" y="4004"/>
            <a:chExt cx="5760" cy="316"/>
          </a:xfrm>
        </p:grpSpPr>
        <p:sp>
          <p:nvSpPr>
            <p:cNvPr id="20" name="Google Shape;20;p2"/>
            <p:cNvSpPr/>
            <p:nvPr/>
          </p:nvSpPr>
          <p:spPr>
            <a:xfrm>
              <a:off x="0" y="4004"/>
              <a:ext cx="5760" cy="31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" name="Google Shape;21;p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" y="4004"/>
              <a:ext cx="5758" cy="31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455613" y="6461125"/>
            <a:ext cx="4570412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455613" y="1736725"/>
            <a:ext cx="8332787" cy="204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455613" y="3886200"/>
            <a:ext cx="83327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6731" y="51664"/>
            <a:ext cx="5270550" cy="86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4899819" y="1931194"/>
            <a:ext cx="5851525" cy="2170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481807" y="-164305"/>
            <a:ext cx="5851525" cy="636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3678244" y="6397539"/>
            <a:ext cx="164465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4079296" y="6405080"/>
            <a:ext cx="40227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8293100" y="6397625"/>
            <a:ext cx="736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227013" y="90488"/>
            <a:ext cx="8683625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227013" y="1279525"/>
            <a:ext cx="8683625" cy="466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marL="914400" lvl="1" indent="-3429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Char char="–"/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 marL="1371600" lvl="2" indent="-330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aramond"/>
              <a:buChar char="•"/>
              <a:defRPr>
                <a:latin typeface="Garamond"/>
                <a:ea typeface="Garamond"/>
                <a:cs typeface="Garamond"/>
                <a:sym typeface="Garamond"/>
              </a:defRPr>
            </a:lvl3pPr>
            <a:lvl4pPr marL="1828800" lvl="3" indent="-3175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Char char="–"/>
              <a:defRPr>
                <a:latin typeface="Garamond"/>
                <a:ea typeface="Garamond"/>
                <a:cs typeface="Garamond"/>
                <a:sym typeface="Garamond"/>
              </a:defRPr>
            </a:lvl4pPr>
            <a:lvl5pPr marL="2286000" lvl="4" indent="-3175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Char char="»"/>
              <a:defRPr>
                <a:latin typeface="Garamond"/>
                <a:ea typeface="Garamond"/>
                <a:cs typeface="Garamond"/>
                <a:sym typeface="Garamond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3678244" y="6397539"/>
            <a:ext cx="164465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4079296" y="6405080"/>
            <a:ext cx="40227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8293100" y="6397625"/>
            <a:ext cx="736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3678244" y="6397539"/>
            <a:ext cx="164465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4079296" y="6405080"/>
            <a:ext cx="40227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8293100" y="6397625"/>
            <a:ext cx="736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/>
            </a:lvl2pPr>
            <a:lvl3pPr marL="1371600" lvl="2" indent="-228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/>
            </a:lvl3pPr>
            <a:lvl4pPr marL="1828800" lvl="3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sz="1600"/>
            </a:lvl4pPr>
            <a:lvl5pPr marL="2286000" lvl="4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3678244" y="6397539"/>
            <a:ext cx="164465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079296" y="6405080"/>
            <a:ext cx="40227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293100" y="6397625"/>
            <a:ext cx="736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227013" y="90488"/>
            <a:ext cx="8683625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227013" y="1279525"/>
            <a:ext cx="4265612" cy="466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645025" y="1279525"/>
            <a:ext cx="4265613" cy="466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3678244" y="6397539"/>
            <a:ext cx="164465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79296" y="6405080"/>
            <a:ext cx="40227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293100" y="6397625"/>
            <a:ext cx="736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 b="1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 b="1"/>
            </a:lvl2pPr>
            <a:lvl3pPr marL="1371600" lvl="2" indent="-228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 b="1"/>
            </a:lvl3pPr>
            <a:lvl4pPr marL="1828800" lvl="3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sz="1600" b="1"/>
            </a:lvl4pPr>
            <a:lvl5pPr marL="2286000" lvl="4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 b="1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 b="1"/>
            </a:lvl2pPr>
            <a:lvl3pPr marL="1371600" lvl="2" indent="-228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 b="1"/>
            </a:lvl3pPr>
            <a:lvl4pPr marL="1828800" lvl="3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sz="1600" b="1"/>
            </a:lvl4pPr>
            <a:lvl5pPr marL="2286000" lvl="4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3678244" y="6397539"/>
            <a:ext cx="164465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4079296" y="6405080"/>
            <a:ext cx="40227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293100" y="6397625"/>
            <a:ext cx="736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92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406400" algn="l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–"/>
              <a:defRPr sz="2800"/>
            </a:lvl2pPr>
            <a:lvl3pPr marL="1371600" lvl="2" indent="-3810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/>
            </a:lvl3pPr>
            <a:lvl4pPr marL="1828800" lvl="3" indent="-355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  <a:defRPr sz="2000"/>
            </a:lvl4pPr>
            <a:lvl5pPr marL="2286000" lvl="4" indent="-355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sz="1600"/>
            </a:lvl1pPr>
            <a:lvl2pPr marL="914400" lvl="1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sz="12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3678244" y="6397539"/>
            <a:ext cx="164465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4079296" y="6405080"/>
            <a:ext cx="40227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293100" y="6397625"/>
            <a:ext cx="736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  <a:defRPr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None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sz="1600"/>
            </a:lvl1pPr>
            <a:lvl2pPr marL="914400" lvl="1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sz="12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dt" idx="10"/>
          </p:nvPr>
        </p:nvSpPr>
        <p:spPr>
          <a:xfrm>
            <a:off x="3678244" y="6397539"/>
            <a:ext cx="164465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ftr" idx="11"/>
          </p:nvPr>
        </p:nvSpPr>
        <p:spPr>
          <a:xfrm>
            <a:off x="4079296" y="6405080"/>
            <a:ext cx="40227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8293100" y="6397625"/>
            <a:ext cx="736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227013" y="90488"/>
            <a:ext cx="8683625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 rot="5400000">
            <a:off x="2237582" y="-731044"/>
            <a:ext cx="4662488" cy="868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3678244" y="6397539"/>
            <a:ext cx="164465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4079296" y="6405080"/>
            <a:ext cx="40227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108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8293100" y="6397625"/>
            <a:ext cx="736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227013" y="1279525"/>
            <a:ext cx="8683625" cy="466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429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0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–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75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»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27013" y="90488"/>
            <a:ext cx="8683625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3678244" y="6397539"/>
            <a:ext cx="164465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4079296" y="6405080"/>
            <a:ext cx="40227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293100" y="6397625"/>
            <a:ext cx="736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1"/>
          <p:cNvCxnSpPr/>
          <p:nvPr/>
        </p:nvCxnSpPr>
        <p:spPr>
          <a:xfrm>
            <a:off x="231775" y="6032500"/>
            <a:ext cx="8683625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5;p1"/>
          <p:cNvCxnSpPr/>
          <p:nvPr/>
        </p:nvCxnSpPr>
        <p:spPr>
          <a:xfrm flipH="1">
            <a:off x="8197560" y="6405080"/>
            <a:ext cx="142" cy="29342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" name="Google Shape;16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12347" y="6185640"/>
            <a:ext cx="3641156" cy="59492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tif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ctrTitle"/>
          </p:nvPr>
        </p:nvSpPr>
        <p:spPr>
          <a:xfrm>
            <a:off x="0" y="998622"/>
            <a:ext cx="8987589" cy="3021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Garamond"/>
                <a:ea typeface="Garamond"/>
                <a:cs typeface="Garamond"/>
                <a:sym typeface="Garamond"/>
              </a:rPr>
              <a:t>  Detecting Cancer in Gigapixel Pathology Images</a:t>
            </a:r>
            <a:endParaRPr sz="6000"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455613" y="4345072"/>
            <a:ext cx="8332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>
              <a:spcBef>
                <a:spcPts val="0"/>
              </a:spcBef>
            </a:pPr>
            <a:r>
              <a:rPr lang="en-US" sz="2000" dirty="0">
                <a:latin typeface="Garamond"/>
                <a:ea typeface="Garamond"/>
                <a:cs typeface="Garamond"/>
                <a:sym typeface="Garamond"/>
              </a:rPr>
              <a:t>Wen Shen</a:t>
            </a:r>
            <a:r>
              <a:rPr lang="zh-CN" altLang="en-US" sz="2000" dirty="0">
                <a:latin typeface="Garamond"/>
                <a:ea typeface="Garamond"/>
                <a:cs typeface="Garamond"/>
                <a:sym typeface="Garamond"/>
              </a:rPr>
              <a:t>   </a:t>
            </a:r>
            <a:r>
              <a:rPr lang="en-US" sz="2000" dirty="0">
                <a:latin typeface="Garamond"/>
                <a:ea typeface="Garamond"/>
                <a:cs typeface="Garamond"/>
                <a:sym typeface="Garamond"/>
              </a:rPr>
              <a:t>05/</a:t>
            </a:r>
            <a:r>
              <a:rPr lang="en-US" altLang="zh-CN" sz="2000" dirty="0">
                <a:latin typeface="Garamond"/>
                <a:ea typeface="Garamond"/>
                <a:cs typeface="Garamond"/>
                <a:sym typeface="Garamond"/>
              </a:rPr>
              <a:t>17</a:t>
            </a:r>
            <a:r>
              <a:rPr lang="en-US" sz="2000" dirty="0">
                <a:latin typeface="Garamond"/>
                <a:ea typeface="Garamond"/>
                <a:cs typeface="Garamond"/>
                <a:sym typeface="Garamond"/>
              </a:rPr>
              <a:t>/2019</a:t>
            </a:r>
            <a:endParaRPr lang="en-US" altLang="zh-CN" sz="2000" dirty="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Garamond"/>
                <a:ea typeface="Garamond"/>
                <a:cs typeface="Garamond"/>
                <a:sym typeface="Garamond"/>
              </a:rPr>
              <a:t>Columbia</a:t>
            </a:r>
            <a:r>
              <a:rPr lang="zh-CN" altLang="en-US" sz="2000" dirty="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altLang="zh-CN" sz="2000" dirty="0">
                <a:latin typeface="Garamond"/>
                <a:ea typeface="Garamond"/>
                <a:cs typeface="Garamond"/>
                <a:sym typeface="Garamond"/>
              </a:rPr>
              <a:t>University</a:t>
            </a:r>
            <a:r>
              <a:rPr lang="zh-CN" altLang="en-US" sz="2000" dirty="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altLang="zh-CN" sz="2000" dirty="0">
                <a:latin typeface="Garamond"/>
                <a:ea typeface="Garamond"/>
                <a:cs typeface="Garamond"/>
                <a:sym typeface="Garamond"/>
              </a:rPr>
              <a:t>Department</a:t>
            </a:r>
            <a:r>
              <a:rPr lang="zh-CN" altLang="en-US" sz="2000" dirty="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altLang="zh-CN" sz="2000" dirty="0">
                <a:latin typeface="Garamond"/>
                <a:ea typeface="Garamond"/>
                <a:cs typeface="Garamond"/>
                <a:sym typeface="Garamond"/>
              </a:rPr>
              <a:t>of</a:t>
            </a:r>
            <a:r>
              <a:rPr lang="zh-CN" altLang="en-US" sz="2000" dirty="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altLang="zh-CN" sz="2000" dirty="0">
                <a:latin typeface="Garamond"/>
                <a:ea typeface="Garamond"/>
                <a:cs typeface="Garamond"/>
                <a:sym typeface="Garamond"/>
              </a:rPr>
              <a:t>Biomedical</a:t>
            </a:r>
            <a:r>
              <a:rPr lang="zh-CN" altLang="en-US" sz="2000" dirty="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altLang="zh-CN" sz="2000" dirty="0">
                <a:latin typeface="Garamond"/>
                <a:ea typeface="Garamond"/>
                <a:cs typeface="Garamond"/>
                <a:sym typeface="Garamond"/>
              </a:rPr>
              <a:t>Informatics</a:t>
            </a:r>
            <a:endParaRPr lang="en-US" sz="2000" dirty="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Garamond"/>
                <a:ea typeface="Garamond"/>
                <a:cs typeface="Garamond"/>
                <a:sym typeface="Garamond"/>
              </a:rPr>
              <a:t>    </a:t>
            </a:r>
            <a:endParaRPr sz="2000" dirty="0"/>
          </a:p>
        </p:txBody>
      </p:sp>
      <p:sp>
        <p:nvSpPr>
          <p:cNvPr id="96" name="Google Shape;96;p13"/>
          <p:cNvSpPr/>
          <p:nvPr/>
        </p:nvSpPr>
        <p:spPr>
          <a:xfrm>
            <a:off x="4310381" y="3276600"/>
            <a:ext cx="45719" cy="101600"/>
          </a:xfrm>
          <a:prstGeom prst="arc">
            <a:avLst>
              <a:gd name="adj1" fmla="val 16200000"/>
              <a:gd name="adj2" fmla="val 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079296" y="6405080"/>
            <a:ext cx="40227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Problem</a:t>
            </a:r>
            <a:endParaRPr dirty="0"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293100" y="6397625"/>
            <a:ext cx="736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2</a:t>
            </a:fld>
            <a:endParaRPr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069EE3-93E8-7649-B9C2-6CA747DD8097}"/>
              </a:ext>
            </a:extLst>
          </p:cNvPr>
          <p:cNvGrpSpPr/>
          <p:nvPr/>
        </p:nvGrpSpPr>
        <p:grpSpPr>
          <a:xfrm>
            <a:off x="766158" y="300789"/>
            <a:ext cx="8281590" cy="5262529"/>
            <a:chOff x="766158" y="300789"/>
            <a:chExt cx="8281590" cy="526252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411A2A2-2F1D-9642-8C14-4902801BF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158" y="300789"/>
              <a:ext cx="2819253" cy="258223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6899D74-989B-4842-BBAC-514B8043C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2575" y="3644158"/>
              <a:ext cx="2182786" cy="1416712"/>
            </a:xfrm>
            <a:prstGeom prst="rect">
              <a:avLst/>
            </a:prstGeom>
          </p:spPr>
        </p:pic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ED7365EA-8E89-D345-BDC6-AC5066AFDFC5}"/>
                </a:ext>
              </a:extLst>
            </p:cNvPr>
            <p:cNvSpPr/>
            <p:nvPr/>
          </p:nvSpPr>
          <p:spPr>
            <a:xfrm>
              <a:off x="2117509" y="3131133"/>
              <a:ext cx="156459" cy="430214"/>
            </a:xfrm>
            <a:prstGeom prst="down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E70002-7214-934D-8C3F-61EF153DD971}"/>
                </a:ext>
              </a:extLst>
            </p:cNvPr>
            <p:cNvSpPr txBox="1"/>
            <p:nvPr/>
          </p:nvSpPr>
          <p:spPr>
            <a:xfrm>
              <a:off x="1795918" y="2803156"/>
              <a:ext cx="1069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Biopsy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8C144B-F498-A040-B34D-4B0454E26DEE}"/>
                </a:ext>
              </a:extLst>
            </p:cNvPr>
            <p:cNvSpPr txBox="1"/>
            <p:nvPr/>
          </p:nvSpPr>
          <p:spPr>
            <a:xfrm>
              <a:off x="1601806" y="5224764"/>
              <a:ext cx="13443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Preparation</a:t>
              </a:r>
            </a:p>
          </p:txBody>
        </p:sp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082444AA-171A-C048-99B6-BEC261277AAA}"/>
                </a:ext>
              </a:extLst>
            </p:cNvPr>
            <p:cNvSpPr/>
            <p:nvPr/>
          </p:nvSpPr>
          <p:spPr>
            <a:xfrm rot="16200000">
              <a:off x="4576880" y="3999361"/>
              <a:ext cx="207402" cy="1611641"/>
            </a:xfrm>
            <a:prstGeom prst="down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20DA954-AD02-EA43-96FF-A4C989531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2468" y="3429000"/>
              <a:ext cx="999793" cy="116255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3015F5-5332-D64E-BEA3-A96A0AE29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6401" y="714373"/>
              <a:ext cx="3169083" cy="391413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ACA124-7F90-0B41-9B72-15FFF38514D7}"/>
                </a:ext>
              </a:extLst>
            </p:cNvPr>
            <p:cNvSpPr txBox="1"/>
            <p:nvPr/>
          </p:nvSpPr>
          <p:spPr>
            <a:xfrm>
              <a:off x="6129694" y="4739606"/>
              <a:ext cx="18824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Visual Inspection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0C594F-E165-6E41-AAF7-E1E19ECBEF9F}"/>
                </a:ext>
              </a:extLst>
            </p:cNvPr>
            <p:cNvSpPr/>
            <p:nvPr/>
          </p:nvSpPr>
          <p:spPr>
            <a:xfrm>
              <a:off x="6460958" y="436858"/>
              <a:ext cx="926431" cy="18130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</a:rPr>
                <a:t>Healthy</a:t>
              </a:r>
            </a:p>
            <a:p>
              <a:pPr algn="ctr"/>
              <a:r>
                <a:rPr lang="en-US" b="1" dirty="0">
                  <a:solidFill>
                    <a:sysClr val="windowText" lastClr="000000"/>
                  </a:solidFill>
                </a:rPr>
                <a:t>vs</a:t>
              </a:r>
            </a:p>
            <a:p>
              <a:pPr algn="ctr"/>
              <a:r>
                <a:rPr lang="en-US" b="1" dirty="0">
                  <a:solidFill>
                    <a:sysClr val="windowText" lastClr="000000"/>
                  </a:solidFill>
                </a:rPr>
                <a:t>Tumor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427CBC-A1F1-254A-8162-1EF68B6E9797}"/>
                </a:ext>
              </a:extLst>
            </p:cNvPr>
            <p:cNvSpPr txBox="1"/>
            <p:nvPr/>
          </p:nvSpPr>
          <p:spPr>
            <a:xfrm>
              <a:off x="5486401" y="472122"/>
              <a:ext cx="35613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Diagnosis →</a:t>
              </a:r>
              <a:r>
                <a:rPr lang="zh-CN" altLang="en-US" sz="1600" b="1" dirty="0"/>
                <a:t> </a:t>
              </a:r>
              <a:r>
                <a:rPr lang="en-US" altLang="zh-CN" sz="1600" b="1" dirty="0"/>
                <a:t>Treatment</a:t>
              </a:r>
              <a:r>
                <a:rPr lang="zh-CN" altLang="en-US" sz="1600" b="1" dirty="0"/>
                <a:t> </a:t>
              </a:r>
              <a:r>
                <a:rPr lang="en-US" altLang="zh-CN" sz="1600" b="1" dirty="0"/>
                <a:t>Plan</a:t>
              </a:r>
              <a:endParaRPr lang="en-US" sz="1600" b="1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227013" y="174706"/>
            <a:ext cx="8683625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Inspection</a:t>
            </a: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sz="2000" b="1" dirty="0">
              <a:solidFill>
                <a:schemeClr val="accent5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>
          <a:xfrm>
            <a:off x="491711" y="1267493"/>
            <a:ext cx="8683625" cy="466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with?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wrong?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•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tedious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prone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(despite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efforts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pathologists).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Tissue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volumes: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sliced,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samples.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(order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100,000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100,000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pixels).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Expertise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rare.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Pathologists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patients,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spend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Tumors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small.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Needle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haystack.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Fatigue.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Mistakes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happen.</a:t>
            </a:r>
          </a:p>
          <a:p>
            <a:pPr marL="0" lvl="0" indent="0">
              <a:spcBef>
                <a:spcPts val="0"/>
              </a:spcBef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ftr" idx="11"/>
          </p:nvPr>
        </p:nvSpPr>
        <p:spPr>
          <a:xfrm>
            <a:off x="4079296" y="6405080"/>
            <a:ext cx="40227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Problem</a:t>
            </a:r>
            <a:endParaRPr dirty="0"/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>
          <a:xfrm>
            <a:off x="8293100" y="6397625"/>
            <a:ext cx="736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4EA65-675D-D14A-9853-ED7B1E9708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 smtClean="0"/>
              <a:t>4</a:t>
            </a:fld>
            <a:endParaRPr/>
          </a:p>
        </p:txBody>
      </p:sp>
      <p:sp>
        <p:nvSpPr>
          <p:cNvPr id="5" name="Google Shape;111;p15">
            <a:extLst>
              <a:ext uri="{FF2B5EF4-FFF2-40B4-BE49-F238E27FC236}">
                <a16:creationId xmlns:a16="http://schemas.microsoft.com/office/drawing/2014/main" id="{C9993653-9E07-4948-9F6F-03D5272F0F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013" y="174706"/>
            <a:ext cx="8683625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zh-CN" altLang="en-US" sz="2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Idea:</a:t>
            </a:r>
            <a:r>
              <a:rPr lang="zh-CN" altLang="en-US" sz="2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</a:t>
            </a:r>
            <a:r>
              <a:rPr lang="zh-CN" altLang="en-US" sz="2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2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</a:t>
            </a:r>
            <a:r>
              <a:rPr lang="zh-CN" altLang="en-US" sz="2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2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</a:t>
            </a:r>
            <a:r>
              <a:rPr lang="zh-CN" altLang="en-US" sz="2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physicians</a:t>
            </a:r>
            <a:br>
              <a:rPr lang="en-US" altLang="zh-CN" sz="2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sz="2600" b="1" dirty="0">
              <a:solidFill>
                <a:schemeClr val="accent5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112;p15">
            <a:extLst>
              <a:ext uri="{FF2B5EF4-FFF2-40B4-BE49-F238E27FC236}">
                <a16:creationId xmlns:a16="http://schemas.microsoft.com/office/drawing/2014/main" id="{EB014F6E-5D17-764B-9763-72ED523A85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1711" y="1267493"/>
            <a:ext cx="8683625" cy="1138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•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data,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showing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regions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biopsy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likely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cancer.</a:t>
            </a:r>
          </a:p>
          <a:p>
            <a:pPr marL="0" lvl="0" indent="0">
              <a:spcBef>
                <a:spcPts val="0"/>
              </a:spcBef>
            </a:pPr>
            <a:endParaRPr lang="en-US" altLang="zh-CN" dirty="0">
              <a:solidFill>
                <a:schemeClr val="accent5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spcBef>
                <a:spcPts val="0"/>
              </a:spcBef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D5C3CD0-4977-6E45-AA2A-0381150B3FD1}"/>
              </a:ext>
            </a:extLst>
          </p:cNvPr>
          <p:cNvGrpSpPr/>
          <p:nvPr/>
        </p:nvGrpSpPr>
        <p:grpSpPr>
          <a:xfrm>
            <a:off x="608879" y="2558410"/>
            <a:ext cx="8779014" cy="3189739"/>
            <a:chOff x="705133" y="2654666"/>
            <a:chExt cx="8779014" cy="318973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AD82CA1-34AD-4544-87AE-5B0C2E991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5133" y="2654666"/>
              <a:ext cx="7933542" cy="2050916"/>
            </a:xfrm>
            <a:prstGeom prst="rect">
              <a:avLst/>
            </a:prstGeom>
          </p:spPr>
        </p:pic>
        <p:sp>
          <p:nvSpPr>
            <p:cNvPr id="8" name="Google Shape;112;p15">
              <a:extLst>
                <a:ext uri="{FF2B5EF4-FFF2-40B4-BE49-F238E27FC236}">
                  <a16:creationId xmlns:a16="http://schemas.microsoft.com/office/drawing/2014/main" id="{D0FA8D42-3B9A-5C44-9DBF-97A96CA87B66}"/>
                </a:ext>
              </a:extLst>
            </p:cNvPr>
            <p:cNvSpPr txBox="1">
              <a:spLocks/>
            </p:cNvSpPr>
            <p:nvPr/>
          </p:nvSpPr>
          <p:spPr>
            <a:xfrm>
              <a:off x="800522" y="4705582"/>
              <a:ext cx="8683625" cy="11388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28600" algn="l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54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aramond"/>
                <a:buChar char="–"/>
                <a:defRPr sz="18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defRPr>
              </a:lvl2pPr>
              <a:lvl3pPr marL="1371600" marR="0" lvl="2" indent="-330200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aramond"/>
                <a:buChar char="•"/>
                <a:defRPr sz="16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Garamond"/>
                <a:buChar char="–"/>
                <a:defRPr sz="14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Garamond"/>
                <a:buChar char="»"/>
                <a:defRPr sz="14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defRPr>
              </a:lvl5pPr>
              <a:lvl6pPr marL="2743200" marR="0" lvl="5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6pPr>
              <a:lvl7pPr marL="3200400" marR="0" lvl="6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7pPr>
              <a:lvl8pPr marL="3657600" marR="0" lvl="7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8pPr>
              <a:lvl9pPr marL="4114800" marR="0" lvl="8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9pPr>
            </a:lstStyle>
            <a:p>
              <a:pPr marL="0" indent="0">
                <a:spcBef>
                  <a:spcPts val="0"/>
                </a:spcBef>
              </a:pPr>
              <a:r>
                <a:rPr lang="zh-CN" altLang="en-US" sz="1600" dirty="0">
                  <a:solidFill>
                    <a:schemeClr val="accent5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</a:t>
              </a:r>
              <a:r>
                <a:rPr lang="en-US" altLang="zh-CN" sz="1600" dirty="0">
                  <a:solidFill>
                    <a:schemeClr val="accent5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Biopsy</a:t>
              </a:r>
              <a:r>
                <a:rPr lang="zh-CN" altLang="en-US" sz="1600" dirty="0">
                  <a:solidFill>
                    <a:schemeClr val="accent5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solidFill>
                    <a:schemeClr val="accent5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Image</a:t>
              </a:r>
              <a:r>
                <a:rPr lang="zh-CN" altLang="en-US" sz="1600" dirty="0">
                  <a:solidFill>
                    <a:schemeClr val="accent5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</a:t>
              </a:r>
              <a:r>
                <a:rPr lang="en-US" altLang="zh-CN" sz="1600" dirty="0">
                  <a:solidFill>
                    <a:schemeClr val="accent5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Ground</a:t>
              </a:r>
              <a:r>
                <a:rPr lang="zh-CN" altLang="en-US" sz="1600" dirty="0">
                  <a:solidFill>
                    <a:schemeClr val="accent5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solidFill>
                    <a:schemeClr val="accent5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Truth</a:t>
              </a:r>
              <a:r>
                <a:rPr lang="zh-CN" altLang="en-US" sz="1600" dirty="0">
                  <a:solidFill>
                    <a:schemeClr val="accent5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         </a:t>
              </a:r>
              <a:r>
                <a:rPr lang="en-US" altLang="zh-CN" sz="1600" dirty="0">
                  <a:solidFill>
                    <a:schemeClr val="accent5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  <a:r>
                <a:rPr lang="zh-CN" altLang="en-US" sz="1600" dirty="0">
                  <a:solidFill>
                    <a:schemeClr val="accent5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solidFill>
                    <a:schemeClr val="accent5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Predictions</a:t>
              </a:r>
            </a:p>
            <a:p>
              <a:pPr marL="0" indent="0">
                <a:spcBef>
                  <a:spcPts val="0"/>
                </a:spcBef>
              </a:pPr>
              <a:r>
                <a:rPr lang="zh-CN" altLang="en-US" sz="1600" dirty="0">
                  <a:solidFill>
                    <a:schemeClr val="accent5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                </a:t>
              </a:r>
              <a:r>
                <a:rPr lang="en-US" altLang="zh-CN" sz="1600" dirty="0">
                  <a:solidFill>
                    <a:schemeClr val="accent5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(from</a:t>
              </a:r>
              <a:r>
                <a:rPr lang="zh-CN" altLang="en-US" sz="1600" dirty="0">
                  <a:solidFill>
                    <a:schemeClr val="accent5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solidFill>
                    <a:schemeClr val="accent5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pathologist)</a:t>
              </a:r>
            </a:p>
            <a:p>
              <a:pPr marL="0" indent="0">
                <a:spcBef>
                  <a:spcPts val="0"/>
                </a:spcBef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A774011-649B-844A-A8A8-9034564DC372}"/>
              </a:ext>
            </a:extLst>
          </p:cNvPr>
          <p:cNvSpPr/>
          <p:nvPr/>
        </p:nvSpPr>
        <p:spPr>
          <a:xfrm>
            <a:off x="227013" y="5705905"/>
            <a:ext cx="83403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Roboto"/>
              </a:rPr>
              <a:t>Liu, Yun et al. “Detecting Cancer Metastases on Gigapixel Pathology Images.” </a:t>
            </a:r>
            <a:r>
              <a:rPr lang="en-US" sz="1200" i="1" dirty="0" err="1">
                <a:solidFill>
                  <a:schemeClr val="bg1">
                    <a:lumMod val="50000"/>
                  </a:schemeClr>
                </a:solidFill>
                <a:latin typeface="Roboto"/>
              </a:rPr>
              <a:t>CoRR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Roboto"/>
              </a:rPr>
              <a:t>abs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Roboto"/>
              </a:rPr>
              <a:t>/1703.02442 (2017): n.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Roboto"/>
              </a:rPr>
              <a:t>pag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Roboto"/>
              </a:rPr>
              <a:t>.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16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ftr" idx="11"/>
          </p:nvPr>
        </p:nvSpPr>
        <p:spPr>
          <a:xfrm>
            <a:off x="4079296" y="6405080"/>
            <a:ext cx="40227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Workflow</a:t>
            </a:r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8293100" y="6397625"/>
            <a:ext cx="7365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1949450" y="2525125"/>
            <a:ext cx="5245200" cy="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dirty="0">
                <a:solidFill>
                  <a:schemeClr val="dk1"/>
                </a:solidFill>
              </a:rPr>
              <a:t>WORKFLOW</a:t>
            </a:r>
            <a:endParaRPr sz="4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22E286-F3C8-3649-9C6D-C235FEEA35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 smtClean="0"/>
              <a:t>6</a:t>
            </a:fld>
            <a:endParaRPr/>
          </a:p>
        </p:txBody>
      </p:sp>
      <p:grpSp>
        <p:nvGrpSpPr>
          <p:cNvPr id="3" name="Google Shape;129;p17">
            <a:extLst>
              <a:ext uri="{FF2B5EF4-FFF2-40B4-BE49-F238E27FC236}">
                <a16:creationId xmlns:a16="http://schemas.microsoft.com/office/drawing/2014/main" id="{9634721B-336B-884A-B62C-8CB14CA61B8E}"/>
              </a:ext>
            </a:extLst>
          </p:cNvPr>
          <p:cNvGrpSpPr/>
          <p:nvPr/>
        </p:nvGrpSpPr>
        <p:grpSpPr>
          <a:xfrm>
            <a:off x="1263316" y="348893"/>
            <a:ext cx="2831870" cy="1282368"/>
            <a:chOff x="1263316" y="73121"/>
            <a:chExt cx="2831870" cy="1282368"/>
          </a:xfrm>
        </p:grpSpPr>
        <p:sp>
          <p:nvSpPr>
            <p:cNvPr id="4" name="Google Shape;130;p17">
              <a:extLst>
                <a:ext uri="{FF2B5EF4-FFF2-40B4-BE49-F238E27FC236}">
                  <a16:creationId xmlns:a16="http://schemas.microsoft.com/office/drawing/2014/main" id="{1A82E76E-5AE0-E345-98F7-F84A776CF36C}"/>
                </a:ext>
              </a:extLst>
            </p:cNvPr>
            <p:cNvSpPr/>
            <p:nvPr/>
          </p:nvSpPr>
          <p:spPr>
            <a:xfrm>
              <a:off x="1569115" y="73121"/>
              <a:ext cx="2146800" cy="4107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131;p17">
              <a:extLst>
                <a:ext uri="{FF2B5EF4-FFF2-40B4-BE49-F238E27FC236}">
                  <a16:creationId xmlns:a16="http://schemas.microsoft.com/office/drawing/2014/main" id="{CEBBC114-9A3C-DE41-9AE3-E1F10B10ADEE}"/>
                </a:ext>
              </a:extLst>
            </p:cNvPr>
            <p:cNvSpPr txBox="1"/>
            <p:nvPr/>
          </p:nvSpPr>
          <p:spPr>
            <a:xfrm>
              <a:off x="1648628" y="126129"/>
              <a:ext cx="2255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CAMELYON16 Dataset</a:t>
              </a:r>
              <a:endParaRPr dirty="0"/>
            </a:p>
          </p:txBody>
        </p:sp>
        <p:cxnSp>
          <p:nvCxnSpPr>
            <p:cNvPr id="6" name="Google Shape;132;p17">
              <a:extLst>
                <a:ext uri="{FF2B5EF4-FFF2-40B4-BE49-F238E27FC236}">
                  <a16:creationId xmlns:a16="http://schemas.microsoft.com/office/drawing/2014/main" id="{F681A517-C9D1-E24B-88F0-414A7B6DCCE1}"/>
                </a:ext>
              </a:extLst>
            </p:cNvPr>
            <p:cNvCxnSpPr/>
            <p:nvPr/>
          </p:nvCxnSpPr>
          <p:spPr>
            <a:xfrm>
              <a:off x="2658166" y="483939"/>
              <a:ext cx="0" cy="4638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7" name="Google Shape;133;p17">
              <a:extLst>
                <a:ext uri="{FF2B5EF4-FFF2-40B4-BE49-F238E27FC236}">
                  <a16:creationId xmlns:a16="http://schemas.microsoft.com/office/drawing/2014/main" id="{D08CA20E-A030-2E42-B5A5-E57AAC0DED36}"/>
                </a:ext>
              </a:extLst>
            </p:cNvPr>
            <p:cNvSpPr/>
            <p:nvPr/>
          </p:nvSpPr>
          <p:spPr>
            <a:xfrm>
              <a:off x="1323475" y="944789"/>
              <a:ext cx="2712602" cy="4107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34;p17">
              <a:extLst>
                <a:ext uri="{FF2B5EF4-FFF2-40B4-BE49-F238E27FC236}">
                  <a16:creationId xmlns:a16="http://schemas.microsoft.com/office/drawing/2014/main" id="{8385F308-FC5B-6949-9783-6AB0D12FAF73}"/>
                </a:ext>
              </a:extLst>
            </p:cNvPr>
            <p:cNvSpPr txBox="1"/>
            <p:nvPr/>
          </p:nvSpPr>
          <p:spPr>
            <a:xfrm>
              <a:off x="1263316" y="997797"/>
              <a:ext cx="283187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13 slides for training, </a:t>
              </a:r>
              <a:r>
                <a:rPr lang="en-US" altLang="zh-CN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for testing</a:t>
              </a:r>
              <a:endParaRPr dirty="0"/>
            </a:p>
          </p:txBody>
        </p:sp>
      </p:grpSp>
      <p:cxnSp>
        <p:nvCxnSpPr>
          <p:cNvPr id="9" name="Google Shape;132;p17">
            <a:extLst>
              <a:ext uri="{FF2B5EF4-FFF2-40B4-BE49-F238E27FC236}">
                <a16:creationId xmlns:a16="http://schemas.microsoft.com/office/drawing/2014/main" id="{68250E6A-2062-7843-BFB9-B6D1DD817CE3}"/>
              </a:ext>
            </a:extLst>
          </p:cNvPr>
          <p:cNvCxnSpPr/>
          <p:nvPr/>
        </p:nvCxnSpPr>
        <p:spPr>
          <a:xfrm>
            <a:off x="2658166" y="1631261"/>
            <a:ext cx="0" cy="463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Google Shape;130;p17">
            <a:extLst>
              <a:ext uri="{FF2B5EF4-FFF2-40B4-BE49-F238E27FC236}">
                <a16:creationId xmlns:a16="http://schemas.microsoft.com/office/drawing/2014/main" id="{C87BDECA-86E5-EF48-8514-793BE2361090}"/>
              </a:ext>
            </a:extLst>
          </p:cNvPr>
          <p:cNvSpPr/>
          <p:nvPr/>
        </p:nvSpPr>
        <p:spPr>
          <a:xfrm>
            <a:off x="1648628" y="2115596"/>
            <a:ext cx="2146800" cy="410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31;p17">
            <a:extLst>
              <a:ext uri="{FF2B5EF4-FFF2-40B4-BE49-F238E27FC236}">
                <a16:creationId xmlns:a16="http://schemas.microsoft.com/office/drawing/2014/main" id="{402C73ED-DBCF-CC4D-84AD-6B6BE5A6F282}"/>
              </a:ext>
            </a:extLst>
          </p:cNvPr>
          <p:cNvSpPr txBox="1"/>
          <p:nvPr/>
        </p:nvSpPr>
        <p:spPr>
          <a:xfrm>
            <a:off x="1728141" y="2168604"/>
            <a:ext cx="2255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patches and labels</a:t>
            </a:r>
            <a:endParaRPr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4388722-C73B-6C4A-80FE-9A63A8646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231" y="2787867"/>
            <a:ext cx="2950789" cy="2263619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EACB9454-044E-7E47-AC25-E062460F768B}"/>
              </a:ext>
            </a:extLst>
          </p:cNvPr>
          <p:cNvGrpSpPr/>
          <p:nvPr/>
        </p:nvGrpSpPr>
        <p:grpSpPr>
          <a:xfrm>
            <a:off x="4884479" y="399001"/>
            <a:ext cx="4285418" cy="4095563"/>
            <a:chOff x="4884479" y="660257"/>
            <a:chExt cx="4285418" cy="409556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28E50EA-D937-794C-82D3-8C5201F6A9A2}"/>
                </a:ext>
              </a:extLst>
            </p:cNvPr>
            <p:cNvGrpSpPr/>
            <p:nvPr/>
          </p:nvGrpSpPr>
          <p:grpSpPr>
            <a:xfrm>
              <a:off x="4884479" y="660257"/>
              <a:ext cx="3166015" cy="4095563"/>
              <a:chOff x="5317932" y="749871"/>
              <a:chExt cx="3166015" cy="409556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48E1F11-16A2-364E-9EB2-9787FAF98E58}"/>
                  </a:ext>
                </a:extLst>
              </p:cNvPr>
              <p:cNvGrpSpPr/>
              <p:nvPr/>
            </p:nvGrpSpPr>
            <p:grpSpPr>
              <a:xfrm>
                <a:off x="5317932" y="749871"/>
                <a:ext cx="3166015" cy="4095563"/>
                <a:chOff x="649183" y="1248763"/>
                <a:chExt cx="3166015" cy="4095563"/>
              </a:xfrm>
            </p:grpSpPr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846DFF74-3DD8-2D4F-9E27-D6C3F7A860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5915"/>
                <a:stretch/>
              </p:blipFill>
              <p:spPr>
                <a:xfrm>
                  <a:off x="649184" y="3498197"/>
                  <a:ext cx="3166014" cy="1846129"/>
                </a:xfrm>
                <a:prstGeom prst="rect">
                  <a:avLst/>
                </a:prstGeom>
              </p:spPr>
            </p:pic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4BCC8308-96E4-5645-A990-C7B3DC3385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9183" y="1248763"/>
                  <a:ext cx="2434498" cy="2109898"/>
                </a:xfrm>
                <a:prstGeom prst="rect">
                  <a:avLst/>
                </a:prstGeom>
              </p:spPr>
            </p:pic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66066D9-7100-B446-9172-0E22461FD29C}"/>
                    </a:ext>
                  </a:extLst>
                </p:cNvPr>
                <p:cNvSpPr txBox="1"/>
                <p:nvPr/>
              </p:nvSpPr>
              <p:spPr>
                <a:xfrm>
                  <a:off x="2320116" y="2461846"/>
                  <a:ext cx="9383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b="1" dirty="0"/>
                    <a:t>Slide</a:t>
                  </a:r>
                  <a:endParaRPr lang="en-US" sz="1600" b="1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414A757-4908-9B40-B1F9-683491F6BD53}"/>
                    </a:ext>
                  </a:extLst>
                </p:cNvPr>
                <p:cNvSpPr txBox="1"/>
                <p:nvPr/>
              </p:nvSpPr>
              <p:spPr>
                <a:xfrm>
                  <a:off x="2249776" y="4950928"/>
                  <a:ext cx="9383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chemeClr val="bg1"/>
                      </a:solidFill>
                    </a:rPr>
                    <a:t>Mask</a:t>
                  </a:r>
                  <a:endParaRPr lang="en-US" sz="16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5C9921-5904-AD49-9D73-9504B890F683}"/>
                  </a:ext>
                </a:extLst>
              </p:cNvPr>
              <p:cNvSpPr txBox="1"/>
              <p:nvPr/>
            </p:nvSpPr>
            <p:spPr>
              <a:xfrm>
                <a:off x="5360846" y="2750542"/>
                <a:ext cx="25663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60 ×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60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patch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of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interest</a:t>
                </a:r>
                <a:endParaRPr lang="en-US" sz="1600" dirty="0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8407780-6B7F-9743-8A82-AB7754E29312}"/>
                </a:ext>
              </a:extLst>
            </p:cNvPr>
            <p:cNvSpPr txBox="1"/>
            <p:nvPr/>
          </p:nvSpPr>
          <p:spPr>
            <a:xfrm>
              <a:off x="7667894" y="3609830"/>
              <a:ext cx="15020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Label</a:t>
              </a:r>
              <a:r>
                <a:rPr lang="zh-CN" altLang="en-US" sz="1600" dirty="0"/>
                <a:t> </a:t>
              </a:r>
              <a:endParaRPr lang="en-US" altLang="zh-CN" sz="1600" dirty="0"/>
            </a:p>
            <a:p>
              <a:pPr algn="ctr"/>
              <a:r>
                <a:rPr lang="en-US" altLang="zh-CN" sz="1600" dirty="0"/>
                <a:t>(binary)</a:t>
              </a:r>
              <a:endParaRPr lang="en-US" sz="1600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A01649-D058-F045-B159-AF8B66D96319}"/>
              </a:ext>
            </a:extLst>
          </p:cNvPr>
          <p:cNvSpPr txBox="1"/>
          <p:nvPr/>
        </p:nvSpPr>
        <p:spPr>
          <a:xfrm>
            <a:off x="4460457" y="4654941"/>
            <a:ext cx="45692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Label a patch of interest as tumor if </a:t>
            </a:r>
            <a:r>
              <a:rPr lang="en-US" sz="1600" u="sng" dirty="0"/>
              <a:t>at least one pixel</a:t>
            </a:r>
            <a:r>
              <a:rPr lang="en-US" sz="1600" dirty="0"/>
              <a:t> in the patch is annotated as tumor.</a:t>
            </a:r>
          </a:p>
          <a:p>
            <a:endParaRPr lang="en-US" sz="1600" dirty="0"/>
          </a:p>
          <a:p>
            <a:r>
              <a:rPr lang="en-US" sz="1600" dirty="0"/>
              <a:t>2. Determine the patch is </a:t>
            </a:r>
            <a:r>
              <a:rPr lang="en-US" sz="1600" u="sng" dirty="0"/>
              <a:t>tissue or background </a:t>
            </a:r>
            <a:r>
              <a:rPr lang="en-US" sz="1600" dirty="0"/>
              <a:t>first to improve efficiency. (&gt;10% tissue pixels)</a:t>
            </a:r>
          </a:p>
        </p:txBody>
      </p:sp>
    </p:spTree>
    <p:extLst>
      <p:ext uri="{BB962C8B-B14F-4D97-AF65-F5344CB8AC3E}">
        <p14:creationId xmlns:p14="http://schemas.microsoft.com/office/powerpoint/2010/main" val="272805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298673D9-6583-8648-A225-1860AE93E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560" y="4438273"/>
            <a:ext cx="1280158" cy="33855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C352AAF-5A51-1940-BE8F-2BA17A102219}"/>
              </a:ext>
            </a:extLst>
          </p:cNvPr>
          <p:cNvGrpSpPr/>
          <p:nvPr/>
        </p:nvGrpSpPr>
        <p:grpSpPr>
          <a:xfrm>
            <a:off x="649183" y="1178423"/>
            <a:ext cx="3166015" cy="4255220"/>
            <a:chOff x="649183" y="1248763"/>
            <a:chExt cx="3166015" cy="425522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B2308E8-0529-8A44-B00D-350E267B4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183" y="1248763"/>
              <a:ext cx="2434498" cy="210989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F3BD712-0A0E-D342-A47B-6BA851B46E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915"/>
            <a:stretch/>
          </p:blipFill>
          <p:spPr>
            <a:xfrm>
              <a:off x="649184" y="3657854"/>
              <a:ext cx="3166014" cy="184612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331166-5AF0-6044-B045-4C3703AEC60C}"/>
                </a:ext>
              </a:extLst>
            </p:cNvPr>
            <p:cNvSpPr txBox="1"/>
            <p:nvPr/>
          </p:nvSpPr>
          <p:spPr>
            <a:xfrm>
              <a:off x="2320116" y="2461846"/>
              <a:ext cx="9383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Slide</a:t>
              </a:r>
              <a:endParaRPr lang="en-US" sz="16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DADB3A-3B09-A441-9028-9BB59B198E45}"/>
                </a:ext>
              </a:extLst>
            </p:cNvPr>
            <p:cNvSpPr txBox="1"/>
            <p:nvPr/>
          </p:nvSpPr>
          <p:spPr>
            <a:xfrm>
              <a:off x="2249776" y="5057803"/>
              <a:ext cx="9383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Mask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F821B9-5917-FE4F-BF25-1039B21AF9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 smtClean="0"/>
              <a:t>7</a:t>
            </a:fld>
            <a:endParaRPr/>
          </a:p>
        </p:txBody>
      </p:sp>
      <p:sp>
        <p:nvSpPr>
          <p:cNvPr id="4" name="Google Shape;130;p17">
            <a:extLst>
              <a:ext uri="{FF2B5EF4-FFF2-40B4-BE49-F238E27FC236}">
                <a16:creationId xmlns:a16="http://schemas.microsoft.com/office/drawing/2014/main" id="{4F2B6FC0-8B27-C746-9501-23F5AA2CC103}"/>
              </a:ext>
            </a:extLst>
          </p:cNvPr>
          <p:cNvSpPr/>
          <p:nvPr/>
        </p:nvSpPr>
        <p:spPr>
          <a:xfrm>
            <a:off x="488043" y="292377"/>
            <a:ext cx="2976125" cy="65719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31;p17">
            <a:extLst>
              <a:ext uri="{FF2B5EF4-FFF2-40B4-BE49-F238E27FC236}">
                <a16:creationId xmlns:a16="http://schemas.microsoft.com/office/drawing/2014/main" id="{D1BC27A9-D7A4-1343-8EA4-1A382F3EA7C2}"/>
              </a:ext>
            </a:extLst>
          </p:cNvPr>
          <p:cNvSpPr txBox="1"/>
          <p:nvPr/>
        </p:nvSpPr>
        <p:spPr>
          <a:xfrm>
            <a:off x="514802" y="415725"/>
            <a:ext cx="3126262" cy="49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patches and labels</a:t>
            </a:r>
            <a:endParaRPr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1B2D83-D056-9B4F-A930-F186E449B8AE}"/>
              </a:ext>
            </a:extLst>
          </p:cNvPr>
          <p:cNvSpPr txBox="1"/>
          <p:nvPr/>
        </p:nvSpPr>
        <p:spPr>
          <a:xfrm>
            <a:off x="649183" y="3154895"/>
            <a:ext cx="2566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60 ×</a:t>
            </a:r>
            <a:r>
              <a:rPr lang="zh-CN" altLang="en-US" sz="1600" dirty="0"/>
              <a:t> </a:t>
            </a:r>
            <a:r>
              <a:rPr lang="en-US" altLang="zh-CN" sz="1600" dirty="0"/>
              <a:t>60</a:t>
            </a:r>
            <a:r>
              <a:rPr lang="zh-CN" altLang="en-US" sz="1600" dirty="0"/>
              <a:t> </a:t>
            </a:r>
            <a:r>
              <a:rPr lang="en-US" altLang="zh-CN" sz="1600" dirty="0"/>
              <a:t>patch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interest</a:t>
            </a:r>
            <a:endParaRPr lang="en-US" sz="16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0769FD7-6761-5E40-9DA7-D96839E78AC0}"/>
              </a:ext>
            </a:extLst>
          </p:cNvPr>
          <p:cNvGrpSpPr/>
          <p:nvPr/>
        </p:nvGrpSpPr>
        <p:grpSpPr>
          <a:xfrm>
            <a:off x="3029869" y="1108085"/>
            <a:ext cx="5885525" cy="2919380"/>
            <a:chOff x="3029869" y="1108085"/>
            <a:chExt cx="5885525" cy="291938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CACF4E5-7970-5246-A8AE-0DAC0A2A6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29869" y="1108085"/>
              <a:ext cx="4556185" cy="2708542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87574B-840A-9E41-BCE3-30C0C19A15F7}"/>
                </a:ext>
              </a:extLst>
            </p:cNvPr>
            <p:cNvSpPr txBox="1"/>
            <p:nvPr/>
          </p:nvSpPr>
          <p:spPr>
            <a:xfrm>
              <a:off x="3773378" y="3688911"/>
              <a:ext cx="25663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Surrounding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context</a:t>
              </a:r>
              <a:endParaRPr lang="en-US" sz="16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2188D0-A67A-6047-B5B4-C2FE18D7A7E5}"/>
                </a:ext>
              </a:extLst>
            </p:cNvPr>
            <p:cNvSpPr txBox="1"/>
            <p:nvPr/>
          </p:nvSpPr>
          <p:spPr>
            <a:xfrm>
              <a:off x="7418995" y="1276805"/>
              <a:ext cx="11854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5X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patch</a:t>
              </a:r>
            </a:p>
            <a:p>
              <a:pPr algn="ctr"/>
              <a:r>
                <a:rPr lang="en-US" altLang="zh-CN" sz="1600" dirty="0"/>
                <a:t>(100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×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100)</a:t>
              </a:r>
              <a:endParaRPr lang="en-US" sz="16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9B64EF-0D09-344F-978D-B86369824571}"/>
                </a:ext>
              </a:extLst>
            </p:cNvPr>
            <p:cNvSpPr txBox="1"/>
            <p:nvPr/>
          </p:nvSpPr>
          <p:spPr>
            <a:xfrm>
              <a:off x="7331068" y="2215640"/>
              <a:ext cx="15843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2.5X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patch</a:t>
              </a:r>
            </a:p>
            <a:p>
              <a:pPr algn="ctr"/>
              <a:r>
                <a:rPr lang="en-US" altLang="zh-CN" sz="1600" dirty="0"/>
                <a:t>(downsampled</a:t>
              </a:r>
            </a:p>
            <a:p>
              <a:pPr algn="ctr"/>
              <a:r>
                <a:rPr lang="en-US" altLang="zh-CN" sz="1600" dirty="0"/>
                <a:t>to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100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×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100)</a:t>
              </a:r>
              <a:endParaRPr lang="en-US" sz="16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1CFA64-67BD-CD4F-92AB-79E46D99411B}"/>
              </a:ext>
            </a:extLst>
          </p:cNvPr>
          <p:cNvSpPr txBox="1"/>
          <p:nvPr/>
        </p:nvSpPr>
        <p:spPr>
          <a:xfrm>
            <a:off x="3896472" y="4438273"/>
            <a:ext cx="1502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Label</a:t>
            </a:r>
            <a:r>
              <a:rPr lang="zh-CN" altLang="en-US" sz="1600" dirty="0"/>
              <a:t> </a:t>
            </a:r>
            <a:r>
              <a:rPr lang="en-US" altLang="zh-CN" sz="1600" dirty="0"/>
              <a:t>(binary)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A3B22F-AA35-A340-9E9E-98A8C7127CF2}"/>
              </a:ext>
            </a:extLst>
          </p:cNvPr>
          <p:cNvSpPr txBox="1"/>
          <p:nvPr/>
        </p:nvSpPr>
        <p:spPr>
          <a:xfrm>
            <a:off x="6213519" y="965994"/>
            <a:ext cx="2646485" cy="2246769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B8EB7E-8885-EA44-AD40-53B6AAEF7009}"/>
              </a:ext>
            </a:extLst>
          </p:cNvPr>
          <p:cNvSpPr txBox="1"/>
          <p:nvPr/>
        </p:nvSpPr>
        <p:spPr>
          <a:xfrm>
            <a:off x="6721026" y="3354854"/>
            <a:ext cx="1502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Input</a:t>
            </a:r>
            <a:r>
              <a:rPr lang="zh-CN" altLang="en-US" sz="1600" dirty="0"/>
              <a:t> </a:t>
            </a:r>
            <a:r>
              <a:rPr lang="en-US" altLang="zh-CN" sz="1600" dirty="0"/>
              <a:t>images</a:t>
            </a:r>
            <a:endParaRPr lang="en-US" sz="16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987AED3-D3CB-664F-AEBD-424A2BD012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9691" y="3636296"/>
            <a:ext cx="469900" cy="5715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34EDEF5-02CB-3541-989A-9C7496ED78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9031" y="4987463"/>
            <a:ext cx="2554087" cy="62575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D9A5F75-A7A1-D842-8B2B-06742DBE8B91}"/>
              </a:ext>
            </a:extLst>
          </p:cNvPr>
          <p:cNvSpPr txBox="1"/>
          <p:nvPr/>
        </p:nvSpPr>
        <p:spPr>
          <a:xfrm>
            <a:off x="6918589" y="4414349"/>
            <a:ext cx="1502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Model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A80CF98-8724-9F4D-BCD7-B216C1919D18}"/>
              </a:ext>
            </a:extLst>
          </p:cNvPr>
          <p:cNvSpPr>
            <a:spLocks noChangeAspect="1"/>
          </p:cNvSpPr>
          <p:nvPr/>
        </p:nvSpPr>
        <p:spPr>
          <a:xfrm>
            <a:off x="4691360" y="2300066"/>
            <a:ext cx="91739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5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A1C33E-829F-124C-A50E-5B9539E5B1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 smtClean="0"/>
              <a:t>8</a:t>
            </a:fld>
            <a:endParaRPr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C2C91A-D1BA-EE4C-A047-708407377F95}"/>
              </a:ext>
            </a:extLst>
          </p:cNvPr>
          <p:cNvGrpSpPr/>
          <p:nvPr/>
        </p:nvGrpSpPr>
        <p:grpSpPr>
          <a:xfrm>
            <a:off x="1263316" y="348893"/>
            <a:ext cx="2831870" cy="2177403"/>
            <a:chOff x="1263316" y="348893"/>
            <a:chExt cx="2831870" cy="2177403"/>
          </a:xfrm>
        </p:grpSpPr>
        <p:grpSp>
          <p:nvGrpSpPr>
            <p:cNvPr id="11" name="Google Shape;129;p17">
              <a:extLst>
                <a:ext uri="{FF2B5EF4-FFF2-40B4-BE49-F238E27FC236}">
                  <a16:creationId xmlns:a16="http://schemas.microsoft.com/office/drawing/2014/main" id="{9CCAE734-4EF5-694C-B926-9BE9AA8048DA}"/>
                </a:ext>
              </a:extLst>
            </p:cNvPr>
            <p:cNvGrpSpPr/>
            <p:nvPr/>
          </p:nvGrpSpPr>
          <p:grpSpPr>
            <a:xfrm>
              <a:off x="1263316" y="348893"/>
              <a:ext cx="2831870" cy="1282368"/>
              <a:chOff x="1263316" y="73121"/>
              <a:chExt cx="2831870" cy="1282368"/>
            </a:xfrm>
          </p:grpSpPr>
          <p:sp>
            <p:nvSpPr>
              <p:cNvPr id="12" name="Google Shape;130;p17">
                <a:extLst>
                  <a:ext uri="{FF2B5EF4-FFF2-40B4-BE49-F238E27FC236}">
                    <a16:creationId xmlns:a16="http://schemas.microsoft.com/office/drawing/2014/main" id="{8AB7BB82-A0C0-084E-B652-73924D97118E}"/>
                  </a:ext>
                </a:extLst>
              </p:cNvPr>
              <p:cNvSpPr/>
              <p:nvPr/>
            </p:nvSpPr>
            <p:spPr>
              <a:xfrm>
                <a:off x="1569115" y="73121"/>
                <a:ext cx="2146800" cy="410700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1;p17">
                <a:extLst>
                  <a:ext uri="{FF2B5EF4-FFF2-40B4-BE49-F238E27FC236}">
                    <a16:creationId xmlns:a16="http://schemas.microsoft.com/office/drawing/2014/main" id="{7C576E02-6F68-A64A-AAB3-43E3BF8D3EA4}"/>
                  </a:ext>
                </a:extLst>
              </p:cNvPr>
              <p:cNvSpPr txBox="1"/>
              <p:nvPr/>
            </p:nvSpPr>
            <p:spPr>
              <a:xfrm>
                <a:off x="1648628" y="126129"/>
                <a:ext cx="22551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CAMELYON16 Dataset</a:t>
                </a:r>
                <a:endParaRPr dirty="0"/>
              </a:p>
            </p:txBody>
          </p:sp>
          <p:cxnSp>
            <p:nvCxnSpPr>
              <p:cNvPr id="14" name="Google Shape;132;p17">
                <a:extLst>
                  <a:ext uri="{FF2B5EF4-FFF2-40B4-BE49-F238E27FC236}">
                    <a16:creationId xmlns:a16="http://schemas.microsoft.com/office/drawing/2014/main" id="{34A7A8F8-8F82-3945-9D6A-2999C19CB951}"/>
                  </a:ext>
                </a:extLst>
              </p:cNvPr>
              <p:cNvCxnSpPr/>
              <p:nvPr/>
            </p:nvCxnSpPr>
            <p:spPr>
              <a:xfrm>
                <a:off x="2658166" y="483939"/>
                <a:ext cx="0" cy="4638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5" name="Google Shape;133;p17">
                <a:extLst>
                  <a:ext uri="{FF2B5EF4-FFF2-40B4-BE49-F238E27FC236}">
                    <a16:creationId xmlns:a16="http://schemas.microsoft.com/office/drawing/2014/main" id="{855CE1E9-726B-A448-A7D7-03D670B907FF}"/>
                  </a:ext>
                </a:extLst>
              </p:cNvPr>
              <p:cNvSpPr/>
              <p:nvPr/>
            </p:nvSpPr>
            <p:spPr>
              <a:xfrm>
                <a:off x="1323475" y="944789"/>
                <a:ext cx="2712602" cy="410700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34;p17">
                <a:extLst>
                  <a:ext uri="{FF2B5EF4-FFF2-40B4-BE49-F238E27FC236}">
                    <a16:creationId xmlns:a16="http://schemas.microsoft.com/office/drawing/2014/main" id="{FBD8E617-0DCD-3143-B8AF-76AF739A38FB}"/>
                  </a:ext>
                </a:extLst>
              </p:cNvPr>
              <p:cNvSpPr txBox="1"/>
              <p:nvPr/>
            </p:nvSpPr>
            <p:spPr>
              <a:xfrm>
                <a:off x="1263316" y="997797"/>
                <a:ext cx="283187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13 slides for training, 2 for testing</a:t>
                </a:r>
                <a:endParaRPr dirty="0"/>
              </a:p>
            </p:txBody>
          </p:sp>
        </p:grpSp>
        <p:cxnSp>
          <p:nvCxnSpPr>
            <p:cNvPr id="17" name="Google Shape;132;p17">
              <a:extLst>
                <a:ext uri="{FF2B5EF4-FFF2-40B4-BE49-F238E27FC236}">
                  <a16:creationId xmlns:a16="http://schemas.microsoft.com/office/drawing/2014/main" id="{BF653D7B-F3A2-4548-8E11-D5D130DF222F}"/>
                </a:ext>
              </a:extLst>
            </p:cNvPr>
            <p:cNvCxnSpPr/>
            <p:nvPr/>
          </p:nvCxnSpPr>
          <p:spPr>
            <a:xfrm>
              <a:off x="2658166" y="1631261"/>
              <a:ext cx="0" cy="4638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8" name="Google Shape;130;p17">
              <a:extLst>
                <a:ext uri="{FF2B5EF4-FFF2-40B4-BE49-F238E27FC236}">
                  <a16:creationId xmlns:a16="http://schemas.microsoft.com/office/drawing/2014/main" id="{99117820-7AF0-D44B-AC5F-501B3812F98C}"/>
                </a:ext>
              </a:extLst>
            </p:cNvPr>
            <p:cNvSpPr/>
            <p:nvPr/>
          </p:nvSpPr>
          <p:spPr>
            <a:xfrm>
              <a:off x="1648628" y="2115596"/>
              <a:ext cx="2146800" cy="4107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31;p17">
              <a:extLst>
                <a:ext uri="{FF2B5EF4-FFF2-40B4-BE49-F238E27FC236}">
                  <a16:creationId xmlns:a16="http://schemas.microsoft.com/office/drawing/2014/main" id="{5665380F-2362-A043-8857-E54868AFED06}"/>
                </a:ext>
              </a:extLst>
            </p:cNvPr>
            <p:cNvSpPr txBox="1"/>
            <p:nvPr/>
          </p:nvSpPr>
          <p:spPr>
            <a:xfrm>
              <a:off x="1728141" y="2168604"/>
              <a:ext cx="2255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Get patches and labels</a:t>
              </a:r>
              <a:endParaRPr dirty="0"/>
            </a:p>
          </p:txBody>
        </p:sp>
      </p:grpSp>
      <p:cxnSp>
        <p:nvCxnSpPr>
          <p:cNvPr id="21" name="Google Shape;132;p17">
            <a:extLst>
              <a:ext uri="{FF2B5EF4-FFF2-40B4-BE49-F238E27FC236}">
                <a16:creationId xmlns:a16="http://schemas.microsoft.com/office/drawing/2014/main" id="{728A6B1F-35FA-804D-A817-A59B64894967}"/>
              </a:ext>
            </a:extLst>
          </p:cNvPr>
          <p:cNvCxnSpPr/>
          <p:nvPr/>
        </p:nvCxnSpPr>
        <p:spPr>
          <a:xfrm>
            <a:off x="2658166" y="2538406"/>
            <a:ext cx="0" cy="463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26BE30D-EC4D-964F-96F1-7813451CC886}"/>
              </a:ext>
            </a:extLst>
          </p:cNvPr>
          <p:cNvGrpSpPr/>
          <p:nvPr/>
        </p:nvGrpSpPr>
        <p:grpSpPr>
          <a:xfrm>
            <a:off x="1970715" y="3049125"/>
            <a:ext cx="2327671" cy="410700"/>
            <a:chOff x="1840085" y="3063639"/>
            <a:chExt cx="2327671" cy="410700"/>
          </a:xfrm>
        </p:grpSpPr>
        <p:sp>
          <p:nvSpPr>
            <p:cNvPr id="22" name="Google Shape;130;p17">
              <a:extLst>
                <a:ext uri="{FF2B5EF4-FFF2-40B4-BE49-F238E27FC236}">
                  <a16:creationId xmlns:a16="http://schemas.microsoft.com/office/drawing/2014/main" id="{5C43AA22-3338-7045-B348-58A63CD98D75}"/>
                </a:ext>
              </a:extLst>
            </p:cNvPr>
            <p:cNvSpPr/>
            <p:nvPr/>
          </p:nvSpPr>
          <p:spPr>
            <a:xfrm>
              <a:off x="1840085" y="3063639"/>
              <a:ext cx="1527229" cy="410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31;p17">
              <a:extLst>
                <a:ext uri="{FF2B5EF4-FFF2-40B4-BE49-F238E27FC236}">
                  <a16:creationId xmlns:a16="http://schemas.microsoft.com/office/drawing/2014/main" id="{5086D6FA-017A-2947-A098-34999679A44A}"/>
                </a:ext>
              </a:extLst>
            </p:cNvPr>
            <p:cNvSpPr txBox="1"/>
            <p:nvPr/>
          </p:nvSpPr>
          <p:spPr>
            <a:xfrm>
              <a:off x="1912656" y="3115089"/>
              <a:ext cx="2255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Design a model</a:t>
              </a:r>
              <a:endParaRPr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29424C5-1D81-164F-B500-73BF88C05A49}"/>
              </a:ext>
            </a:extLst>
          </p:cNvPr>
          <p:cNvSpPr txBox="1"/>
          <p:nvPr/>
        </p:nvSpPr>
        <p:spPr>
          <a:xfrm>
            <a:off x="826336" y="3858840"/>
            <a:ext cx="38159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/>
              <a:t>Multi-scale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model</a:t>
            </a:r>
          </a:p>
          <a:p>
            <a:pPr algn="ctr"/>
            <a:r>
              <a:rPr lang="en-US" altLang="zh-CN" sz="1800" dirty="0"/>
              <a:t>details</a:t>
            </a:r>
            <a:r>
              <a:rPr lang="zh-CN" altLang="en-US" sz="1800" dirty="0"/>
              <a:t> </a:t>
            </a:r>
            <a:r>
              <a:rPr lang="en-US" altLang="zh-CN" sz="1800" dirty="0"/>
              <a:t>&amp;</a:t>
            </a:r>
            <a:r>
              <a:rPr lang="zh-CN" altLang="en-US" sz="1800" dirty="0"/>
              <a:t> </a:t>
            </a:r>
            <a:r>
              <a:rPr lang="en-US" altLang="zh-CN" sz="1800" dirty="0"/>
              <a:t>context</a:t>
            </a:r>
          </a:p>
          <a:p>
            <a:pPr algn="ctr"/>
            <a:endParaRPr lang="en-US" altLang="zh-CN" sz="1800" dirty="0"/>
          </a:p>
          <a:p>
            <a:pPr algn="ctr"/>
            <a:r>
              <a:rPr lang="en-US" altLang="zh-CN" sz="1800" dirty="0"/>
              <a:t>resembles</a:t>
            </a:r>
            <a:r>
              <a:rPr lang="zh-CN" altLang="en-US" sz="1800" dirty="0"/>
              <a:t> </a:t>
            </a:r>
            <a:r>
              <a:rPr lang="en-US" altLang="zh-CN" sz="1800" dirty="0"/>
              <a:t>microscope</a:t>
            </a:r>
            <a:r>
              <a:rPr lang="zh-CN" altLang="en-US" sz="1800" dirty="0"/>
              <a:t> </a:t>
            </a:r>
            <a:r>
              <a:rPr lang="en-US" altLang="zh-CN" sz="1800" dirty="0"/>
              <a:t>magnifications</a:t>
            </a:r>
            <a:endParaRPr lang="en-US" sz="1800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D4B8588-31CF-E242-BEF9-685F9F9C00D2}"/>
              </a:ext>
            </a:extLst>
          </p:cNvPr>
          <p:cNvGrpSpPr/>
          <p:nvPr/>
        </p:nvGrpSpPr>
        <p:grpSpPr>
          <a:xfrm>
            <a:off x="4549108" y="145145"/>
            <a:ext cx="4364476" cy="5780214"/>
            <a:chOff x="4549108" y="-101598"/>
            <a:chExt cx="4364476" cy="578021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4BF9764-FDA0-1643-AA5B-297560FC6C38}"/>
                </a:ext>
              </a:extLst>
            </p:cNvPr>
            <p:cNvGrpSpPr/>
            <p:nvPr/>
          </p:nvGrpSpPr>
          <p:grpSpPr>
            <a:xfrm>
              <a:off x="4549108" y="232779"/>
              <a:ext cx="4364476" cy="5445837"/>
              <a:chOff x="5171410" y="130626"/>
              <a:chExt cx="4364476" cy="5445837"/>
            </a:xfrm>
          </p:grpSpPr>
          <p:sp>
            <p:nvSpPr>
              <p:cNvPr id="25" name="Cube 24">
                <a:extLst>
                  <a:ext uri="{FF2B5EF4-FFF2-40B4-BE49-F238E27FC236}">
                    <a16:creationId xmlns:a16="http://schemas.microsoft.com/office/drawing/2014/main" id="{B98C4E63-D974-F24C-9299-87FA72EDAED0}"/>
                  </a:ext>
                </a:extLst>
              </p:cNvPr>
              <p:cNvSpPr/>
              <p:nvPr/>
            </p:nvSpPr>
            <p:spPr>
              <a:xfrm>
                <a:off x="6212115" y="401901"/>
                <a:ext cx="1161143" cy="407899"/>
              </a:xfrm>
              <a:prstGeom prst="cub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Output</a:t>
                </a:r>
              </a:p>
            </p:txBody>
          </p:sp>
          <p:sp>
            <p:nvSpPr>
              <p:cNvPr id="26" name="Cube 25">
                <a:extLst>
                  <a:ext uri="{FF2B5EF4-FFF2-40B4-BE49-F238E27FC236}">
                    <a16:creationId xmlns:a16="http://schemas.microsoft.com/office/drawing/2014/main" id="{8D062A59-3B56-9644-89DC-0B4C8CE82A3A}"/>
                  </a:ext>
                </a:extLst>
              </p:cNvPr>
              <p:cNvSpPr/>
              <p:nvPr/>
            </p:nvSpPr>
            <p:spPr>
              <a:xfrm>
                <a:off x="5961743" y="939460"/>
                <a:ext cx="1661885" cy="546661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Fully connected</a:t>
                </a:r>
              </a:p>
            </p:txBody>
          </p:sp>
          <p:sp>
            <p:nvSpPr>
              <p:cNvPr id="27" name="Cube 26">
                <a:extLst>
                  <a:ext uri="{FF2B5EF4-FFF2-40B4-BE49-F238E27FC236}">
                    <a16:creationId xmlns:a16="http://schemas.microsoft.com/office/drawing/2014/main" id="{B05DF703-2867-4346-B56D-CC81A6D8A7FE}"/>
                  </a:ext>
                </a:extLst>
              </p:cNvPr>
              <p:cNvSpPr/>
              <p:nvPr/>
            </p:nvSpPr>
            <p:spPr>
              <a:xfrm>
                <a:off x="5263563" y="1675953"/>
                <a:ext cx="1161143" cy="407899"/>
              </a:xfrm>
              <a:prstGeom prst="cub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Logits</a:t>
                </a:r>
              </a:p>
            </p:txBody>
          </p:sp>
          <p:sp>
            <p:nvSpPr>
              <p:cNvPr id="28" name="Cube 27">
                <a:extLst>
                  <a:ext uri="{FF2B5EF4-FFF2-40B4-BE49-F238E27FC236}">
                    <a16:creationId xmlns:a16="http://schemas.microsoft.com/office/drawing/2014/main" id="{694D2A90-9639-704D-932A-A5DDC818F7C5}"/>
                  </a:ext>
                </a:extLst>
              </p:cNvPr>
              <p:cNvSpPr/>
              <p:nvPr/>
            </p:nvSpPr>
            <p:spPr>
              <a:xfrm>
                <a:off x="6931503" y="1638857"/>
                <a:ext cx="1161143" cy="407899"/>
              </a:xfrm>
              <a:prstGeom prst="cub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Logits</a:t>
                </a: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52FA983-A0EE-4F4A-A40B-93359102D1F3}"/>
                  </a:ext>
                </a:extLst>
              </p:cNvPr>
              <p:cNvGrpSpPr/>
              <p:nvPr/>
            </p:nvGrpSpPr>
            <p:grpSpPr>
              <a:xfrm>
                <a:off x="5295476" y="2291665"/>
                <a:ext cx="913010" cy="1554623"/>
                <a:chOff x="5048733" y="2538406"/>
                <a:chExt cx="913010" cy="1554623"/>
              </a:xfrm>
            </p:grpSpPr>
            <p:sp>
              <p:nvSpPr>
                <p:cNvPr id="29" name="Cube 28">
                  <a:extLst>
                    <a:ext uri="{FF2B5EF4-FFF2-40B4-BE49-F238E27FC236}">
                      <a16:creationId xmlns:a16="http://schemas.microsoft.com/office/drawing/2014/main" id="{18634092-903F-4145-813A-4C2C89600B9D}"/>
                    </a:ext>
                  </a:extLst>
                </p:cNvPr>
                <p:cNvSpPr/>
                <p:nvPr/>
              </p:nvSpPr>
              <p:spPr>
                <a:xfrm>
                  <a:off x="5048733" y="2538406"/>
                  <a:ext cx="913010" cy="1554623"/>
                </a:xfrm>
                <a:prstGeom prst="cub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BFB30CA0-AA28-2946-ABE4-9FFE79EE09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8396" t="20079" r="20447"/>
                <a:stretch/>
              </p:blipFill>
              <p:spPr>
                <a:xfrm rot="5400000">
                  <a:off x="4747098" y="3210130"/>
                  <a:ext cx="1294255" cy="471543"/>
                </a:xfrm>
                <a:prstGeom prst="rect">
                  <a:avLst/>
                </a:prstGeom>
              </p:spPr>
            </p:pic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111638E-4732-474B-ACA8-EAA92DFC6DBD}"/>
                  </a:ext>
                </a:extLst>
              </p:cNvPr>
              <p:cNvGrpSpPr/>
              <p:nvPr/>
            </p:nvGrpSpPr>
            <p:grpSpPr>
              <a:xfrm>
                <a:off x="7010403" y="2256438"/>
                <a:ext cx="913010" cy="1554623"/>
                <a:chOff x="5048733" y="2538406"/>
                <a:chExt cx="913010" cy="1554623"/>
              </a:xfrm>
            </p:grpSpPr>
            <p:sp>
              <p:nvSpPr>
                <p:cNvPr id="33" name="Cube 32">
                  <a:extLst>
                    <a:ext uri="{FF2B5EF4-FFF2-40B4-BE49-F238E27FC236}">
                      <a16:creationId xmlns:a16="http://schemas.microsoft.com/office/drawing/2014/main" id="{DE92FDD7-22E8-1045-AE9E-76D0B3766DE3}"/>
                    </a:ext>
                  </a:extLst>
                </p:cNvPr>
                <p:cNvSpPr/>
                <p:nvPr/>
              </p:nvSpPr>
              <p:spPr>
                <a:xfrm>
                  <a:off x="5048733" y="2538406"/>
                  <a:ext cx="913010" cy="1554623"/>
                </a:xfrm>
                <a:prstGeom prst="cub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A939C7BE-526C-3149-8A65-E5657AF3EB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8396" t="20079" r="20447"/>
                <a:stretch/>
              </p:blipFill>
              <p:spPr>
                <a:xfrm rot="5400000">
                  <a:off x="4747098" y="3210130"/>
                  <a:ext cx="1294255" cy="471543"/>
                </a:xfrm>
                <a:prstGeom prst="rect">
                  <a:avLst/>
                </a:prstGeom>
              </p:spPr>
            </p:pic>
          </p:grpSp>
          <p:sp>
            <p:nvSpPr>
              <p:cNvPr id="35" name="Cube 34">
                <a:extLst>
                  <a:ext uri="{FF2B5EF4-FFF2-40B4-BE49-F238E27FC236}">
                    <a16:creationId xmlns:a16="http://schemas.microsoft.com/office/drawing/2014/main" id="{A803EEAA-0357-E34E-B7DD-6FF3E254660C}"/>
                  </a:ext>
                </a:extLst>
              </p:cNvPr>
              <p:cNvSpPr/>
              <p:nvPr/>
            </p:nvSpPr>
            <p:spPr>
              <a:xfrm>
                <a:off x="5171410" y="4058713"/>
                <a:ext cx="1161143" cy="407899"/>
              </a:xfrm>
              <a:prstGeom prst="cube">
                <a:avLst/>
              </a:prstGeom>
              <a:solidFill>
                <a:srgbClr val="FF8AD8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Input</a:t>
                </a:r>
              </a:p>
            </p:txBody>
          </p:sp>
          <p:sp>
            <p:nvSpPr>
              <p:cNvPr id="36" name="Cube 35">
                <a:extLst>
                  <a:ext uri="{FF2B5EF4-FFF2-40B4-BE49-F238E27FC236}">
                    <a16:creationId xmlns:a16="http://schemas.microsoft.com/office/drawing/2014/main" id="{964B71F3-4730-5B4B-A5B8-6FACCA9BFAC1}"/>
                  </a:ext>
                </a:extLst>
              </p:cNvPr>
              <p:cNvSpPr/>
              <p:nvPr/>
            </p:nvSpPr>
            <p:spPr>
              <a:xfrm>
                <a:off x="6886334" y="4054100"/>
                <a:ext cx="1161143" cy="407899"/>
              </a:xfrm>
              <a:prstGeom prst="cube">
                <a:avLst/>
              </a:prstGeom>
              <a:solidFill>
                <a:srgbClr val="FF8AD8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Input</a:t>
                </a:r>
              </a:p>
            </p:txBody>
          </p:sp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5940C2E9-6D98-414E-9616-2FF43582DE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9633" y="4563599"/>
                <a:ext cx="938578" cy="763143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5C6815B-E73A-7D47-B256-44AF18E16E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86513" y="4573123"/>
                <a:ext cx="795528" cy="734334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DE7F05-E6EB-4B4A-BE5F-FA62AB5994C5}"/>
                  </a:ext>
                </a:extLst>
              </p:cNvPr>
              <p:cNvSpPr txBox="1"/>
              <p:nvPr/>
            </p:nvSpPr>
            <p:spPr>
              <a:xfrm>
                <a:off x="5521311" y="5239658"/>
                <a:ext cx="7930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5X 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707F5D-4725-8644-AEB8-015516873777}"/>
                  </a:ext>
                </a:extLst>
              </p:cNvPr>
              <p:cNvSpPr txBox="1"/>
              <p:nvPr/>
            </p:nvSpPr>
            <p:spPr>
              <a:xfrm>
                <a:off x="7211532" y="5268686"/>
                <a:ext cx="7930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2.5X 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2252A7D-6C31-9A4D-8ED5-CD63D6FF5F0B}"/>
                  </a:ext>
                </a:extLst>
              </p:cNvPr>
              <p:cNvSpPr txBox="1"/>
              <p:nvPr/>
            </p:nvSpPr>
            <p:spPr>
              <a:xfrm>
                <a:off x="8085241" y="4607842"/>
                <a:ext cx="145064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100×</a:t>
                </a:r>
                <a:r>
                  <a:rPr lang="en-US" altLang="zh-CN" dirty="0"/>
                  <a:t>100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input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patches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different</a:t>
                </a:r>
                <a:r>
                  <a:rPr lang="en-US" dirty="0"/>
                  <a:t> </a:t>
                </a:r>
                <a:r>
                  <a:rPr lang="en-US" altLang="zh-CN" dirty="0"/>
                  <a:t>scales</a:t>
                </a:r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4ABBBDD-5D38-5140-9719-DD7C3F87CDE4}"/>
                  </a:ext>
                </a:extLst>
              </p:cNvPr>
              <p:cNvSpPr txBox="1"/>
              <p:nvPr/>
            </p:nvSpPr>
            <p:spPr>
              <a:xfrm>
                <a:off x="8070726" y="2588635"/>
                <a:ext cx="1450645" cy="52322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Independent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VGG16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towers</a:t>
                </a:r>
                <a:endParaRPr lang="en-US" dirty="0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8F606F9-5005-C140-877C-F390D781BAFB}"/>
                  </a:ext>
                </a:extLst>
              </p:cNvPr>
              <p:cNvCxnSpPr/>
              <p:nvPr/>
            </p:nvCxnSpPr>
            <p:spPr>
              <a:xfrm>
                <a:off x="6809285" y="130626"/>
                <a:ext cx="0" cy="365760"/>
              </a:xfrm>
              <a:prstGeom prst="line">
                <a:avLst/>
              </a:prstGeom>
              <a:ln w="508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6A0C9D4-BF05-4D46-A044-DAB78BC60FCB}"/>
                  </a:ext>
                </a:extLst>
              </p:cNvPr>
              <p:cNvCxnSpPr/>
              <p:nvPr/>
            </p:nvCxnSpPr>
            <p:spPr>
              <a:xfrm>
                <a:off x="6807199" y="819688"/>
                <a:ext cx="0" cy="228600"/>
              </a:xfrm>
              <a:prstGeom prst="line">
                <a:avLst/>
              </a:prstGeom>
              <a:ln w="508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05FBF52-3AEF-6740-A8EF-6F3620D004E7}"/>
                  </a:ext>
                </a:extLst>
              </p:cNvPr>
              <p:cNvCxnSpPr>
                <a:cxnSpLocks/>
                <a:endCxn id="27" idx="1"/>
              </p:cNvCxnSpPr>
              <p:nvPr/>
            </p:nvCxnSpPr>
            <p:spPr>
              <a:xfrm flipH="1">
                <a:off x="5793147" y="1500970"/>
                <a:ext cx="713232" cy="276958"/>
              </a:xfrm>
              <a:prstGeom prst="line">
                <a:avLst/>
              </a:prstGeom>
              <a:ln w="508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031947F-CA7C-DF4F-B0D8-CD2AC4B8C50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6916989" y="1493422"/>
                <a:ext cx="612648" cy="218803"/>
              </a:xfrm>
              <a:prstGeom prst="line">
                <a:avLst/>
              </a:prstGeom>
              <a:ln w="508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B8E64E89-9120-F14E-8792-8D19375B57ED}"/>
                  </a:ext>
                </a:extLst>
              </p:cNvPr>
              <p:cNvCxnSpPr/>
              <p:nvPr/>
            </p:nvCxnSpPr>
            <p:spPr>
              <a:xfrm>
                <a:off x="5787975" y="2095973"/>
                <a:ext cx="0" cy="329184"/>
              </a:xfrm>
              <a:prstGeom prst="line">
                <a:avLst/>
              </a:prstGeom>
              <a:ln w="508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355B3D3-56D9-BD4B-A5B7-1541CD0D62D6}"/>
                  </a:ext>
                </a:extLst>
              </p:cNvPr>
              <p:cNvCxnSpPr/>
              <p:nvPr/>
            </p:nvCxnSpPr>
            <p:spPr>
              <a:xfrm>
                <a:off x="7512074" y="2046756"/>
                <a:ext cx="0" cy="329184"/>
              </a:xfrm>
              <a:prstGeom prst="line">
                <a:avLst/>
              </a:prstGeom>
              <a:ln w="508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473E83-C25D-7441-B874-6BB703F7EF42}"/>
                  </a:ext>
                </a:extLst>
              </p:cNvPr>
              <p:cNvCxnSpPr/>
              <p:nvPr/>
            </p:nvCxnSpPr>
            <p:spPr>
              <a:xfrm>
                <a:off x="5728922" y="3846288"/>
                <a:ext cx="0" cy="274320"/>
              </a:xfrm>
              <a:prstGeom prst="line">
                <a:avLst/>
              </a:prstGeom>
              <a:ln w="508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860739F7-65E6-434E-AF1E-D925CDEB92B4}"/>
                  </a:ext>
                </a:extLst>
              </p:cNvPr>
              <p:cNvCxnSpPr/>
              <p:nvPr/>
            </p:nvCxnSpPr>
            <p:spPr>
              <a:xfrm>
                <a:off x="7390809" y="3811061"/>
                <a:ext cx="0" cy="274320"/>
              </a:xfrm>
              <a:prstGeom prst="line">
                <a:avLst/>
              </a:prstGeom>
              <a:ln w="508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E83015A-087C-A444-91C5-109B67DC9A3F}"/>
                </a:ext>
              </a:extLst>
            </p:cNvPr>
            <p:cNvSpPr txBox="1"/>
            <p:nvPr/>
          </p:nvSpPr>
          <p:spPr>
            <a:xfrm>
              <a:off x="5599203" y="-101598"/>
              <a:ext cx="14573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Tumor</a:t>
              </a:r>
              <a:r>
                <a:rPr lang="zh-CN" altLang="en-US" dirty="0"/>
                <a:t> </a:t>
              </a:r>
              <a:r>
                <a:rPr lang="en-US" altLang="zh-CN" dirty="0"/>
                <a:t>yes/no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980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247D"/>
      </a:dk1>
      <a:lt1>
        <a:srgbClr val="FFFFFF"/>
      </a:lt1>
      <a:dk2>
        <a:srgbClr val="337321"/>
      </a:dk2>
      <a:lt2>
        <a:srgbClr val="666366"/>
      </a:lt2>
      <a:accent1>
        <a:srgbClr val="FF8500"/>
      </a:accent1>
      <a:accent2>
        <a:srgbClr val="095AA6"/>
      </a:accent2>
      <a:accent3>
        <a:srgbClr val="FFFFFF"/>
      </a:accent3>
      <a:accent4>
        <a:srgbClr val="001D6A"/>
      </a:accent4>
      <a:accent5>
        <a:srgbClr val="FFC2AA"/>
      </a:accent5>
      <a:accent6>
        <a:srgbClr val="075196"/>
      </a:accent6>
      <a:hlink>
        <a:srgbClr val="B7D30B"/>
      </a:hlink>
      <a:folHlink>
        <a:srgbClr val="BC006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4881</TotalTime>
  <Words>355</Words>
  <Application>Microsoft Macintosh PowerPoint</Application>
  <PresentationFormat>On-screen Show (4:3)</PresentationFormat>
  <Paragraphs>85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Garamond</vt:lpstr>
      <vt:lpstr>Arial</vt:lpstr>
      <vt:lpstr>Roboto</vt:lpstr>
      <vt:lpstr>Trebuchet MS</vt:lpstr>
      <vt:lpstr>Office Theme</vt:lpstr>
      <vt:lpstr>  Detecting Cancer in Gigapixel Pathology Images</vt:lpstr>
      <vt:lpstr>PowerPoint Presentation</vt:lpstr>
      <vt:lpstr>Visual Inspection  </vt:lpstr>
      <vt:lpstr>Project Idea: Develop a tool to assist physicians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Human Phenotype Ontology (HPO) Gap on Specific Diseases</dc:title>
  <cp:lastModifiedBy>沈 雯</cp:lastModifiedBy>
  <cp:revision>58</cp:revision>
  <dcterms:modified xsi:type="dcterms:W3CDTF">2019-05-17T05:06:58Z</dcterms:modified>
</cp:coreProperties>
</file>