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2" r:id="rId6"/>
    <p:sldId id="260" r:id="rId7"/>
    <p:sldId id="266" r:id="rId8"/>
    <p:sldId id="259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103" autoAdjust="0"/>
  </p:normalViewPr>
  <p:slideViewPr>
    <p:cSldViewPr>
      <p:cViewPr>
        <p:scale>
          <a:sx n="100" d="100"/>
          <a:sy n="100" d="100"/>
        </p:scale>
        <p:origin x="14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03219-E43B-C644-9EC7-71B56E899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0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225F-62C6-BC46-A32C-3F2176B3E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80E2-A596-7E43-B351-EB63844B01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3668-B006-2C44-8D97-678719063F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4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D18F-CAC5-2047-95DE-A1A273E28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9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3119-BBA8-5647-B014-35654CF72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A2F5-7893-4946-86A4-E995FB0EB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5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0F734-C8E7-4D47-B80A-4F9A49AFD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1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2D24-707D-B744-AAE4-B759DC312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2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D7EA2-ACFB-3A45-9974-AB26BAD83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41ED-A7D6-5C4C-B591-9ADC9B949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4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18640A-F645-9744-8FF9-091CD0C7E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Potential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improvement</a:t>
            </a:r>
            <a:endParaRPr lang="en-US" altLang="en-US" sz="4400" dirty="0"/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-</a:t>
            </a:r>
            <a:r>
              <a:rPr lang="zh-CN" altLang="en-US" sz="3200" dirty="0"/>
              <a:t>郑程元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zh-CN" altLang="en-US" dirty="0"/>
              <a:t>图片</a:t>
            </a:r>
            <a:endParaRPr lang="en-US" altLang="zh-CN" dirty="0"/>
          </a:p>
        </p:txBody>
      </p:sp>
      <p:pic>
        <p:nvPicPr>
          <p:cNvPr id="3074" name="Picture 2" descr="C:\Users\CHENGY~1\AppData\Local\Temp\ksohtml\wps164.tm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8760"/>
            <a:ext cx="8229600" cy="3816350"/>
          </a:xfrm>
        </p:spPr>
      </p:pic>
      <p:sp>
        <p:nvSpPr>
          <p:cNvPr id="3075" name="文本框 3"/>
          <p:cNvSpPr txBox="1">
            <a:spLocks noChangeArrowheads="1"/>
          </p:cNvSpPr>
          <p:nvPr/>
        </p:nvSpPr>
        <p:spPr bwMode="auto">
          <a:xfrm>
            <a:off x="422300" y="5202069"/>
            <a:ext cx="37176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视频分辨率：</a:t>
            </a:r>
            <a:r>
              <a:rPr lang="en-US" altLang="zh-CN" dirty="0"/>
              <a:t>2880</a:t>
            </a:r>
            <a:r>
              <a:rPr lang="zh-CN" altLang="en-US" dirty="0"/>
              <a:t>*</a:t>
            </a:r>
            <a:r>
              <a:rPr lang="en-US" altLang="zh-CN" dirty="0"/>
              <a:t>1440</a:t>
            </a:r>
          </a:p>
          <a:p>
            <a:r>
              <a:rPr lang="en-US" altLang="zh-CN" dirty="0"/>
              <a:t>Tile</a:t>
            </a:r>
            <a:r>
              <a:rPr lang="zh-CN" altLang="en-US" dirty="0"/>
              <a:t>数量：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12=72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Tile</a:t>
            </a:r>
            <a:r>
              <a:rPr lang="zh-CN" altLang="en-US" dirty="0"/>
              <a:t>分辨率：</a:t>
            </a:r>
            <a:r>
              <a:rPr lang="en-US" altLang="zh-CN" dirty="0"/>
              <a:t>240</a:t>
            </a:r>
            <a:r>
              <a:rPr lang="zh-CN" altLang="en-US" dirty="0"/>
              <a:t>*</a:t>
            </a:r>
            <a:r>
              <a:rPr lang="en-US" altLang="zh-CN" dirty="0" smtClean="0"/>
              <a:t>240</a:t>
            </a:r>
            <a:endParaRPr lang="zh-CN" altLang="en-US" dirty="0" smtClean="0"/>
          </a:p>
          <a:p>
            <a:r>
              <a:rPr lang="en-US" altLang="zh-CN" dirty="0" smtClean="0"/>
              <a:t>QP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，假设我们编码时可以取该范围内的任何</a:t>
            </a:r>
            <a:r>
              <a:rPr lang="en-US" altLang="zh-CN" dirty="0" smtClean="0"/>
              <a:t>QP</a:t>
            </a:r>
            <a:endParaRPr lang="en-US" altLang="zh-CN" dirty="0"/>
          </a:p>
        </p:txBody>
      </p:sp>
      <p:sp>
        <p:nvSpPr>
          <p:cNvPr id="3076" name="文本框 4"/>
          <p:cNvSpPr txBox="1">
            <a:spLocks noChangeArrowheads="1"/>
          </p:cNvSpPr>
          <p:nvPr/>
        </p:nvSpPr>
        <p:spPr bwMode="auto">
          <a:xfrm>
            <a:off x="4870450" y="5617676"/>
            <a:ext cx="3816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图中红色点代表用户</a:t>
            </a:r>
            <a:r>
              <a:rPr lang="zh-CN" altLang="en-US"/>
              <a:t>视点</a:t>
            </a:r>
            <a:r>
              <a:rPr lang="zh-CN" altLang="en-US" smtClean="0"/>
              <a:t>，包括</a:t>
            </a:r>
            <a:r>
              <a:rPr lang="en-US" altLang="zh-CN" dirty="0"/>
              <a:t>48</a:t>
            </a:r>
            <a:r>
              <a:rPr lang="zh-CN" altLang="en-US" dirty="0"/>
              <a:t>个用户的视点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被比较的方法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</a:rPr>
              <a:t>：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实时预测用户视点位置，建立动态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JND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模型，把每个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tile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下降到当前用户恰好看不出来的码率（我们的方法）</a:t>
            </a:r>
          </a:p>
          <a:p>
            <a:r>
              <a:rPr kumimoji="1" lang="zh-CN" altLang="en-US" sz="2000" dirty="0" smtClean="0"/>
              <a:t>方法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：不预测用户视点。直接通过大数据统计用户视点分布，建立静态</a:t>
            </a:r>
            <a:r>
              <a:rPr kumimoji="1" lang="en-US" altLang="zh-CN" sz="2000" dirty="0" smtClean="0"/>
              <a:t>JND</a:t>
            </a:r>
            <a:r>
              <a:rPr kumimoji="1" lang="zh-CN" altLang="en-US" sz="2000" dirty="0" smtClean="0"/>
              <a:t>模型，把每个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下降到</a:t>
            </a:r>
            <a:r>
              <a:rPr kumimoji="1" lang="zh-CN" altLang="en-US" sz="2000" u="sng" dirty="0" smtClean="0"/>
              <a:t>所有用户都看不出来</a:t>
            </a:r>
            <a:r>
              <a:rPr kumimoji="1" lang="zh-CN" altLang="en-US" sz="2000" dirty="0" smtClean="0"/>
              <a:t>的码率</a:t>
            </a:r>
            <a:r>
              <a:rPr kumimoji="1" lang="zh-CN" altLang="en-US" sz="2000" dirty="0" smtClean="0">
                <a:solidFill>
                  <a:srgbClr val="0070C0"/>
                </a:solidFill>
              </a:rPr>
              <a:t>（现有的纯视频编码方法达到的最佳效果）</a:t>
            </a:r>
          </a:p>
          <a:p>
            <a:r>
              <a:rPr kumimoji="1" lang="zh-CN" altLang="en-US" sz="2000" dirty="0" smtClean="0"/>
              <a:t>方法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/>
              <a:t>：</a:t>
            </a:r>
            <a:r>
              <a:rPr kumimoji="1" lang="zh-CN" altLang="en-US" sz="2000" dirty="0" smtClean="0"/>
              <a:t>实时预测用户视点位置，用户视野内的</a:t>
            </a:r>
            <a:r>
              <a:rPr kumimoji="1" lang="en-US" altLang="zh-CN" sz="2000" dirty="0" smtClean="0"/>
              <a:t>24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传最高码率，用户视野外的</a:t>
            </a:r>
            <a:r>
              <a:rPr kumimoji="1" lang="en-US" altLang="zh-CN" sz="2000" dirty="0" smtClean="0"/>
              <a:t>48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传最低码率（实时预测视点但不使用</a:t>
            </a:r>
            <a:r>
              <a:rPr kumimoji="1" lang="en-US" altLang="zh-CN" sz="2000" dirty="0" smtClean="0"/>
              <a:t>JND</a:t>
            </a:r>
            <a:r>
              <a:rPr kumimoji="1" lang="zh-CN" altLang="en-US" sz="2000" dirty="0" smtClean="0"/>
              <a:t>模型能达到的最佳效果）</a:t>
            </a:r>
          </a:p>
          <a:p>
            <a:r>
              <a:rPr kumimoji="1" lang="zh-CN" altLang="en-US" sz="2000" dirty="0" smtClean="0"/>
              <a:t>方法</a:t>
            </a: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：实时预测用户视点，算出每个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JND</a:t>
            </a:r>
            <a:r>
              <a:rPr kumimoji="1" lang="zh-CN" altLang="en-US" sz="2000" dirty="0" smtClean="0"/>
              <a:t>，找出其中最小者，然后所有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JND</a:t>
            </a:r>
            <a:r>
              <a:rPr kumimoji="1" lang="zh-CN" altLang="en-US" sz="2000" dirty="0" smtClean="0"/>
              <a:t>都认为是它，下降到恰好看不出来的码率（实时预测视点、使用</a:t>
            </a:r>
            <a:r>
              <a:rPr kumimoji="1" lang="en-US" altLang="zh-CN" sz="2000" dirty="0" smtClean="0"/>
              <a:t>JND</a:t>
            </a:r>
            <a:r>
              <a:rPr kumimoji="1" lang="zh-CN" altLang="en-US" sz="2000" dirty="0" smtClean="0"/>
              <a:t>模型但不分</a:t>
            </a:r>
            <a:r>
              <a:rPr kumimoji="1" lang="en-US" altLang="zh-CN" sz="2000" dirty="0" smtClean="0"/>
              <a:t>tile</a:t>
            </a:r>
            <a:r>
              <a:rPr kumimoji="1" lang="zh-CN" altLang="en-US" sz="2000" dirty="0" smtClean="0"/>
              <a:t>能达到的最佳效果）</a:t>
            </a:r>
          </a:p>
          <a:p>
            <a:r>
              <a:rPr kumimoji="1" lang="zh-CN" altLang="en-US" sz="2000" dirty="0" smtClean="0"/>
              <a:t>方法</a:t>
            </a:r>
            <a:r>
              <a:rPr kumimoji="1" lang="en-US" altLang="zh-CN" sz="2000" dirty="0"/>
              <a:t>5</a:t>
            </a:r>
            <a:r>
              <a:rPr kumimoji="1" lang="zh-CN" altLang="en-US" sz="2000" dirty="0" smtClean="0"/>
              <a:t>：全部传最高码率的（最笨的</a:t>
            </a:r>
            <a:r>
              <a:rPr kumimoji="1" lang="en-US" altLang="zh-CN" sz="2000" dirty="0" smtClean="0"/>
              <a:t>baseline</a:t>
            </a:r>
            <a:r>
              <a:rPr kumimoji="1" lang="zh-CN" altLang="en-US" sz="2000" dirty="0" smtClean="0"/>
              <a:t>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66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4666kbps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48</a:t>
            </a:r>
            <a:r>
              <a:rPr lang="zh-CN" altLang="en-US" sz="2800" dirty="0" smtClean="0">
                <a:solidFill>
                  <a:srgbClr val="FF0000"/>
                </a:solidFill>
              </a:rPr>
              <a:t>用户平均值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1800" dirty="0" smtClean="0"/>
              <a:t>由于</a:t>
            </a:r>
            <a:r>
              <a:rPr lang="zh-CN" altLang="en-US" sz="1800" dirty="0"/>
              <a:t>有</a:t>
            </a:r>
            <a:r>
              <a:rPr lang="en-US" altLang="zh-CN" sz="1800" dirty="0"/>
              <a:t>48</a:t>
            </a:r>
            <a:r>
              <a:rPr lang="zh-CN" altLang="en-US" sz="1800" dirty="0"/>
              <a:t>个用户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视点各自不同，分配的码率也都不同，</a:t>
            </a:r>
            <a:r>
              <a:rPr lang="zh-CN" altLang="en-US" sz="1800" dirty="0" smtClean="0"/>
              <a:t>暂</a:t>
            </a:r>
            <a:r>
              <a:rPr lang="zh-CN" altLang="en-US" sz="1800" dirty="0"/>
              <a:t>不</a:t>
            </a:r>
            <a:r>
              <a:rPr lang="zh-CN" altLang="en-US" sz="1800" dirty="0" smtClean="0"/>
              <a:t>全部列出。下表列出一个视点比较靠中间位置的用户的码率分配。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825979609"/>
              </p:ext>
            </p:extLst>
          </p:nvPr>
        </p:nvGraphicFramePr>
        <p:xfrm>
          <a:off x="209550" y="2564905"/>
          <a:ext cx="8724900" cy="3561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  <a:gridCol w="727075"/>
              </a:tblGrid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296863" y="274638"/>
            <a:ext cx="8389937" cy="1143000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8800kbps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178597082"/>
              </p:ext>
            </p:extLst>
          </p:nvPr>
        </p:nvGraphicFramePr>
        <p:xfrm>
          <a:off x="179512" y="1700808"/>
          <a:ext cx="8855076" cy="3674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  <a:gridCol w="737923"/>
              </a:tblGrid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572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367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49"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568" y="580526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比方法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差的点在于并不是所有用户都看同一个地方的。为了照顾所有用户，某个用户并没有在看的位置，如果有别人常看，也得给高码率，如上表中红色区域值为</a:t>
            </a:r>
            <a:r>
              <a:rPr kumimoji="1" lang="en-US" altLang="zh-CN" dirty="0" smtClean="0"/>
              <a:t>604</a:t>
            </a:r>
            <a:r>
              <a:rPr kumimoji="1" lang="zh-CN" altLang="en-US" dirty="0" smtClean="0"/>
              <a:t>，而方法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中对应的</a:t>
            </a:r>
            <a:r>
              <a:rPr kumimoji="1" lang="en-US" altLang="zh-CN" dirty="0" smtClean="0"/>
              <a:t>tile</a:t>
            </a:r>
            <a:r>
              <a:rPr kumimoji="1" lang="zh-CN" altLang="en-US" dirty="0" smtClean="0"/>
              <a:t>仅为</a:t>
            </a:r>
            <a:r>
              <a:rPr kumimoji="1" lang="en-US" altLang="zh-CN" dirty="0" smtClean="0"/>
              <a:t>110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8229600" cy="617538"/>
          </a:xfrm>
        </p:spPr>
        <p:txBody>
          <a:bodyPr/>
          <a:lstStyle/>
          <a:p>
            <a:r>
              <a:rPr lang="zh-CN" altLang="en-US" dirty="0" smtClean="0">
                <a:sym typeface="宋体" charset="0"/>
              </a:rPr>
              <a:t>方法</a:t>
            </a:r>
            <a:r>
              <a:rPr lang="en-US" altLang="zh-CN" dirty="0" smtClean="0">
                <a:sym typeface="宋体" charset="0"/>
              </a:rPr>
              <a:t>3</a:t>
            </a:r>
            <a:r>
              <a:rPr lang="zh-CN" altLang="en-US" dirty="0" smtClean="0">
                <a:sym typeface="宋体" charset="0"/>
              </a:rPr>
              <a:t>：</a:t>
            </a:r>
            <a:r>
              <a:rPr lang="en-US" altLang="zh-CN" dirty="0" smtClean="0">
                <a:sym typeface="宋体" charset="0"/>
              </a:rPr>
              <a:t>7700kbps</a:t>
            </a:r>
            <a:endParaRPr lang="en-US" altLang="zh-CN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459745"/>
              </p:ext>
            </p:extLst>
          </p:nvPr>
        </p:nvGraphicFramePr>
        <p:xfrm>
          <a:off x="182562" y="1844824"/>
          <a:ext cx="8778876" cy="3816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  <a:gridCol w="731573"/>
              </a:tblGrid>
              <a:tr h="631858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858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1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858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858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85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3568" y="58052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绿色部分为高码率区，白色部分为低码率区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8229600" cy="617538"/>
          </a:xfrm>
        </p:spPr>
        <p:txBody>
          <a:bodyPr/>
          <a:lstStyle/>
          <a:p>
            <a:r>
              <a:rPr lang="zh-CN" altLang="en-US" dirty="0" smtClean="0">
                <a:sym typeface="宋体" charset="0"/>
              </a:rPr>
              <a:t>方法</a:t>
            </a:r>
            <a:r>
              <a:rPr lang="en-US" altLang="zh-CN" dirty="0">
                <a:sym typeface="宋体" charset="0"/>
              </a:rPr>
              <a:t>4</a:t>
            </a:r>
            <a:r>
              <a:rPr lang="zh-CN" altLang="en-US" dirty="0" smtClean="0">
                <a:sym typeface="宋体" charset="0"/>
              </a:rPr>
              <a:t>：</a:t>
            </a:r>
            <a:r>
              <a:rPr lang="en-US" altLang="zh-CN" dirty="0" smtClean="0">
                <a:sym typeface="宋体" charset="0"/>
              </a:rPr>
              <a:t>10154kbps</a:t>
            </a:r>
            <a:endParaRPr lang="en-US" altLang="zh-CN" dirty="0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635639466"/>
              </p:ext>
            </p:extLst>
          </p:nvPr>
        </p:nvGraphicFramePr>
        <p:xfrm>
          <a:off x="251616" y="2564901"/>
          <a:ext cx="8640768" cy="358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  <a:gridCol w="720064"/>
              </a:tblGrid>
              <a:tr h="582465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465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5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554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46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465"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6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754063"/>
            <a:ext cx="8229600" cy="663575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16740kbps</a:t>
            </a:r>
            <a:endParaRPr lang="en-US" altLang="zh-CN" dirty="0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44702068"/>
              </p:ext>
            </p:extLst>
          </p:nvPr>
        </p:nvGraphicFramePr>
        <p:xfrm>
          <a:off x="334963" y="2636912"/>
          <a:ext cx="8664576" cy="3888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  <a:gridCol w="722048"/>
              </a:tblGrid>
              <a:tr h="5043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74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7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153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357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726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74"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7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uk-U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带宽</a:t>
            </a:r>
            <a:r>
              <a:rPr lang="zh-CN" altLang="en-US" dirty="0"/>
              <a:t>对比</a:t>
            </a:r>
          </a:p>
        </p:txBody>
      </p:sp>
      <p:sp>
        <p:nvSpPr>
          <p:cNvPr id="10259" name="文本框 4"/>
          <p:cNvSpPr txBox="1">
            <a:spLocks noChangeArrowheads="1"/>
          </p:cNvSpPr>
          <p:nvPr/>
        </p:nvSpPr>
        <p:spPr bwMode="auto">
          <a:xfrm>
            <a:off x="2339752" y="2636912"/>
            <a:ext cx="490936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lang="zh-CN" altLang="en-US" dirty="0" smtClean="0"/>
              <a:t>上述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种方法在得到相同观看质量的情况下，</a:t>
            </a:r>
            <a:endParaRPr lang="zh-CN" altLang="en-US" dirty="0" smtClean="0"/>
          </a:p>
          <a:p>
            <a:pPr eaLnBrk="0" hangingPunct="0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相比方法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-47%</a:t>
            </a:r>
            <a:r>
              <a:rPr lang="zh-CN" altLang="en-US" dirty="0" smtClean="0"/>
              <a:t>带宽</a:t>
            </a:r>
          </a:p>
          <a:p>
            <a:pPr eaLnBrk="0" hangingPunct="0"/>
            <a:r>
              <a:rPr lang="zh-CN" altLang="en-US" dirty="0" smtClean="0"/>
              <a:t>         相比方法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-40%</a:t>
            </a:r>
            <a:r>
              <a:rPr lang="zh-CN" altLang="en-US" dirty="0" smtClean="0"/>
              <a:t>带宽</a:t>
            </a:r>
          </a:p>
          <a:p>
            <a:pPr eaLnBrk="0" hangingPunct="0"/>
            <a:r>
              <a:rPr lang="zh-CN" altLang="en-US" dirty="0"/>
              <a:t> </a:t>
            </a:r>
            <a:r>
              <a:rPr lang="zh-CN" altLang="en-US" dirty="0" smtClean="0"/>
              <a:t>        相比方法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-54%</a:t>
            </a:r>
            <a:r>
              <a:rPr lang="zh-CN" altLang="en-US" dirty="0" smtClean="0"/>
              <a:t>带宽</a:t>
            </a:r>
          </a:p>
          <a:p>
            <a:pPr eaLnBrk="0" hangingPunct="0"/>
            <a:r>
              <a:rPr lang="zh-CN" altLang="en-US" dirty="0"/>
              <a:t> </a:t>
            </a:r>
            <a:r>
              <a:rPr lang="zh-CN" altLang="en-US" dirty="0" smtClean="0"/>
              <a:t>        相比方法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-72%</a:t>
            </a:r>
            <a:r>
              <a:rPr lang="zh-CN" altLang="en-US" dirty="0" smtClean="0"/>
              <a:t>带宽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804</Words>
  <Application>Microsoft Macintosh PowerPoint</Application>
  <PresentationFormat>全屏显示(4:3)</PresentationFormat>
  <Paragraphs>388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宋体</vt:lpstr>
      <vt:lpstr>Arial</vt:lpstr>
      <vt:lpstr>默认设计模板</vt:lpstr>
      <vt:lpstr>Potential improvement</vt:lpstr>
      <vt:lpstr>样例图片</vt:lpstr>
      <vt:lpstr>被比较的方法</vt:lpstr>
      <vt:lpstr>方法1：4666kbps（48用户平均值）</vt:lpstr>
      <vt:lpstr>方法2：8800kbps</vt:lpstr>
      <vt:lpstr>方法3：7700kbps</vt:lpstr>
      <vt:lpstr>方法4：10154kbps</vt:lpstr>
      <vt:lpstr>方法5：16740kbps</vt:lpstr>
      <vt:lpstr>带宽对比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improment</dc:title>
  <dc:subject/>
  <dc:creator>Microsoft Office 用户</dc:creator>
  <cp:keywords/>
  <dc:description/>
  <cp:lastModifiedBy>Microsoft Office 用户</cp:lastModifiedBy>
  <cp:revision>15</cp:revision>
  <dcterms:created xsi:type="dcterms:W3CDTF">2018-07-12T08:11:29Z</dcterms:created>
  <dcterms:modified xsi:type="dcterms:W3CDTF">2018-07-12T09:49:41Z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