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72" r:id="rId7"/>
    <p:sldId id="259" r:id="rId8"/>
    <p:sldId id="273" r:id="rId9"/>
    <p:sldId id="260" r:id="rId10"/>
    <p:sldId id="274" r:id="rId11"/>
    <p:sldId id="261" r:id="rId12"/>
    <p:sldId id="262" r:id="rId13"/>
    <p:sldId id="263" r:id="rId14"/>
    <p:sldId id="283" r:id="rId15"/>
    <p:sldId id="264" r:id="rId16"/>
    <p:sldId id="282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95"/>
  </p:normalViewPr>
  <p:slideViewPr>
    <p:cSldViewPr snapToGrid="0" snapToObjects="1">
      <p:cViewPr varScale="1">
        <p:scale>
          <a:sx n="60" d="100"/>
          <a:sy n="6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5E43B-36E4-B040-ABC6-EE2C4B6C0F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B5BF7-A4A7-B64F-A150-FC80F805596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找一些</a:t>
            </a:r>
            <a:r>
              <a:rPr kumimoji="1" lang="en-US" altLang="zh-CN" dirty="0" smtClean="0"/>
              <a:t>360video</a:t>
            </a:r>
            <a:r>
              <a:rPr kumimoji="1" lang="zh-CN" altLang="en-US" dirty="0" smtClean="0"/>
              <a:t>特有的。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实验在多少人做的？误差大吗？因人而异，异有多大？</a:t>
            </a:r>
            <a:endParaRPr kumimoji="1" lang="zh-CN" altLang="en-US" dirty="0" smtClean="0"/>
          </a:p>
          <a:p>
            <a:r>
              <a:rPr kumimoji="1" lang="zh-CN" altLang="en-US" dirty="0" smtClean="0"/>
              <a:t>场景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B5BF7-A4A7-B64F-A150-FC80F805596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42A2-2504-594F-8256-E1DDAAD38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1714-EB5D-E241-BF02-54BDDCE84A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第一部分：画面本身的质量</a:t>
            </a:r>
            <a:r>
              <a:rPr kumimoji="1" lang="en-US" altLang="zh-CN" dirty="0" smtClean="0">
                <a:sym typeface="Wingdings" panose="05000000000000000000"/>
              </a:rPr>
              <a:t></a:t>
            </a:r>
            <a:r>
              <a:rPr kumimoji="1" lang="zh-CN" altLang="en-US" dirty="0" smtClean="0">
                <a:sym typeface="Wingdings" panose="05000000000000000000"/>
              </a:rPr>
              <a:t>用户感受到的质量，受什么因素影响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人对质量变差的感受有阈值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C. H. Chou and C. W. Chen, “A perceptually optimized 3-D </a:t>
            </a:r>
            <a:r>
              <a:rPr lang="en-US" altLang="zh-CN" dirty="0" err="1"/>
              <a:t>subband</a:t>
            </a:r>
            <a:r>
              <a:rPr lang="en-US" altLang="zh-CN" dirty="0"/>
              <a:t> codec for video communication over wireless channels,” </a:t>
            </a:r>
            <a:r>
              <a:rPr lang="en-US" altLang="zh-CN" i="1" dirty="0"/>
              <a:t>IEEE Trans. </a:t>
            </a:r>
            <a:endParaRPr lang="en-US" altLang="zh-CN" dirty="0" smtClean="0">
              <a:effectLst/>
            </a:endParaRPr>
          </a:p>
          <a:p>
            <a:r>
              <a:rPr lang="en-US" altLang="zh-CN" i="1" dirty="0"/>
              <a:t>Circuits Syst. Video Technol.</a:t>
            </a:r>
            <a:r>
              <a:rPr lang="en-US" altLang="zh-CN" dirty="0"/>
              <a:t>, vol. 6, no. 2, pp. 143–156, Apr. 1996.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6. </a:t>
            </a:r>
            <a:r>
              <a:rPr kumimoji="1" lang="zh-CN" altLang="en-US" dirty="0" smtClean="0"/>
              <a:t>质量差的物体比质量好的物体对人印象更深刻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K. T. Tan, M. </a:t>
            </a:r>
            <a:r>
              <a:rPr lang="en-US" altLang="zh-CN" dirty="0" err="1"/>
              <a:t>Ghanbari</a:t>
            </a:r>
            <a:r>
              <a:rPr lang="en-US" altLang="zh-CN" dirty="0"/>
              <a:t>, and D. E. Pearson, “An objective measurement tool for MPEG video quality,” </a:t>
            </a:r>
            <a:r>
              <a:rPr lang="en-US" altLang="zh-CN" i="1" dirty="0"/>
              <a:t>Signal Process. Image </a:t>
            </a:r>
            <a:r>
              <a:rPr lang="en-US" altLang="zh-CN" i="1" dirty="0" err="1"/>
              <a:t>Commun</a:t>
            </a:r>
            <a:r>
              <a:rPr lang="en-US" altLang="zh-CN" i="1" dirty="0"/>
              <a:t>.</a:t>
            </a:r>
            <a:r>
              <a:rPr lang="en-US" altLang="zh-CN" dirty="0"/>
              <a:t>, vol. 70, no. 3, pp. 279–294, Nov. 1998. 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）平滑效应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A,B,C</a:t>
            </a:r>
            <a:r>
              <a:rPr kumimoji="1" lang="zh-CN" altLang="en-US" dirty="0"/>
              <a:t>是连续或接近的三帧，如果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的质量高于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的质量，那么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的质量会被掩盖。  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文中只有理论说明，并没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有针对此的实验验证。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2425" y="3995420"/>
            <a:ext cx="5921375" cy="27197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kumimoji="1" lang="en-US" altLang="zh-CN" dirty="0" smtClean="0">
                <a:sym typeface="+mn-ea"/>
              </a:rPr>
              <a:t>6. </a:t>
            </a:r>
            <a:r>
              <a:rPr kumimoji="1" lang="zh-CN" altLang="en-US" dirty="0" smtClean="0">
                <a:sym typeface="+mn-ea"/>
              </a:rPr>
              <a:t>质量差的物体比质量好的物体对人印象更深刻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98315" cy="4351655"/>
          </a:xfrm>
        </p:spPr>
        <p:txBody>
          <a:bodyPr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）感知饱和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人眼对图片感知能力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有限，当图片过好或者过差时，用户对图片的感知不再发生变化。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文中提出使用</a:t>
            </a:r>
            <a:r>
              <a:rPr lang="en-US" altLang="zh-CN"/>
              <a:t>SSCQE</a:t>
            </a:r>
            <a:r>
              <a:rPr lang="zh-CN" altLang="en-US"/>
              <a:t>证明这一点，但是并没有具体讲怎么证明。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210" y="2068195"/>
            <a:ext cx="7163435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 最近看到的画面印象深刻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D. S. Hands and S. E. </a:t>
            </a:r>
            <a:r>
              <a:rPr lang="en-US" altLang="zh-CN" dirty="0" err="1"/>
              <a:t>Avons</a:t>
            </a:r>
            <a:r>
              <a:rPr lang="en-US" altLang="zh-CN" dirty="0"/>
              <a:t>, “</a:t>
            </a:r>
            <a:r>
              <a:rPr lang="en-US" altLang="zh-CN" dirty="0" err="1"/>
              <a:t>Recency</a:t>
            </a:r>
            <a:r>
              <a:rPr lang="en-US" altLang="zh-CN" dirty="0"/>
              <a:t> and duration neglect in </a:t>
            </a:r>
            <a:r>
              <a:rPr lang="en-US" altLang="zh-CN" dirty="0" smtClean="0"/>
              <a:t>subjective </a:t>
            </a:r>
            <a:r>
              <a:rPr lang="en-US" altLang="zh-CN" dirty="0"/>
              <a:t>assessment of television picture quality,” </a:t>
            </a:r>
            <a:r>
              <a:rPr lang="en-US" altLang="zh-CN" i="1" dirty="0"/>
              <a:t>Appl. Cognitive </a:t>
            </a:r>
            <a:r>
              <a:rPr lang="en-US" altLang="zh-CN" i="1" dirty="0" smtClean="0"/>
              <a:t>Psychol</a:t>
            </a:r>
            <a:r>
              <a:rPr lang="en-US" altLang="zh-CN" i="1" dirty="0"/>
              <a:t>.</a:t>
            </a:r>
            <a:r>
              <a:rPr lang="en-US" altLang="zh-CN" dirty="0"/>
              <a:t>, vol. 15, no. 6, pp. 639–657, 2001.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用户评价有两种: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1）回顾评价，全部看完后评价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2）实时评价，观看途中不断评价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kumimoji="1" lang="en-US" altLang="zh-CN" dirty="0" smtClean="0">
                <a:sym typeface="+mn-ea"/>
              </a:rPr>
              <a:t>7.</a:t>
            </a:r>
            <a:r>
              <a:rPr kumimoji="1" lang="zh-CN" altLang="en-US" dirty="0" smtClean="0">
                <a:sym typeface="+mn-ea"/>
              </a:rPr>
              <a:t> 最近看到的画面印象深刻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 b="1"/>
              <a:t>  实验1:</a:t>
            </a:r>
            <a:endParaRPr lang="zh-CN" altLang="en-US"/>
          </a:p>
          <a:p>
            <a:r>
              <a:rPr lang="zh-CN" altLang="en-US"/>
              <a:t>        测试人员：16人 平均年龄21岁</a:t>
            </a:r>
            <a:endParaRPr lang="zh-CN" altLang="en-US"/>
          </a:p>
          <a:p>
            <a:r>
              <a:rPr lang="zh-CN" altLang="en-US"/>
              <a:t>        测试方法：将质量差的放在最前面和最后面，让用户观看完后进行回顾评价</a:t>
            </a:r>
            <a:endParaRPr lang="zh-CN" altLang="en-US"/>
          </a:p>
          <a:p>
            <a:r>
              <a:rPr lang="zh-CN" altLang="en-US"/>
              <a:t>        实验结果：发现质量差的放在后面明显影响用户的回顾评价。</a:t>
            </a:r>
            <a:endParaRPr lang="zh-CN" altLang="en-US"/>
          </a:p>
          <a:p>
            <a:r>
              <a:rPr lang="zh-CN" altLang="en-US" b="1"/>
              <a:t>   实验2:</a:t>
            </a:r>
            <a:endParaRPr lang="zh-CN" altLang="en-US"/>
          </a:p>
          <a:p>
            <a:r>
              <a:rPr lang="zh-CN" altLang="en-US"/>
              <a:t>        测试人员：12人 平均年龄25岁</a:t>
            </a:r>
            <a:endParaRPr lang="zh-CN" altLang="en-US"/>
          </a:p>
          <a:p>
            <a:r>
              <a:rPr lang="zh-CN" altLang="en-US"/>
              <a:t>        测试方法：将质量差的放在最前面和最后面，在观看过程中让用户不断对视频进行实时评价，之后在进行回顾评价。</a:t>
            </a:r>
            <a:endParaRPr lang="zh-CN" altLang="en-US"/>
          </a:p>
          <a:p>
            <a:r>
              <a:rPr lang="zh-CN" altLang="en-US"/>
              <a:t>        实验结果：使用当让用户不断对视频进行评价时，质量差的在前在后对回顾评价影响不大，但是对实时评价影响大。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8.</a:t>
            </a:r>
            <a:r>
              <a:rPr kumimoji="1" lang="zh-CN" altLang="en-US" dirty="0" smtClean="0"/>
              <a:t> </a:t>
            </a:r>
            <a:r>
              <a:rPr lang="zh-CN" altLang="en-US">
                <a:sym typeface="+mn-ea"/>
              </a:rPr>
              <a:t>人更容易记住质量差的物体，同时遇到不愉快的事物的反应更加强烈。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使用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组数据证明了，大多数的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gain-loss</a:t>
            </a:r>
            <a:r>
              <a:rPr lang="zh-CN" altLang="en-US">
                <a:sym typeface="+mn-ea"/>
              </a:rPr>
              <a:t>图像为图中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型曲线形式，且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Loss</a:t>
            </a:r>
            <a:r>
              <a:rPr lang="zh-CN" altLang="en-US">
                <a:sym typeface="+mn-ea"/>
              </a:rPr>
              <a:t>部分斜率要平均比</a:t>
            </a:r>
            <a:r>
              <a:rPr lang="en-US" altLang="zh-CN">
                <a:sym typeface="+mn-ea"/>
              </a:rPr>
              <a:t>gain</a:t>
            </a:r>
            <a:r>
              <a:rPr lang="zh-CN" altLang="en-US">
                <a:sym typeface="+mn-ea"/>
              </a:rPr>
              <a:t>部分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斜率大</a:t>
            </a:r>
            <a:r>
              <a:rPr lang="en-US" altLang="zh-CN">
                <a:sym typeface="+mn-ea"/>
              </a:rPr>
              <a:t>4.9</a:t>
            </a:r>
            <a:r>
              <a:rPr lang="zh-CN" altLang="en-US">
                <a:sym typeface="+mn-ea"/>
              </a:rPr>
              <a:t>倍。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endParaRPr lang="zh-CN" altLang="en-US"/>
          </a:p>
          <a:p>
            <a:endParaRPr kumimoji="1" lang="zh-CN" altLang="en-US" dirty="0"/>
          </a:p>
        </p:txBody>
      </p:sp>
      <p:pic>
        <p:nvPicPr>
          <p:cNvPr id="5" name="图片 -21474826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6395" y="3027363"/>
            <a:ext cx="5266690" cy="2356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095" y="2258695"/>
            <a:ext cx="4587875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画面本身的质量</a:t>
            </a:r>
            <a:r>
              <a:rPr kumimoji="1" lang="en-US" altLang="zh-CN" dirty="0" smtClean="0">
                <a:sym typeface="Wingdings" panose="05000000000000000000"/>
              </a:rPr>
              <a:t></a:t>
            </a:r>
            <a:r>
              <a:rPr kumimoji="1" lang="zh-CN" altLang="en-US" dirty="0" smtClean="0">
                <a:sym typeface="Wingdings" panose="05000000000000000000"/>
              </a:rPr>
              <a:t>用户感受到的质量，受下列因素影响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物体与视点形成的夹角（夹角越大，质量越差）</a:t>
            </a:r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视点物体周围的物体数量（数量越多，质量越差）</a:t>
            </a:r>
            <a:endParaRPr kumimoji="1" lang="zh-CN" altLang="en-US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物体速度（速度越快，质量越差）</a:t>
            </a:r>
            <a:endParaRPr kumimoji="1" lang="zh-CN" altLang="en-US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有没有质量更差的物体被看到（如果同时看到质量比较差的物体和质量非常差的物体，质量相对好点的那个大概率会被大脑略过）</a:t>
            </a:r>
            <a:endParaRPr kumimoji="1" lang="zh-CN" altLang="en-US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人对质量变差的感受有阈值，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到一定程度才会感受到，小于这个程度的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不会被察觉</a:t>
            </a:r>
            <a:endParaRPr kumimoji="1" lang="zh-CN" altLang="en-US" dirty="0" smtClean="0"/>
          </a:p>
          <a:p>
            <a:r>
              <a:rPr kumimoji="1" lang="en-US" altLang="zh-CN" dirty="0" smtClean="0"/>
              <a:t>6. </a:t>
            </a:r>
            <a:r>
              <a:rPr kumimoji="1" lang="zh-CN" altLang="en-US" dirty="0" smtClean="0"/>
              <a:t>质量差的物体比质量好的物体对人印象更深刻，更容易被记住，从而降低人的主观</a:t>
            </a:r>
            <a:r>
              <a:rPr kumimoji="1" lang="en-US" altLang="zh-CN" dirty="0" err="1" smtClean="0"/>
              <a:t>QoE</a:t>
            </a:r>
            <a:r>
              <a:rPr kumimoji="1" lang="zh-CN" altLang="en-US" dirty="0" smtClean="0"/>
              <a:t>。</a:t>
            </a:r>
            <a:endParaRPr kumimoji="1" lang="zh-CN" altLang="en-US" dirty="0" smtClean="0"/>
          </a:p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 人看完一个视频要给出</a:t>
            </a:r>
            <a:r>
              <a:rPr kumimoji="1" lang="en-US" altLang="zh-CN" dirty="0" err="1" smtClean="0"/>
              <a:t>QoE</a:t>
            </a:r>
            <a:r>
              <a:rPr kumimoji="1" lang="zh-CN" altLang="en-US" dirty="0" smtClean="0"/>
              <a:t>打分，那么最近看到的画面印象比较深刻，视频前面播放的物体印象会比较淡。</a:t>
            </a:r>
            <a:endParaRPr kumimoji="1" lang="zh-CN" altLang="en-US" dirty="0" smtClean="0"/>
          </a:p>
          <a:p>
            <a:r>
              <a:rPr kumimoji="1" lang="en-US" altLang="zh-CN" dirty="0" smtClean="0"/>
              <a:t>8.</a:t>
            </a:r>
            <a:r>
              <a:rPr kumimoji="1" lang="zh-CN" altLang="en-US" dirty="0" smtClean="0"/>
              <a:t> 同一物体质量快速变化，观看体验会下降。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物体与视点形成的夹角（夹角越大，质量越差）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23986" cy="4351338"/>
          </a:xfrm>
        </p:spPr>
        <p:txBody>
          <a:bodyPr/>
          <a:lstStyle/>
          <a:p>
            <a:r>
              <a:rPr lang="en-US" altLang="zh-CN" dirty="0"/>
              <a:t>V. </a:t>
            </a:r>
            <a:r>
              <a:rPr lang="en-US" altLang="zh-CN" dirty="0" err="1"/>
              <a:t>Virsu</a:t>
            </a:r>
            <a:r>
              <a:rPr lang="en-US" altLang="zh-CN" dirty="0"/>
              <a:t>, R. </a:t>
            </a:r>
            <a:r>
              <a:rPr lang="en-US" altLang="zh-CN" dirty="0" err="1"/>
              <a:t>Näsänen</a:t>
            </a:r>
            <a:r>
              <a:rPr lang="en-US" altLang="zh-CN" dirty="0"/>
              <a:t>, and K. </a:t>
            </a:r>
            <a:r>
              <a:rPr lang="en-US" altLang="zh-CN" dirty="0" err="1"/>
              <a:t>Osmoviita</a:t>
            </a:r>
            <a:r>
              <a:rPr lang="en-US" altLang="zh-CN" dirty="0"/>
              <a:t>, “Cortical magnification and peripheral vision,” </a:t>
            </a:r>
            <a:r>
              <a:rPr lang="en-US" altLang="zh-CN" i="1" dirty="0"/>
              <a:t>J. Opt. Soc. Am. A</a:t>
            </a:r>
            <a:r>
              <a:rPr lang="en-US" altLang="zh-CN" dirty="0"/>
              <a:t>, vol. 4, pp. 1568–1578, Aug. 1987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名测试员，都经过良好培训。得出的结果一致，但文中没有给出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</a:t>
            </a:r>
            <a:r>
              <a:rPr lang="zh-CN" altLang="en-US" dirty="0" smtClean="0"/>
              <a:t>。</a:t>
            </a:r>
            <a:br>
              <a:rPr lang="en-US" altLang="zh-CN" dirty="0"/>
            </a:b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186" y="750369"/>
            <a:ext cx="5029814" cy="6107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物体与视点形成的夹角（夹角越大，质量越差）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26478" cy="4351338"/>
          </a:xfrm>
        </p:spPr>
        <p:txBody>
          <a:bodyPr/>
          <a:lstStyle/>
          <a:p>
            <a:r>
              <a:rPr lang="en-US" altLang="zh-CN" dirty="0" err="1" smtClean="0"/>
              <a:t>Anstis</a:t>
            </a:r>
            <a:r>
              <a:rPr lang="en-US" altLang="zh-CN" dirty="0" smtClean="0"/>
              <a:t> </a:t>
            </a:r>
            <a:r>
              <a:rPr lang="en-US" altLang="zh-CN" dirty="0"/>
              <a:t>S M. Letter: A chart demonstrating variations in acuity with retinal position[J]. Vision Research, 1974, 14(7):589-92.</a:t>
            </a:r>
            <a:endParaRPr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名测试员，佩戴矫正眼镜。也未给出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bar</a:t>
            </a:r>
            <a:r>
              <a:rPr kumimoji="1" lang="zh-CN" altLang="en-US" dirty="0" smtClean="0"/>
              <a:t>。该</a:t>
            </a:r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给出右图后自行将其拟合为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段一次函数拼接而成的分段函数（以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度为界）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4678" y="734146"/>
            <a:ext cx="5127321" cy="61238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视点物体的背景的对比度（背景对比度越高，质量越差）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66636" cy="4351338"/>
          </a:xfrm>
        </p:spPr>
        <p:txBody>
          <a:bodyPr/>
          <a:lstStyle/>
          <a:p>
            <a:r>
              <a:rPr lang="en-US" altLang="zh-CN" dirty="0"/>
              <a:t>G. E. </a:t>
            </a:r>
            <a:r>
              <a:rPr lang="en-US" altLang="zh-CN" dirty="0" err="1"/>
              <a:t>Legge</a:t>
            </a:r>
            <a:r>
              <a:rPr lang="en-US" altLang="zh-CN" dirty="0"/>
              <a:t> and J. M. Foley, “Contrast masking in human vision,” </a:t>
            </a:r>
            <a:r>
              <a:rPr lang="en-US" altLang="zh-CN" i="1" dirty="0"/>
              <a:t>J. Opt. Soc. Am.</a:t>
            </a:r>
            <a:r>
              <a:rPr lang="en-US" altLang="zh-CN" dirty="0"/>
              <a:t>, vol. 70, no. 12, pp. 1458–1471, Dec. 1980. </a:t>
            </a:r>
            <a:endParaRPr lang="zh-CN" altLang="en-US" dirty="0" smtClean="0"/>
          </a:p>
          <a:p>
            <a:endParaRPr lang="zh-CN" altLang="en-US" dirty="0">
              <a:effectLst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名测试员，右图中未做平均，将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人结果全部给出。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836" y="959646"/>
            <a:ext cx="5387163" cy="58983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视点物体的背景的对比度（背景对比度越高，质量越差）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6890"/>
            <a:ext cx="8199474" cy="4351338"/>
          </a:xfrm>
        </p:spPr>
        <p:txBody>
          <a:bodyPr/>
          <a:lstStyle/>
          <a:p>
            <a:r>
              <a:rPr lang="en-US" altLang="zh-CN" dirty="0"/>
              <a:t>P. C. </a:t>
            </a:r>
            <a:r>
              <a:rPr lang="en-US" altLang="zh-CN" dirty="0" err="1"/>
              <a:t>Teo</a:t>
            </a:r>
            <a:r>
              <a:rPr lang="en-US" altLang="zh-CN" dirty="0"/>
              <a:t> and D. J. </a:t>
            </a:r>
            <a:r>
              <a:rPr lang="en-US" altLang="zh-CN" dirty="0" err="1"/>
              <a:t>Heeger</a:t>
            </a:r>
            <a:r>
              <a:rPr lang="en-US" altLang="zh-CN" dirty="0"/>
              <a:t>, “Perceptual image distortion,” in </a:t>
            </a:r>
            <a:r>
              <a:rPr lang="en-US" altLang="zh-CN" i="1" dirty="0"/>
              <a:t>Proc. 5th SPIE Hum. Vis. Visual Process. Digit. Display</a:t>
            </a:r>
            <a:r>
              <a:rPr lang="en-US" altLang="zh-CN" dirty="0"/>
              <a:t>, May 1994, pp. 127–139.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该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contrast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masking</a:t>
            </a:r>
            <a:r>
              <a:rPr lang="zh-CN" altLang="en-US" dirty="0" smtClean="0"/>
              <a:t>现象做了函数拟合，从右图可见和上一页的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图像基本一致。（点是真实数据，线是拟合出来的）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845" y="978195"/>
            <a:ext cx="2768155" cy="5879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物体速度（速度越快，质量越差）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J. H. D. M. </a:t>
            </a:r>
            <a:r>
              <a:rPr lang="en-US" altLang="zh-CN" dirty="0" err="1"/>
              <a:t>Westerink</a:t>
            </a:r>
            <a:r>
              <a:rPr lang="en-US" altLang="zh-CN" dirty="0"/>
              <a:t> and K. </a:t>
            </a:r>
            <a:r>
              <a:rPr lang="en-US" altLang="zh-CN" dirty="0" err="1"/>
              <a:t>Teunissen</a:t>
            </a:r>
            <a:r>
              <a:rPr lang="en-US" altLang="zh-CN" dirty="0"/>
              <a:t>, “Perceived sharpness in complex moving images,” </a:t>
            </a:r>
            <a:r>
              <a:rPr lang="en-US" altLang="zh-CN" i="1" dirty="0"/>
              <a:t>Displays</a:t>
            </a:r>
            <a:r>
              <a:rPr lang="en-US" altLang="zh-CN" dirty="0"/>
              <a:t>, vol. 16, no. 2, pp. 89–97, 1995. </a:t>
            </a:r>
            <a:endParaRPr lang="zh-CN" altLang="en-US" dirty="0" smtClean="0"/>
          </a:p>
          <a:p>
            <a:endParaRPr lang="zh-CN" altLang="en-US" dirty="0">
              <a:effectLst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名测试员，给出了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</a:t>
            </a:r>
            <a:r>
              <a:rPr lang="zh-CN" altLang="en-US" dirty="0" smtClean="0"/>
              <a:t>。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1083" y="3795387"/>
            <a:ext cx="3996080" cy="30626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911" y="3262598"/>
            <a:ext cx="3817889" cy="35954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物体速度（速度越快，质量越差）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Zhao Y, Yu L, Chen Z, et al. Video Quality Assessment Based on Measuring Perceptual Noise From Spatial and Temporal Perspectives[J]. IEEE Transactions on Circuits &amp; Systems for Video Technology, 2011, 21(12):1890-1902.</a:t>
            </a:r>
            <a:endParaRPr lang="zh-CN" altLang="en-US" dirty="0">
              <a:effectLst/>
            </a:endParaRP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该</a:t>
            </a:r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作者直接将上一页的</a:t>
            </a:r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中所示曲线进行函数拟合，得：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10" y="4699842"/>
            <a:ext cx="45212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有没有质量更差的物体被看到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R. </a:t>
            </a:r>
            <a:r>
              <a:rPr lang="en-US" altLang="zh-CN" dirty="0" err="1"/>
              <a:t>Marois</a:t>
            </a:r>
            <a:r>
              <a:rPr lang="en-US" altLang="zh-CN" dirty="0"/>
              <a:t> and J. </a:t>
            </a:r>
            <a:r>
              <a:rPr lang="en-US" altLang="zh-CN" dirty="0" err="1"/>
              <a:t>Ivanoff</a:t>
            </a:r>
            <a:r>
              <a:rPr lang="en-US" altLang="zh-CN" dirty="0"/>
              <a:t>, “Capacity limits of information processing in the brain,” </a:t>
            </a:r>
            <a:r>
              <a:rPr lang="en-US" altLang="zh-CN" i="1" dirty="0"/>
              <a:t>Trends Cognitive Sci.</a:t>
            </a:r>
            <a:r>
              <a:rPr lang="en-US" altLang="zh-CN" dirty="0"/>
              <a:t>, vol. 9, pp. 296–305, Jun. 2005. </a:t>
            </a:r>
            <a:endParaRPr lang="en-US" altLang="zh-CN" dirty="0" smtClean="0">
              <a:effectLst/>
            </a:endParaRPr>
          </a:p>
          <a:p>
            <a:endParaRPr kumimoji="1" lang="zh-CN" altLang="en-US" dirty="0" smtClean="0"/>
          </a:p>
          <a:p>
            <a:r>
              <a:rPr lang="en-US" altLang="zh-CN" dirty="0"/>
              <a:t>G. Houghton and S. P. Tipper, “Inhibitory mechanisms of neural and </a:t>
            </a:r>
            <a:r>
              <a:rPr lang="en-US" altLang="zh-CN" dirty="0" smtClean="0"/>
              <a:t>cognitive </a:t>
            </a:r>
            <a:r>
              <a:rPr lang="en-US" altLang="zh-CN" dirty="0"/>
              <a:t>control: Applications to selective attention and sequential </a:t>
            </a:r>
            <a:r>
              <a:rPr lang="en-US" altLang="zh-CN" dirty="0" smtClean="0"/>
              <a:t>action</a:t>
            </a:r>
            <a:r>
              <a:rPr lang="en-US" altLang="zh-CN" dirty="0"/>
              <a:t>,” </a:t>
            </a:r>
            <a:r>
              <a:rPr lang="en-US" altLang="zh-CN" i="1" dirty="0"/>
              <a:t>Brain Cognition</a:t>
            </a:r>
            <a:r>
              <a:rPr lang="en-US" altLang="zh-CN" dirty="0"/>
              <a:t>, vol. 30, no. 1, pp. 20–43, Feb. 1996.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3205</Words>
  <Application>WPS 演示</Application>
  <PresentationFormat>宽屏</PresentationFormat>
  <Paragraphs>109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Arial</vt:lpstr>
      <vt:lpstr>Wingdings</vt:lpstr>
      <vt:lpstr>Calibri Light</vt:lpstr>
      <vt:lpstr>Calibri</vt:lpstr>
      <vt:lpstr>微软雅黑</vt:lpstr>
      <vt:lpstr>Arial Unicode MS</vt:lpstr>
      <vt:lpstr>Office 主题</vt:lpstr>
      <vt:lpstr>第一部分：画面本身的质量用户感受到的质量，受什么因素影响</vt:lpstr>
      <vt:lpstr>画面本身的质量用户感受到的质量，受下列因素影响</vt:lpstr>
      <vt:lpstr>1. 物体与视点形成的夹角（夹角越大，质量越差） </vt:lpstr>
      <vt:lpstr>1. 物体与视点形成的夹角（夹角越大，质量越差） </vt:lpstr>
      <vt:lpstr>2. 视点物体的背景的对比度（背景对比度越高，质量越差）</vt:lpstr>
      <vt:lpstr>2. 视点物体的背景的对比度（背景对比度越高，质量越差）</vt:lpstr>
      <vt:lpstr>3. 物体速度（速度越快，质量越差） </vt:lpstr>
      <vt:lpstr>3. 物体速度（速度越快，质量越差） </vt:lpstr>
      <vt:lpstr>4. 有没有质量更差的物体被看到</vt:lpstr>
      <vt:lpstr>5. 人对质量变差的感受有阈值</vt:lpstr>
      <vt:lpstr>6. 质量差的物体比质量好的物体对人印象更深刻</vt:lpstr>
      <vt:lpstr>6. 质量差的物体比质量好的物体对人印象更深刻</vt:lpstr>
      <vt:lpstr>7. 最近看到的画面印象深刻</vt:lpstr>
      <vt:lpstr>7. 最近看到的画面印象深刻</vt:lpstr>
      <vt:lpstr>8. 人更容易记住质量差的物体，同时遇到不愉快的事物的反应更加强烈。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Chengyuan Zheng</cp:lastModifiedBy>
  <cp:revision>123</cp:revision>
  <dcterms:created xsi:type="dcterms:W3CDTF">2018-06-26T13:04:00Z</dcterms:created>
  <dcterms:modified xsi:type="dcterms:W3CDTF">2018-07-02T08:48:26Z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