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howGuides="1">
      <p:cViewPr varScale="1">
        <p:scale>
          <a:sx n="104" d="100"/>
          <a:sy n="104" d="100"/>
        </p:scale>
        <p:origin x="1344" y="200"/>
      </p:cViewPr>
      <p:guideLst>
        <p:guide orient="horz" pos="2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2018.7.24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讨论</a:t>
            </a: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altLang="en-US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600" dirty="0"/>
              <a:t>1</a:t>
            </a:r>
            <a:r>
              <a:rPr lang="zh-CN" altLang="en-US" sz="3600" dirty="0" smtClean="0"/>
              <a:t>、</a:t>
            </a:r>
            <a:r>
              <a:rPr lang="en-US" altLang="zh-CN" sz="3600" dirty="0"/>
              <a:t>VR</a:t>
            </a:r>
            <a:r>
              <a:rPr lang="zh-CN" altLang="en-US" sz="3600" dirty="0"/>
              <a:t>特有的</a:t>
            </a:r>
            <a:r>
              <a:rPr lang="en-US" altLang="zh-CN" sz="3600" dirty="0"/>
              <a:t>JND Potential </a:t>
            </a:r>
            <a:r>
              <a:rPr lang="en-US" altLang="zh-CN" sz="3600" dirty="0" err="1"/>
              <a:t>Improment</a:t>
            </a:r>
            <a:endParaRPr lang="en-US" altLang="zh-CN" sz="3600" dirty="0"/>
          </a:p>
        </p:txBody>
      </p:sp>
      <p:sp>
        <p:nvSpPr>
          <p:cNvPr id="4098" name="文本框 6"/>
          <p:cNvSpPr txBox="1"/>
          <p:nvPr/>
        </p:nvSpPr>
        <p:spPr>
          <a:xfrm>
            <a:off x="5384800" y="2164080"/>
            <a:ext cx="35306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测试片段：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秒视频，共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帧。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图中给出了视频实时的码率消耗，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经过计算得出以下码率消耗表：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5384800" y="3224213"/>
          <a:ext cx="334899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95"/>
                <a:gridCol w="167449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平均每秒码率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传统</a:t>
                      </a:r>
                      <a:r>
                        <a:rPr lang="en-US" altLang="zh-CN"/>
                        <a:t>JND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3460kbps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VRJND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2941kbps</a:t>
                      </a: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一圈一圈降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6152kbps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全传最高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10791kbps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19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" y="1228090"/>
            <a:ext cx="5057775" cy="4525963"/>
          </a:xfrm>
        </p:spPr>
      </p:pic>
      <p:sp>
        <p:nvSpPr>
          <p:cNvPr id="2" name="文本框 1"/>
          <p:cNvSpPr txBox="1"/>
          <p:nvPr/>
        </p:nvSpPr>
        <p:spPr>
          <a:xfrm>
            <a:off x="342900" y="5944235"/>
            <a:ext cx="509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横坐标代表帧序号，纵坐标代表实时码率消耗</a:t>
            </a:r>
          </a:p>
          <a:p>
            <a:r>
              <a:rPr lang="zh-CN" altLang="en-US"/>
              <a:t>不同颜色曲线代表不同算法的实时码率消耗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5"/>
          <p:cNvSpPr>
            <a:spLocks noGrp="1"/>
          </p:cNvSpPr>
          <p:nvPr>
            <p:ph type="title"/>
          </p:nvPr>
        </p:nvSpPr>
        <p:spPr>
          <a:xfrm>
            <a:off x="63500" y="274638"/>
            <a:ext cx="8623300" cy="1143000"/>
          </a:xfrm>
        </p:spPr>
        <p:txBody>
          <a:bodyPr anchor="ctr"/>
          <a:lstStyle/>
          <a:p>
            <a:r>
              <a:rPr lang="en-US" altLang="zh-CN" sz="3600" dirty="0"/>
              <a:t>2</a:t>
            </a:r>
            <a:r>
              <a:rPr lang="zh-CN" altLang="en-US" sz="3600" dirty="0" smtClean="0"/>
              <a:t>、</a:t>
            </a:r>
            <a:r>
              <a:rPr sz="3600" dirty="0">
                <a:sym typeface="+mn-ea"/>
              </a:rPr>
              <a:t>coupled JND</a:t>
            </a:r>
            <a:r>
              <a:rPr lang="zh-CN" altLang="en-US" sz="3600" dirty="0"/>
              <a:t>和</a:t>
            </a:r>
            <a:r>
              <a:rPr sz="3600" dirty="0">
                <a:sym typeface="+mn-ea"/>
              </a:rPr>
              <a:t>decoupled JND</a:t>
            </a:r>
            <a:r>
              <a:rPr lang="zh-CN" altLang="en-US" sz="3600" dirty="0"/>
              <a:t>对比</a:t>
            </a:r>
          </a:p>
        </p:txBody>
      </p:sp>
      <p:sp>
        <p:nvSpPr>
          <p:cNvPr id="3076" name="文本框 6"/>
          <p:cNvSpPr txBox="1"/>
          <p:nvPr/>
        </p:nvSpPr>
        <p:spPr>
          <a:xfrm>
            <a:off x="956310" y="2228850"/>
            <a:ext cx="704532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>
                <a:sym typeface="+mn-ea"/>
              </a:rPr>
              <a:t>decoupled JND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：对于和视点无关的信息，例如对比度、亮度等信息，在编码时只考虑这些因素，并建立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模型，预先分配好每一个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的五档码率。例如一个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通过亮度、对比度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模型计算码率应为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30kbps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，对应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Qp=27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，那么该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五档码率为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。在实际传输时考虑视点位置，视点位置距离视点中心越远，选取码率越低。</a:t>
            </a: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>
                <a:sym typeface="+mn-ea"/>
              </a:rPr>
              <a:t>coupled JND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：编码时默认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Qp=22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档位，将所有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JND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（包括视点、亮度等等）都放在传输时建模求解所需要码率，直接从上述五个档位中选择最适合码率。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635"/>
            <a:ext cx="8772525" cy="655320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/>
            </a:r>
            <a:br>
              <a:rPr lang="en-US" altLang="zh-CN" sz="3600" dirty="0">
                <a:sym typeface="+mn-ea"/>
              </a:rPr>
            </a:br>
            <a:r>
              <a:rPr lang="en-US" altLang="zh-CN" sz="3600" dirty="0" smtClean="0">
                <a:sym typeface="+mn-ea"/>
              </a:rPr>
              <a:t>2</a:t>
            </a:r>
            <a:r>
              <a:rPr lang="zh-CN" altLang="en-US" sz="3600" dirty="0" smtClean="0">
                <a:sym typeface="+mn-ea"/>
              </a:rPr>
              <a:t>、</a:t>
            </a:r>
            <a:r>
              <a:rPr sz="3600" dirty="0">
                <a:sym typeface="+mn-ea"/>
              </a:rPr>
              <a:t>coupled JND</a:t>
            </a:r>
            <a:r>
              <a:rPr lang="zh-CN" altLang="en-US" sz="3600" dirty="0">
                <a:sym typeface="+mn-ea"/>
              </a:rPr>
              <a:t>和</a:t>
            </a:r>
            <a:r>
              <a:rPr sz="3600" dirty="0">
                <a:sym typeface="+mn-ea"/>
              </a:rPr>
              <a:t>decoupled JND</a:t>
            </a:r>
            <a:r>
              <a:rPr lang="zh-CN" altLang="en-US" sz="3600" dirty="0">
                <a:sym typeface="+mn-ea"/>
              </a:rPr>
              <a:t>对比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073" name="内容占位符 2"/>
          <p:cNvSpPr>
            <a:spLocks noGrp="1"/>
          </p:cNvSpPr>
          <p:nvPr/>
        </p:nvSpPr>
        <p:spPr>
          <a:xfrm>
            <a:off x="883285" y="2609215"/>
            <a:ext cx="7049770" cy="2770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/>
              <a:t>为了验证这两种做法有区别，我们采用的方法是将</a:t>
            </a:r>
            <a:r>
              <a:rPr sz="2400">
                <a:sym typeface="+mn-ea"/>
              </a:rPr>
              <a:t>coupled JND</a:t>
            </a:r>
            <a:r>
              <a:rPr lang="zh-CN" altLang="en-US" sz="2400"/>
              <a:t>的码率分配对应到</a:t>
            </a:r>
            <a:r>
              <a:rPr sz="2400">
                <a:sym typeface="+mn-ea"/>
              </a:rPr>
              <a:t>decoupled JND</a:t>
            </a:r>
            <a:r>
              <a:rPr lang="zh-CN" altLang="en-US" sz="2400"/>
              <a:t>所预先设定好的码率档位，简单理解为</a:t>
            </a:r>
            <a:r>
              <a:rPr lang="zh-CN" altLang="en-US" sz="2400" b="1"/>
              <a:t>绘制</a:t>
            </a:r>
            <a:r>
              <a:rPr lang="en-US" altLang="zh-CN" sz="2400" b="1">
                <a:sym typeface="+mn-ea"/>
              </a:rPr>
              <a:t>tile</a:t>
            </a:r>
            <a:r>
              <a:rPr lang="zh-CN" altLang="en-US" sz="2400" b="1">
                <a:sym typeface="+mn-ea"/>
              </a:rPr>
              <a:t>距视点距离和应当选择的</a:t>
            </a:r>
            <a:r>
              <a:rPr lang="en-US" altLang="zh-CN" sz="2400" b="1">
                <a:sym typeface="+mn-ea"/>
              </a:rPr>
              <a:t>JND</a:t>
            </a:r>
            <a:r>
              <a:rPr lang="zh-CN" altLang="en-US" sz="2400" b="1">
                <a:sym typeface="+mn-ea"/>
              </a:rPr>
              <a:t>码率档位关系散点图。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如果两种方法能够相互转换，那么结果应当是随着</a:t>
            </a:r>
            <a:r>
              <a:rPr lang="en-US" altLang="zh-CN" sz="2400"/>
              <a:t>tile</a:t>
            </a:r>
            <a:r>
              <a:rPr lang="zh-CN" altLang="en-US" sz="2400"/>
              <a:t>距离中心视点的距离增加，其对应的码率档位应呈上升趋势。</a:t>
            </a:r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88365"/>
            <a:ext cx="8229600" cy="529590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2</a:t>
            </a:r>
            <a:r>
              <a:rPr lang="zh-CN" altLang="en-US" sz="3600" dirty="0" smtClean="0">
                <a:sym typeface="+mn-ea"/>
              </a:rPr>
              <a:t>、</a:t>
            </a:r>
            <a:r>
              <a:rPr sz="3600" dirty="0">
                <a:sym typeface="+mn-ea"/>
              </a:rPr>
              <a:t>coupled JND</a:t>
            </a:r>
            <a:r>
              <a:rPr lang="zh-CN" altLang="en-US" sz="3600" dirty="0">
                <a:sym typeface="+mn-ea"/>
              </a:rPr>
              <a:t>和</a:t>
            </a:r>
            <a:r>
              <a:rPr sz="3600" dirty="0">
                <a:sym typeface="+mn-ea"/>
              </a:rPr>
              <a:t>decoupled JND</a:t>
            </a:r>
            <a:r>
              <a:rPr lang="zh-CN" altLang="en-US" sz="3600" dirty="0">
                <a:sym typeface="+mn-ea"/>
              </a:rPr>
              <a:t>对比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" y="1865630"/>
            <a:ext cx="3970020" cy="3002280"/>
          </a:xfrm>
          <a:prstGeom prst="rect">
            <a:avLst/>
          </a:prstGeom>
        </p:spPr>
      </p:pic>
      <p:pic>
        <p:nvPicPr>
          <p:cNvPr id="6" name="图片 5" descr="35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05" y="1814830"/>
            <a:ext cx="4380230" cy="3103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325" y="510921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viewport</a:t>
            </a:r>
            <a:r>
              <a:rPr lang="zh-CN" altLang="en-US"/>
              <a:t>内图像。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2130" y="5180330"/>
            <a:ext cx="429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ym typeface="+mn-ea"/>
              </a:rPr>
              <a:t>tile</a:t>
            </a:r>
            <a:r>
              <a:rPr lang="zh-CN" altLang="en-US" b="1">
                <a:sym typeface="+mn-ea"/>
              </a:rPr>
              <a:t>距视点距离和应当选择的</a:t>
            </a:r>
            <a:r>
              <a:rPr lang="en-US" altLang="zh-CN" b="1">
                <a:sym typeface="+mn-ea"/>
              </a:rPr>
              <a:t>JND</a:t>
            </a:r>
            <a:r>
              <a:rPr lang="zh-CN" altLang="en-US" b="1">
                <a:sym typeface="+mn-ea"/>
              </a:rPr>
              <a:t>码率档位关系散点图。（档位越高码率越低）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2</a:t>
            </a:r>
            <a:r>
              <a:rPr lang="zh-CN" altLang="en-US" sz="3600" dirty="0" smtClean="0">
                <a:sym typeface="+mn-ea"/>
              </a:rPr>
              <a:t>、</a:t>
            </a:r>
            <a:r>
              <a:rPr sz="3600" dirty="0">
                <a:sym typeface="+mn-ea"/>
              </a:rPr>
              <a:t>coupled JND</a:t>
            </a:r>
            <a:r>
              <a:rPr lang="zh-CN" altLang="en-US" sz="3600" dirty="0">
                <a:sym typeface="+mn-ea"/>
              </a:rPr>
              <a:t>和</a:t>
            </a:r>
            <a:r>
              <a:rPr sz="3600" dirty="0">
                <a:sym typeface="+mn-ea"/>
              </a:rPr>
              <a:t>decoupled JND</a:t>
            </a:r>
            <a:r>
              <a:rPr lang="zh-CN" altLang="en-US" sz="3600" dirty="0">
                <a:sym typeface="+mn-ea"/>
              </a:rPr>
              <a:t>对比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" y="1707515"/>
            <a:ext cx="4046220" cy="2956560"/>
          </a:xfrm>
          <a:prstGeom prst="rect">
            <a:avLst/>
          </a:prstGeom>
        </p:spPr>
      </p:pic>
      <p:pic>
        <p:nvPicPr>
          <p:cNvPr id="5" name="图片 4" descr="5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90" y="1707515"/>
            <a:ext cx="4118610" cy="3071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325" y="510921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viewport</a:t>
            </a:r>
            <a:r>
              <a:rPr lang="zh-CN" altLang="en-US"/>
              <a:t>内图像。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42130" y="5180330"/>
            <a:ext cx="429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ym typeface="+mn-ea"/>
              </a:rPr>
              <a:t>tile</a:t>
            </a:r>
            <a:r>
              <a:rPr lang="zh-CN" altLang="en-US" b="1">
                <a:sym typeface="+mn-ea"/>
              </a:rPr>
              <a:t>距视点距离和应当选择的</a:t>
            </a:r>
            <a:r>
              <a:rPr lang="en-US" altLang="zh-CN" b="1">
                <a:sym typeface="+mn-ea"/>
              </a:rPr>
              <a:t>JND</a:t>
            </a:r>
            <a:r>
              <a:rPr lang="zh-CN" altLang="en-US" b="1">
                <a:sym typeface="+mn-ea"/>
              </a:rPr>
              <a:t>码率档位关系散点图。（档位越高码率越低）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2</a:t>
            </a:r>
            <a:r>
              <a:rPr lang="zh-CN" altLang="en-US" sz="3600" dirty="0" smtClean="0">
                <a:sym typeface="+mn-ea"/>
              </a:rPr>
              <a:t>、</a:t>
            </a:r>
            <a:r>
              <a:rPr sz="3600" dirty="0">
                <a:sym typeface="+mn-ea"/>
              </a:rPr>
              <a:t>coupled JND</a:t>
            </a:r>
            <a:r>
              <a:rPr lang="zh-CN" altLang="en-US" sz="3600" dirty="0">
                <a:sym typeface="+mn-ea"/>
              </a:rPr>
              <a:t>和</a:t>
            </a:r>
            <a:r>
              <a:rPr sz="3600" dirty="0">
                <a:sym typeface="+mn-ea"/>
              </a:rPr>
              <a:t>decoupled JND</a:t>
            </a:r>
            <a:r>
              <a:rPr lang="zh-CN" altLang="en-US" sz="3600" dirty="0">
                <a:sym typeface="+mn-ea"/>
              </a:rPr>
              <a:t>对比</a:t>
            </a:r>
          </a:p>
        </p:txBody>
      </p:sp>
      <p:pic>
        <p:nvPicPr>
          <p:cNvPr id="4" name="图片 3" descr="15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55" y="1644650"/>
            <a:ext cx="4271645" cy="300863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" y="1644650"/>
            <a:ext cx="391668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1325" y="510921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viewport</a:t>
            </a:r>
            <a:r>
              <a:rPr lang="zh-CN" altLang="en-US"/>
              <a:t>内图像。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15155" y="4970780"/>
            <a:ext cx="44183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tile</a:t>
            </a:r>
            <a:r>
              <a:rPr lang="zh-CN" altLang="en-US" b="1">
                <a:sym typeface="+mn-ea"/>
              </a:rPr>
              <a:t>距视点距离和应当选择的</a:t>
            </a:r>
            <a:r>
              <a:rPr lang="en-US" altLang="zh-CN" b="1">
                <a:sym typeface="+mn-ea"/>
              </a:rPr>
              <a:t>JND</a:t>
            </a:r>
            <a:r>
              <a:rPr lang="zh-CN" altLang="en-US" b="1">
                <a:sym typeface="+mn-ea"/>
              </a:rPr>
              <a:t>码率档位</a:t>
            </a:r>
          </a:p>
          <a:p>
            <a:r>
              <a:rPr lang="zh-CN" altLang="en-US" b="1">
                <a:sym typeface="+mn-ea"/>
              </a:rPr>
              <a:t>关系散点图。（档位越高码率越低）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Macintosh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宋体</vt:lpstr>
      <vt:lpstr>默认设计模板</vt:lpstr>
      <vt:lpstr>2018.7.24讨论</vt:lpstr>
      <vt:lpstr>1、VR特有的JND Potential Improment</vt:lpstr>
      <vt:lpstr>2、coupled JND和decoupled JND对比</vt:lpstr>
      <vt:lpstr> 2、coupled JND和decoupled JND对比 </vt:lpstr>
      <vt:lpstr>2、coupled JND和decoupled JND对比</vt:lpstr>
      <vt:lpstr>2、coupled JND和decoupled JND对比</vt:lpstr>
      <vt:lpstr>2、coupled JND和decoupled JND对比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2018.7.24讨论</dc:title>
  <dc:subject/>
  <dc:creator>Chengyuan Zheng</dc:creator>
  <cp:keywords/>
  <dc:description/>
  <cp:lastModifiedBy>Microsoft Office 用户</cp:lastModifiedBy>
  <cp:revision>129</cp:revision>
  <dcterms:created xsi:type="dcterms:W3CDTF">2018-07-24T06:23:00Z</dcterms:created>
  <dcterms:modified xsi:type="dcterms:W3CDTF">2018-07-24T13:57:01Z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