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2F3"/>
    <a:srgbClr val="F70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103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A06-C986-CC47-8D49-DAD23D3226E0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01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A06-C986-CC47-8D49-DAD23D3226E0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60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A06-C986-CC47-8D49-DAD23D3226E0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6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A06-C986-CC47-8D49-DAD23D3226E0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37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A06-C986-CC47-8D49-DAD23D3226E0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02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A06-C986-CC47-8D49-DAD23D3226E0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08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A06-C986-CC47-8D49-DAD23D3226E0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27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A06-C986-CC47-8D49-DAD23D3226E0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7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A06-C986-CC47-8D49-DAD23D3226E0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74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A06-C986-CC47-8D49-DAD23D3226E0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5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A06-C986-CC47-8D49-DAD23D3226E0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78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F3A06-C986-CC47-8D49-DAD23D3226E0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55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5434"/>
              </p:ext>
            </p:extLst>
          </p:nvPr>
        </p:nvGraphicFramePr>
        <p:xfrm>
          <a:off x="825844" y="-1306851"/>
          <a:ext cx="31454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185"/>
                <a:gridCol w="393185"/>
                <a:gridCol w="393185"/>
                <a:gridCol w="393185"/>
                <a:gridCol w="393185"/>
                <a:gridCol w="393185"/>
                <a:gridCol w="393185"/>
                <a:gridCol w="39318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04474"/>
              </p:ext>
            </p:extLst>
          </p:nvPr>
        </p:nvGraphicFramePr>
        <p:xfrm>
          <a:off x="4615940" y="-1306851"/>
          <a:ext cx="31454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185"/>
                <a:gridCol w="393185"/>
                <a:gridCol w="393185"/>
                <a:gridCol w="393185"/>
                <a:gridCol w="393185"/>
                <a:gridCol w="393185"/>
                <a:gridCol w="393185"/>
                <a:gridCol w="39318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96919"/>
              </p:ext>
            </p:extLst>
          </p:nvPr>
        </p:nvGraphicFramePr>
        <p:xfrm>
          <a:off x="825844" y="1485776"/>
          <a:ext cx="31454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185"/>
                <a:gridCol w="393185"/>
                <a:gridCol w="393185"/>
                <a:gridCol w="393185"/>
                <a:gridCol w="393185"/>
                <a:gridCol w="393185"/>
                <a:gridCol w="393185"/>
                <a:gridCol w="39318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777972"/>
              </p:ext>
            </p:extLst>
          </p:nvPr>
        </p:nvGraphicFramePr>
        <p:xfrm>
          <a:off x="4615940" y="1485776"/>
          <a:ext cx="31454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185"/>
                <a:gridCol w="393185"/>
                <a:gridCol w="393185"/>
                <a:gridCol w="393185"/>
                <a:gridCol w="393185"/>
                <a:gridCol w="393185"/>
                <a:gridCol w="393185"/>
                <a:gridCol w="39318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9363"/>
              </p:ext>
            </p:extLst>
          </p:nvPr>
        </p:nvGraphicFramePr>
        <p:xfrm>
          <a:off x="825844" y="4278403"/>
          <a:ext cx="31454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185"/>
                <a:gridCol w="393185"/>
                <a:gridCol w="393185"/>
                <a:gridCol w="393185"/>
                <a:gridCol w="393185"/>
                <a:gridCol w="393185"/>
                <a:gridCol w="393185"/>
                <a:gridCol w="39318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794420" y="4633777"/>
            <a:ext cx="1060626" cy="407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94420" y="5356647"/>
            <a:ext cx="1060626" cy="407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28950" y="4633777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 the viewport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28950" y="5281016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Out of viewport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2917" y="647230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latin typeface="Times New Roman" charset="0"/>
                <a:ea typeface="Times New Roman" charset="0"/>
                <a:cs typeface="Times New Roman" charset="0"/>
              </a:rPr>
              <a:t>Solution 1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55273" y="640251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latin typeface="Times New Roman" charset="0"/>
                <a:ea typeface="Times New Roman" charset="0"/>
                <a:cs typeface="Times New Roman" charset="0"/>
              </a:rPr>
              <a:t>Solution 2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83488" y="3439858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Solution 3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55273" y="3446837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Solution 4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83488" y="6213709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Solution 5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28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569651"/>
              </p:ext>
            </p:extLst>
          </p:nvPr>
        </p:nvGraphicFramePr>
        <p:xfrm>
          <a:off x="725636" y="4260090"/>
          <a:ext cx="31454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968"/>
                <a:gridCol w="388572"/>
                <a:gridCol w="388306"/>
                <a:gridCol w="375781"/>
                <a:gridCol w="400833"/>
                <a:gridCol w="388307"/>
                <a:gridCol w="413359"/>
                <a:gridCol w="37635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14850" y="926081"/>
            <a:ext cx="1060626" cy="407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14850" y="1648951"/>
            <a:ext cx="1060626" cy="407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949380" y="926081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 the viewport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49380" y="1573320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Out of viewport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83488" y="6213709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Solution 5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204237"/>
              </p:ext>
            </p:extLst>
          </p:nvPr>
        </p:nvGraphicFramePr>
        <p:xfrm>
          <a:off x="4615940" y="4278403"/>
          <a:ext cx="31454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968"/>
                <a:gridCol w="388572"/>
                <a:gridCol w="388306"/>
                <a:gridCol w="375781"/>
                <a:gridCol w="400833"/>
                <a:gridCol w="388307"/>
                <a:gridCol w="413359"/>
                <a:gridCol w="37635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13797"/>
              </p:ext>
            </p:extLst>
          </p:nvPr>
        </p:nvGraphicFramePr>
        <p:xfrm>
          <a:off x="8102736" y="4278403"/>
          <a:ext cx="31454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968"/>
                <a:gridCol w="388572"/>
                <a:gridCol w="388306"/>
                <a:gridCol w="375781"/>
                <a:gridCol w="400833"/>
                <a:gridCol w="388307"/>
                <a:gridCol w="413359"/>
                <a:gridCol w="37635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99590"/>
              </p:ext>
            </p:extLst>
          </p:nvPr>
        </p:nvGraphicFramePr>
        <p:xfrm>
          <a:off x="725636" y="2056724"/>
          <a:ext cx="31454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968"/>
                <a:gridCol w="388572"/>
                <a:gridCol w="388306"/>
                <a:gridCol w="375781"/>
                <a:gridCol w="400833"/>
                <a:gridCol w="388307"/>
                <a:gridCol w="413359"/>
                <a:gridCol w="37635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041990" y="4817104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Object A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595481" y="5186436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Object B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200046" y="4543464"/>
            <a:ext cx="167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Background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92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 67"/>
          <p:cNvGrpSpPr/>
          <p:nvPr/>
        </p:nvGrpSpPr>
        <p:grpSpPr>
          <a:xfrm>
            <a:off x="1297172" y="-1123888"/>
            <a:ext cx="14146680" cy="8440469"/>
            <a:chOff x="1297172" y="-1123888"/>
            <a:chExt cx="14146680" cy="8440469"/>
          </a:xfrm>
        </p:grpSpPr>
        <p:grpSp>
          <p:nvGrpSpPr>
            <p:cNvPr id="158" name="组 157"/>
            <p:cNvGrpSpPr/>
            <p:nvPr/>
          </p:nvGrpSpPr>
          <p:grpSpPr>
            <a:xfrm>
              <a:off x="1297172" y="-1123888"/>
              <a:ext cx="14146680" cy="8440469"/>
              <a:chOff x="1297172" y="-1136414"/>
              <a:chExt cx="14146680" cy="844046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758295" y="5355030"/>
                <a:ext cx="2254104" cy="525032"/>
              </a:xfrm>
              <a:prstGeom prst="rect">
                <a:avLst/>
              </a:prstGeom>
              <a:solidFill>
                <a:srgbClr val="F792F3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Static </a:t>
                </a:r>
                <a:r>
                  <a:rPr kumimoji="1" lang="en-US" altLang="zh-CN" smtClean="0">
                    <a:solidFill>
                      <a:schemeClr val="tx1"/>
                    </a:solidFill>
                  </a:rPr>
                  <a:t>JND Computation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1790194" y="4784060"/>
                <a:ext cx="2190307" cy="37316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MPD File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686669" y="5336829"/>
                <a:ext cx="2254104" cy="576670"/>
              </a:xfrm>
              <a:prstGeom prst="rect">
                <a:avLst/>
              </a:prstGeom>
              <a:solidFill>
                <a:srgbClr val="F792F3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>
                    <a:solidFill>
                      <a:schemeClr val="tx1"/>
                    </a:solidFill>
                  </a:rPr>
                  <a:t>Content-aware Tiling </a:t>
                </a:r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&amp; Encoding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781100" y="1106464"/>
                <a:ext cx="2254104" cy="532564"/>
              </a:xfrm>
              <a:prstGeom prst="rect">
                <a:avLst/>
              </a:prstGeom>
              <a:solidFill>
                <a:srgbClr val="F792F3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Viewpoint/speed/tracking Prediction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781100" y="1860508"/>
                <a:ext cx="2254104" cy="613913"/>
              </a:xfrm>
              <a:prstGeom prst="rect">
                <a:avLst/>
              </a:prstGeom>
              <a:solidFill>
                <a:srgbClr val="F792F3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>
                    <a:solidFill>
                      <a:schemeClr val="tx1"/>
                    </a:solidFill>
                  </a:rPr>
                  <a:t>Perceived Quality Computation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781100" y="2721054"/>
                <a:ext cx="2254104" cy="3222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>
                    <a:solidFill>
                      <a:schemeClr val="tx1"/>
                    </a:solidFill>
                  </a:rPr>
                  <a:t>Rate Allocation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0321396" y="1313494"/>
                <a:ext cx="2254104" cy="6202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Project, render, display</a:t>
                </a:r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 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4781100" y="-333721"/>
                <a:ext cx="2254104" cy="1233378"/>
                <a:chOff x="-53164" y="-1521861"/>
                <a:chExt cx="2254104" cy="1233378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-53164" y="-1521861"/>
                  <a:ext cx="2254104" cy="1233378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kumimoji="1" lang="zh-CN" alt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</a:rPr>
                    <a:t>Real-time</a:t>
                  </a:r>
                  <a:r>
                    <a:rPr kumimoji="1" lang="zh-CN" altLang="en-U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dirty="0" smtClean="0">
                      <a:solidFill>
                        <a:schemeClr val="tx1"/>
                      </a:solidFill>
                    </a:rPr>
                    <a:t>Head</a:t>
                  </a:r>
                  <a:r>
                    <a:rPr kumimoji="1" lang="zh-CN" altLang="en-U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dirty="0" smtClean="0">
                      <a:solidFill>
                        <a:schemeClr val="tx1"/>
                      </a:solidFill>
                    </a:rPr>
                    <a:t>Movement</a:t>
                  </a:r>
                  <a:r>
                    <a:rPr kumimoji="1" lang="zh-CN" altLang="en-U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dirty="0" smtClean="0">
                      <a:solidFill>
                        <a:schemeClr val="tx1"/>
                      </a:solidFill>
                    </a:rPr>
                    <a:t>Reading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" name="图片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1520" y="-1451733"/>
                  <a:ext cx="1222016" cy="595733"/>
                </a:xfrm>
                <a:prstGeom prst="rect">
                  <a:avLst/>
                </a:prstGeom>
              </p:spPr>
            </p:pic>
          </p:grpSp>
          <p:grpSp>
            <p:nvGrpSpPr>
              <p:cNvPr id="19" name="组 18"/>
              <p:cNvGrpSpPr/>
              <p:nvPr/>
            </p:nvGrpSpPr>
            <p:grpSpPr>
              <a:xfrm>
                <a:off x="7506860" y="-347610"/>
                <a:ext cx="2254104" cy="1233378"/>
                <a:chOff x="2721935" y="1009688"/>
                <a:chExt cx="2254104" cy="1233378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2721935" y="1009688"/>
                  <a:ext cx="2254104" cy="1233378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kumimoji="1" lang="zh-CN" alt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</a:rPr>
                    <a:t>Network</a:t>
                  </a:r>
                  <a:r>
                    <a:rPr kumimoji="1" lang="zh-CN" altLang="en-U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dirty="0" smtClean="0">
                      <a:solidFill>
                        <a:schemeClr val="tx1"/>
                      </a:solidFill>
                    </a:rPr>
                    <a:t>Capacity Estimation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58736" y="1092458"/>
                  <a:ext cx="780501" cy="578149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1803764" y="2023237"/>
                <a:ext cx="2254104" cy="3019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MPD</a:t>
                </a:r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File</a:t>
                </a:r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Reading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组 22"/>
              <p:cNvGrpSpPr/>
              <p:nvPr/>
            </p:nvGrpSpPr>
            <p:grpSpPr>
              <a:xfrm>
                <a:off x="7617176" y="3103680"/>
                <a:ext cx="2190307" cy="1007277"/>
                <a:chOff x="11064948" y="3324904"/>
                <a:chExt cx="2190307" cy="1007277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1064948" y="3324904"/>
                  <a:ext cx="2190307" cy="1007277"/>
                </a:xfrm>
                <a:prstGeom prst="roundRect">
                  <a:avLst/>
                </a:prstGeom>
                <a:grp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</a:rPr>
                    <a:t>Encoded Tile Buffer</a:t>
                  </a:r>
                  <a:endParaRPr kumimoji="1" lang="zh-CN" alt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kumimoji="1" lang="zh-CN" altLang="en-US" dirty="0">
                    <a:solidFill>
                      <a:schemeClr val="tx1"/>
                    </a:solidFill>
                  </a:endParaRPr>
                </a:p>
                <a:p>
                  <a:pPr algn="ctr"/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文档 20"/>
                <p:cNvSpPr/>
                <p:nvPr/>
              </p:nvSpPr>
              <p:spPr>
                <a:xfrm>
                  <a:off x="11316141" y="3708991"/>
                  <a:ext cx="637953" cy="496416"/>
                </a:xfrm>
                <a:prstGeom prst="flowChartDocumen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</a:rPr>
                    <a:t>MP4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文档 21"/>
                <p:cNvSpPr/>
                <p:nvPr/>
              </p:nvSpPr>
              <p:spPr>
                <a:xfrm>
                  <a:off x="12226551" y="3702361"/>
                  <a:ext cx="637953" cy="496416"/>
                </a:xfrm>
                <a:prstGeom prst="flowChartDocumen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</a:rPr>
                    <a:t>MP4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组 25"/>
              <p:cNvGrpSpPr/>
              <p:nvPr/>
            </p:nvGrpSpPr>
            <p:grpSpPr>
              <a:xfrm>
                <a:off x="10353294" y="2149857"/>
                <a:ext cx="2190307" cy="1302490"/>
                <a:chOff x="11096846" y="2392649"/>
                <a:chExt cx="2190307" cy="13024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11096846" y="2392649"/>
                  <a:ext cx="2190307" cy="130249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</a:rPr>
                    <a:t>Decoded Frame Buffer</a:t>
                  </a:r>
                  <a:endParaRPr kumimoji="1" lang="zh-CN" alt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kumimoji="1" lang="zh-CN" altLang="en-US" dirty="0">
                    <a:solidFill>
                      <a:schemeClr val="tx1"/>
                    </a:solidFill>
                  </a:endParaRPr>
                </a:p>
                <a:p>
                  <a:pPr algn="ctr"/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" name="图片 2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24212" y="3006562"/>
                  <a:ext cx="661780" cy="661780"/>
                </a:xfrm>
                <a:prstGeom prst="rect">
                  <a:avLst/>
                </a:prstGeom>
              </p:spPr>
            </p:pic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258449" y="3006562"/>
                  <a:ext cx="661780" cy="661780"/>
                </a:xfrm>
                <a:prstGeom prst="rect">
                  <a:avLst/>
                </a:prstGeom>
              </p:spPr>
            </p:pic>
          </p:grpSp>
          <p:sp>
            <p:nvSpPr>
              <p:cNvPr id="28" name="矩形 27"/>
              <p:cNvSpPr/>
              <p:nvPr/>
            </p:nvSpPr>
            <p:spPr>
              <a:xfrm>
                <a:off x="10337344" y="3689027"/>
                <a:ext cx="2222206" cy="554741"/>
              </a:xfrm>
              <a:prstGeom prst="rect">
                <a:avLst/>
              </a:prstGeom>
              <a:solidFill>
                <a:srgbClr val="F792F3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Tiles Gathering &amp;Decoding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组 33"/>
              <p:cNvGrpSpPr/>
              <p:nvPr/>
            </p:nvGrpSpPr>
            <p:grpSpPr>
              <a:xfrm>
                <a:off x="1758295" y="6070677"/>
                <a:ext cx="2254104" cy="1233378"/>
                <a:chOff x="663142" y="4912418"/>
                <a:chExt cx="2254104" cy="1233378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663142" y="4912418"/>
                  <a:ext cx="2254104" cy="1233378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kumimoji="1" lang="zh-CN" alt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</a:rPr>
                    <a:t>Raw</a:t>
                  </a:r>
                  <a:r>
                    <a:rPr kumimoji="1" lang="zh-CN" altLang="en-U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dirty="0" smtClean="0">
                      <a:solidFill>
                        <a:schemeClr val="tx1"/>
                      </a:solidFill>
                    </a:rPr>
                    <a:t>VR</a:t>
                  </a:r>
                  <a:r>
                    <a:rPr kumimoji="1" lang="zh-CN" altLang="en-U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dirty="0" smtClean="0">
                      <a:solidFill>
                        <a:schemeClr val="tx1"/>
                      </a:solidFill>
                    </a:rPr>
                    <a:t>Video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0" name="图片 2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0945" y="5045392"/>
                  <a:ext cx="1015304" cy="639642"/>
                </a:xfrm>
                <a:prstGeom prst="rect">
                  <a:avLst/>
                </a:prstGeom>
              </p:spPr>
            </p:pic>
          </p:grpSp>
          <p:grpSp>
            <p:nvGrpSpPr>
              <p:cNvPr id="39" name="组 38"/>
              <p:cNvGrpSpPr/>
              <p:nvPr/>
            </p:nvGrpSpPr>
            <p:grpSpPr>
              <a:xfrm>
                <a:off x="10321396" y="-353484"/>
                <a:ext cx="2254104" cy="1233378"/>
                <a:chOff x="7714060" y="1320960"/>
                <a:chExt cx="2254104" cy="1233378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7714060" y="1320960"/>
                  <a:ext cx="2254104" cy="1233378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kumimoji="1" lang="zh-CN" alt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</a:rPr>
                    <a:t>VR Display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图片 34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69276" y="1379867"/>
                  <a:ext cx="743672" cy="743672"/>
                </a:xfrm>
                <a:prstGeom prst="rect">
                  <a:avLst/>
                </a:prstGeom>
              </p:spPr>
            </p:pic>
          </p:grpSp>
          <p:grpSp>
            <p:nvGrpSpPr>
              <p:cNvPr id="40" name="组 39"/>
              <p:cNvGrpSpPr/>
              <p:nvPr/>
            </p:nvGrpSpPr>
            <p:grpSpPr>
              <a:xfrm>
                <a:off x="7634727" y="5122762"/>
                <a:ext cx="2190307" cy="1007277"/>
                <a:chOff x="11064948" y="3412586"/>
                <a:chExt cx="2190307" cy="1007277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41" name="圆角矩形 40"/>
                <p:cNvSpPr/>
                <p:nvPr/>
              </p:nvSpPr>
              <p:spPr>
                <a:xfrm>
                  <a:off x="11064948" y="3412586"/>
                  <a:ext cx="2190307" cy="1007277"/>
                </a:xfrm>
                <a:prstGeom prst="roundRect">
                  <a:avLst/>
                </a:prstGeom>
                <a:grp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</a:rPr>
                    <a:t>Encoded Video Tiles</a:t>
                  </a:r>
                  <a:endParaRPr kumimoji="1" lang="zh-CN" alt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kumimoji="1" lang="zh-CN" altLang="en-US" dirty="0">
                    <a:solidFill>
                      <a:schemeClr val="tx1"/>
                    </a:solidFill>
                  </a:endParaRPr>
                </a:p>
                <a:p>
                  <a:pPr algn="ctr"/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文档 41"/>
                <p:cNvSpPr/>
                <p:nvPr/>
              </p:nvSpPr>
              <p:spPr>
                <a:xfrm>
                  <a:off x="11316141" y="3819351"/>
                  <a:ext cx="637953" cy="496416"/>
                </a:xfrm>
                <a:prstGeom prst="flowChartDocumen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</a:rPr>
                    <a:t>MP4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文档 42"/>
                <p:cNvSpPr/>
                <p:nvPr/>
              </p:nvSpPr>
              <p:spPr>
                <a:xfrm>
                  <a:off x="12226551" y="3812721"/>
                  <a:ext cx="637953" cy="496416"/>
                </a:xfrm>
                <a:prstGeom prst="flowChartDocumen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</a:rPr>
                    <a:t>MP4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5" name="直线连接符 44"/>
              <p:cNvCxnSpPr/>
              <p:nvPr/>
            </p:nvCxnSpPr>
            <p:spPr>
              <a:xfrm>
                <a:off x="1297172" y="4635205"/>
                <a:ext cx="1171707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符 45"/>
              <p:cNvCxnSpPr/>
              <p:nvPr/>
            </p:nvCxnSpPr>
            <p:spPr>
              <a:xfrm>
                <a:off x="4338084" y="-1038226"/>
                <a:ext cx="0" cy="567343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箭头连接符 51"/>
              <p:cNvCxnSpPr>
                <a:stCxn id="11" idx="2"/>
                <a:endCxn id="8" idx="0"/>
              </p:cNvCxnSpPr>
              <p:nvPr/>
            </p:nvCxnSpPr>
            <p:spPr>
              <a:xfrm>
                <a:off x="5908152" y="899657"/>
                <a:ext cx="0" cy="206807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/>
              <p:cNvCxnSpPr>
                <a:stCxn id="8" idx="2"/>
                <a:endCxn id="9" idx="0"/>
              </p:cNvCxnSpPr>
              <p:nvPr/>
            </p:nvCxnSpPr>
            <p:spPr>
              <a:xfrm>
                <a:off x="5908152" y="1639028"/>
                <a:ext cx="0" cy="22148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箭头连接符 55"/>
              <p:cNvCxnSpPr>
                <a:stCxn id="9" idx="2"/>
                <a:endCxn id="10" idx="0"/>
              </p:cNvCxnSpPr>
              <p:nvPr/>
            </p:nvCxnSpPr>
            <p:spPr>
              <a:xfrm>
                <a:off x="5908152" y="2474421"/>
                <a:ext cx="0" cy="24663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>
                <a:stCxn id="28" idx="0"/>
                <a:endCxn id="13" idx="2"/>
              </p:cNvCxnSpPr>
              <p:nvPr/>
            </p:nvCxnSpPr>
            <p:spPr>
              <a:xfrm flipV="1">
                <a:off x="11448447" y="3452347"/>
                <a:ext cx="1" cy="23668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箭头连接符 63"/>
              <p:cNvCxnSpPr>
                <a:stCxn id="13" idx="0"/>
                <a:endCxn id="12" idx="2"/>
              </p:cNvCxnSpPr>
              <p:nvPr/>
            </p:nvCxnSpPr>
            <p:spPr>
              <a:xfrm flipV="1">
                <a:off x="11448448" y="1933729"/>
                <a:ext cx="0" cy="21612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箭头连接符 66"/>
              <p:cNvCxnSpPr>
                <a:stCxn id="12" idx="0"/>
                <a:endCxn id="37" idx="2"/>
              </p:cNvCxnSpPr>
              <p:nvPr/>
            </p:nvCxnSpPr>
            <p:spPr>
              <a:xfrm flipV="1">
                <a:off x="11448448" y="879894"/>
                <a:ext cx="0" cy="4336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>
                <a:endCxn id="28" idx="1"/>
              </p:cNvCxnSpPr>
              <p:nvPr/>
            </p:nvCxnSpPr>
            <p:spPr>
              <a:xfrm>
                <a:off x="9807483" y="3933582"/>
                <a:ext cx="529861" cy="32816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线箭头连接符 73"/>
              <p:cNvCxnSpPr/>
              <p:nvPr/>
            </p:nvCxnSpPr>
            <p:spPr>
              <a:xfrm flipH="1">
                <a:off x="2750009" y="2347630"/>
                <a:ext cx="18243" cy="239345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 flipV="1">
                <a:off x="3096234" y="2376335"/>
                <a:ext cx="7741" cy="238214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>
                <a:stCxn id="2" idx="0"/>
                <a:endCxn id="4" idx="2"/>
              </p:cNvCxnSpPr>
              <p:nvPr/>
            </p:nvCxnSpPr>
            <p:spPr>
              <a:xfrm flipV="1">
                <a:off x="2885347" y="5157223"/>
                <a:ext cx="1" cy="197807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线箭头连接符 88"/>
              <p:cNvCxnSpPr>
                <a:stCxn id="32" idx="0"/>
                <a:endCxn id="2" idx="2"/>
              </p:cNvCxnSpPr>
              <p:nvPr/>
            </p:nvCxnSpPr>
            <p:spPr>
              <a:xfrm flipV="1">
                <a:off x="2885347" y="5880062"/>
                <a:ext cx="0" cy="19061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箭头连接符 94"/>
              <p:cNvCxnSpPr>
                <a:stCxn id="2" idx="3"/>
                <a:endCxn id="5" idx="1"/>
              </p:cNvCxnSpPr>
              <p:nvPr/>
            </p:nvCxnSpPr>
            <p:spPr>
              <a:xfrm>
                <a:off x="4012399" y="5617546"/>
                <a:ext cx="674270" cy="761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线箭头连接符 102"/>
              <p:cNvCxnSpPr>
                <a:stCxn id="5" idx="3"/>
                <a:endCxn id="41" idx="1"/>
              </p:cNvCxnSpPr>
              <p:nvPr/>
            </p:nvCxnSpPr>
            <p:spPr>
              <a:xfrm>
                <a:off x="6940773" y="5625164"/>
                <a:ext cx="693954" cy="1237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线箭头连接符 105"/>
              <p:cNvCxnSpPr>
                <a:stCxn id="41" idx="0"/>
                <a:endCxn id="14" idx="2"/>
              </p:cNvCxnSpPr>
              <p:nvPr/>
            </p:nvCxnSpPr>
            <p:spPr>
              <a:xfrm flipH="1" flipV="1">
                <a:off x="8712330" y="4110957"/>
                <a:ext cx="17551" cy="101180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肘形连接符 109"/>
              <p:cNvCxnSpPr>
                <a:stCxn id="7" idx="2"/>
                <a:endCxn id="10" idx="3"/>
              </p:cNvCxnSpPr>
              <p:nvPr/>
            </p:nvCxnSpPr>
            <p:spPr>
              <a:xfrm rot="5400000">
                <a:off x="6836342" y="1084630"/>
                <a:ext cx="1996432" cy="1598708"/>
              </a:xfrm>
              <a:prstGeom prst="bentConnector2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线箭头连接符 119"/>
              <p:cNvCxnSpPr/>
              <p:nvPr/>
            </p:nvCxnSpPr>
            <p:spPr>
              <a:xfrm>
                <a:off x="5908152" y="5160990"/>
                <a:ext cx="170902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符 122"/>
              <p:cNvCxnSpPr>
                <a:stCxn id="10" idx="2"/>
              </p:cNvCxnSpPr>
              <p:nvPr/>
            </p:nvCxnSpPr>
            <p:spPr>
              <a:xfrm>
                <a:off x="5908152" y="3043345"/>
                <a:ext cx="0" cy="213255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文本框 124"/>
              <p:cNvSpPr txBox="1"/>
              <p:nvPr/>
            </p:nvSpPr>
            <p:spPr>
              <a:xfrm>
                <a:off x="1348873" y="-1038226"/>
                <a:ext cx="30729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 smtClean="0"/>
                  <a:t>Client</a:t>
                </a:r>
                <a:endParaRPr kumimoji="1" lang="zh-CN" altLang="en-US" sz="2400" dirty="0" smtClean="0"/>
              </a:p>
              <a:p>
                <a:pPr algn="ctr"/>
                <a:r>
                  <a:rPr kumimoji="1" lang="en-US" altLang="zh-CN" sz="2400" dirty="0" smtClean="0"/>
                  <a:t>(Before video display)</a:t>
                </a:r>
                <a:endParaRPr kumimoji="1" lang="zh-CN" altLang="en-US" sz="2400" dirty="0"/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>
                <a:off x="7035204" y="-1136414"/>
                <a:ext cx="30729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 smtClean="0"/>
                  <a:t>Client</a:t>
                </a:r>
                <a:endParaRPr kumimoji="1" lang="zh-CN" altLang="en-US" sz="2400" dirty="0" smtClean="0"/>
              </a:p>
              <a:p>
                <a:pPr algn="ctr"/>
                <a:r>
                  <a:rPr kumimoji="1" lang="en-US" altLang="zh-CN" sz="2400" dirty="0" smtClean="0"/>
                  <a:t>(In video display)</a:t>
                </a:r>
                <a:endParaRPr kumimoji="1" lang="zh-CN" altLang="en-US" sz="2400" dirty="0"/>
              </a:p>
            </p:txBody>
          </p:sp>
          <p:sp>
            <p:nvSpPr>
              <p:cNvPr id="127" name="文本框 126"/>
              <p:cNvSpPr txBox="1"/>
              <p:nvPr/>
            </p:nvSpPr>
            <p:spPr>
              <a:xfrm>
                <a:off x="10845039" y="5355501"/>
                <a:ext cx="1206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smtClean="0"/>
                  <a:t>Server</a:t>
                </a:r>
                <a:endParaRPr kumimoji="1" lang="zh-CN" altLang="en-US" sz="2400" dirty="0" smtClean="0"/>
              </a:p>
            </p:txBody>
          </p:sp>
          <p:grpSp>
            <p:nvGrpSpPr>
              <p:cNvPr id="139" name="组 138"/>
              <p:cNvGrpSpPr/>
              <p:nvPr/>
            </p:nvGrpSpPr>
            <p:grpSpPr>
              <a:xfrm>
                <a:off x="13114011" y="839617"/>
                <a:ext cx="2329841" cy="5785139"/>
                <a:chOff x="13277589" y="223790"/>
                <a:chExt cx="2329841" cy="5785139"/>
              </a:xfrm>
            </p:grpSpPr>
            <p:sp>
              <p:nvSpPr>
                <p:cNvPr id="130" name="矩形 129"/>
                <p:cNvSpPr/>
                <p:nvPr/>
              </p:nvSpPr>
              <p:spPr>
                <a:xfrm>
                  <a:off x="13702552" y="951978"/>
                  <a:ext cx="1498888" cy="565342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mtClean="0">
                      <a:solidFill>
                        <a:schemeClr val="tx1"/>
                      </a:solidFill>
                    </a:rPr>
                    <a:t>Input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>
                  <a:off x="13702551" y="1933729"/>
                  <a:ext cx="1498889" cy="540692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mtClean="0">
                      <a:solidFill>
                        <a:schemeClr val="tx1"/>
                      </a:solidFill>
                    </a:rPr>
                    <a:t>Output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圆角矩形 134"/>
                <p:cNvSpPr/>
                <p:nvPr/>
              </p:nvSpPr>
              <p:spPr>
                <a:xfrm>
                  <a:off x="13530316" y="2882199"/>
                  <a:ext cx="1843357" cy="373163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mtClean="0">
                      <a:solidFill>
                        <a:schemeClr val="tx1"/>
                      </a:solidFill>
                    </a:rPr>
                    <a:t>Data Structure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3530315" y="3405438"/>
                  <a:ext cx="1843357" cy="1000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</a:rPr>
                    <a:t>Working process </a:t>
                  </a:r>
                  <a:r>
                    <a:rPr kumimoji="1" lang="en-US" altLang="zh-CN" smtClean="0">
                      <a:solidFill>
                        <a:schemeClr val="tx1"/>
                      </a:solidFill>
                    </a:rPr>
                    <a:t>in traditional video streaming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3795479" y="223791"/>
                  <a:ext cx="13130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 smtClean="0"/>
                    <a:t>Legend</a:t>
                  </a:r>
                  <a:endParaRPr kumimoji="1" lang="zh-CN" altLang="en-US" sz="2400" dirty="0"/>
                </a:p>
              </p:txBody>
            </p:sp>
            <p:sp>
              <p:nvSpPr>
                <p:cNvPr id="138" name="圆角矩形 137"/>
                <p:cNvSpPr/>
                <p:nvPr/>
              </p:nvSpPr>
              <p:spPr>
                <a:xfrm>
                  <a:off x="13277589" y="223790"/>
                  <a:ext cx="2329841" cy="5785139"/>
                </a:xfrm>
                <a:prstGeom prst="roundRect">
                  <a:avLst>
                    <a:gd name="adj" fmla="val 23119"/>
                  </a:avLst>
                </a:prstGeom>
                <a:noFill/>
                <a:ln w="38100"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41" name="文本框 140"/>
              <p:cNvSpPr txBox="1"/>
              <p:nvPr/>
            </p:nvSpPr>
            <p:spPr>
              <a:xfrm>
                <a:off x="1624060" y="2419978"/>
                <a:ext cx="1261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mtClean="0"/>
                  <a:t>Request</a:t>
                </a:r>
                <a:endParaRPr kumimoji="1" lang="zh-CN" altLang="en-US" dirty="0"/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3009682" y="4163680"/>
                <a:ext cx="1261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mtClean="0"/>
                  <a:t>Response</a:t>
                </a:r>
                <a:endParaRPr kumimoji="1" lang="zh-CN" altLang="en-US" dirty="0"/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5826029" y="3075262"/>
                <a:ext cx="1261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mtClean="0"/>
                  <a:t>Request</a:t>
                </a:r>
                <a:endParaRPr kumimoji="1" lang="zh-CN" altLang="en-US" dirty="0"/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8720072" y="4652117"/>
                <a:ext cx="1261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mtClean="0"/>
                  <a:t>Response</a:t>
                </a:r>
                <a:endParaRPr kumimoji="1" lang="zh-CN" altLang="en-US" dirty="0"/>
              </a:p>
            </p:txBody>
          </p:sp>
          <p:cxnSp>
            <p:nvCxnSpPr>
              <p:cNvPr id="152" name="直线箭头连接符 151"/>
              <p:cNvCxnSpPr>
                <a:stCxn id="20" idx="3"/>
                <a:endCxn id="9" idx="1"/>
              </p:cNvCxnSpPr>
              <p:nvPr/>
            </p:nvCxnSpPr>
            <p:spPr>
              <a:xfrm flipV="1">
                <a:off x="4057868" y="2167465"/>
                <a:ext cx="723232" cy="6737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矩形 95"/>
            <p:cNvSpPr/>
            <p:nvPr/>
          </p:nvSpPr>
          <p:spPr>
            <a:xfrm>
              <a:off x="13366737" y="5165481"/>
              <a:ext cx="1843357" cy="1000184"/>
            </a:xfrm>
            <a:prstGeom prst="rect">
              <a:avLst/>
            </a:prstGeom>
            <a:solidFill>
              <a:srgbClr val="F792F3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New Working process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9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721395" y="-1509823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91" name="组 90"/>
          <p:cNvGrpSpPr/>
          <p:nvPr/>
        </p:nvGrpSpPr>
        <p:grpSpPr>
          <a:xfrm>
            <a:off x="125707" y="2198229"/>
            <a:ext cx="11949365" cy="4335469"/>
            <a:chOff x="125707" y="2198229"/>
            <a:chExt cx="11949365" cy="4335469"/>
          </a:xfrm>
        </p:grpSpPr>
        <p:grpSp>
          <p:nvGrpSpPr>
            <p:cNvPr id="5" name="组 4"/>
            <p:cNvGrpSpPr/>
            <p:nvPr/>
          </p:nvGrpSpPr>
          <p:grpSpPr>
            <a:xfrm>
              <a:off x="1458103" y="4523085"/>
              <a:ext cx="3622790" cy="1876087"/>
              <a:chOff x="794225" y="744280"/>
              <a:chExt cx="10508595" cy="5441950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2"/>
              <a:srcRect t="9261" b="-9261"/>
              <a:stretch/>
            </p:blipFill>
            <p:spPr>
              <a:xfrm>
                <a:off x="794225" y="744280"/>
                <a:ext cx="10508595" cy="5441950"/>
              </a:xfrm>
              <a:prstGeom prst="rect">
                <a:avLst/>
              </a:prstGeom>
            </p:spPr>
          </p:pic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4009" y="2008692"/>
                <a:ext cx="6794205" cy="3397103"/>
              </a:xfrm>
              <a:prstGeom prst="rect">
                <a:avLst/>
              </a:prstGeom>
            </p:spPr>
          </p:pic>
          <p:sp>
            <p:nvSpPr>
              <p:cNvPr id="4" name="平行四边形 3"/>
              <p:cNvSpPr/>
              <p:nvPr/>
            </p:nvSpPr>
            <p:spPr>
              <a:xfrm>
                <a:off x="1286538" y="782402"/>
                <a:ext cx="8537945" cy="1183759"/>
              </a:xfrm>
              <a:prstGeom prst="parallelogram">
                <a:avLst>
                  <a:gd name="adj" fmla="val 145472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平行四边形 5"/>
              <p:cNvSpPr/>
              <p:nvPr/>
            </p:nvSpPr>
            <p:spPr>
              <a:xfrm rot="19514501">
                <a:off x="6875742" y="1740496"/>
                <a:ext cx="4167759" cy="2809267"/>
              </a:xfrm>
              <a:prstGeom prst="parallelogram">
                <a:avLst>
                  <a:gd name="adj" fmla="val 70765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9" name="直线连接符 8"/>
              <p:cNvCxnSpPr/>
              <p:nvPr/>
            </p:nvCxnSpPr>
            <p:spPr>
              <a:xfrm flipV="1">
                <a:off x="2640581" y="1055305"/>
                <a:ext cx="6815882" cy="212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连接符 10"/>
              <p:cNvCxnSpPr/>
              <p:nvPr/>
            </p:nvCxnSpPr>
            <p:spPr>
              <a:xfrm flipV="1">
                <a:off x="1621021" y="1760745"/>
                <a:ext cx="6815882" cy="212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/>
              <p:cNvCxnSpPr/>
              <p:nvPr/>
            </p:nvCxnSpPr>
            <p:spPr>
              <a:xfrm flipV="1">
                <a:off x="1986720" y="1531999"/>
                <a:ext cx="6815882" cy="212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/>
              <p:cNvCxnSpPr/>
              <p:nvPr/>
            </p:nvCxnSpPr>
            <p:spPr>
              <a:xfrm flipV="1">
                <a:off x="2212849" y="1293652"/>
                <a:ext cx="6815882" cy="212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/>
              <p:cNvCxnSpPr/>
              <p:nvPr/>
            </p:nvCxnSpPr>
            <p:spPr>
              <a:xfrm>
                <a:off x="8436903" y="1716281"/>
                <a:ext cx="0" cy="35105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/>
              <p:cNvCxnSpPr/>
              <p:nvPr/>
            </p:nvCxnSpPr>
            <p:spPr>
              <a:xfrm>
                <a:off x="8802602" y="1553265"/>
                <a:ext cx="0" cy="33971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/>
              <p:cNvCxnSpPr/>
              <p:nvPr/>
            </p:nvCxnSpPr>
            <p:spPr>
              <a:xfrm>
                <a:off x="9092526" y="1314917"/>
                <a:ext cx="0" cy="33971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/>
              <p:cNvCxnSpPr/>
              <p:nvPr/>
            </p:nvCxnSpPr>
            <p:spPr>
              <a:xfrm>
                <a:off x="9429799" y="1084692"/>
                <a:ext cx="0" cy="33971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 14"/>
            <p:cNvGrpSpPr/>
            <p:nvPr/>
          </p:nvGrpSpPr>
          <p:grpSpPr>
            <a:xfrm>
              <a:off x="8452282" y="4523084"/>
              <a:ext cx="3622790" cy="1876087"/>
              <a:chOff x="7454256" y="4885221"/>
              <a:chExt cx="4182423" cy="2165897"/>
            </a:xfrm>
          </p:grpSpPr>
          <p:grpSp>
            <p:nvGrpSpPr>
              <p:cNvPr id="14" name="组 13"/>
              <p:cNvGrpSpPr/>
              <p:nvPr/>
            </p:nvGrpSpPr>
            <p:grpSpPr>
              <a:xfrm>
                <a:off x="7454256" y="4885221"/>
                <a:ext cx="4182423" cy="2165897"/>
                <a:chOff x="7091825" y="4308953"/>
                <a:chExt cx="4737744" cy="2453474"/>
              </a:xfrm>
            </p:grpSpPr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9261" b="-9261"/>
                <a:stretch/>
              </p:blipFill>
              <p:spPr>
                <a:xfrm>
                  <a:off x="7091825" y="4308953"/>
                  <a:ext cx="4737744" cy="2453474"/>
                </a:xfrm>
                <a:prstGeom prst="rect">
                  <a:avLst/>
                </a:prstGeom>
              </p:spPr>
            </p:pic>
            <p:sp>
              <p:nvSpPr>
                <p:cNvPr id="20" name="平行四边形 19"/>
                <p:cNvSpPr/>
                <p:nvPr/>
              </p:nvSpPr>
              <p:spPr>
                <a:xfrm>
                  <a:off x="7313782" y="4326140"/>
                  <a:ext cx="3849287" cy="533691"/>
                </a:xfrm>
                <a:prstGeom prst="parallelogram">
                  <a:avLst>
                    <a:gd name="adj" fmla="val 145472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" name="平行四边形 20"/>
                <p:cNvSpPr/>
                <p:nvPr/>
              </p:nvSpPr>
              <p:spPr>
                <a:xfrm rot="19514501">
                  <a:off x="9833644" y="4758092"/>
                  <a:ext cx="1879012" cy="1266543"/>
                </a:xfrm>
                <a:prstGeom prst="parallelogram">
                  <a:avLst>
                    <a:gd name="adj" fmla="val 70765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3" name="直线连接符 22"/>
                <p:cNvCxnSpPr/>
                <p:nvPr/>
              </p:nvCxnSpPr>
              <p:spPr>
                <a:xfrm flipV="1">
                  <a:off x="7924245" y="4449177"/>
                  <a:ext cx="3072904" cy="9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线连接符 24"/>
                <p:cNvCxnSpPr/>
                <p:nvPr/>
              </p:nvCxnSpPr>
              <p:spPr>
                <a:xfrm flipV="1">
                  <a:off x="7464582" y="4767221"/>
                  <a:ext cx="3072904" cy="9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线连接符 28"/>
                <p:cNvCxnSpPr/>
                <p:nvPr/>
              </p:nvCxnSpPr>
              <p:spPr>
                <a:xfrm flipV="1">
                  <a:off x="7629455" y="4664092"/>
                  <a:ext cx="3072904" cy="9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线连接符 29"/>
                <p:cNvCxnSpPr/>
                <p:nvPr/>
              </p:nvCxnSpPr>
              <p:spPr>
                <a:xfrm flipV="1">
                  <a:off x="7731404" y="4556634"/>
                  <a:ext cx="3072904" cy="9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线连接符 30"/>
                <p:cNvCxnSpPr/>
                <p:nvPr/>
              </p:nvCxnSpPr>
              <p:spPr>
                <a:xfrm>
                  <a:off x="10537486" y="4747174"/>
                  <a:ext cx="0" cy="158270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连接符 31"/>
                <p:cNvCxnSpPr/>
                <p:nvPr/>
              </p:nvCxnSpPr>
              <p:spPr>
                <a:xfrm>
                  <a:off x="10702359" y="4673680"/>
                  <a:ext cx="0" cy="153156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线连接符 32"/>
                <p:cNvCxnSpPr/>
                <p:nvPr/>
              </p:nvCxnSpPr>
              <p:spPr>
                <a:xfrm>
                  <a:off x="10833070" y="4566222"/>
                  <a:ext cx="0" cy="153156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线连接符 33"/>
                <p:cNvCxnSpPr/>
                <p:nvPr/>
              </p:nvCxnSpPr>
              <p:spPr>
                <a:xfrm>
                  <a:off x="10985127" y="4462426"/>
                  <a:ext cx="0" cy="153156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矩形 35"/>
              <p:cNvSpPr/>
              <p:nvPr/>
            </p:nvSpPr>
            <p:spPr>
              <a:xfrm>
                <a:off x="7650197" y="5382559"/>
                <a:ext cx="2688763" cy="135481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7" name="直线箭头连接符 36"/>
            <p:cNvCxnSpPr/>
            <p:nvPr/>
          </p:nvCxnSpPr>
          <p:spPr>
            <a:xfrm>
              <a:off x="5173247" y="5305376"/>
              <a:ext cx="336950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/>
            <p:nvPr/>
          </p:nvCxnSpPr>
          <p:spPr>
            <a:xfrm>
              <a:off x="5173247" y="3328349"/>
              <a:ext cx="336950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/>
            <p:nvPr/>
          </p:nvCxnSpPr>
          <p:spPr>
            <a:xfrm flipH="1">
              <a:off x="5173248" y="3732893"/>
              <a:ext cx="3244029" cy="12209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5696028" y="3363561"/>
              <a:ext cx="2217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1.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MPD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Downloading</a:t>
              </a:r>
              <a:endParaRPr kumimoji="1"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335436" y="4445642"/>
              <a:ext cx="2217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r>
                <a:rPr kumimoji="1" lang="en-US" altLang="zh-CN" dirty="0" smtClean="0"/>
                <a:t>.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Quality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Selection</a:t>
              </a:r>
              <a:endParaRPr kumimoji="1"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696027" y="5343729"/>
              <a:ext cx="2605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3.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Video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Downloading</a:t>
              </a:r>
              <a:endParaRPr kumimoji="1" lang="zh-CN" altLang="en-US" dirty="0"/>
            </a:p>
          </p:txBody>
        </p:sp>
        <p:sp>
          <p:nvSpPr>
            <p:cNvPr id="49" name="折角形 48"/>
            <p:cNvSpPr/>
            <p:nvPr/>
          </p:nvSpPr>
          <p:spPr>
            <a:xfrm>
              <a:off x="2500434" y="2893835"/>
              <a:ext cx="1538128" cy="939451"/>
            </a:xfrm>
            <a:prstGeom prst="foldedCorner">
              <a:avLst>
                <a:gd name="adj" fmla="val 4102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3200" dirty="0" smtClean="0">
                  <a:solidFill>
                    <a:schemeClr val="tx1"/>
                  </a:solidFill>
                </a:rPr>
                <a:t>MPD</a:t>
              </a:r>
              <a:endParaRPr kumimoji="1"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1" name="折角形 50"/>
            <p:cNvSpPr/>
            <p:nvPr/>
          </p:nvSpPr>
          <p:spPr>
            <a:xfrm>
              <a:off x="9324649" y="2889976"/>
              <a:ext cx="1538128" cy="939451"/>
            </a:xfrm>
            <a:prstGeom prst="foldedCorner">
              <a:avLst>
                <a:gd name="adj" fmla="val 4102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3200" dirty="0" smtClean="0">
                  <a:solidFill>
                    <a:schemeClr val="tx1"/>
                  </a:solidFill>
                </a:rPr>
                <a:t>MPD</a:t>
              </a:r>
              <a:endParaRPr kumimoji="1"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10651" y="2219494"/>
              <a:ext cx="1192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smtClean="0"/>
                <a:t>Server</a:t>
              </a:r>
              <a:endParaRPr kumimoji="1" lang="zh-CN" altLang="en-US" sz="24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610015" y="2198229"/>
              <a:ext cx="1192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/>
                <a:t>Client</a:t>
              </a:r>
              <a:endParaRPr kumimoji="1" lang="zh-CN" altLang="en-US" sz="2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935529" y="6164366"/>
              <a:ext cx="1621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Video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Content</a:t>
              </a:r>
              <a:endParaRPr kumimoji="1"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014424" y="4692947"/>
              <a:ext cx="375781" cy="3757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016672" y="5068728"/>
              <a:ext cx="375781" cy="3757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016672" y="5444509"/>
              <a:ext cx="375781" cy="3757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75694" y="4286225"/>
              <a:ext cx="99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Quality</a:t>
              </a:r>
              <a:endParaRPr kumimoji="1" lang="zh-CN" altLang="en-US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25707" y="4674574"/>
              <a:ext cx="99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High</a:t>
              </a:r>
              <a:endParaRPr kumimoji="1" lang="zh-CN" altLang="en-US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37301" y="5052967"/>
              <a:ext cx="99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Medium</a:t>
              </a:r>
              <a:endParaRPr kumimoji="1" lang="zh-CN" altLang="en-US" dirty="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26829" y="5417517"/>
              <a:ext cx="99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Low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733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63025" y="510363"/>
            <a:ext cx="3785191" cy="1658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680045"/>
              </p:ext>
            </p:extLst>
          </p:nvPr>
        </p:nvGraphicFramePr>
        <p:xfrm>
          <a:off x="3403145" y="3980692"/>
          <a:ext cx="31454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968"/>
                <a:gridCol w="388572"/>
                <a:gridCol w="388306"/>
                <a:gridCol w="375781"/>
                <a:gridCol w="400833"/>
                <a:gridCol w="388307"/>
                <a:gridCol w="413359"/>
                <a:gridCol w="37635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4472"/>
              </p:ext>
            </p:extLst>
          </p:nvPr>
        </p:nvGraphicFramePr>
        <p:xfrm>
          <a:off x="7062832" y="3980692"/>
          <a:ext cx="31454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968"/>
                <a:gridCol w="388572"/>
                <a:gridCol w="388306"/>
                <a:gridCol w="375781"/>
                <a:gridCol w="400833"/>
                <a:gridCol w="388307"/>
                <a:gridCol w="413359"/>
                <a:gridCol w="37635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1819"/>
              </p:ext>
            </p:extLst>
          </p:nvPr>
        </p:nvGraphicFramePr>
        <p:xfrm>
          <a:off x="3081643" y="1903459"/>
          <a:ext cx="31454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968"/>
                <a:gridCol w="388572"/>
                <a:gridCol w="388306"/>
                <a:gridCol w="375781"/>
                <a:gridCol w="400833"/>
                <a:gridCol w="388307"/>
                <a:gridCol w="413359"/>
                <a:gridCol w="37635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30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721395" y="-1509823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16" name="组 15"/>
          <p:cNvGrpSpPr/>
          <p:nvPr/>
        </p:nvGrpSpPr>
        <p:grpSpPr>
          <a:xfrm>
            <a:off x="944537" y="1207743"/>
            <a:ext cx="10508595" cy="5441950"/>
            <a:chOff x="794225" y="744280"/>
            <a:chExt cx="10508595" cy="54419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/>
            <a:srcRect t="9261" b="-9261"/>
            <a:stretch/>
          </p:blipFill>
          <p:spPr>
            <a:xfrm>
              <a:off x="794225" y="744280"/>
              <a:ext cx="10508595" cy="544195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4009" y="2008692"/>
              <a:ext cx="6794205" cy="3397103"/>
            </a:xfrm>
            <a:prstGeom prst="rect">
              <a:avLst/>
            </a:prstGeom>
          </p:spPr>
        </p:pic>
        <p:sp>
          <p:nvSpPr>
            <p:cNvPr id="4" name="平行四边形 3"/>
            <p:cNvSpPr/>
            <p:nvPr/>
          </p:nvSpPr>
          <p:spPr>
            <a:xfrm>
              <a:off x="1286538" y="782402"/>
              <a:ext cx="8537945" cy="1183759"/>
            </a:xfrm>
            <a:prstGeom prst="parallelogram">
              <a:avLst>
                <a:gd name="adj" fmla="val 14547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平行四边形 5"/>
            <p:cNvSpPr/>
            <p:nvPr/>
          </p:nvSpPr>
          <p:spPr>
            <a:xfrm rot="19514501">
              <a:off x="6875742" y="1740496"/>
              <a:ext cx="4167759" cy="2809267"/>
            </a:xfrm>
            <a:prstGeom prst="parallelogram">
              <a:avLst>
                <a:gd name="adj" fmla="val 70765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直线连接符 8"/>
            <p:cNvCxnSpPr/>
            <p:nvPr/>
          </p:nvCxnSpPr>
          <p:spPr>
            <a:xfrm flipV="1">
              <a:off x="2640581" y="1055305"/>
              <a:ext cx="6815882" cy="21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 flipV="1">
              <a:off x="1621021" y="1760745"/>
              <a:ext cx="6815882" cy="21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 flipV="1">
              <a:off x="1986720" y="1531999"/>
              <a:ext cx="6815882" cy="21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 flipV="1">
              <a:off x="2212849" y="1293652"/>
              <a:ext cx="6815882" cy="21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/>
            <p:nvPr/>
          </p:nvCxnSpPr>
          <p:spPr>
            <a:xfrm>
              <a:off x="8436903" y="1716281"/>
              <a:ext cx="0" cy="35105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/>
            <p:nvPr/>
          </p:nvCxnSpPr>
          <p:spPr>
            <a:xfrm>
              <a:off x="8802602" y="1553265"/>
              <a:ext cx="0" cy="33971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/>
            <p:nvPr/>
          </p:nvCxnSpPr>
          <p:spPr>
            <a:xfrm>
              <a:off x="9092526" y="1314917"/>
              <a:ext cx="0" cy="33971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/>
            <p:nvPr/>
          </p:nvCxnSpPr>
          <p:spPr>
            <a:xfrm>
              <a:off x="9429799" y="1084692"/>
              <a:ext cx="0" cy="33971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7219505" y="2368430"/>
              <a:ext cx="862499" cy="25819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824603" y="2944504"/>
              <a:ext cx="1395195" cy="138950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487332" y="2944504"/>
              <a:ext cx="331642" cy="138950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44010" y="2368430"/>
              <a:ext cx="847838" cy="25819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091847" y="2579330"/>
              <a:ext cx="548733" cy="23710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640580" y="3046422"/>
              <a:ext cx="940280" cy="128758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580860" y="3046423"/>
              <a:ext cx="655622" cy="80451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580860" y="3850931"/>
              <a:ext cx="1196594" cy="63086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236482" y="3438037"/>
              <a:ext cx="546601" cy="41289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flipH="1">
              <a:off x="4783083" y="2961342"/>
              <a:ext cx="708934" cy="137266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44008" y="4950366"/>
              <a:ext cx="1396572" cy="4979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H="1">
              <a:off x="2634951" y="4334005"/>
              <a:ext cx="940280" cy="111432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flipH="1">
              <a:off x="3575230" y="4481793"/>
              <a:ext cx="1202222" cy="9665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4777452" y="4350843"/>
              <a:ext cx="2442052" cy="111375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flipH="1">
              <a:off x="7219504" y="4950366"/>
              <a:ext cx="862500" cy="5142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flipH="1">
              <a:off x="7219504" y="1966161"/>
              <a:ext cx="862500" cy="40226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flipH="1">
              <a:off x="4236482" y="1982998"/>
              <a:ext cx="2983022" cy="97196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 flipH="1">
              <a:off x="4236482" y="2971800"/>
              <a:ext cx="540970" cy="45985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 flipH="1">
              <a:off x="2646209" y="2586519"/>
              <a:ext cx="1584642" cy="45990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 flipH="1">
              <a:off x="2930503" y="1982999"/>
              <a:ext cx="1300348" cy="59633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091847" y="1982996"/>
              <a:ext cx="838656" cy="5872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244009" y="1982428"/>
              <a:ext cx="842208" cy="38600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3" name="直线连接符 42"/>
            <p:cNvCxnSpPr/>
            <p:nvPr/>
          </p:nvCxnSpPr>
          <p:spPr>
            <a:xfrm flipH="1">
              <a:off x="2086218" y="776538"/>
              <a:ext cx="1874488" cy="1189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/>
            <p:nvPr/>
          </p:nvCxnSpPr>
          <p:spPr>
            <a:xfrm flipH="1">
              <a:off x="2916261" y="779469"/>
              <a:ext cx="1874488" cy="1189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/>
            <p:cNvCxnSpPr/>
            <p:nvPr/>
          </p:nvCxnSpPr>
          <p:spPr>
            <a:xfrm flipH="1">
              <a:off x="4235016" y="781515"/>
              <a:ext cx="1874488" cy="1189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/>
            <p:cNvCxnSpPr/>
            <p:nvPr/>
          </p:nvCxnSpPr>
          <p:spPr>
            <a:xfrm flipH="1">
              <a:off x="7192898" y="758452"/>
              <a:ext cx="1874488" cy="1189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/>
            <p:cNvCxnSpPr/>
            <p:nvPr/>
          </p:nvCxnSpPr>
          <p:spPr>
            <a:xfrm flipH="1">
              <a:off x="8074332" y="1135370"/>
              <a:ext cx="1792734" cy="12289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/>
            <p:nvPr/>
          </p:nvCxnSpPr>
          <p:spPr>
            <a:xfrm flipH="1">
              <a:off x="8078220" y="3717306"/>
              <a:ext cx="1792734" cy="12289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86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14750</TotalTime>
  <Words>135</Words>
  <Application>Microsoft Macintosh PowerPoint</Application>
  <PresentationFormat>宽屏</PresentationFormat>
  <Paragraphs>70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Microsoft Office 用户</dc:creator>
  <cp:keywords/>
  <dc:description/>
  <cp:lastModifiedBy>Microsoft Office 用户</cp:lastModifiedBy>
  <cp:revision>46</cp:revision>
  <dcterms:created xsi:type="dcterms:W3CDTF">2018-08-15T10:53:38Z</dcterms:created>
  <dcterms:modified xsi:type="dcterms:W3CDTF">2018-12-04T17:30:54Z</dcterms:modified>
  <cp:category/>
</cp:coreProperties>
</file>