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jpeg" ContentType="image/jpeg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4382" r:id="rId24"/>
    <p:sldMasterId id="2147484383" r:id="rId26"/>
  </p:sldMasterIdLst>
  <p:notesMasterIdLst>
    <p:notesMasterId r:id="rId28"/>
  </p:notesMasterIdLst>
  <p:sldIdLst>
    <p:sldId id="256" r:id="rId30"/>
    <p:sldId id="270" r:id="rId32"/>
    <p:sldId id="257" r:id="rId33"/>
    <p:sldId id="269" r:id="rId35"/>
    <p:sldId id="268" r:id="rId36"/>
    <p:sldId id="271" r:id="rId37"/>
    <p:sldId id="272" r:id="rId38"/>
    <p:sldId id="264" r:id="rId39"/>
    <p:sldId id="265" r:id="rId41"/>
    <p:sldId id="266" r:id="rId43"/>
    <p:sldId id="267" r:id="rId45"/>
    <p:sldId id="273" r:id="rId47"/>
    <p:sldId id="274" r:id="rId49"/>
    <p:sldId id="275" r:id="rId51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C5241468-7215-4AAF-A627-7D7D562525F8}">
  <a:tblStyle styleId="{C5241468-7215-4AAF-A627-7D7D562525F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5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notesMaster" Target="notesMasters/notesMaster1.xml"></Relationship><Relationship Id="rId30" Type="http://schemas.openxmlformats.org/officeDocument/2006/relationships/slide" Target="slides/slide1.xml"></Relationship><Relationship Id="rId32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1" Type="http://schemas.openxmlformats.org/officeDocument/2006/relationships/slide" Target="slides/slide9.xml"></Relationship><Relationship Id="rId43" Type="http://schemas.openxmlformats.org/officeDocument/2006/relationships/slide" Target="slides/slide10.xml"></Relationship><Relationship Id="rId45" Type="http://schemas.openxmlformats.org/officeDocument/2006/relationships/slide" Target="slides/slide11.xml"></Relationship><Relationship Id="rId47" Type="http://schemas.openxmlformats.org/officeDocument/2006/relationships/slide" Target="slides/slide12.xml"></Relationship><Relationship Id="rId49" Type="http://schemas.openxmlformats.org/officeDocument/2006/relationships/slide" Target="slides/slide13.xml"></Relationship><Relationship Id="rId51" Type="http://schemas.openxmlformats.org/officeDocument/2006/relationships/slide" Target="slides/slide14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ed5b58b3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5ed5b58b3_3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323d25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7323d250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323d25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7323d250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61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61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61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ed5b58b3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5ed5b58b3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914a8e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5914a8e1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323d2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7323d25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72659948882.png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23229772231.png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648970" y="0"/>
            <a:ext cx="2430145" cy="196278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771650" y="1553845"/>
            <a:ext cx="4808220" cy="4959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773555" y="2117725"/>
            <a:ext cx="3794125" cy="4210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부제목을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3616960" y="1015365"/>
            <a:ext cx="5511800" cy="413385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7850505" y="3545205"/>
            <a:ext cx="1295400" cy="97218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2700" y="3299460"/>
            <a:ext cx="2466975" cy="185039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/>
          </p:cNvSpPr>
          <p:nvPr>
            <p:ph type="dt" idx="11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12" name="바닥글 개체 틀 11"/>
          <p:cNvSpPr txBox="1">
            <a:spLocks/>
          </p:cNvSpPr>
          <p:nvPr>
            <p:ph type="ftr" idx="12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14300" y="0"/>
            <a:ext cx="1080770" cy="8388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7356475" y="4080510"/>
            <a:ext cx="1431290" cy="107378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771525" y="1362075"/>
            <a:ext cx="7745730" cy="326517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228600" indent="-22860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6858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1430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6002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20574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9" name="텍스트 개체 틀 8"/>
          <p:cNvSpPr txBox="1">
            <a:spLocks/>
          </p:cNvSpPr>
          <p:nvPr>
            <p:ph type="title" idx="14"/>
          </p:nvPr>
        </p:nvSpPr>
        <p:spPr>
          <a:xfrm rot="0">
            <a:off x="786765" y="558800"/>
            <a:ext cx="7729220" cy="3924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5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6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김우석/AppData/Roaming/PolarisOffice/ETemp/9580_17332912/fImage726599488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5144135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563245" y="1036320"/>
            <a:ext cx="8017510" cy="31019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685800" y="1036320"/>
            <a:ext cx="7773035" cy="17913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 b="0">
                <a:solidFill>
                  <a:schemeClr val="bg1"/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cap="none" i="0" b="0" strike="noStrike">
                <a:solidFill>
                  <a:schemeClr val="bg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5000" cap="none" i="0" b="0" strike="noStrike">
              <a:solidFill>
                <a:schemeClr val="bg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143000" y="2895600"/>
            <a:ext cx="6858635" cy="12426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cap="none" i="0" b="0" strike="noStrike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부제목을 입력하십시오</a:t>
            </a:r>
            <a:endParaRPr lang="ko-KR" altLang="en-US" sz="2400" cap="none" i="0" b="0" strike="noStrike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624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cap="none" i="0" b="1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2800" cap="none" i="0" b="1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628650" y="1113155"/>
            <a:ext cx="7887335" cy="35198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김우석/AppData/Roaming/PolarisOffice/ETemp/9580_17332912/fImage2322977223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51441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23570" y="1282065"/>
            <a:ext cx="7887335" cy="21399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i="0" b="1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4400" cap="none" i="0" b="1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23570" y="3442335"/>
            <a:ext cx="7887335" cy="11252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i="0" b="0" strike="noStrike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2000" cap="none" i="0" b="0" strike="noStrike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8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9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0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624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cap="none" i="0" b="1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2800" cap="none" i="0" b="1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628650" y="1113155"/>
            <a:ext cx="3886835" cy="35204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4629150" y="1113155"/>
            <a:ext cx="3886835" cy="35204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29920" y="1113155"/>
            <a:ext cx="3868420" cy="6184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i="0" b="1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2000" cap="none" i="0" b="1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29920" y="1878330"/>
            <a:ext cx="3868420" cy="27647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4629150" y="1113155"/>
            <a:ext cx="3888105" cy="6184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i="0" b="1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2000" cap="none" i="0" b="1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4629150" y="1878330"/>
            <a:ext cx="3888105" cy="27647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  <p:sp>
        <p:nvSpPr>
          <p:cNvPr id="10" name="Title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624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cap="none" i="0" b="1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2800" cap="none" i="0" b="1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624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cap="none" i="0" b="1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2800" cap="none" i="0" b="1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 rot="0">
            <a:off x="0" y="0"/>
            <a:ext cx="3780155" cy="514413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887470" y="740410"/>
            <a:ext cx="4629785" cy="36556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24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둘째 수준</a:t>
            </a:r>
            <a:endParaRPr lang="ko-KR" altLang="en-US" sz="20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넷째 수준</a:t>
            </a:r>
            <a:endParaRPr lang="ko-KR" altLang="en-US" sz="16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다섯째 수준</a:t>
            </a:r>
            <a:endParaRPr lang="ko-KR" altLang="en-US" sz="16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8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9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0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  <p:sp>
        <p:nvSpPr>
          <p:cNvPr id="12" name="Title 1"/>
          <p:cNvSpPr txBox="1">
            <a:spLocks/>
          </p:cNvSpPr>
          <p:nvPr>
            <p:ph type="title"/>
          </p:nvPr>
        </p:nvSpPr>
        <p:spPr>
          <a:xfrm rot="0">
            <a:off x="629920" y="342900"/>
            <a:ext cx="2949575" cy="12007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cap="none" i="0" b="1" strike="noStrike">
                <a:solidFill>
                  <a:schemeClr val="bg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2800" cap="none" i="0" b="1" strike="noStrike">
              <a:solidFill>
                <a:schemeClr val="bg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13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629920" y="1543050"/>
            <a:ext cx="2949575" cy="28594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i="0" b="0" strike="noStrike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600" cap="none" i="0" b="0" strike="noStrike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0" y="0"/>
            <a:ext cx="179705" cy="89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 rot="0">
            <a:off x="0" y="0"/>
            <a:ext cx="3780155" cy="514413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3779520" y="0"/>
            <a:ext cx="5365115" cy="5144135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29920" y="342900"/>
            <a:ext cx="2949575" cy="12007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cap="none" i="0" b="1" strike="noStrike">
                <a:solidFill>
                  <a:schemeClr val="bg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2800" cap="none" i="0" b="1" strike="noStrike">
              <a:solidFill>
                <a:schemeClr val="bg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629920" y="1543050"/>
            <a:ext cx="2949575" cy="28594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i="0" b="0" strike="noStrike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600" cap="none" i="0" b="0" strike="noStrike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8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9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0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0" y="0"/>
            <a:ext cx="179705" cy="89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7718425" y="0"/>
            <a:ext cx="1431290" cy="107315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1430" y="1605280"/>
            <a:ext cx="2590800" cy="19437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555625" y="0"/>
            <a:ext cx="1620520" cy="124142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464945" y="984250"/>
            <a:ext cx="5548630" cy="3536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2632710" y="1601470"/>
            <a:ext cx="5991860" cy="28651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228600" indent="-228600" algn="l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685800" indent="-228600" algn="l" fontAlgn="auto" defTabSz="91440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143000" indent="-228600" algn="l" fontAlgn="auto" defTabSz="91440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600200" indent="-228600" algn="l" fontAlgn="auto" defTabSz="91440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2057400" indent="-228600" algn="l" fontAlgn="auto" defTabSz="91440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624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i="0" b="1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1800" cap="none" i="0" b="1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28650" y="1113155"/>
            <a:ext cx="7887335" cy="351980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6543675" y="273685"/>
            <a:ext cx="1972310" cy="4359910"/>
          </a:xfrm>
          <a:prstGeom prst="rect"/>
        </p:spPr>
        <p:txBody>
          <a:bodyPr wrap="square" lIns="91440" tIns="45720" rIns="91440" bIns="45720" numCol="1" vert="eaVert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i="0" b="1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제목을 입력하십시오</a:t>
            </a:r>
            <a:endParaRPr lang="ko-KR" altLang="en-US" sz="1800" cap="none" i="0" b="1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28650" y="273685"/>
            <a:ext cx="5801360" cy="435991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cap="none" i="0" b="0" strike="noStrike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7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8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9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 txBox="1">
            <a:spLocks/>
          </p:cNvSpPr>
          <p:nvPr>
            <p:ph type="title"/>
          </p:nvPr>
        </p:nvSpPr>
        <p:spPr>
          <a:xfrm rot="0">
            <a:off x="311785" y="44513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1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18" name="Rect 0"/>
          <p:cNvSpPr txBox="1">
            <a:spLocks/>
          </p:cNvSpPr>
          <p:nvPr>
            <p:ph type="body" idx="1"/>
          </p:nvPr>
        </p:nvSpPr>
        <p:spPr>
          <a:xfrm rot="0">
            <a:off x="311785" y="1152525"/>
            <a:ext cx="8521065" cy="34169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429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914400" indent="-317500" defTabSz="508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1371600" indent="-317500" defTabSz="508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828800" indent="-317500" defTabSz="508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2286000" indent="-317500" defTabSz="508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2743200" indent="-317500" defTabSz="508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3200400" indent="-317500" defTabSz="508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3657600" indent="-317500" defTabSz="508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4114800" indent="-317500" defTabSz="5080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Tx/>
              <a:buNone/>
              <a:defRPr lang="en-GB" altLang="en-US" sz="1800"/>
            </a:lvl9pPr>
          </a:lstStyle>
          <a:p>
            <a:pPr marL="457200" indent="-3429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endParaRPr lang="ko-KR" altLang="en-US" sz="1800" cap="none" i="0" b="0" strike="noStrike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19" name="Rect 0"/>
          <p:cNvSpPr txBox="1">
            <a:spLocks/>
          </p:cNvSpPr>
          <p:nvPr>
            <p:ph type="sldNum" idx="12"/>
          </p:nvPr>
        </p:nvSpPr>
        <p:spPr>
          <a:xfrm rot="0">
            <a:off x="8472170" y="4663440"/>
            <a:ext cx="549275" cy="3943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779145" y="1071245"/>
            <a:ext cx="7733029" cy="34099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4300" y="0"/>
            <a:ext cx="1080770" cy="8388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텍스트 개체 틀 13"/>
          <p:cNvSpPr txBox="1">
            <a:spLocks/>
          </p:cNvSpPr>
          <p:nvPr>
            <p:ph type="title" idx="14"/>
          </p:nvPr>
        </p:nvSpPr>
        <p:spPr>
          <a:xfrm rot="0">
            <a:off x="786765" y="558800"/>
            <a:ext cx="7729855" cy="3930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7356475" y="4080510"/>
            <a:ext cx="1431925" cy="107442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7356475" y="4080510"/>
            <a:ext cx="1431290" cy="107378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14300" y="0"/>
            <a:ext cx="1080770" cy="8388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786765" y="558800"/>
            <a:ext cx="7729220" cy="3924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786765" y="1369060"/>
            <a:ext cx="3883660" cy="32651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228600" indent="-22860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6858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1430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6002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20574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4732020" y="1369060"/>
            <a:ext cx="3784600" cy="32651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228600" indent="-22860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6858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1430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6002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20574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14300" y="0"/>
            <a:ext cx="1080770" cy="8388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7356475" y="4080510"/>
            <a:ext cx="1431290" cy="107378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795655" y="1261110"/>
            <a:ext cx="3783965" cy="6191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795655" y="1878330"/>
            <a:ext cx="3783965" cy="27654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228600" indent="-22860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6858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1430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6002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20574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4707255" y="1261110"/>
            <a:ext cx="3810635" cy="6191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4707255" y="1878330"/>
            <a:ext cx="3810635" cy="27654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228600" indent="-22860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6858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1430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6002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20574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2" name="텍스트 개체 틀 11"/>
          <p:cNvSpPr txBox="1">
            <a:spLocks/>
          </p:cNvSpPr>
          <p:nvPr>
            <p:ph type="title" idx="13"/>
          </p:nvPr>
        </p:nvSpPr>
        <p:spPr>
          <a:xfrm rot="0">
            <a:off x="786765" y="558800"/>
            <a:ext cx="7729220" cy="3924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3" name="날짜 개체 틀 12"/>
          <p:cNvSpPr txBox="1">
            <a:spLocks/>
          </p:cNvSpPr>
          <p:nvPr>
            <p:ph type="dt" idx="14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14" name="바닥글 개체 틀 13"/>
          <p:cNvSpPr txBox="1">
            <a:spLocks/>
          </p:cNvSpPr>
          <p:nvPr>
            <p:ph type="ftr" idx="15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5" name="슬라이드 번호 개체 틀 14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14300" y="0"/>
            <a:ext cx="1080770" cy="8388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7356475" y="4080510"/>
            <a:ext cx="1431290" cy="107378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 txBox="1">
            <a:spLocks/>
          </p:cNvSpPr>
          <p:nvPr>
            <p:ph type="title" idx="13"/>
          </p:nvPr>
        </p:nvSpPr>
        <p:spPr>
          <a:xfrm rot="0">
            <a:off x="786765" y="558800"/>
            <a:ext cx="7729220" cy="3924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9" name="날짜 개체 틀 8"/>
          <p:cNvSpPr txBox="1">
            <a:spLocks/>
          </p:cNvSpPr>
          <p:nvPr>
            <p:ph type="dt" idx="15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10" name="바닥글 개체 틀 9"/>
          <p:cNvSpPr txBox="1">
            <a:spLocks/>
          </p:cNvSpPr>
          <p:nvPr>
            <p:ph type="ftr" idx="16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1" name="슬라이드 번호 개체 틀 10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idx="15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3" name="바닥글 개체 틀 2"/>
          <p:cNvSpPr txBox="1">
            <a:spLocks/>
          </p:cNvSpPr>
          <p:nvPr>
            <p:ph type="ftr" idx="16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14300" y="0"/>
            <a:ext cx="1080770" cy="8388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887470" y="549910"/>
            <a:ext cx="4631055" cy="38474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228600" indent="-22860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6858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둘째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1430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셋째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16002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넷째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  <a:p>
            <a:pPr marL="2057400" indent="-228600" algn="l" fontAlgn="auto" defTabSz="914400" eaLnBrk="0" latinLnBrk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다섯째 수준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786765" y="1058545"/>
            <a:ext cx="2969260" cy="33445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 idx="14"/>
          </p:nvPr>
        </p:nvSpPr>
        <p:spPr>
          <a:xfrm rot="0">
            <a:off x="786765" y="558800"/>
            <a:ext cx="2987675" cy="3930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1" name="날짜 개체 틀 10"/>
          <p:cNvSpPr txBox="1">
            <a:spLocks/>
          </p:cNvSpPr>
          <p:nvPr>
            <p:ph type="dt" idx="15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12" name="바닥글 개체 틀 11"/>
          <p:cNvSpPr txBox="1">
            <a:spLocks/>
          </p:cNvSpPr>
          <p:nvPr>
            <p:ph type="ftr" idx="16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14300" y="0"/>
            <a:ext cx="1080770" cy="8388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7356475" y="4080510"/>
            <a:ext cx="1431290" cy="107378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3887470" y="549910"/>
            <a:ext cx="4631055" cy="3847465"/>
          </a:xfrm>
          <a:prstGeom prst="rect"/>
        </p:spPr>
      </p:sp>
      <p:sp>
        <p:nvSpPr>
          <p:cNvPr id="10" name="텍스트 개체 틀 9"/>
          <p:cNvSpPr txBox="1">
            <a:spLocks/>
          </p:cNvSpPr>
          <p:nvPr>
            <p:ph type="body" idx="13"/>
          </p:nvPr>
        </p:nvSpPr>
        <p:spPr>
          <a:xfrm rot="0">
            <a:off x="786765" y="1058545"/>
            <a:ext cx="2969260" cy="33445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텍스트를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title" idx="15"/>
          </p:nvPr>
        </p:nvSpPr>
        <p:spPr>
          <a:xfrm rot="0">
            <a:off x="786765" y="558800"/>
            <a:ext cx="2987675" cy="3930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제목을 입력하십시오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2" name="날짜 개체 틀 11"/>
          <p:cNvSpPr txBox="1">
            <a:spLocks/>
          </p:cNvSpPr>
          <p:nvPr>
            <p:ph type="dt" idx="16"/>
          </p:nvPr>
        </p:nvSpPr>
        <p:spPr>
          <a:xfrm rot="0">
            <a:off x="775335" y="4766945"/>
            <a:ext cx="20599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13" name="바닥글 개체 틀 12"/>
          <p:cNvSpPr txBox="1">
            <a:spLocks/>
          </p:cNvSpPr>
          <p:nvPr>
            <p:ph type="ftr" idx="17"/>
          </p:nvPr>
        </p:nvSpPr>
        <p:spPr>
          <a:xfrm rot="0">
            <a:off x="3131820" y="4766945"/>
            <a:ext cx="3088640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14" name="슬라이드 번호 개체 틀 13"/>
          <p:cNvSpPr txBox="1">
            <a:spLocks/>
          </p:cNvSpPr>
          <p:nvPr>
            <p:ph type="sldNum" idx="12"/>
          </p:nvPr>
        </p:nvSpPr>
        <p:spPr>
          <a:xfrm rot="0">
            <a:off x="6457950" y="4766945"/>
            <a:ext cx="20593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slideLayout" Target="../slideLayouts/slideLayout21.xml"></Relationship><Relationship Id="rId12" Type="http://schemas.openxmlformats.org/officeDocument/2006/relationships/slideLayout" Target="../slideLayouts/slideLayout22.xml"></Relationship><Relationship Id="rId1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6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28650" y="1369060"/>
            <a:ext cx="7887335" cy="32645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628650" y="4766945"/>
            <a:ext cx="2058035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3028950" y="4766945"/>
            <a:ext cx="3086735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457950" y="4766945"/>
            <a:ext cx="2058035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slide number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sldNum="0"/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624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28650" y="1113155"/>
            <a:ext cx="7887335" cy="35198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날짜</a:t>
            </a: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바닥글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/>
              <a:t>‹#›</a:t>
            </a:fld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0" y="0"/>
            <a:ext cx="179705" cy="897890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image5.png"></Relationship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image" Target="../media/image15.png"></Relationship><Relationship Id="rId4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332312391.png"></Relationship><Relationship Id="rId3" Type="http://schemas.openxmlformats.org/officeDocument/2006/relationships/image" Target="../media/fImage871322326083.png"></Relationship><Relationship Id="rId4" Type="http://schemas.openxmlformats.org/officeDocument/2006/relationships/image" Target="../media/fImage29378315677.jpeg"></Relationship><Relationship Id="rId5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333112813.png"></Relationship><Relationship Id="rId3" Type="http://schemas.openxmlformats.org/officeDocument/2006/relationships/image" Target="../media/fImage64013181788.png"></Relationship><Relationship Id="rId4" Type="http://schemas.openxmlformats.org/officeDocument/2006/relationships/image" Target="../media/fImage294523221225.png"></Relationship><Relationship Id="rId5" Type="http://schemas.openxmlformats.org/officeDocument/2006/relationships/image" Target="../media/fImage1065063241879.png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333274017.png"></Relationship><Relationship Id="rId3" Type="http://schemas.openxmlformats.org/officeDocument/2006/relationships/image" Target="../media/fImage109783356564.png"></Relationship><Relationship Id="rId4" Type="http://schemas.openxmlformats.org/officeDocument/2006/relationships/image" Target="../media/fImage243773363730.png"></Relationship><Relationship Id="rId5" Type="http://schemas.openxmlformats.org/officeDocument/2006/relationships/image" Target="../media/fImage243793386519.png"></Relationship><Relationship Id="rId6" Type="http://schemas.openxmlformats.org/officeDocument/2006/relationships/image" Target="../media/fImage122173426014.png"></Relationship><Relationship Id="rId7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293781002391.jpeg"></Relationship><Relationship Id="rId2" Type="http://schemas.openxmlformats.org/officeDocument/2006/relationships/image" Target="../media/fImage453911086083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565176677.png"></Relationship><Relationship Id="rId3" Type="http://schemas.openxmlformats.org/officeDocument/2006/relationships/image" Target="../media/fImage351151802813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10702021788.png"></Relationship><Relationship Id="rId3" Type="http://schemas.openxmlformats.org/officeDocument/2006/relationships/image" Target="../media/image11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32.png"></Relationship><Relationship Id="rId4" Type="http://schemas.openxmlformats.org/officeDocument/2006/relationships/image" Target="../media/image18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image14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/>
          </p:cNvSpPr>
          <p:nvPr>
            <p:ph type="ctrTitle"/>
          </p:nvPr>
        </p:nvSpPr>
        <p:spPr>
          <a:xfrm rot="0">
            <a:off x="1619250" y="730250"/>
            <a:ext cx="6135370" cy="10496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 cap="none" i="0" b="0" strike="noStrike">
                <a:solidFill>
                  <a:srgbClr val="FF0000"/>
                </a:solidFill>
                <a:latin typeface="±¼¸²" charset="0"/>
                <a:ea typeface="±¼¸²" charset="0"/>
                <a:cs typeface="맑은 고딕" charset="0"/>
              </a:rPr>
              <a:t>Android mobile malware detection</a:t>
            </a:r>
            <a:endParaRPr lang="ko-KR" altLang="en-US" sz="5400" cap="none" i="0" b="0" strike="noStrike">
              <a:solidFill>
                <a:srgbClr val="FF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05" name="Google Shape;105;p25"/>
          <p:cNvSpPr txBox="1">
            <a:spLocks/>
          </p:cNvSpPr>
          <p:nvPr>
            <p:ph type="subTitle" idx="1"/>
          </p:nvPr>
        </p:nvSpPr>
        <p:spPr>
          <a:xfrm rot="0">
            <a:off x="1243965" y="2705100"/>
            <a:ext cx="6401435" cy="1315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2019.</a:t>
            </a: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 </a:t>
            </a: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05.</a:t>
            </a: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 </a:t>
            </a: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08</a:t>
            </a:r>
            <a:endParaRPr lang="ko-KR" altLang="en-US" sz="1600" cap="none" i="0" b="0" strike="noStrike">
              <a:solidFill>
                <a:srgbClr val="FF0000"/>
              </a:solidFill>
              <a:latin typeface="Times New Roman" charset="0"/>
              <a:ea typeface="Times New Roman" charset="0"/>
              <a:cs typeface="맑은 고딕" charset="0"/>
            </a:endParaRPr>
          </a:p>
          <a:p>
            <a:pPr marL="0" indent="0" algn="ctr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Advisor : Professor 김기창</a:t>
            </a:r>
            <a:endParaRPr lang="ko-KR" altLang="en-US" sz="1600" cap="none" i="0" b="0" strike="noStrike">
              <a:solidFill>
                <a:srgbClr val="FF0000"/>
              </a:solidFill>
              <a:latin typeface="Times New Roman" charset="0"/>
              <a:ea typeface="Times New Roman" charset="0"/>
              <a:cs typeface="맑은 고딕" charset="0"/>
            </a:endParaRPr>
          </a:p>
          <a:p>
            <a:pPr marL="0" indent="0" algn="ctr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김우석, 최민석</a:t>
            </a:r>
            <a:endParaRPr lang="ko-KR" altLang="en-US" sz="1600" cap="none" i="0" b="0" strike="noStrike">
              <a:solidFill>
                <a:srgbClr val="FF0000"/>
              </a:solidFill>
              <a:latin typeface="Times New Roman" charset="0"/>
              <a:ea typeface="Times New Roman" charset="0"/>
              <a:cs typeface="맑은 고딕" charset="0"/>
            </a:endParaRPr>
          </a:p>
          <a:p>
            <a:pPr marL="0" indent="0" algn="ctr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i="0" b="0" strike="noStrike">
              <a:solidFill>
                <a:srgbClr val="FF0000"/>
              </a:solidFill>
              <a:latin typeface="Times New Roman" charset="0"/>
              <a:ea typeface="Times New Roman" charset="0"/>
              <a:cs typeface="맑은 고딕" charset="0"/>
            </a:endParaRPr>
          </a:p>
          <a:p>
            <a:pPr marL="0" indent="0" algn="ctr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Department of Information and Communication Engineering, </a:t>
            </a:r>
            <a:endParaRPr lang="ko-KR" altLang="en-US" sz="1600" cap="none" i="0" b="0" strike="noStrike">
              <a:solidFill>
                <a:srgbClr val="FF0000"/>
              </a:solidFill>
              <a:latin typeface="Times New Roman" charset="0"/>
              <a:ea typeface="Times New Roman" charset="0"/>
              <a:cs typeface="맑은 고딕" charset="0"/>
            </a:endParaRPr>
          </a:p>
          <a:p>
            <a:pPr marL="0" indent="0" algn="ctr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 cap="none" i="0" b="0" strike="noStrike">
                <a:solidFill>
                  <a:srgbClr val="FF0000"/>
                </a:solidFill>
                <a:latin typeface="Times New Roman" charset="0"/>
                <a:ea typeface="Times New Roman" charset="0"/>
                <a:cs typeface="맑은 고딕" charset="0"/>
              </a:rPr>
              <a:t>Inha University</a:t>
            </a:r>
            <a:endParaRPr lang="ko-KR" altLang="en-US" sz="1600" cap="none" i="0" b="0" strike="noStrike">
              <a:solidFill>
                <a:srgbClr val="FF0000"/>
              </a:solidFill>
              <a:latin typeface="Times New Roman" charset="0"/>
              <a:ea typeface="Times New Roman" charset="0"/>
              <a:cs typeface="맑은 고딕" charset="0"/>
            </a:endParaRPr>
          </a:p>
          <a:p>
            <a:pPr marL="0" indent="0" algn="ctr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i="0" b="0" strike="noStrike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텍스트 개체 틀 177"/>
          <p:cNvSpPr txBox="1">
            <a:spLocks/>
          </p:cNvSpPr>
          <p:nvPr>
            <p:ph type="title"/>
          </p:nvPr>
        </p:nvSpPr>
        <p:spPr>
          <a:xfrm rot="0">
            <a:off x="697865" y="943610"/>
            <a:ext cx="5549265" cy="3543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2.과적합 문제 해결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5400"/>
            <a:ext cx="4114800" cy="287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>
            <a:spLocks/>
          </p:cNvSpPr>
          <p:nvPr/>
        </p:nvSpPr>
        <p:spPr>
          <a:xfrm rot="0">
            <a:off x="4694555" y="1162050"/>
            <a:ext cx="3643630" cy="357251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sz="1400" cap="none" i="0" b="0" strike="noStrike">
                <a:latin typeface="Arial" charset="0"/>
                <a:ea typeface="Arial" charset="0"/>
                <a:cs typeface="맑은 고딕" charset="0"/>
              </a:rPr>
              <a:t>교차검증(Cross-Validation)을 사용하여 전체 data를 5등분하여 교차로 학습시킴.</a:t>
            </a: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sz="1400" cap="none" i="0" b="0" strike="noStrike">
                <a:latin typeface="Arial" charset="0"/>
                <a:ea typeface="Arial" charset="0"/>
                <a:cs typeface="맑은 고딕" charset="0"/>
              </a:rPr>
              <a:t>편향성을 최소화 하는 동시에 Train 시킨 결과와 Test 한 결과와의 오차가 가장 작은 K 값(이웃들의 개수)을 찾기 위해 1부터 17까지 2 씩증가.</a:t>
            </a: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sz="1400" cap="none" i="0" b="0" strike="noStrike">
                <a:latin typeface="Arial" charset="0"/>
                <a:ea typeface="Arial" charset="0"/>
                <a:cs typeface="맑은 고딕" charset="0"/>
              </a:rPr>
              <a:t>결과적으로 K 가 17 의 값을 가질 때 가장 낮은 편향성을 가지면서 Train 결과와 Test 결과 사이에 오차가 가장 적음!  </a:t>
            </a: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182" name="텍스트 상자 181"/>
          <p:cNvSpPr txBox="1">
            <a:spLocks/>
          </p:cNvSpPr>
          <p:nvPr/>
        </p:nvSpPr>
        <p:spPr>
          <a:xfrm rot="0">
            <a:off x="968375" y="219075"/>
            <a:ext cx="743712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4.</a:t>
            </a: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Mechine Learning:1.K-Nearest-Neighbors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 descr="C:/Users/김우석/AppData/Roaming/PolarisOffice/ETemp/14932_10846952/image15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322705" y="1172210"/>
            <a:ext cx="4815205" cy="3759200"/>
          </a:xfrm>
          <a:prstGeom prst="rect"/>
          <a:noFill/>
          <a:ln w="0">
            <a:noFill/>
            <a:prstDash/>
          </a:ln>
        </p:spPr>
      </p:pic>
      <p:sp>
        <p:nvSpPr>
          <p:cNvPr id="188" name="텍스트 상자 187"/>
          <p:cNvSpPr txBox="1">
            <a:spLocks/>
          </p:cNvSpPr>
          <p:nvPr/>
        </p:nvSpPr>
        <p:spPr>
          <a:xfrm rot="0">
            <a:off x="968375" y="219075"/>
            <a:ext cx="743712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4.</a:t>
            </a: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Mechine Learning:1.K-Nearest-Neighbors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89" name="텍스트 개체 틀 188"/>
          <p:cNvSpPr txBox="1">
            <a:spLocks/>
          </p:cNvSpPr>
          <p:nvPr>
            <p:ph type="title" idx="1"/>
          </p:nvPr>
        </p:nvSpPr>
        <p:spPr>
          <a:xfrm rot="0">
            <a:off x="1316355" y="753745"/>
            <a:ext cx="3928744" cy="4292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3.결과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90" name="텍스트 상자 189"/>
          <p:cNvSpPr txBox="1">
            <a:spLocks/>
          </p:cNvSpPr>
          <p:nvPr/>
        </p:nvSpPr>
        <p:spPr>
          <a:xfrm rot="0">
            <a:off x="6387465" y="1156970"/>
            <a:ext cx="2609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훈련 정확도: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	Normal: 98%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	Malware:93%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91" name="텍스트 상자 190"/>
          <p:cNvSpPr txBox="1">
            <a:spLocks/>
          </p:cNvSpPr>
          <p:nvPr/>
        </p:nvSpPr>
        <p:spPr>
          <a:xfrm rot="0">
            <a:off x="6391910" y="2600325"/>
            <a:ext cx="2609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Test 정확도: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	Normal: 97%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	Malware:91%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텍스트 상자 166"/>
          <p:cNvSpPr txBox="1">
            <a:spLocks/>
          </p:cNvSpPr>
          <p:nvPr/>
        </p:nvSpPr>
        <p:spPr>
          <a:xfrm rot="0">
            <a:off x="1784350" y="160020"/>
            <a:ext cx="643636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5. 실시간 동작.1</a:t>
            </a:r>
            <a:endParaRPr lang="ko-KR" altLang="en-US" sz="2800" cap="none" i="0" b="0" strike="noStrike">
              <a:solidFill>
                <a:srgbClr val="FF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8" name="그림 167" descr="C:/Users/김우석/AppData/Roaming/PolarisOffice/ETemp/14932_10846952/fImage20533231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1145" y="6414770"/>
            <a:ext cx="2658110" cy="24955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169" name="그림 168" descr="C:/Users/김우석/AppData/Roaming/PolarisOffice/ETemp/14932_10846952/fImage87132232608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19675" y="1829435"/>
            <a:ext cx="3428365" cy="3214370"/>
          </a:xfrm>
          <a:prstGeom prst="rect"/>
          <a:noFill/>
        </p:spPr>
      </p:pic>
      <p:sp>
        <p:nvSpPr>
          <p:cNvPr id="170" name="텍스트 상자 169"/>
          <p:cNvSpPr txBox="1">
            <a:spLocks/>
          </p:cNvSpPr>
          <p:nvPr/>
        </p:nvSpPr>
        <p:spPr>
          <a:xfrm rot="0">
            <a:off x="5005705" y="844550"/>
            <a:ext cx="3543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cap="none" i="0" b="0" strike="noStrike">
                <a:latin typeface="맑은 고딕" charset="0"/>
                <a:ea typeface="맑은 고딕" charset="0"/>
                <a:cs typeface="맑은 고딕" charset="0"/>
              </a:rPr>
              <a:t>2. .bat 파일 실행하여, </a:t>
            </a: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가상머신의 ip주소만 입력하면 자동으로 패킷 캡쳐, .pcap파일 이동, 특징 추출 후 csv파일 저장까지 실시간, 자동으로 실행된다.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71" name="텍스트 상자 170"/>
          <p:cNvSpPr txBox="1">
            <a:spLocks/>
          </p:cNvSpPr>
          <p:nvPr/>
        </p:nvSpPr>
        <p:spPr>
          <a:xfrm rot="0">
            <a:off x="1017905" y="916305"/>
            <a:ext cx="354330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1.</a:t>
            </a: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Android 가상머신에서 app 실행.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72" name="그림 171" descr="C:/Users/김우석/AppData/Roaming/PolarisOffice/ETemp/14932_10846952/fImage2937831567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4835" y="1353820"/>
            <a:ext cx="3500755" cy="3009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텍스트 상자 166"/>
          <p:cNvSpPr txBox="1">
            <a:spLocks/>
          </p:cNvSpPr>
          <p:nvPr/>
        </p:nvSpPr>
        <p:spPr>
          <a:xfrm rot="0">
            <a:off x="1784350" y="160020"/>
            <a:ext cx="643636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5. 실시간 동작.2</a:t>
            </a:r>
            <a:endParaRPr lang="ko-KR" altLang="en-US" sz="2800" cap="none" i="0" b="0" strike="noStrike">
              <a:solidFill>
                <a:srgbClr val="FF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8" name="그림 167" descr="C:/Users/김우석/AppData/Roaming/PolarisOffice/ETemp/14932_10846952/fImage20533311281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1145" y="6414770"/>
            <a:ext cx="2658110" cy="24955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sp>
        <p:nvSpPr>
          <p:cNvPr id="169" name="텍스트 상자 168"/>
          <p:cNvSpPr txBox="1">
            <a:spLocks/>
          </p:cNvSpPr>
          <p:nvPr/>
        </p:nvSpPr>
        <p:spPr>
          <a:xfrm rot="0">
            <a:off x="176530" y="869950"/>
            <a:ext cx="3757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3. </a:t>
            </a: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Directory에서 csv파일생성 탐지! 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71" name="그림 170" descr="C:/Users/김우석/AppData/Roaming/PolarisOffice/ETemp/14932_10846952/fImage640131817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205" y="1334770"/>
            <a:ext cx="3715385" cy="1023620"/>
          </a:xfrm>
          <a:prstGeom prst="rect"/>
          <a:noFill/>
        </p:spPr>
      </p:pic>
      <p:sp>
        <p:nvSpPr>
          <p:cNvPr id="172" name="도형 171"/>
          <p:cNvSpPr>
            <a:spLocks/>
          </p:cNvSpPr>
          <p:nvPr/>
        </p:nvSpPr>
        <p:spPr>
          <a:xfrm rot="10800000">
            <a:off x="4349115" y="1638935"/>
            <a:ext cx="1060450" cy="64389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73" name="그림 172" descr="C:/Users/김우석/AppData/Roaming/PolarisOffice/ETemp/14932_10846952/fImage29452322122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92960" y="4212590"/>
            <a:ext cx="6934200" cy="829310"/>
          </a:xfrm>
          <a:prstGeom prst="rect"/>
          <a:noFill/>
        </p:spPr>
      </p:pic>
      <p:sp>
        <p:nvSpPr>
          <p:cNvPr id="174" name="텍스트 상자 173"/>
          <p:cNvSpPr txBox="1">
            <a:spLocks/>
          </p:cNvSpPr>
          <p:nvPr/>
        </p:nvSpPr>
        <p:spPr>
          <a:xfrm rot="0">
            <a:off x="2219325" y="3050540"/>
            <a:ext cx="268605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cap="none" i="0" b="0" strike="noStrike">
                <a:latin typeface="맑은 고딕" charset="0"/>
                <a:ea typeface="맑은 고딕" charset="0"/>
                <a:cs typeface="맑은 고딕" charset="0"/>
              </a:rPr>
              <a:t>Python의 watch-dog 라이브러리를 사용하여 디렉터리에 csv파일 생성됨을 감지!</a:t>
            </a:r>
            <a:endParaRPr lang="ko-KR" altLang="en-US" sz="14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75" name="그림 174" descr="C:/Users/김우석/AppData/Roaming/PolarisOffice/ETemp/14932_10846952/fImage106506324187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08295" y="1021080"/>
            <a:ext cx="3535680" cy="2156460"/>
          </a:xfrm>
          <a:prstGeom prst="rect"/>
          <a:noFill/>
        </p:spPr>
      </p:pic>
      <p:sp>
        <p:nvSpPr>
          <p:cNvPr id="176" name="도형 175"/>
          <p:cNvSpPr>
            <a:spLocks/>
          </p:cNvSpPr>
          <p:nvPr/>
        </p:nvSpPr>
        <p:spPr>
          <a:xfrm rot="16200000">
            <a:off x="6115685" y="3469005"/>
            <a:ext cx="746760" cy="64389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텍스트 상자 166"/>
          <p:cNvSpPr txBox="1">
            <a:spLocks/>
          </p:cNvSpPr>
          <p:nvPr/>
        </p:nvSpPr>
        <p:spPr>
          <a:xfrm rot="0">
            <a:off x="1784350" y="160020"/>
            <a:ext cx="643636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5. 실시간 동작.3</a:t>
            </a:r>
            <a:endParaRPr lang="ko-KR" altLang="en-US" sz="2800" cap="none" i="0" b="0" strike="noStrike">
              <a:solidFill>
                <a:srgbClr val="FF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8" name="그림 167" descr="C:/Users/김우석/AppData/Roaming/PolarisOffice/ETemp/14932_10846952/fImage2053332740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1145" y="6414770"/>
            <a:ext cx="2658110" cy="24955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sp>
        <p:nvSpPr>
          <p:cNvPr id="169" name="텍스트 상자 168"/>
          <p:cNvSpPr txBox="1">
            <a:spLocks/>
          </p:cNvSpPr>
          <p:nvPr/>
        </p:nvSpPr>
        <p:spPr>
          <a:xfrm rot="0">
            <a:off x="151130" y="768985"/>
            <a:ext cx="37579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4. </a:t>
            </a: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csv파일생성 탐지가 된 후에 Daemon-thread 가 생성되어 , malware가 존재하는지의 여부를 판단 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72" name="도형 171"/>
          <p:cNvSpPr>
            <a:spLocks/>
          </p:cNvSpPr>
          <p:nvPr/>
        </p:nvSpPr>
        <p:spPr>
          <a:xfrm rot="8460000">
            <a:off x="4525010" y="2167890"/>
            <a:ext cx="1060450" cy="64389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77" name="그림 176" descr="C:/Users/김우석/AppData/Roaming/PolarisOffice/ETemp/14932_10846952/fImage1097833565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930" y="3951605"/>
            <a:ext cx="4262120" cy="1124585"/>
          </a:xfrm>
          <a:prstGeom prst="rect"/>
          <a:noFill/>
        </p:spPr>
      </p:pic>
      <p:pic>
        <p:nvPicPr>
          <p:cNvPr id="178" name="그림 177" descr="C:/Users/김우석/AppData/Roaming/PolarisOffice/ETemp/14932_10846952/fImage24377336373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880" y="1965960"/>
            <a:ext cx="3963035" cy="1892300"/>
          </a:xfrm>
          <a:prstGeom prst="rect"/>
          <a:noFill/>
        </p:spPr>
      </p:pic>
      <p:pic>
        <p:nvPicPr>
          <p:cNvPr id="179" name="그림 178" descr="C:/Users/김우석/AppData/Roaming/PolarisOffice/ETemp/14932_10846952/fImage24379338651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68035" y="841375"/>
            <a:ext cx="2353310" cy="1416050"/>
          </a:xfrm>
          <a:prstGeom prst="rect"/>
          <a:noFill/>
        </p:spPr>
      </p:pic>
      <p:sp>
        <p:nvSpPr>
          <p:cNvPr id="180" name="도형 179"/>
          <p:cNvSpPr>
            <a:spLocks/>
          </p:cNvSpPr>
          <p:nvPr/>
        </p:nvSpPr>
        <p:spPr>
          <a:xfrm rot="10800000">
            <a:off x="4798695" y="4017010"/>
            <a:ext cx="1060450" cy="64389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81" name="텍스트 상자 180"/>
          <p:cNvSpPr txBox="1">
            <a:spLocks/>
          </p:cNvSpPr>
          <p:nvPr/>
        </p:nvSpPr>
        <p:spPr>
          <a:xfrm rot="0">
            <a:off x="4324350" y="1134745"/>
            <a:ext cx="1210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Normal 일 경우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82" name="텍스트 상자 181"/>
          <p:cNvSpPr txBox="1">
            <a:spLocks/>
          </p:cNvSpPr>
          <p:nvPr/>
        </p:nvSpPr>
        <p:spPr>
          <a:xfrm rot="0">
            <a:off x="4799965" y="3324860"/>
            <a:ext cx="1210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Malware 일 경우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83" name="그림 182" descr="C:/Users/김우석/AppData/Roaming/PolarisOffice/ETemp/14932_10846952/fImage12217342601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6335" y="3769360"/>
            <a:ext cx="2324735" cy="1029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"/>
          </p:nvPr>
        </p:nvSpPr>
        <p:spPr>
          <a:xfrm>
            <a:off x="792480" y="1017270"/>
            <a:ext cx="3891280" cy="341122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Arial" charset="0"/>
                <a:ea typeface="Arial" charset="0"/>
                <a:cs typeface="맑은 고딕" charset="0"/>
              </a:rPr>
              <a:t>1. Intro</a:t>
            </a: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Arial" charset="0"/>
                <a:ea typeface="Arial" charset="0"/>
                <a:cs typeface="맑은 고딕" charset="0"/>
              </a:rPr>
              <a:t>2. Packet-header 로부터 추출할 10가지 parameter들.</a:t>
            </a: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Arial" charset="0"/>
                <a:ea typeface="Arial" charset="0"/>
                <a:cs typeface="맑은 고딕" charset="0"/>
              </a:rPr>
              <a:t>3. Data Extraction 과정</a:t>
            </a: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Arial" charset="0"/>
                <a:ea typeface="Arial" charset="0"/>
                <a:cs typeface="맑은 고딕" charset="0"/>
              </a:rPr>
              <a:t>4. 머신러닝 모델</a:t>
            </a: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Arial" charset="0"/>
                <a:ea typeface="Arial" charset="0"/>
                <a:cs typeface="맑은 고딕" charset="0"/>
              </a:rPr>
              <a:t>	4.1 KNN</a:t>
            </a: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fontAlgn="auto" defTabSz="914400" eaLnBrk="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Arial" charset="0"/>
                <a:ea typeface="Arial" charset="0"/>
                <a:cs typeface="맑은 고딕" charset="0"/>
              </a:rPr>
              <a:t>5. 실시간 동작.</a:t>
            </a: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786765" y="558800"/>
            <a:ext cx="3225165" cy="3930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eaLnBrk="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±¼¸²" charset="0"/>
                <a:ea typeface="±¼¸²" charset="0"/>
                <a:cs typeface="맑은 고딕" charset="0"/>
              </a:rPr>
              <a:t>목차</a:t>
            </a:r>
            <a:endParaRPr lang="ko-KR" altLang="en-US" sz="1800" cap="none" i="0" b="0" strike="noStrike">
              <a:latin typeface="±¼¸²" charset="0"/>
              <a:ea typeface="±¼¸²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/>
          </p:cNvSpPr>
          <p:nvPr>
            <p:ph type="title"/>
          </p:nvPr>
        </p:nvSpPr>
        <p:spPr>
          <a:xfrm rot="0">
            <a:off x="1464945" y="984250"/>
            <a:ext cx="5548630" cy="353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cap="none" i="0" b="0" strike="noStrike">
                <a:latin typeface="±¼¸²" charset="0"/>
                <a:ea typeface="±¼¸²" charset="0"/>
                <a:cs typeface="맑은 고딕" charset="0"/>
              </a:rPr>
              <a:t>Introduction</a:t>
            </a:r>
            <a:endParaRPr lang="ko-KR" altLang="en-US" sz="1400" cap="none" i="0" b="0" strike="noStrike">
              <a:latin typeface="±¼¸²" charset="0"/>
              <a:ea typeface="±¼¸²" charset="0"/>
              <a:cs typeface="맑은 고딕" charset="0"/>
            </a:endParaRPr>
          </a:p>
        </p:txBody>
      </p:sp>
      <p:sp>
        <p:nvSpPr>
          <p:cNvPr id="111" name="Google Shape;111;p26"/>
          <p:cNvSpPr txBox="1">
            <a:spLocks/>
          </p:cNvSpPr>
          <p:nvPr>
            <p:ph type="body" idx="1"/>
          </p:nvPr>
        </p:nvSpPr>
        <p:spPr>
          <a:xfrm rot="0">
            <a:off x="2632710" y="1601470"/>
            <a:ext cx="5991860" cy="28651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400" cap="none" i="0" b="0" strike="noStrike">
                <a:latin typeface="±¼¸²" charset="0"/>
                <a:ea typeface="±¼¸²" charset="0"/>
                <a:cs typeface="맑은 고딕" charset="0"/>
              </a:rPr>
              <a:t>Android mobile malware detection</a:t>
            </a:r>
            <a:endParaRPr lang="ko-KR" altLang="en-US" sz="1400" cap="none" i="0" b="0" strike="noStrike">
              <a:latin typeface="±¼¸²" charset="0"/>
              <a:ea typeface="±¼¸²" charset="0"/>
              <a:cs typeface="맑은 고딕" charset="0"/>
            </a:endParaRPr>
          </a:p>
          <a:p>
            <a:pPr marL="228600" indent="-228600" algn="l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맑은 고딕" charset="0"/>
              </a:rPr>
              <a:t> 스마트폰의 보급률이 매우 높아졌고, 이에 따라 보안에 중요성이 높아졌습니다. 스마트폰의 의존도가 높아지고 개인정보 또한 스마트폰에 저장되어 스마트폰의 보안도 고려해야 합니다.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00050" y="9207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cap="none" i="0" b="0" strike="noStrike">
                <a:latin typeface="Arial" charset="0"/>
                <a:ea typeface="Arial" charset="0"/>
                <a:cs typeface="맑은 고딕" charset="0"/>
              </a:rPr>
              <a:t>2. Packet-header 로부터 추출할 10가지 parameter들.</a:t>
            </a:r>
            <a:endParaRPr lang="ko-KR" altLang="en-US" sz="24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267325" y="675005"/>
            <a:ext cx="3719830" cy="4398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Src-ip: 송신측 ip주</a:t>
            </a: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소.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0" indent="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Dst-ip: 수신측 ip 주소.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0" indent="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Src-port: 송신측 port 번호.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0" indent="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Dst-port: 수신측 port 번호.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0" indent="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Fr-no: Frame number.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0" indent="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Fr-len: Frame length.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800100" indent="-80010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Num-get-post: 송신측과 수신측의 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800100" indent="-80010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      http통신의 실행 횟수.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800100" indent="-80010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Count-serv-dst:최근 특정시간 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800100" indent="-80010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    T 초동안 특정 송신측 주소로부터온 packet의 개</a:t>
            </a: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수</a:t>
            </a: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800100" indent="-800100" algn="just" defTabSz="50800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70180" algn="l"/>
              </a:tabLst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Count-serv-src:최근 특정시간 T 초동안 특정 수신측으로 온 packet의 개수.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Num-packet-src-dst: 송신측에서 수신측으로 보낸Num-packets-dst-src: 수신측에서 송신측으로 보내어진 packet의 개수.</a:t>
            </a: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바탕체" charset="0"/>
              <a:ea typeface="바탕체" charset="0"/>
              <a:cs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cap="none" i="0" b="0" strike="noStrike">
                <a:solidFill>
                  <a:srgbClr val="000000"/>
                </a:solidFill>
                <a:latin typeface="바탕체" charset="0"/>
                <a:ea typeface="바탕체" charset="0"/>
                <a:cs typeface="맑은 고딕" charset="0"/>
              </a:rPr>
              <a:t>Lable: Frame 이 malware인지 아닌지의 여부를 나타내줌. malware이면 1, 아니면 0.</a:t>
            </a:r>
            <a:endParaRPr lang="ko-KR" altLang="en-US" sz="14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4" name="Google 3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37490" y="793750"/>
            <a:ext cx="4843145" cy="38106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2112645" y="309245"/>
            <a:ext cx="570230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3.</a:t>
            </a: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Data_Extraction 과정.1</a:t>
            </a:r>
            <a:endParaRPr lang="ko-KR" altLang="en-US" sz="2800" cap="none" i="0" b="0" strike="noStrike">
              <a:solidFill>
                <a:srgbClr val="FF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4" name="그림 3" descr="C:/Users/김우석/AppData/Roaming/PolarisOffice/ETemp/14932_10846952/fImage293781002391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905" y="1593215"/>
            <a:ext cx="2831465" cy="17786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376555" y="833755"/>
            <a:ext cx="31877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1.안드로이드 가상머신에서 application을 실행.</a:t>
            </a:r>
            <a:r>
              <a:rPr sz="1800" cap="none" i="0" b="0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/>
            </a:r>
            <a:br>
              <a:rPr sz="1800" cap="none" i="0" b="0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</a:br>
            <a:endParaRPr lang="ko-KR" altLang="en-US" sz="1800" cap="none" i="0" b="0" strike="noStrike">
              <a:solidFill>
                <a:schemeClr val="tx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3429000" y="1721485"/>
            <a:ext cx="1466850" cy="86106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App 실행</a:t>
            </a:r>
            <a:endParaRPr lang="ko-KR" altLang="en-US" sz="1800" cap="none" i="0" b="0" strike="noStrike">
              <a:solidFill>
                <a:schemeClr val="tx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069840" y="887730"/>
            <a:ext cx="3268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2. </a:t>
            </a: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Adb 로 tcpdump 실행하여pcap 파일 생성!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8" name="그림 7" descr="C:/Users/김우석/AppData/Roaming/PolarisOffice/ETemp/14932_10846952/fImage4539110860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150485" y="1573530"/>
            <a:ext cx="3822700" cy="31629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788795" y="187960"/>
            <a:ext cx="570230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3.</a:t>
            </a: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Data_Extraction 과정.2</a:t>
            </a:r>
            <a:endParaRPr lang="ko-KR" altLang="en-US" sz="2800" cap="none" i="0" b="0" strike="noStrike">
              <a:solidFill>
                <a:srgbClr val="FF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76555" y="833755"/>
            <a:ext cx="31877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3..</a:t>
            </a:r>
            <a:r>
              <a:rPr sz="1800" cap="none" i="0" b="0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pcap 파일을 C++로 구현한 sniffer로 읽어들임!</a:t>
            </a:r>
            <a:endParaRPr lang="ko-KR" altLang="en-US" sz="1800" cap="none" i="0" b="0" strike="noStrike">
              <a:solidFill>
                <a:schemeClr val="tx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3300730" y="1852930"/>
            <a:ext cx="1937385" cy="91567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실행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8" name="그림 7" descr="C:/Users/김우석/AppData/Roaming/PolarisOffice/ETemp/12428_14195264/fImage1556517667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1614170"/>
            <a:ext cx="3303905" cy="2980690"/>
          </a:xfrm>
          <a:prstGeom prst="rect"/>
          <a:noFill/>
          <a:ln w="0">
            <a:noFill/>
            <a:prstDash/>
          </a:ln>
        </p:spPr>
      </p:pic>
      <p:pic>
        <p:nvPicPr>
          <p:cNvPr id="9" name="그림 8" descr="C:/Users/김우석/AppData/Roaming/PolarisOffice/ETemp/12428_14195264/fImage35115180281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219700" y="1045845"/>
            <a:ext cx="3929380" cy="3877945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5848985" y="382905"/>
            <a:ext cx="318833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solidFill>
                  <a:schemeClr val="tx1"/>
                </a:solidFill>
                <a:latin typeface="Arial" charset="0"/>
                <a:ea typeface="Arial" charset="0"/>
                <a:cs typeface="맑은 고딕" charset="0"/>
              </a:rPr>
              <a:t>4. Sniffer에서11개의 parameter 추출</a:t>
            </a:r>
            <a:endParaRPr lang="ko-KR" altLang="en-US" sz="1800" cap="none" i="0" b="0" strike="noStrike">
              <a:solidFill>
                <a:schemeClr val="tx1"/>
              </a:solidFill>
              <a:latin typeface="Arial" charset="0"/>
              <a:ea typeface="Arial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788795" y="187960"/>
            <a:ext cx="570230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3.</a:t>
            </a: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Data_Extraction 과정.3</a:t>
            </a:r>
            <a:endParaRPr lang="ko-KR" altLang="en-US" sz="2800" cap="none" i="0" b="0" strike="noStrike">
              <a:solidFill>
                <a:srgbClr val="FF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09245" y="780415"/>
            <a:ext cx="34696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4. </a:t>
            </a:r>
            <a:r>
              <a:rPr sz="1800" cap="none" i="0" b="0" strike="noStrike">
                <a:latin typeface="맑은 고딕" charset="0"/>
                <a:ea typeface="맑은 고딕" charset="0"/>
                <a:cs typeface="맑은 고딕" charset="0"/>
              </a:rPr>
              <a:t>추출한 parameter들을 .csv(comma seperated vector)파일에 저장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5" name="그림 4" descr="C:/Users/김우석/AppData/Roaming/PolarisOffice/ETemp/14932_10846952/fImage41070202178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4175" y="1783715"/>
            <a:ext cx="1410335" cy="3001010"/>
          </a:xfrm>
          <a:prstGeom prst="rect"/>
          <a:noFill/>
        </p:spPr>
      </p:pic>
      <p:pic>
        <p:nvPicPr>
          <p:cNvPr id="6" name="Google 5" descr="C:/Users/김우석/AppData/Roaming/PolarisOffice/ETemp/14932_10846952/image1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774440" y="901065"/>
            <a:ext cx="5101590" cy="381127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/>
          </p:cNvSpPr>
          <p:nvPr>
            <p:ph type="body" idx="1"/>
          </p:nvPr>
        </p:nvSpPr>
        <p:spPr>
          <a:xfrm rot="0">
            <a:off x="4572000" y="767080"/>
            <a:ext cx="4116705" cy="24422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cap="none" i="0" b="0" strike="noStrike">
                <a:latin typeface="Arial" charset="0"/>
                <a:ea typeface="Arial" charset="0"/>
                <a:cs typeface="맑은 고딕" charset="0"/>
              </a:rPr>
              <a:t>K 개의 최근접 이웃들(훈련데이터) 사이에서 가장 공통적인 특성을 가진 객체들 중 과반수가 넘는 항목으로 분류하게 하는 알고리즘.</a:t>
            </a: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cap="none" i="0" b="0" strike="noStrike">
                <a:latin typeface="Arial" charset="0"/>
                <a:ea typeface="Arial" charset="0"/>
                <a:cs typeface="맑은 고딕" charset="0"/>
              </a:rPr>
              <a:t>MinKowski 거리의 제곱수를 3으로 하여, 유사성이 있는 data들의 거리를 최대한 가깝게 해주었다</a:t>
            </a: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228600" indent="-228600" algn="l" fontAlgn="auto" defTabSz="914400" latinLnBrk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403352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3" descr="C:/Users/김우석/AppData/Roaming/PolarisOffice/ETemp/14932_10846952/image18.png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085080" y="3458845"/>
            <a:ext cx="2895600" cy="1403350"/>
          </a:xfrm>
          <a:prstGeom prst="rect"/>
          <a:noFill/>
          <a:ln w="0">
            <a:noFill/>
            <a:prstDash/>
          </a:ln>
        </p:spPr>
      </p:pic>
      <p:sp>
        <p:nvSpPr>
          <p:cNvPr id="167" name="텍스트 상자 166"/>
          <p:cNvSpPr txBox="1">
            <a:spLocks/>
          </p:cNvSpPr>
          <p:nvPr/>
        </p:nvSpPr>
        <p:spPr>
          <a:xfrm rot="0">
            <a:off x="914400" y="134620"/>
            <a:ext cx="78676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4.</a:t>
            </a: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Mechine Learning:1.K-Nearest-Neighbors </a:t>
            </a:r>
            <a:endParaRPr lang="ko-KR" altLang="en-US" sz="2800" cap="none" i="0" b="0" strike="noStrike">
              <a:solidFill>
                <a:srgbClr val="FF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8" name="텍스트 상자 167"/>
          <p:cNvSpPr txBox="1">
            <a:spLocks/>
          </p:cNvSpPr>
          <p:nvPr/>
        </p:nvSpPr>
        <p:spPr>
          <a:xfrm rot="0">
            <a:off x="726440" y="768350"/>
            <a:ext cx="3081020" cy="509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1. 개체들 사이의 거리조정.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4419600" cy="313563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 txBox="1">
            <a:spLocks/>
          </p:cNvSpPr>
          <p:nvPr/>
        </p:nvSpPr>
        <p:spPr>
          <a:xfrm rot="0">
            <a:off x="4876800" y="1156970"/>
            <a:ext cx="3663315" cy="314071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sz="1400" cap="none" i="0" b="0" strike="noStrike">
                <a:latin typeface="Arial" charset="0"/>
                <a:ea typeface="Arial" charset="0"/>
                <a:cs typeface="맑은 고딕" charset="0"/>
              </a:rPr>
              <a:t>KNN 에선 차원(Dimension)이 커질 수록 개체들 사이의 평균 거리(Avg Distance)의 증가가 Log N 에 비례하게 됨.(증가가 더딤)</a:t>
            </a: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sz="1400" cap="none" i="0" b="0" strike="noStrike">
                <a:latin typeface="Arial" charset="0"/>
                <a:ea typeface="Arial" charset="0"/>
                <a:cs typeface="맑은 고딕" charset="0"/>
              </a:rPr>
              <a:t>그러므로 차원이 클 수록 정확도를 높히기 위해 더 많은 data set 들이 필요함!</a:t>
            </a: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sz="1400" cap="none" i="0" b="0" strike="noStrike">
                <a:latin typeface="Arial" charset="0"/>
                <a:ea typeface="Arial" charset="0"/>
                <a:cs typeface="맑은 고딕" charset="0"/>
              </a:rPr>
              <a:t>Normal:40334개</a:t>
            </a: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sz="1400" cap="none" i="0" b="0" strike="noStrike">
                <a:latin typeface="Arial" charset="0"/>
                <a:ea typeface="Arial" charset="0"/>
                <a:cs typeface="맑은 고딕" charset="0"/>
              </a:rPr>
              <a:t>Malware:14000개 를 학습시킴</a:t>
            </a: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457200" indent="-31750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sz="1400" cap="none" i="0" b="0" strike="noStrike">
                <a:latin typeface="Arial" charset="0"/>
                <a:ea typeface="Arial" charset="0"/>
                <a:cs typeface="맑은 고딕" charset="0"/>
              </a:rPr>
              <a:t>다른 머신 러닝 모델들 보다 상대적으로 더 많은 data들을 학습시킴!</a:t>
            </a: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cs typeface="맑은 고딕" charset="0"/>
            </a:endParaRPr>
          </a:p>
        </p:txBody>
      </p:sp>
      <p:sp>
        <p:nvSpPr>
          <p:cNvPr id="174" name="텍스트 상자 173"/>
          <p:cNvSpPr txBox="1">
            <a:spLocks/>
          </p:cNvSpPr>
          <p:nvPr/>
        </p:nvSpPr>
        <p:spPr>
          <a:xfrm rot="0">
            <a:off x="968375" y="219075"/>
            <a:ext cx="743712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4.</a:t>
            </a:r>
            <a:r>
              <a:rPr sz="28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맑은 고딕" charset="0"/>
              </a:rPr>
              <a:t>Mechine Learning:1.K-Nearest-Neighbors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75" name="텍스트 상자 174"/>
          <p:cNvSpPr txBox="1">
            <a:spLocks/>
          </p:cNvSpPr>
          <p:nvPr/>
        </p:nvSpPr>
        <p:spPr>
          <a:xfrm rot="0">
            <a:off x="1666240" y="808990"/>
            <a:ext cx="5549265" cy="3543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algn="l" fontAlgn="auto" defTabSz="914400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0" b="0" strike="noStrike">
                <a:solidFill>
                  <a:srgbClr val="000000"/>
                </a:solidFill>
                <a:latin typeface="±¼¸²" charset="0"/>
                <a:ea typeface="±¼¸²" charset="0"/>
                <a:cs typeface="맑은 고딕" charset="0"/>
              </a:rPr>
              <a:t>1. 개체들 사이의 거리조정.</a:t>
            </a:r>
            <a:endParaRPr lang="ko-KR" altLang="en-US" sz="1800" cap="none" i="0" b="0" strike="noStrike">
              <a:solidFill>
                <a:srgbClr val="000000"/>
              </a:solidFill>
              <a:latin typeface="±¼¸²" charset="0"/>
              <a:ea typeface="±¼¸²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23D9700E-2087-4FAA-A8E1-53753FBBF046}" vid="{26104E33-4019-4814-8C03-E3B176A0832E}"/>
    </a:ext>
  </a:extLst>
</a:theme>
</file>

<file path=ppt/theme/theme2.xml><?xml version="1.0" encoding="utf-8"?>
<a:theme xmlns:a="http://schemas.openxmlformats.org/drawingml/2006/main" name="완료 theme pattern BnW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pattern BnW" id="{D5A584AB-51A9-4472-82A7-C9438896390F}" vid="{89DCEC02-32DE-47B6-B129-3FC94AC3B620}"/>
    </a:ext>
  </a:extLst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김 김우석</cp:lastModifiedBy>
</cp:coreProperties>
</file>