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Lst>
  <p:notesMasterIdLst>
    <p:notesMasterId r:id="rId16"/>
  </p:notesMasterIdLst>
  <p:sldIdLst>
    <p:sldId id="264" r:id="rId5"/>
    <p:sldId id="315" r:id="rId6"/>
    <p:sldId id="318" r:id="rId7"/>
    <p:sldId id="316" r:id="rId8"/>
    <p:sldId id="309" r:id="rId9"/>
    <p:sldId id="317" r:id="rId10"/>
    <p:sldId id="310" r:id="rId11"/>
    <p:sldId id="313" r:id="rId12"/>
    <p:sldId id="319" r:id="rId13"/>
    <p:sldId id="311" r:id="rId14"/>
    <p:sldId id="31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D3CA8B-D894-4BEA-A29C-16C6EBAD1D9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E7DFEF1-0737-483C-BD0A-5E99AF090661}">
      <dgm:prSet/>
      <dgm:spPr/>
      <dgm:t>
        <a:bodyPr/>
        <a:lstStyle/>
        <a:p>
          <a:r>
            <a:rPr lang="en-CA" b="1"/>
            <a:t>Swetha Natarajan – 0828972</a:t>
          </a:r>
          <a:endParaRPr lang="en-US"/>
        </a:p>
      </dgm:t>
    </dgm:pt>
    <dgm:pt modelId="{47C2128E-9134-4FCA-9FB5-C71D2EEAE3E0}" type="parTrans" cxnId="{5D5865A5-C1F5-4602-83AC-17FA93C3D3C5}">
      <dgm:prSet/>
      <dgm:spPr/>
      <dgm:t>
        <a:bodyPr/>
        <a:lstStyle/>
        <a:p>
          <a:endParaRPr lang="en-US"/>
        </a:p>
      </dgm:t>
    </dgm:pt>
    <dgm:pt modelId="{D79A2C6F-0A85-48A9-8760-AD10E7070F49}" type="sibTrans" cxnId="{5D5865A5-C1F5-4602-83AC-17FA93C3D3C5}">
      <dgm:prSet/>
      <dgm:spPr/>
      <dgm:t>
        <a:bodyPr/>
        <a:lstStyle/>
        <a:p>
          <a:endParaRPr lang="en-US"/>
        </a:p>
      </dgm:t>
    </dgm:pt>
    <dgm:pt modelId="{7FC3C5FF-3307-40BD-A495-7B564628E675}">
      <dgm:prSet/>
      <dgm:spPr/>
      <dgm:t>
        <a:bodyPr/>
        <a:lstStyle/>
        <a:p>
          <a:r>
            <a:rPr lang="en-CA" b="1"/>
            <a:t>Prasanna Venkatesh Jawahar – 0821988</a:t>
          </a:r>
          <a:endParaRPr lang="en-US"/>
        </a:p>
      </dgm:t>
    </dgm:pt>
    <dgm:pt modelId="{5815C789-D182-40A1-9C9B-AF30F514515B}" type="parTrans" cxnId="{A86CAE29-95D1-4C25-9690-F999E6C8A531}">
      <dgm:prSet/>
      <dgm:spPr/>
      <dgm:t>
        <a:bodyPr/>
        <a:lstStyle/>
        <a:p>
          <a:endParaRPr lang="en-US"/>
        </a:p>
      </dgm:t>
    </dgm:pt>
    <dgm:pt modelId="{BB86926C-B26D-4C51-BEE2-A47D700B658B}" type="sibTrans" cxnId="{A86CAE29-95D1-4C25-9690-F999E6C8A531}">
      <dgm:prSet/>
      <dgm:spPr/>
      <dgm:t>
        <a:bodyPr/>
        <a:lstStyle/>
        <a:p>
          <a:endParaRPr lang="en-US"/>
        </a:p>
      </dgm:t>
    </dgm:pt>
    <dgm:pt modelId="{E971579B-4454-4C30-ABF3-6C45A1053E63}">
      <dgm:prSet/>
      <dgm:spPr/>
      <dgm:t>
        <a:bodyPr/>
        <a:lstStyle/>
        <a:p>
          <a:r>
            <a:rPr lang="en-CA" b="1"/>
            <a:t>Sriprithvirajan Annadurai – 0794007</a:t>
          </a:r>
          <a:endParaRPr lang="en-US"/>
        </a:p>
      </dgm:t>
    </dgm:pt>
    <dgm:pt modelId="{B56FC39E-FB69-4B6C-A788-7533E09A570F}" type="parTrans" cxnId="{4D2DE38F-DB2C-4581-99C1-D4197E6040E4}">
      <dgm:prSet/>
      <dgm:spPr/>
      <dgm:t>
        <a:bodyPr/>
        <a:lstStyle/>
        <a:p>
          <a:endParaRPr lang="en-US"/>
        </a:p>
      </dgm:t>
    </dgm:pt>
    <dgm:pt modelId="{D46DCD9B-4AF4-489D-907B-9D4C1910FD8A}" type="sibTrans" cxnId="{4D2DE38F-DB2C-4581-99C1-D4197E6040E4}">
      <dgm:prSet/>
      <dgm:spPr/>
      <dgm:t>
        <a:bodyPr/>
        <a:lstStyle/>
        <a:p>
          <a:endParaRPr lang="en-US"/>
        </a:p>
      </dgm:t>
    </dgm:pt>
    <dgm:pt modelId="{5CF587BA-BD88-4274-866B-BD9AABE336FE}">
      <dgm:prSet/>
      <dgm:spPr/>
      <dgm:t>
        <a:bodyPr/>
        <a:lstStyle/>
        <a:p>
          <a:r>
            <a:rPr lang="en-CA" b="1"/>
            <a:t>Mohamed Fiazul Hasan Raja Abdul Rahman – 0821989</a:t>
          </a:r>
          <a:endParaRPr lang="en-US"/>
        </a:p>
      </dgm:t>
    </dgm:pt>
    <dgm:pt modelId="{B396C49C-19BB-4077-87CA-C62E88E42F00}" type="parTrans" cxnId="{7C1D8ABF-DB0D-4DEB-ACF1-F89B7C34A5C8}">
      <dgm:prSet/>
      <dgm:spPr/>
      <dgm:t>
        <a:bodyPr/>
        <a:lstStyle/>
        <a:p>
          <a:endParaRPr lang="en-US"/>
        </a:p>
      </dgm:t>
    </dgm:pt>
    <dgm:pt modelId="{06D55933-CB91-4676-9F71-A45F9BFE50D1}" type="sibTrans" cxnId="{7C1D8ABF-DB0D-4DEB-ACF1-F89B7C34A5C8}">
      <dgm:prSet/>
      <dgm:spPr/>
      <dgm:t>
        <a:bodyPr/>
        <a:lstStyle/>
        <a:p>
          <a:endParaRPr lang="en-US"/>
        </a:p>
      </dgm:t>
    </dgm:pt>
    <dgm:pt modelId="{7248191A-D420-4AEF-B5AC-0D1BE4A31CAD}">
      <dgm:prSet/>
      <dgm:spPr/>
      <dgm:t>
        <a:bodyPr/>
        <a:lstStyle/>
        <a:p>
          <a:r>
            <a:rPr lang="en-CA" b="1"/>
            <a:t>Rajat Rawat - 0816530</a:t>
          </a:r>
          <a:endParaRPr lang="en-US"/>
        </a:p>
      </dgm:t>
    </dgm:pt>
    <dgm:pt modelId="{C3D5C95F-121A-4AB6-B333-B278C87241C6}" type="parTrans" cxnId="{F4545B0E-E17B-447E-9245-15BAD15E675C}">
      <dgm:prSet/>
      <dgm:spPr/>
      <dgm:t>
        <a:bodyPr/>
        <a:lstStyle/>
        <a:p>
          <a:endParaRPr lang="en-US"/>
        </a:p>
      </dgm:t>
    </dgm:pt>
    <dgm:pt modelId="{9B31BDE4-E796-44F3-9E67-5F73C897BB73}" type="sibTrans" cxnId="{F4545B0E-E17B-447E-9245-15BAD15E675C}">
      <dgm:prSet/>
      <dgm:spPr/>
      <dgm:t>
        <a:bodyPr/>
        <a:lstStyle/>
        <a:p>
          <a:endParaRPr lang="en-US"/>
        </a:p>
      </dgm:t>
    </dgm:pt>
    <dgm:pt modelId="{F4B98CCF-AB1A-4FB9-8D76-D4E6685AF349}" type="pres">
      <dgm:prSet presAssocID="{48D3CA8B-D894-4BEA-A29C-16C6EBAD1D97}" presName="linear" presStyleCnt="0">
        <dgm:presLayoutVars>
          <dgm:animLvl val="lvl"/>
          <dgm:resizeHandles val="exact"/>
        </dgm:presLayoutVars>
      </dgm:prSet>
      <dgm:spPr/>
    </dgm:pt>
    <dgm:pt modelId="{BB3E54B8-6EDE-428D-A6AC-FF4A83DAC985}" type="pres">
      <dgm:prSet presAssocID="{AE7DFEF1-0737-483C-BD0A-5E99AF090661}" presName="parentText" presStyleLbl="node1" presStyleIdx="0" presStyleCnt="5">
        <dgm:presLayoutVars>
          <dgm:chMax val="0"/>
          <dgm:bulletEnabled val="1"/>
        </dgm:presLayoutVars>
      </dgm:prSet>
      <dgm:spPr/>
    </dgm:pt>
    <dgm:pt modelId="{D12563C9-DADE-496F-8451-38A53DF6C06A}" type="pres">
      <dgm:prSet presAssocID="{D79A2C6F-0A85-48A9-8760-AD10E7070F49}" presName="spacer" presStyleCnt="0"/>
      <dgm:spPr/>
    </dgm:pt>
    <dgm:pt modelId="{7A42ADB4-8106-4EA8-84BD-6FF2BB2A78A1}" type="pres">
      <dgm:prSet presAssocID="{7FC3C5FF-3307-40BD-A495-7B564628E675}" presName="parentText" presStyleLbl="node1" presStyleIdx="1" presStyleCnt="5">
        <dgm:presLayoutVars>
          <dgm:chMax val="0"/>
          <dgm:bulletEnabled val="1"/>
        </dgm:presLayoutVars>
      </dgm:prSet>
      <dgm:spPr/>
    </dgm:pt>
    <dgm:pt modelId="{9387B489-1F5B-4AC5-B2C9-D6786E02BF6D}" type="pres">
      <dgm:prSet presAssocID="{BB86926C-B26D-4C51-BEE2-A47D700B658B}" presName="spacer" presStyleCnt="0"/>
      <dgm:spPr/>
    </dgm:pt>
    <dgm:pt modelId="{E9F10551-C5D5-4627-9FCA-078DB9B6AEC6}" type="pres">
      <dgm:prSet presAssocID="{E971579B-4454-4C30-ABF3-6C45A1053E63}" presName="parentText" presStyleLbl="node1" presStyleIdx="2" presStyleCnt="5">
        <dgm:presLayoutVars>
          <dgm:chMax val="0"/>
          <dgm:bulletEnabled val="1"/>
        </dgm:presLayoutVars>
      </dgm:prSet>
      <dgm:spPr/>
    </dgm:pt>
    <dgm:pt modelId="{C4A2443A-3D3B-4AEC-8B2A-0FCB8E8D5ECB}" type="pres">
      <dgm:prSet presAssocID="{D46DCD9B-4AF4-489D-907B-9D4C1910FD8A}" presName="spacer" presStyleCnt="0"/>
      <dgm:spPr/>
    </dgm:pt>
    <dgm:pt modelId="{21F9CF58-A265-4174-9885-6FAC5DE2A58D}" type="pres">
      <dgm:prSet presAssocID="{5CF587BA-BD88-4274-866B-BD9AABE336FE}" presName="parentText" presStyleLbl="node1" presStyleIdx="3" presStyleCnt="5">
        <dgm:presLayoutVars>
          <dgm:chMax val="0"/>
          <dgm:bulletEnabled val="1"/>
        </dgm:presLayoutVars>
      </dgm:prSet>
      <dgm:spPr/>
    </dgm:pt>
    <dgm:pt modelId="{F8FB8A35-ED17-48C1-BD58-826E5395160E}" type="pres">
      <dgm:prSet presAssocID="{06D55933-CB91-4676-9F71-A45F9BFE50D1}" presName="spacer" presStyleCnt="0"/>
      <dgm:spPr/>
    </dgm:pt>
    <dgm:pt modelId="{5BE4DF30-F933-4335-8527-AFB2162BCEA8}" type="pres">
      <dgm:prSet presAssocID="{7248191A-D420-4AEF-B5AC-0D1BE4A31CAD}" presName="parentText" presStyleLbl="node1" presStyleIdx="4" presStyleCnt="5">
        <dgm:presLayoutVars>
          <dgm:chMax val="0"/>
          <dgm:bulletEnabled val="1"/>
        </dgm:presLayoutVars>
      </dgm:prSet>
      <dgm:spPr/>
    </dgm:pt>
  </dgm:ptLst>
  <dgm:cxnLst>
    <dgm:cxn modelId="{F4545B0E-E17B-447E-9245-15BAD15E675C}" srcId="{48D3CA8B-D894-4BEA-A29C-16C6EBAD1D97}" destId="{7248191A-D420-4AEF-B5AC-0D1BE4A31CAD}" srcOrd="4" destOrd="0" parTransId="{C3D5C95F-121A-4AB6-B333-B278C87241C6}" sibTransId="{9B31BDE4-E796-44F3-9E67-5F73C897BB73}"/>
    <dgm:cxn modelId="{83785821-3369-48BF-B98B-6AAB68EE8EE4}" type="presOf" srcId="{7FC3C5FF-3307-40BD-A495-7B564628E675}" destId="{7A42ADB4-8106-4EA8-84BD-6FF2BB2A78A1}" srcOrd="0" destOrd="0" presId="urn:microsoft.com/office/officeart/2005/8/layout/vList2"/>
    <dgm:cxn modelId="{A86CAE29-95D1-4C25-9690-F999E6C8A531}" srcId="{48D3CA8B-D894-4BEA-A29C-16C6EBAD1D97}" destId="{7FC3C5FF-3307-40BD-A495-7B564628E675}" srcOrd="1" destOrd="0" parTransId="{5815C789-D182-40A1-9C9B-AF30F514515B}" sibTransId="{BB86926C-B26D-4C51-BEE2-A47D700B658B}"/>
    <dgm:cxn modelId="{9C480B6C-C6F0-4F03-8443-205C2A35338D}" type="presOf" srcId="{AE7DFEF1-0737-483C-BD0A-5E99AF090661}" destId="{BB3E54B8-6EDE-428D-A6AC-FF4A83DAC985}" srcOrd="0" destOrd="0" presId="urn:microsoft.com/office/officeart/2005/8/layout/vList2"/>
    <dgm:cxn modelId="{E500537A-B873-4476-A16A-6E5710B02292}" type="presOf" srcId="{7248191A-D420-4AEF-B5AC-0D1BE4A31CAD}" destId="{5BE4DF30-F933-4335-8527-AFB2162BCEA8}" srcOrd="0" destOrd="0" presId="urn:microsoft.com/office/officeart/2005/8/layout/vList2"/>
    <dgm:cxn modelId="{5242B27A-31DE-4D76-9072-8C4D12AC4758}" type="presOf" srcId="{5CF587BA-BD88-4274-866B-BD9AABE336FE}" destId="{21F9CF58-A265-4174-9885-6FAC5DE2A58D}" srcOrd="0" destOrd="0" presId="urn:microsoft.com/office/officeart/2005/8/layout/vList2"/>
    <dgm:cxn modelId="{4D2DE38F-DB2C-4581-99C1-D4197E6040E4}" srcId="{48D3CA8B-D894-4BEA-A29C-16C6EBAD1D97}" destId="{E971579B-4454-4C30-ABF3-6C45A1053E63}" srcOrd="2" destOrd="0" parTransId="{B56FC39E-FB69-4B6C-A788-7533E09A570F}" sibTransId="{D46DCD9B-4AF4-489D-907B-9D4C1910FD8A}"/>
    <dgm:cxn modelId="{5D5865A5-C1F5-4602-83AC-17FA93C3D3C5}" srcId="{48D3CA8B-D894-4BEA-A29C-16C6EBAD1D97}" destId="{AE7DFEF1-0737-483C-BD0A-5E99AF090661}" srcOrd="0" destOrd="0" parTransId="{47C2128E-9134-4FCA-9FB5-C71D2EEAE3E0}" sibTransId="{D79A2C6F-0A85-48A9-8760-AD10E7070F49}"/>
    <dgm:cxn modelId="{7C1D8ABF-DB0D-4DEB-ACF1-F89B7C34A5C8}" srcId="{48D3CA8B-D894-4BEA-A29C-16C6EBAD1D97}" destId="{5CF587BA-BD88-4274-866B-BD9AABE336FE}" srcOrd="3" destOrd="0" parTransId="{B396C49C-19BB-4077-87CA-C62E88E42F00}" sibTransId="{06D55933-CB91-4676-9F71-A45F9BFE50D1}"/>
    <dgm:cxn modelId="{73210ADD-0A85-42C3-BC02-6DB7EEBF7F40}" type="presOf" srcId="{48D3CA8B-D894-4BEA-A29C-16C6EBAD1D97}" destId="{F4B98CCF-AB1A-4FB9-8D76-D4E6685AF349}" srcOrd="0" destOrd="0" presId="urn:microsoft.com/office/officeart/2005/8/layout/vList2"/>
    <dgm:cxn modelId="{88D0ADEB-B6CB-4D2A-A257-99B7CB52BA83}" type="presOf" srcId="{E971579B-4454-4C30-ABF3-6C45A1053E63}" destId="{E9F10551-C5D5-4627-9FCA-078DB9B6AEC6}" srcOrd="0" destOrd="0" presId="urn:microsoft.com/office/officeart/2005/8/layout/vList2"/>
    <dgm:cxn modelId="{E635CA63-C9D0-450B-BC38-084E62CF582C}" type="presParOf" srcId="{F4B98CCF-AB1A-4FB9-8D76-D4E6685AF349}" destId="{BB3E54B8-6EDE-428D-A6AC-FF4A83DAC985}" srcOrd="0" destOrd="0" presId="urn:microsoft.com/office/officeart/2005/8/layout/vList2"/>
    <dgm:cxn modelId="{4B883A4C-C189-4937-92E9-CC3886210FC6}" type="presParOf" srcId="{F4B98CCF-AB1A-4FB9-8D76-D4E6685AF349}" destId="{D12563C9-DADE-496F-8451-38A53DF6C06A}" srcOrd="1" destOrd="0" presId="urn:microsoft.com/office/officeart/2005/8/layout/vList2"/>
    <dgm:cxn modelId="{8122F5F8-8536-49F7-9650-718E2C2718C6}" type="presParOf" srcId="{F4B98CCF-AB1A-4FB9-8D76-D4E6685AF349}" destId="{7A42ADB4-8106-4EA8-84BD-6FF2BB2A78A1}" srcOrd="2" destOrd="0" presId="urn:microsoft.com/office/officeart/2005/8/layout/vList2"/>
    <dgm:cxn modelId="{62656C05-DB86-4202-9658-5A282B90E55C}" type="presParOf" srcId="{F4B98CCF-AB1A-4FB9-8D76-D4E6685AF349}" destId="{9387B489-1F5B-4AC5-B2C9-D6786E02BF6D}" srcOrd="3" destOrd="0" presId="urn:microsoft.com/office/officeart/2005/8/layout/vList2"/>
    <dgm:cxn modelId="{36FEB0B4-D3D7-4F5F-BA0D-734C90B2CEC6}" type="presParOf" srcId="{F4B98CCF-AB1A-4FB9-8D76-D4E6685AF349}" destId="{E9F10551-C5D5-4627-9FCA-078DB9B6AEC6}" srcOrd="4" destOrd="0" presId="urn:microsoft.com/office/officeart/2005/8/layout/vList2"/>
    <dgm:cxn modelId="{CA227F5C-CCD5-47A1-936C-65DA1DE42788}" type="presParOf" srcId="{F4B98CCF-AB1A-4FB9-8D76-D4E6685AF349}" destId="{C4A2443A-3D3B-4AEC-8B2A-0FCB8E8D5ECB}" srcOrd="5" destOrd="0" presId="urn:microsoft.com/office/officeart/2005/8/layout/vList2"/>
    <dgm:cxn modelId="{307E9F6D-97F8-4D39-A127-4A14C95BA3B1}" type="presParOf" srcId="{F4B98CCF-AB1A-4FB9-8D76-D4E6685AF349}" destId="{21F9CF58-A265-4174-9885-6FAC5DE2A58D}" srcOrd="6" destOrd="0" presId="urn:microsoft.com/office/officeart/2005/8/layout/vList2"/>
    <dgm:cxn modelId="{3B52635F-DDD0-430C-B1EF-38894B2E71E1}" type="presParOf" srcId="{F4B98CCF-AB1A-4FB9-8D76-D4E6685AF349}" destId="{F8FB8A35-ED17-48C1-BD58-826E5395160E}" srcOrd="7" destOrd="0" presId="urn:microsoft.com/office/officeart/2005/8/layout/vList2"/>
    <dgm:cxn modelId="{E302B39D-7F09-4371-AD73-FDA89C86F0D4}" type="presParOf" srcId="{F4B98CCF-AB1A-4FB9-8D76-D4E6685AF349}" destId="{5BE4DF30-F933-4335-8527-AFB2162BCEA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9053E6-0D73-4049-8726-EA03030894D3}"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3FF47B50-A59A-4FD1-B6DC-17A4E5C0C438}">
      <dgm:prSet/>
      <dgm:spPr/>
      <dgm:t>
        <a:bodyPr/>
        <a:lstStyle/>
        <a:p>
          <a:r>
            <a:rPr lang="en-US" b="0"/>
            <a:t>• </a:t>
          </a:r>
          <a:r>
            <a:rPr lang="en-US" b="1"/>
            <a:t>Source Name:</a:t>
          </a:r>
          <a:r>
            <a:rPr lang="en-US" b="0"/>
            <a:t> Drivool Technologies Private Limited</a:t>
          </a:r>
          <a:endParaRPr lang="en-US"/>
        </a:p>
      </dgm:t>
    </dgm:pt>
    <dgm:pt modelId="{E12CCC4D-FA76-4C81-B370-155A10AC4195}" type="parTrans" cxnId="{9D5AB55D-8B3C-4A45-9368-F176C80795D6}">
      <dgm:prSet/>
      <dgm:spPr/>
      <dgm:t>
        <a:bodyPr/>
        <a:lstStyle/>
        <a:p>
          <a:endParaRPr lang="en-US"/>
        </a:p>
      </dgm:t>
    </dgm:pt>
    <dgm:pt modelId="{6C9F05C5-D889-4734-B77C-CE4A2DBA9A8F}" type="sibTrans" cxnId="{9D5AB55D-8B3C-4A45-9368-F176C80795D6}">
      <dgm:prSet/>
      <dgm:spPr/>
      <dgm:t>
        <a:bodyPr/>
        <a:lstStyle/>
        <a:p>
          <a:endParaRPr lang="en-US"/>
        </a:p>
      </dgm:t>
    </dgm:pt>
    <dgm:pt modelId="{3C517676-3051-4210-B950-6A73A82B1BCF}">
      <dgm:prSet/>
      <dgm:spPr/>
      <dgm:t>
        <a:bodyPr/>
        <a:lstStyle/>
        <a:p>
          <a:r>
            <a:rPr lang="en-US" b="0"/>
            <a:t>• </a:t>
          </a:r>
          <a:r>
            <a:rPr lang="en-US" b="1"/>
            <a:t>Data Collection Method:</a:t>
          </a:r>
          <a:r>
            <a:rPr lang="en-US" b="0"/>
            <a:t> Real-time and historical data collection through IoT devices</a:t>
          </a:r>
          <a:endParaRPr lang="en-US"/>
        </a:p>
      </dgm:t>
    </dgm:pt>
    <dgm:pt modelId="{62B8F057-4069-4EA0-BD81-FD80874AE029}" type="parTrans" cxnId="{CFFE07A9-BE20-43E3-A037-9B4FF5795FC5}">
      <dgm:prSet/>
      <dgm:spPr/>
      <dgm:t>
        <a:bodyPr/>
        <a:lstStyle/>
        <a:p>
          <a:endParaRPr lang="en-US"/>
        </a:p>
      </dgm:t>
    </dgm:pt>
    <dgm:pt modelId="{47EECBA4-E193-4CDD-91AA-4B4A819831FF}" type="sibTrans" cxnId="{CFFE07A9-BE20-43E3-A037-9B4FF5795FC5}">
      <dgm:prSet/>
      <dgm:spPr/>
      <dgm:t>
        <a:bodyPr/>
        <a:lstStyle/>
        <a:p>
          <a:endParaRPr lang="en-US"/>
        </a:p>
      </dgm:t>
    </dgm:pt>
    <dgm:pt modelId="{3BFA39C4-4ADF-4C15-A480-157881A8BCC0}">
      <dgm:prSet/>
      <dgm:spPr/>
      <dgm:t>
        <a:bodyPr/>
        <a:lstStyle/>
        <a:p>
          <a:r>
            <a:rPr lang="en-US" b="0"/>
            <a:t>• </a:t>
          </a:r>
          <a:r>
            <a:rPr lang="en-US" b="1"/>
            <a:t>Size of the Dataset:</a:t>
          </a:r>
          <a:r>
            <a:rPr lang="en-US" b="0"/>
            <a:t> The dataset size is continuously increasing as real-time data is collected, and historical data is archived. But for this Project we have taken one month data of the user.</a:t>
          </a:r>
          <a:endParaRPr lang="en-US"/>
        </a:p>
      </dgm:t>
    </dgm:pt>
    <dgm:pt modelId="{12F6316B-780C-4BD5-AAAD-92DFAC25C879}" type="parTrans" cxnId="{2695DA82-C560-46B8-A37B-67F2B1EDBC01}">
      <dgm:prSet/>
      <dgm:spPr/>
      <dgm:t>
        <a:bodyPr/>
        <a:lstStyle/>
        <a:p>
          <a:endParaRPr lang="en-US"/>
        </a:p>
      </dgm:t>
    </dgm:pt>
    <dgm:pt modelId="{BE57849E-0270-45DA-95E6-CDE17CE7250E}" type="sibTrans" cxnId="{2695DA82-C560-46B8-A37B-67F2B1EDBC01}">
      <dgm:prSet/>
      <dgm:spPr/>
      <dgm:t>
        <a:bodyPr/>
        <a:lstStyle/>
        <a:p>
          <a:endParaRPr lang="en-US"/>
        </a:p>
      </dgm:t>
    </dgm:pt>
    <dgm:pt modelId="{206CBA14-A88E-4514-84AC-F31DBC646674}">
      <dgm:prSet/>
      <dgm:spPr/>
      <dgm:t>
        <a:bodyPr/>
        <a:lstStyle/>
        <a:p>
          <a:r>
            <a:rPr lang="en-US" b="0"/>
            <a:t>• </a:t>
          </a:r>
          <a:r>
            <a:rPr lang="en-US" b="1"/>
            <a:t>Type of Data:</a:t>
          </a:r>
          <a:r>
            <a:rPr lang="en-US" b="0"/>
            <a:t> The data consists of GPS data related to vehicle tracking, including location, speed, and other relevant information.</a:t>
          </a:r>
          <a:endParaRPr lang="en-US"/>
        </a:p>
      </dgm:t>
    </dgm:pt>
    <dgm:pt modelId="{A427B867-DDB3-4827-B8CF-72F26AE44C6C}" type="parTrans" cxnId="{63C5E23C-412B-44DF-A802-D76B94E0835D}">
      <dgm:prSet/>
      <dgm:spPr/>
      <dgm:t>
        <a:bodyPr/>
        <a:lstStyle/>
        <a:p>
          <a:endParaRPr lang="en-US"/>
        </a:p>
      </dgm:t>
    </dgm:pt>
    <dgm:pt modelId="{9EA8ABA9-AE08-4037-BBEB-B4C119335DD7}" type="sibTrans" cxnId="{63C5E23C-412B-44DF-A802-D76B94E0835D}">
      <dgm:prSet/>
      <dgm:spPr/>
      <dgm:t>
        <a:bodyPr/>
        <a:lstStyle/>
        <a:p>
          <a:endParaRPr lang="en-US"/>
        </a:p>
      </dgm:t>
    </dgm:pt>
    <dgm:pt modelId="{AF66F58C-BCE3-461F-84E8-0C3E596B082D}">
      <dgm:prSet/>
      <dgm:spPr/>
      <dgm:t>
        <a:bodyPr/>
        <a:lstStyle/>
        <a:p>
          <a:r>
            <a:rPr lang="en-US" b="0"/>
            <a:t>• </a:t>
          </a:r>
          <a:r>
            <a:rPr lang="en-US" b="1"/>
            <a:t>File Format:</a:t>
          </a:r>
          <a:r>
            <a:rPr lang="en-US" b="0"/>
            <a:t> The data is stored in structured databases and can be accessed via APIs for real-time data and in various data formats (CSV, JSON, etc.) for historical data.</a:t>
          </a:r>
          <a:endParaRPr lang="en-US"/>
        </a:p>
      </dgm:t>
    </dgm:pt>
    <dgm:pt modelId="{9979EF5C-E48A-47B4-A3B1-A823BA57FC9D}" type="parTrans" cxnId="{1658465E-2B15-4B82-B5CD-DDADC99C8A80}">
      <dgm:prSet/>
      <dgm:spPr/>
      <dgm:t>
        <a:bodyPr/>
        <a:lstStyle/>
        <a:p>
          <a:endParaRPr lang="en-US"/>
        </a:p>
      </dgm:t>
    </dgm:pt>
    <dgm:pt modelId="{363C82BB-41DF-45E4-8BC7-D260B0D651F2}" type="sibTrans" cxnId="{1658465E-2B15-4B82-B5CD-DDADC99C8A80}">
      <dgm:prSet/>
      <dgm:spPr/>
      <dgm:t>
        <a:bodyPr/>
        <a:lstStyle/>
        <a:p>
          <a:endParaRPr lang="en-US"/>
        </a:p>
      </dgm:t>
    </dgm:pt>
    <dgm:pt modelId="{BEC21EE9-C8D7-4A4C-BCDC-C00F84393685}">
      <dgm:prSet/>
      <dgm:spPr/>
      <dgm:t>
        <a:bodyPr/>
        <a:lstStyle/>
        <a:p>
          <a:r>
            <a:rPr lang="en-US" b="1"/>
            <a:t>Dataset Features:</a:t>
          </a:r>
          <a:endParaRPr lang="en-US"/>
        </a:p>
      </dgm:t>
    </dgm:pt>
    <dgm:pt modelId="{6CB89B75-DE5C-44FE-8D1B-11E641D1D13C}" type="parTrans" cxnId="{A540E1A9-34D9-4771-8589-59BACC405542}">
      <dgm:prSet/>
      <dgm:spPr/>
      <dgm:t>
        <a:bodyPr/>
        <a:lstStyle/>
        <a:p>
          <a:endParaRPr lang="en-US"/>
        </a:p>
      </dgm:t>
    </dgm:pt>
    <dgm:pt modelId="{252433F8-31EA-45FD-88AC-BD8E8E605EFC}" type="sibTrans" cxnId="{A540E1A9-34D9-4771-8589-59BACC405542}">
      <dgm:prSet/>
      <dgm:spPr/>
      <dgm:t>
        <a:bodyPr/>
        <a:lstStyle/>
        <a:p>
          <a:endParaRPr lang="en-US"/>
        </a:p>
      </dgm:t>
    </dgm:pt>
    <dgm:pt modelId="{8C9930F3-1780-4C76-966A-936FCE7BFEA7}">
      <dgm:prSet/>
      <dgm:spPr/>
      <dgm:t>
        <a:bodyPr/>
        <a:lstStyle/>
        <a:p>
          <a:r>
            <a:rPr lang="en-CA" b="0"/>
            <a:t>This data consist of 8 variables such as Latitude, Longitude, Direction , Engine Status,  GSM network strength, Speed, Timestamp and Battery Voltage.</a:t>
          </a:r>
          <a:endParaRPr lang="en-US"/>
        </a:p>
      </dgm:t>
    </dgm:pt>
    <dgm:pt modelId="{E30978B0-2B31-4178-B0E9-F357AF32A3B1}" type="parTrans" cxnId="{C06260AA-6D6B-4FB2-9177-78CA134E9EBA}">
      <dgm:prSet/>
      <dgm:spPr/>
      <dgm:t>
        <a:bodyPr/>
        <a:lstStyle/>
        <a:p>
          <a:endParaRPr lang="en-US"/>
        </a:p>
      </dgm:t>
    </dgm:pt>
    <dgm:pt modelId="{689D59BA-0896-4300-A90E-9A38F33409C6}" type="sibTrans" cxnId="{C06260AA-6D6B-4FB2-9177-78CA134E9EBA}">
      <dgm:prSet/>
      <dgm:spPr/>
      <dgm:t>
        <a:bodyPr/>
        <a:lstStyle/>
        <a:p>
          <a:endParaRPr lang="en-US"/>
        </a:p>
      </dgm:t>
    </dgm:pt>
    <dgm:pt modelId="{20886713-0C5D-4CE8-826A-11D1CF07BEED}" type="pres">
      <dgm:prSet presAssocID="{869053E6-0D73-4049-8726-EA03030894D3}" presName="Name0" presStyleCnt="0">
        <dgm:presLayoutVars>
          <dgm:dir/>
          <dgm:resizeHandles val="exact"/>
        </dgm:presLayoutVars>
      </dgm:prSet>
      <dgm:spPr/>
    </dgm:pt>
    <dgm:pt modelId="{2D2A7BEA-172C-4AF0-A3A2-6FC660BBD6F4}" type="pres">
      <dgm:prSet presAssocID="{3FF47B50-A59A-4FD1-B6DC-17A4E5C0C438}" presName="node" presStyleLbl="node1" presStyleIdx="0" presStyleCnt="7">
        <dgm:presLayoutVars>
          <dgm:bulletEnabled val="1"/>
        </dgm:presLayoutVars>
      </dgm:prSet>
      <dgm:spPr/>
    </dgm:pt>
    <dgm:pt modelId="{F90D958F-B829-47A9-A4E7-1ACE98893FBF}" type="pres">
      <dgm:prSet presAssocID="{6C9F05C5-D889-4734-B77C-CE4A2DBA9A8F}" presName="sibTrans" presStyleLbl="sibTrans1D1" presStyleIdx="0" presStyleCnt="6"/>
      <dgm:spPr/>
    </dgm:pt>
    <dgm:pt modelId="{21C6D857-7D4A-4908-85CC-3A6DAE02036C}" type="pres">
      <dgm:prSet presAssocID="{6C9F05C5-D889-4734-B77C-CE4A2DBA9A8F}" presName="connectorText" presStyleLbl="sibTrans1D1" presStyleIdx="0" presStyleCnt="6"/>
      <dgm:spPr/>
    </dgm:pt>
    <dgm:pt modelId="{B124D95B-CBC5-4CEB-967F-7D7313EEA4D9}" type="pres">
      <dgm:prSet presAssocID="{3C517676-3051-4210-B950-6A73A82B1BCF}" presName="node" presStyleLbl="node1" presStyleIdx="1" presStyleCnt="7">
        <dgm:presLayoutVars>
          <dgm:bulletEnabled val="1"/>
        </dgm:presLayoutVars>
      </dgm:prSet>
      <dgm:spPr/>
    </dgm:pt>
    <dgm:pt modelId="{63F9D4D4-9B3B-4621-BD83-FEFC4885CE8D}" type="pres">
      <dgm:prSet presAssocID="{47EECBA4-E193-4CDD-91AA-4B4A819831FF}" presName="sibTrans" presStyleLbl="sibTrans1D1" presStyleIdx="1" presStyleCnt="6"/>
      <dgm:spPr/>
    </dgm:pt>
    <dgm:pt modelId="{D89C8145-F4ED-4B1B-8800-F68E6F770D62}" type="pres">
      <dgm:prSet presAssocID="{47EECBA4-E193-4CDD-91AA-4B4A819831FF}" presName="connectorText" presStyleLbl="sibTrans1D1" presStyleIdx="1" presStyleCnt="6"/>
      <dgm:spPr/>
    </dgm:pt>
    <dgm:pt modelId="{90F0E632-9126-467C-8773-A973A6A81E0B}" type="pres">
      <dgm:prSet presAssocID="{3BFA39C4-4ADF-4C15-A480-157881A8BCC0}" presName="node" presStyleLbl="node1" presStyleIdx="2" presStyleCnt="7">
        <dgm:presLayoutVars>
          <dgm:bulletEnabled val="1"/>
        </dgm:presLayoutVars>
      </dgm:prSet>
      <dgm:spPr/>
    </dgm:pt>
    <dgm:pt modelId="{54BFD23E-B9FB-42A6-95EB-F133308216CF}" type="pres">
      <dgm:prSet presAssocID="{BE57849E-0270-45DA-95E6-CDE17CE7250E}" presName="sibTrans" presStyleLbl="sibTrans1D1" presStyleIdx="2" presStyleCnt="6"/>
      <dgm:spPr/>
    </dgm:pt>
    <dgm:pt modelId="{46625181-4F12-48C9-A75D-48E7F899DFF9}" type="pres">
      <dgm:prSet presAssocID="{BE57849E-0270-45DA-95E6-CDE17CE7250E}" presName="connectorText" presStyleLbl="sibTrans1D1" presStyleIdx="2" presStyleCnt="6"/>
      <dgm:spPr/>
    </dgm:pt>
    <dgm:pt modelId="{714A97FB-4EBC-46A5-A49D-49AB1957C578}" type="pres">
      <dgm:prSet presAssocID="{206CBA14-A88E-4514-84AC-F31DBC646674}" presName="node" presStyleLbl="node1" presStyleIdx="3" presStyleCnt="7">
        <dgm:presLayoutVars>
          <dgm:bulletEnabled val="1"/>
        </dgm:presLayoutVars>
      </dgm:prSet>
      <dgm:spPr/>
    </dgm:pt>
    <dgm:pt modelId="{DDA23D7A-A748-4445-8421-FD423A2B3BB7}" type="pres">
      <dgm:prSet presAssocID="{9EA8ABA9-AE08-4037-BBEB-B4C119335DD7}" presName="sibTrans" presStyleLbl="sibTrans1D1" presStyleIdx="3" presStyleCnt="6"/>
      <dgm:spPr/>
    </dgm:pt>
    <dgm:pt modelId="{B8D15C06-C8B0-4C83-B545-661169D590BF}" type="pres">
      <dgm:prSet presAssocID="{9EA8ABA9-AE08-4037-BBEB-B4C119335DD7}" presName="connectorText" presStyleLbl="sibTrans1D1" presStyleIdx="3" presStyleCnt="6"/>
      <dgm:spPr/>
    </dgm:pt>
    <dgm:pt modelId="{C58ABACE-EF7A-4CA9-9925-6DD252A2D632}" type="pres">
      <dgm:prSet presAssocID="{AF66F58C-BCE3-461F-84E8-0C3E596B082D}" presName="node" presStyleLbl="node1" presStyleIdx="4" presStyleCnt="7">
        <dgm:presLayoutVars>
          <dgm:bulletEnabled val="1"/>
        </dgm:presLayoutVars>
      </dgm:prSet>
      <dgm:spPr/>
    </dgm:pt>
    <dgm:pt modelId="{A1C632F8-2A53-40C9-AF52-8F908AF5DEAD}" type="pres">
      <dgm:prSet presAssocID="{363C82BB-41DF-45E4-8BC7-D260B0D651F2}" presName="sibTrans" presStyleLbl="sibTrans1D1" presStyleIdx="4" presStyleCnt="6"/>
      <dgm:spPr/>
    </dgm:pt>
    <dgm:pt modelId="{B093FD8B-7845-4865-96A1-5FD0BD085B20}" type="pres">
      <dgm:prSet presAssocID="{363C82BB-41DF-45E4-8BC7-D260B0D651F2}" presName="connectorText" presStyleLbl="sibTrans1D1" presStyleIdx="4" presStyleCnt="6"/>
      <dgm:spPr/>
    </dgm:pt>
    <dgm:pt modelId="{042F266A-C20D-4225-B696-72AEC2947FEC}" type="pres">
      <dgm:prSet presAssocID="{BEC21EE9-C8D7-4A4C-BCDC-C00F84393685}" presName="node" presStyleLbl="node1" presStyleIdx="5" presStyleCnt="7">
        <dgm:presLayoutVars>
          <dgm:bulletEnabled val="1"/>
        </dgm:presLayoutVars>
      </dgm:prSet>
      <dgm:spPr/>
    </dgm:pt>
    <dgm:pt modelId="{A0E407AA-6006-4076-A933-35BA2669048E}" type="pres">
      <dgm:prSet presAssocID="{252433F8-31EA-45FD-88AC-BD8E8E605EFC}" presName="sibTrans" presStyleLbl="sibTrans1D1" presStyleIdx="5" presStyleCnt="6"/>
      <dgm:spPr/>
    </dgm:pt>
    <dgm:pt modelId="{5165B868-162E-45CC-A515-4C09F56B316F}" type="pres">
      <dgm:prSet presAssocID="{252433F8-31EA-45FD-88AC-BD8E8E605EFC}" presName="connectorText" presStyleLbl="sibTrans1D1" presStyleIdx="5" presStyleCnt="6"/>
      <dgm:spPr/>
    </dgm:pt>
    <dgm:pt modelId="{E1E9C7F7-A9E6-4005-86E5-E802BB51B0F2}" type="pres">
      <dgm:prSet presAssocID="{8C9930F3-1780-4C76-966A-936FCE7BFEA7}" presName="node" presStyleLbl="node1" presStyleIdx="6" presStyleCnt="7">
        <dgm:presLayoutVars>
          <dgm:bulletEnabled val="1"/>
        </dgm:presLayoutVars>
      </dgm:prSet>
      <dgm:spPr/>
    </dgm:pt>
  </dgm:ptLst>
  <dgm:cxnLst>
    <dgm:cxn modelId="{AF9F3A13-C992-43B8-977A-CE734AFF3881}" type="presOf" srcId="{363C82BB-41DF-45E4-8BC7-D260B0D651F2}" destId="{B093FD8B-7845-4865-96A1-5FD0BD085B20}" srcOrd="1" destOrd="0" presId="urn:microsoft.com/office/officeart/2016/7/layout/RepeatingBendingProcessNew"/>
    <dgm:cxn modelId="{93D6B71A-E7CC-4375-A10C-432AA5583B78}" type="presOf" srcId="{3C517676-3051-4210-B950-6A73A82B1BCF}" destId="{B124D95B-CBC5-4CEB-967F-7D7313EEA4D9}" srcOrd="0" destOrd="0" presId="urn:microsoft.com/office/officeart/2016/7/layout/RepeatingBendingProcessNew"/>
    <dgm:cxn modelId="{65C11D36-47CE-42EA-A6CF-D65957DFDCC0}" type="presOf" srcId="{252433F8-31EA-45FD-88AC-BD8E8E605EFC}" destId="{A0E407AA-6006-4076-A933-35BA2669048E}" srcOrd="0" destOrd="0" presId="urn:microsoft.com/office/officeart/2016/7/layout/RepeatingBendingProcessNew"/>
    <dgm:cxn modelId="{63C5E23C-412B-44DF-A802-D76B94E0835D}" srcId="{869053E6-0D73-4049-8726-EA03030894D3}" destId="{206CBA14-A88E-4514-84AC-F31DBC646674}" srcOrd="3" destOrd="0" parTransId="{A427B867-DDB3-4827-B8CF-72F26AE44C6C}" sibTransId="{9EA8ABA9-AE08-4037-BBEB-B4C119335DD7}"/>
    <dgm:cxn modelId="{9D5AB55D-8B3C-4A45-9368-F176C80795D6}" srcId="{869053E6-0D73-4049-8726-EA03030894D3}" destId="{3FF47B50-A59A-4FD1-B6DC-17A4E5C0C438}" srcOrd="0" destOrd="0" parTransId="{E12CCC4D-FA76-4C81-B370-155A10AC4195}" sibTransId="{6C9F05C5-D889-4734-B77C-CE4A2DBA9A8F}"/>
    <dgm:cxn modelId="{1658465E-2B15-4B82-B5CD-DDADC99C8A80}" srcId="{869053E6-0D73-4049-8726-EA03030894D3}" destId="{AF66F58C-BCE3-461F-84E8-0C3E596B082D}" srcOrd="4" destOrd="0" parTransId="{9979EF5C-E48A-47B4-A3B1-A823BA57FC9D}" sibTransId="{363C82BB-41DF-45E4-8BC7-D260B0D651F2}"/>
    <dgm:cxn modelId="{5836B45E-143B-45E4-AE54-96DB8F6E5DA2}" type="presOf" srcId="{47EECBA4-E193-4CDD-91AA-4B4A819831FF}" destId="{63F9D4D4-9B3B-4621-BD83-FEFC4885CE8D}" srcOrd="0" destOrd="0" presId="urn:microsoft.com/office/officeart/2016/7/layout/RepeatingBendingProcessNew"/>
    <dgm:cxn modelId="{EEBF3D47-A8A0-438C-BD67-AFE8AE7918D7}" type="presOf" srcId="{6C9F05C5-D889-4734-B77C-CE4A2DBA9A8F}" destId="{F90D958F-B829-47A9-A4E7-1ACE98893FBF}" srcOrd="0" destOrd="0" presId="urn:microsoft.com/office/officeart/2016/7/layout/RepeatingBendingProcessNew"/>
    <dgm:cxn modelId="{6F22894C-101C-488C-9A1B-3CD5C31D878F}" type="presOf" srcId="{206CBA14-A88E-4514-84AC-F31DBC646674}" destId="{714A97FB-4EBC-46A5-A49D-49AB1957C578}" srcOrd="0" destOrd="0" presId="urn:microsoft.com/office/officeart/2016/7/layout/RepeatingBendingProcessNew"/>
    <dgm:cxn modelId="{A4284256-2666-4610-B669-37806D81825B}" type="presOf" srcId="{6C9F05C5-D889-4734-B77C-CE4A2DBA9A8F}" destId="{21C6D857-7D4A-4908-85CC-3A6DAE02036C}" srcOrd="1" destOrd="0" presId="urn:microsoft.com/office/officeart/2016/7/layout/RepeatingBendingProcessNew"/>
    <dgm:cxn modelId="{9061357A-9BA9-4DB5-8787-1FCB0B281618}" type="presOf" srcId="{363C82BB-41DF-45E4-8BC7-D260B0D651F2}" destId="{A1C632F8-2A53-40C9-AF52-8F908AF5DEAD}" srcOrd="0" destOrd="0" presId="urn:microsoft.com/office/officeart/2016/7/layout/RepeatingBendingProcessNew"/>
    <dgm:cxn modelId="{2695DA82-C560-46B8-A37B-67F2B1EDBC01}" srcId="{869053E6-0D73-4049-8726-EA03030894D3}" destId="{3BFA39C4-4ADF-4C15-A480-157881A8BCC0}" srcOrd="2" destOrd="0" parTransId="{12F6316B-780C-4BD5-AAAD-92DFAC25C879}" sibTransId="{BE57849E-0270-45DA-95E6-CDE17CE7250E}"/>
    <dgm:cxn modelId="{D1C95783-E1DC-40DE-969D-73C2507453A3}" type="presOf" srcId="{BE57849E-0270-45DA-95E6-CDE17CE7250E}" destId="{54BFD23E-B9FB-42A6-95EB-F133308216CF}" srcOrd="0" destOrd="0" presId="urn:microsoft.com/office/officeart/2016/7/layout/RepeatingBendingProcessNew"/>
    <dgm:cxn modelId="{37006F8D-6BF6-426F-9611-0B9BA3D09507}" type="presOf" srcId="{3FF47B50-A59A-4FD1-B6DC-17A4E5C0C438}" destId="{2D2A7BEA-172C-4AF0-A3A2-6FC660BBD6F4}" srcOrd="0" destOrd="0" presId="urn:microsoft.com/office/officeart/2016/7/layout/RepeatingBendingProcessNew"/>
    <dgm:cxn modelId="{E86002A2-EB4C-44FB-94B1-EA38D796C2D9}" type="presOf" srcId="{47EECBA4-E193-4CDD-91AA-4B4A819831FF}" destId="{D89C8145-F4ED-4B1B-8800-F68E6F770D62}" srcOrd="1" destOrd="0" presId="urn:microsoft.com/office/officeart/2016/7/layout/RepeatingBendingProcessNew"/>
    <dgm:cxn modelId="{CFFE07A9-BE20-43E3-A037-9B4FF5795FC5}" srcId="{869053E6-0D73-4049-8726-EA03030894D3}" destId="{3C517676-3051-4210-B950-6A73A82B1BCF}" srcOrd="1" destOrd="0" parTransId="{62B8F057-4069-4EA0-BD81-FD80874AE029}" sibTransId="{47EECBA4-E193-4CDD-91AA-4B4A819831FF}"/>
    <dgm:cxn modelId="{A540E1A9-34D9-4771-8589-59BACC405542}" srcId="{869053E6-0D73-4049-8726-EA03030894D3}" destId="{BEC21EE9-C8D7-4A4C-BCDC-C00F84393685}" srcOrd="5" destOrd="0" parTransId="{6CB89B75-DE5C-44FE-8D1B-11E641D1D13C}" sibTransId="{252433F8-31EA-45FD-88AC-BD8E8E605EFC}"/>
    <dgm:cxn modelId="{C06260AA-6D6B-4FB2-9177-78CA134E9EBA}" srcId="{869053E6-0D73-4049-8726-EA03030894D3}" destId="{8C9930F3-1780-4C76-966A-936FCE7BFEA7}" srcOrd="6" destOrd="0" parTransId="{E30978B0-2B31-4178-B0E9-F357AF32A3B1}" sibTransId="{689D59BA-0896-4300-A90E-9A38F33409C6}"/>
    <dgm:cxn modelId="{4FA685AA-0232-4096-B8D8-D8318FCB899B}" type="presOf" srcId="{8C9930F3-1780-4C76-966A-936FCE7BFEA7}" destId="{E1E9C7F7-A9E6-4005-86E5-E802BB51B0F2}" srcOrd="0" destOrd="0" presId="urn:microsoft.com/office/officeart/2016/7/layout/RepeatingBendingProcessNew"/>
    <dgm:cxn modelId="{6EB0D0AA-9FE2-4D19-B1A1-F61FC5ED0620}" type="presOf" srcId="{AF66F58C-BCE3-461F-84E8-0C3E596B082D}" destId="{C58ABACE-EF7A-4CA9-9925-6DD252A2D632}" srcOrd="0" destOrd="0" presId="urn:microsoft.com/office/officeart/2016/7/layout/RepeatingBendingProcessNew"/>
    <dgm:cxn modelId="{8A6861B6-EEF1-4F29-A504-EE9DCC82D8DA}" type="presOf" srcId="{869053E6-0D73-4049-8726-EA03030894D3}" destId="{20886713-0C5D-4CE8-826A-11D1CF07BEED}" srcOrd="0" destOrd="0" presId="urn:microsoft.com/office/officeart/2016/7/layout/RepeatingBendingProcessNew"/>
    <dgm:cxn modelId="{F53C6FBB-BDFE-4B52-BBC7-741C2C7B7AD3}" type="presOf" srcId="{BEC21EE9-C8D7-4A4C-BCDC-C00F84393685}" destId="{042F266A-C20D-4225-B696-72AEC2947FEC}" srcOrd="0" destOrd="0" presId="urn:microsoft.com/office/officeart/2016/7/layout/RepeatingBendingProcessNew"/>
    <dgm:cxn modelId="{D60CF0CC-12D7-4305-A190-A0E532D9CD5F}" type="presOf" srcId="{9EA8ABA9-AE08-4037-BBEB-B4C119335DD7}" destId="{B8D15C06-C8B0-4C83-B545-661169D590BF}" srcOrd="1" destOrd="0" presId="urn:microsoft.com/office/officeart/2016/7/layout/RepeatingBendingProcessNew"/>
    <dgm:cxn modelId="{8ED746E3-453E-457C-8C6D-D6B27EF16D24}" type="presOf" srcId="{BE57849E-0270-45DA-95E6-CDE17CE7250E}" destId="{46625181-4F12-48C9-A75D-48E7F899DFF9}" srcOrd="1" destOrd="0" presId="urn:microsoft.com/office/officeart/2016/7/layout/RepeatingBendingProcessNew"/>
    <dgm:cxn modelId="{02E161EE-D87F-46D9-A39C-C682316D018F}" type="presOf" srcId="{3BFA39C4-4ADF-4C15-A480-157881A8BCC0}" destId="{90F0E632-9126-467C-8773-A973A6A81E0B}" srcOrd="0" destOrd="0" presId="urn:microsoft.com/office/officeart/2016/7/layout/RepeatingBendingProcessNew"/>
    <dgm:cxn modelId="{844BC9EE-1237-460A-9593-954CB7406B38}" type="presOf" srcId="{9EA8ABA9-AE08-4037-BBEB-B4C119335DD7}" destId="{DDA23D7A-A748-4445-8421-FD423A2B3BB7}" srcOrd="0" destOrd="0" presId="urn:microsoft.com/office/officeart/2016/7/layout/RepeatingBendingProcessNew"/>
    <dgm:cxn modelId="{50EC48F7-8058-4A1F-AFC3-AE2BBF911767}" type="presOf" srcId="{252433F8-31EA-45FD-88AC-BD8E8E605EFC}" destId="{5165B868-162E-45CC-A515-4C09F56B316F}" srcOrd="1" destOrd="0" presId="urn:microsoft.com/office/officeart/2016/7/layout/RepeatingBendingProcessNew"/>
    <dgm:cxn modelId="{BADA3F34-B05C-4D32-A688-FFD9E4BFE4D3}" type="presParOf" srcId="{20886713-0C5D-4CE8-826A-11D1CF07BEED}" destId="{2D2A7BEA-172C-4AF0-A3A2-6FC660BBD6F4}" srcOrd="0" destOrd="0" presId="urn:microsoft.com/office/officeart/2016/7/layout/RepeatingBendingProcessNew"/>
    <dgm:cxn modelId="{C791F773-F833-4BCD-B5FD-78893044CC4C}" type="presParOf" srcId="{20886713-0C5D-4CE8-826A-11D1CF07BEED}" destId="{F90D958F-B829-47A9-A4E7-1ACE98893FBF}" srcOrd="1" destOrd="0" presId="urn:microsoft.com/office/officeart/2016/7/layout/RepeatingBendingProcessNew"/>
    <dgm:cxn modelId="{AA3850A8-C17F-469F-9F1C-A4564FC27357}" type="presParOf" srcId="{F90D958F-B829-47A9-A4E7-1ACE98893FBF}" destId="{21C6D857-7D4A-4908-85CC-3A6DAE02036C}" srcOrd="0" destOrd="0" presId="urn:microsoft.com/office/officeart/2016/7/layout/RepeatingBendingProcessNew"/>
    <dgm:cxn modelId="{174786EC-907D-4827-A10D-C22043696B0C}" type="presParOf" srcId="{20886713-0C5D-4CE8-826A-11D1CF07BEED}" destId="{B124D95B-CBC5-4CEB-967F-7D7313EEA4D9}" srcOrd="2" destOrd="0" presId="urn:microsoft.com/office/officeart/2016/7/layout/RepeatingBendingProcessNew"/>
    <dgm:cxn modelId="{E8F18227-D88F-4DB8-A2C8-39BF18FDBEC1}" type="presParOf" srcId="{20886713-0C5D-4CE8-826A-11D1CF07BEED}" destId="{63F9D4D4-9B3B-4621-BD83-FEFC4885CE8D}" srcOrd="3" destOrd="0" presId="urn:microsoft.com/office/officeart/2016/7/layout/RepeatingBendingProcessNew"/>
    <dgm:cxn modelId="{ADC81D70-FFE8-474F-AE70-8C2600D397A4}" type="presParOf" srcId="{63F9D4D4-9B3B-4621-BD83-FEFC4885CE8D}" destId="{D89C8145-F4ED-4B1B-8800-F68E6F770D62}" srcOrd="0" destOrd="0" presId="urn:microsoft.com/office/officeart/2016/7/layout/RepeatingBendingProcessNew"/>
    <dgm:cxn modelId="{11086480-DB56-4129-B63F-DB1251001827}" type="presParOf" srcId="{20886713-0C5D-4CE8-826A-11D1CF07BEED}" destId="{90F0E632-9126-467C-8773-A973A6A81E0B}" srcOrd="4" destOrd="0" presId="urn:microsoft.com/office/officeart/2016/7/layout/RepeatingBendingProcessNew"/>
    <dgm:cxn modelId="{48CF5E65-A1F4-42B8-B2C7-D5151F8E0705}" type="presParOf" srcId="{20886713-0C5D-4CE8-826A-11D1CF07BEED}" destId="{54BFD23E-B9FB-42A6-95EB-F133308216CF}" srcOrd="5" destOrd="0" presId="urn:microsoft.com/office/officeart/2016/7/layout/RepeatingBendingProcessNew"/>
    <dgm:cxn modelId="{6C305269-A774-47B3-AFB4-C44AE979D74A}" type="presParOf" srcId="{54BFD23E-B9FB-42A6-95EB-F133308216CF}" destId="{46625181-4F12-48C9-A75D-48E7F899DFF9}" srcOrd="0" destOrd="0" presId="urn:microsoft.com/office/officeart/2016/7/layout/RepeatingBendingProcessNew"/>
    <dgm:cxn modelId="{B7E5EEF9-C252-40C7-9E79-3670654A58C7}" type="presParOf" srcId="{20886713-0C5D-4CE8-826A-11D1CF07BEED}" destId="{714A97FB-4EBC-46A5-A49D-49AB1957C578}" srcOrd="6" destOrd="0" presId="urn:microsoft.com/office/officeart/2016/7/layout/RepeatingBendingProcessNew"/>
    <dgm:cxn modelId="{B8270831-91FE-48F8-8747-9F7AB4F4EF75}" type="presParOf" srcId="{20886713-0C5D-4CE8-826A-11D1CF07BEED}" destId="{DDA23D7A-A748-4445-8421-FD423A2B3BB7}" srcOrd="7" destOrd="0" presId="urn:microsoft.com/office/officeart/2016/7/layout/RepeatingBendingProcessNew"/>
    <dgm:cxn modelId="{AED35EEB-F997-481C-8DB4-D6417415F5CB}" type="presParOf" srcId="{DDA23D7A-A748-4445-8421-FD423A2B3BB7}" destId="{B8D15C06-C8B0-4C83-B545-661169D590BF}" srcOrd="0" destOrd="0" presId="urn:microsoft.com/office/officeart/2016/7/layout/RepeatingBendingProcessNew"/>
    <dgm:cxn modelId="{46D3BF50-0613-458F-B3EF-F49D9628FCAC}" type="presParOf" srcId="{20886713-0C5D-4CE8-826A-11D1CF07BEED}" destId="{C58ABACE-EF7A-4CA9-9925-6DD252A2D632}" srcOrd="8" destOrd="0" presId="urn:microsoft.com/office/officeart/2016/7/layout/RepeatingBendingProcessNew"/>
    <dgm:cxn modelId="{64F9645A-1396-4E4C-9646-BCA12541554E}" type="presParOf" srcId="{20886713-0C5D-4CE8-826A-11D1CF07BEED}" destId="{A1C632F8-2A53-40C9-AF52-8F908AF5DEAD}" srcOrd="9" destOrd="0" presId="urn:microsoft.com/office/officeart/2016/7/layout/RepeatingBendingProcessNew"/>
    <dgm:cxn modelId="{46796646-6548-4802-847B-6667DA55DC40}" type="presParOf" srcId="{A1C632F8-2A53-40C9-AF52-8F908AF5DEAD}" destId="{B093FD8B-7845-4865-96A1-5FD0BD085B20}" srcOrd="0" destOrd="0" presId="urn:microsoft.com/office/officeart/2016/7/layout/RepeatingBendingProcessNew"/>
    <dgm:cxn modelId="{5B8EB891-0925-414D-AACD-8C26806D4501}" type="presParOf" srcId="{20886713-0C5D-4CE8-826A-11D1CF07BEED}" destId="{042F266A-C20D-4225-B696-72AEC2947FEC}" srcOrd="10" destOrd="0" presId="urn:microsoft.com/office/officeart/2016/7/layout/RepeatingBendingProcessNew"/>
    <dgm:cxn modelId="{250AA323-FBC9-4801-8021-9CD69BFE0E1A}" type="presParOf" srcId="{20886713-0C5D-4CE8-826A-11D1CF07BEED}" destId="{A0E407AA-6006-4076-A933-35BA2669048E}" srcOrd="11" destOrd="0" presId="urn:microsoft.com/office/officeart/2016/7/layout/RepeatingBendingProcessNew"/>
    <dgm:cxn modelId="{61E481AF-4F60-4D44-AF5F-381580C49AD5}" type="presParOf" srcId="{A0E407AA-6006-4076-A933-35BA2669048E}" destId="{5165B868-162E-45CC-A515-4C09F56B316F}" srcOrd="0" destOrd="0" presId="urn:microsoft.com/office/officeart/2016/7/layout/RepeatingBendingProcessNew"/>
    <dgm:cxn modelId="{EE3BC37F-E01C-4456-89D2-9814FE75F15B}" type="presParOf" srcId="{20886713-0C5D-4CE8-826A-11D1CF07BEED}" destId="{E1E9C7F7-A9E6-4005-86E5-E802BB51B0F2}"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5F6757-2599-4DE0-B700-44C05B93EFBC}"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en-US"/>
        </a:p>
      </dgm:t>
    </dgm:pt>
    <dgm:pt modelId="{D60AC489-4D83-4689-93CC-192D066ED71B}">
      <dgm:prSet/>
      <dgm:spPr/>
      <dgm:t>
        <a:bodyPr/>
        <a:lstStyle/>
        <a:p>
          <a:r>
            <a:rPr lang="en-US" b="0" i="0"/>
            <a:t>Despite the wealth of GPS data available in today's digital age, there persists a notable challenge in fully capitalizing on its potential to offer actionable insights for decision-making across diverse domains. While the data itself is abundant, effectively harnessing it to derive meaningful conclusions and support informed decision-making processes remains a significant hurdle.</a:t>
          </a:r>
          <a:endParaRPr lang="en-US"/>
        </a:p>
      </dgm:t>
    </dgm:pt>
    <dgm:pt modelId="{52F17124-5E53-4A0D-B4B1-4C904E6F4156}" type="parTrans" cxnId="{85D869A2-E938-4063-91C5-5C6DD8D00A72}">
      <dgm:prSet/>
      <dgm:spPr/>
      <dgm:t>
        <a:bodyPr/>
        <a:lstStyle/>
        <a:p>
          <a:endParaRPr lang="en-US"/>
        </a:p>
      </dgm:t>
    </dgm:pt>
    <dgm:pt modelId="{54B8B2B7-CDE8-411C-885A-CF5CB6A7FD06}" type="sibTrans" cxnId="{85D869A2-E938-4063-91C5-5C6DD8D00A72}">
      <dgm:prSet/>
      <dgm:spPr/>
      <dgm:t>
        <a:bodyPr/>
        <a:lstStyle/>
        <a:p>
          <a:endParaRPr lang="en-US"/>
        </a:p>
      </dgm:t>
    </dgm:pt>
    <dgm:pt modelId="{D57ED745-7616-4357-899B-A7C2F22697B1}">
      <dgm:prSet/>
      <dgm:spPr/>
      <dgm:t>
        <a:bodyPr/>
        <a:lstStyle/>
        <a:p>
          <a:r>
            <a:rPr lang="en-US" b="0" i="0"/>
            <a:t>The primary objective of this project is to tackle this challenge head-on by developing a comprehensive solution for visualizing both real-time and historical GPS data. By doing so, the project aims to bridge the gap between raw data and actionable insights, ultimately empowering users to make informed decisions based on a deeper understanding of the information at hand.</a:t>
          </a:r>
          <a:endParaRPr lang="en-US"/>
        </a:p>
      </dgm:t>
    </dgm:pt>
    <dgm:pt modelId="{C3F62A86-2A5D-41CA-A3D6-AA15EFE7D7BF}" type="parTrans" cxnId="{67AFE8F8-2086-48FA-BD09-8B04F5DAA363}">
      <dgm:prSet/>
      <dgm:spPr/>
      <dgm:t>
        <a:bodyPr/>
        <a:lstStyle/>
        <a:p>
          <a:endParaRPr lang="en-US"/>
        </a:p>
      </dgm:t>
    </dgm:pt>
    <dgm:pt modelId="{AF40D927-8D70-4E50-BE38-932BD5C22913}" type="sibTrans" cxnId="{67AFE8F8-2086-48FA-BD09-8B04F5DAA363}">
      <dgm:prSet/>
      <dgm:spPr/>
      <dgm:t>
        <a:bodyPr/>
        <a:lstStyle/>
        <a:p>
          <a:endParaRPr lang="en-US"/>
        </a:p>
      </dgm:t>
    </dgm:pt>
    <dgm:pt modelId="{ADB6BFEB-17D1-4CE9-9B1D-54893CA3999B}">
      <dgm:prSet/>
      <dgm:spPr/>
      <dgm:t>
        <a:bodyPr/>
        <a:lstStyle/>
        <a:p>
          <a:r>
            <a:rPr lang="en-US" b="0" i="0"/>
            <a:t>At the core of this endeavor lies the goal of empowering users with intuitive, informative, and interactive visualizations derived from GPS data. These visualizations serve as powerful tools that enable users to grasp complex information quickly and effectively. By presenting data in a visually compelling manner, the project seeks to enhance users' ability to interpret and analyze information, thereby facilitating better decision-making processes.</a:t>
          </a:r>
          <a:endParaRPr lang="en-US"/>
        </a:p>
      </dgm:t>
    </dgm:pt>
    <dgm:pt modelId="{F5A6D155-95FA-4592-9799-94133ABC787C}" type="parTrans" cxnId="{8CB3C801-0111-4C6C-84F7-73AE8A5D86CE}">
      <dgm:prSet/>
      <dgm:spPr/>
      <dgm:t>
        <a:bodyPr/>
        <a:lstStyle/>
        <a:p>
          <a:endParaRPr lang="en-US"/>
        </a:p>
      </dgm:t>
    </dgm:pt>
    <dgm:pt modelId="{64AC0A2E-69D9-4F65-9B90-AB529EF9674B}" type="sibTrans" cxnId="{8CB3C801-0111-4C6C-84F7-73AE8A5D86CE}">
      <dgm:prSet/>
      <dgm:spPr/>
      <dgm:t>
        <a:bodyPr/>
        <a:lstStyle/>
        <a:p>
          <a:endParaRPr lang="en-US"/>
        </a:p>
      </dgm:t>
    </dgm:pt>
    <dgm:pt modelId="{88DD5A19-1108-44CC-ABFD-DF79CA7F2FC4}">
      <dgm:prSet/>
      <dgm:spPr/>
      <dgm:t>
        <a:bodyPr/>
        <a:lstStyle/>
        <a:p>
          <a:r>
            <a:rPr lang="en-US" b="0" i="0"/>
            <a:t>By providing users with access to intuitive and informative visualizations, the project aims to enhance their ability to make informed decisions across various domains. Whether it's optimizing transportation routes, improving resource allocation, or enhancing operational efficiency, the insights gleaned from GPS data visualizations have the potential to drive significant improvements in decision-making processes.</a:t>
          </a:r>
          <a:endParaRPr lang="en-US"/>
        </a:p>
      </dgm:t>
    </dgm:pt>
    <dgm:pt modelId="{273BE598-3CD5-4E40-B99E-845D0C4EF7E6}" type="parTrans" cxnId="{C910C669-41E7-402A-94D0-20E5B9F0DA64}">
      <dgm:prSet/>
      <dgm:spPr/>
      <dgm:t>
        <a:bodyPr/>
        <a:lstStyle/>
        <a:p>
          <a:endParaRPr lang="en-US"/>
        </a:p>
      </dgm:t>
    </dgm:pt>
    <dgm:pt modelId="{82706C55-960E-4EC9-8790-283DBE3F2F8C}" type="sibTrans" cxnId="{C910C669-41E7-402A-94D0-20E5B9F0DA64}">
      <dgm:prSet/>
      <dgm:spPr/>
      <dgm:t>
        <a:bodyPr/>
        <a:lstStyle/>
        <a:p>
          <a:endParaRPr lang="en-US"/>
        </a:p>
      </dgm:t>
    </dgm:pt>
    <dgm:pt modelId="{AABA658D-695F-4D38-8121-028DC618AD1B}" type="pres">
      <dgm:prSet presAssocID="{175F6757-2599-4DE0-B700-44C05B93EFBC}" presName="Name0" presStyleCnt="0">
        <dgm:presLayoutVars>
          <dgm:dir/>
          <dgm:resizeHandles val="exact"/>
        </dgm:presLayoutVars>
      </dgm:prSet>
      <dgm:spPr/>
    </dgm:pt>
    <dgm:pt modelId="{987DB510-944C-4661-A572-E96871197948}" type="pres">
      <dgm:prSet presAssocID="{D60AC489-4D83-4689-93CC-192D066ED71B}" presName="node" presStyleLbl="node1" presStyleIdx="0" presStyleCnt="4">
        <dgm:presLayoutVars>
          <dgm:bulletEnabled val="1"/>
        </dgm:presLayoutVars>
      </dgm:prSet>
      <dgm:spPr/>
    </dgm:pt>
    <dgm:pt modelId="{C1D980A5-0088-4C43-B81E-286D6EE4183C}" type="pres">
      <dgm:prSet presAssocID="{54B8B2B7-CDE8-411C-885A-CF5CB6A7FD06}" presName="sibTrans" presStyleLbl="sibTrans2D1" presStyleIdx="0" presStyleCnt="3"/>
      <dgm:spPr/>
    </dgm:pt>
    <dgm:pt modelId="{364ADF98-2D8D-4443-80E4-9A91606A1AB8}" type="pres">
      <dgm:prSet presAssocID="{54B8B2B7-CDE8-411C-885A-CF5CB6A7FD06}" presName="connectorText" presStyleLbl="sibTrans2D1" presStyleIdx="0" presStyleCnt="3"/>
      <dgm:spPr/>
    </dgm:pt>
    <dgm:pt modelId="{086A657F-7ACB-4802-937C-E13CE05A0636}" type="pres">
      <dgm:prSet presAssocID="{D57ED745-7616-4357-899B-A7C2F22697B1}" presName="node" presStyleLbl="node1" presStyleIdx="1" presStyleCnt="4">
        <dgm:presLayoutVars>
          <dgm:bulletEnabled val="1"/>
        </dgm:presLayoutVars>
      </dgm:prSet>
      <dgm:spPr/>
    </dgm:pt>
    <dgm:pt modelId="{AD1B29E3-42E1-4757-A729-4755BFABD6B6}" type="pres">
      <dgm:prSet presAssocID="{AF40D927-8D70-4E50-BE38-932BD5C22913}" presName="sibTrans" presStyleLbl="sibTrans2D1" presStyleIdx="1" presStyleCnt="3"/>
      <dgm:spPr/>
    </dgm:pt>
    <dgm:pt modelId="{BB3BED34-6DEE-402F-8226-CE9BB86F05CF}" type="pres">
      <dgm:prSet presAssocID="{AF40D927-8D70-4E50-BE38-932BD5C22913}" presName="connectorText" presStyleLbl="sibTrans2D1" presStyleIdx="1" presStyleCnt="3"/>
      <dgm:spPr/>
    </dgm:pt>
    <dgm:pt modelId="{BA15D3B3-A284-40C5-9995-00A02AAB9DA7}" type="pres">
      <dgm:prSet presAssocID="{ADB6BFEB-17D1-4CE9-9B1D-54893CA3999B}" presName="node" presStyleLbl="node1" presStyleIdx="2" presStyleCnt="4">
        <dgm:presLayoutVars>
          <dgm:bulletEnabled val="1"/>
        </dgm:presLayoutVars>
      </dgm:prSet>
      <dgm:spPr/>
    </dgm:pt>
    <dgm:pt modelId="{4B37D223-7418-4185-9EEE-A3CB0783C634}" type="pres">
      <dgm:prSet presAssocID="{64AC0A2E-69D9-4F65-9B90-AB529EF9674B}" presName="sibTrans" presStyleLbl="sibTrans2D1" presStyleIdx="2" presStyleCnt="3"/>
      <dgm:spPr/>
    </dgm:pt>
    <dgm:pt modelId="{42DAA76C-9962-46DD-B4F1-0FF209A7223C}" type="pres">
      <dgm:prSet presAssocID="{64AC0A2E-69D9-4F65-9B90-AB529EF9674B}" presName="connectorText" presStyleLbl="sibTrans2D1" presStyleIdx="2" presStyleCnt="3"/>
      <dgm:spPr/>
    </dgm:pt>
    <dgm:pt modelId="{D46AC0CE-A99A-421A-B7EC-02B0BF7BDCDF}" type="pres">
      <dgm:prSet presAssocID="{88DD5A19-1108-44CC-ABFD-DF79CA7F2FC4}" presName="node" presStyleLbl="node1" presStyleIdx="3" presStyleCnt="4">
        <dgm:presLayoutVars>
          <dgm:bulletEnabled val="1"/>
        </dgm:presLayoutVars>
      </dgm:prSet>
      <dgm:spPr/>
    </dgm:pt>
  </dgm:ptLst>
  <dgm:cxnLst>
    <dgm:cxn modelId="{8CB3C801-0111-4C6C-84F7-73AE8A5D86CE}" srcId="{175F6757-2599-4DE0-B700-44C05B93EFBC}" destId="{ADB6BFEB-17D1-4CE9-9B1D-54893CA3999B}" srcOrd="2" destOrd="0" parTransId="{F5A6D155-95FA-4592-9799-94133ABC787C}" sibTransId="{64AC0A2E-69D9-4F65-9B90-AB529EF9674B}"/>
    <dgm:cxn modelId="{02279F2B-23E8-4152-B80C-E9A41735D989}" type="presOf" srcId="{D60AC489-4D83-4689-93CC-192D066ED71B}" destId="{987DB510-944C-4661-A572-E96871197948}" srcOrd="0" destOrd="0" presId="urn:microsoft.com/office/officeart/2005/8/layout/process1"/>
    <dgm:cxn modelId="{C910C669-41E7-402A-94D0-20E5B9F0DA64}" srcId="{175F6757-2599-4DE0-B700-44C05B93EFBC}" destId="{88DD5A19-1108-44CC-ABFD-DF79CA7F2FC4}" srcOrd="3" destOrd="0" parTransId="{273BE598-3CD5-4E40-B99E-845D0C4EF7E6}" sibTransId="{82706C55-960E-4EC9-8790-283DBE3F2F8C}"/>
    <dgm:cxn modelId="{1A138E4D-35AD-45CB-AAEB-685B8BBD3D3B}" type="presOf" srcId="{64AC0A2E-69D9-4F65-9B90-AB529EF9674B}" destId="{42DAA76C-9962-46DD-B4F1-0FF209A7223C}" srcOrd="1" destOrd="0" presId="urn:microsoft.com/office/officeart/2005/8/layout/process1"/>
    <dgm:cxn modelId="{F77AFA6F-F776-421A-BE79-53C008853F66}" type="presOf" srcId="{88DD5A19-1108-44CC-ABFD-DF79CA7F2FC4}" destId="{D46AC0CE-A99A-421A-B7EC-02B0BF7BDCDF}" srcOrd="0" destOrd="0" presId="urn:microsoft.com/office/officeart/2005/8/layout/process1"/>
    <dgm:cxn modelId="{D9C1C17C-39AE-4368-BBB6-9188F899C49F}" type="presOf" srcId="{175F6757-2599-4DE0-B700-44C05B93EFBC}" destId="{AABA658D-695F-4D38-8121-028DC618AD1B}" srcOrd="0" destOrd="0" presId="urn:microsoft.com/office/officeart/2005/8/layout/process1"/>
    <dgm:cxn modelId="{9660648C-A683-4103-8F63-4474C46CB753}" type="presOf" srcId="{AF40D927-8D70-4E50-BE38-932BD5C22913}" destId="{BB3BED34-6DEE-402F-8226-CE9BB86F05CF}" srcOrd="1" destOrd="0" presId="urn:microsoft.com/office/officeart/2005/8/layout/process1"/>
    <dgm:cxn modelId="{9313E19C-3050-40B8-8B81-2568AC3F2A69}" type="presOf" srcId="{54B8B2B7-CDE8-411C-885A-CF5CB6A7FD06}" destId="{C1D980A5-0088-4C43-B81E-286D6EE4183C}" srcOrd="0" destOrd="0" presId="urn:microsoft.com/office/officeart/2005/8/layout/process1"/>
    <dgm:cxn modelId="{85D869A2-E938-4063-91C5-5C6DD8D00A72}" srcId="{175F6757-2599-4DE0-B700-44C05B93EFBC}" destId="{D60AC489-4D83-4689-93CC-192D066ED71B}" srcOrd="0" destOrd="0" parTransId="{52F17124-5E53-4A0D-B4B1-4C904E6F4156}" sibTransId="{54B8B2B7-CDE8-411C-885A-CF5CB6A7FD06}"/>
    <dgm:cxn modelId="{8BAFF3B5-7F50-47DC-8796-26C7F46770F4}" type="presOf" srcId="{ADB6BFEB-17D1-4CE9-9B1D-54893CA3999B}" destId="{BA15D3B3-A284-40C5-9995-00A02AAB9DA7}" srcOrd="0" destOrd="0" presId="urn:microsoft.com/office/officeart/2005/8/layout/process1"/>
    <dgm:cxn modelId="{83193DB8-A507-4DBE-8AB3-3D0B53406929}" type="presOf" srcId="{D57ED745-7616-4357-899B-A7C2F22697B1}" destId="{086A657F-7ACB-4802-937C-E13CE05A0636}" srcOrd="0" destOrd="0" presId="urn:microsoft.com/office/officeart/2005/8/layout/process1"/>
    <dgm:cxn modelId="{D51FC3CB-ACA6-4572-A14C-078DD616775D}" type="presOf" srcId="{54B8B2B7-CDE8-411C-885A-CF5CB6A7FD06}" destId="{364ADF98-2D8D-4443-80E4-9A91606A1AB8}" srcOrd="1" destOrd="0" presId="urn:microsoft.com/office/officeart/2005/8/layout/process1"/>
    <dgm:cxn modelId="{37DE2FD3-F1A4-46F2-88DE-8E3E434A38FF}" type="presOf" srcId="{AF40D927-8D70-4E50-BE38-932BD5C22913}" destId="{AD1B29E3-42E1-4757-A729-4755BFABD6B6}" srcOrd="0" destOrd="0" presId="urn:microsoft.com/office/officeart/2005/8/layout/process1"/>
    <dgm:cxn modelId="{45FFA0DF-A5D3-4FCC-94EB-11FBD01EC0A8}" type="presOf" srcId="{64AC0A2E-69D9-4F65-9B90-AB529EF9674B}" destId="{4B37D223-7418-4185-9EEE-A3CB0783C634}" srcOrd="0" destOrd="0" presId="urn:microsoft.com/office/officeart/2005/8/layout/process1"/>
    <dgm:cxn modelId="{67AFE8F8-2086-48FA-BD09-8B04F5DAA363}" srcId="{175F6757-2599-4DE0-B700-44C05B93EFBC}" destId="{D57ED745-7616-4357-899B-A7C2F22697B1}" srcOrd="1" destOrd="0" parTransId="{C3F62A86-2A5D-41CA-A3D6-AA15EFE7D7BF}" sibTransId="{AF40D927-8D70-4E50-BE38-932BD5C22913}"/>
    <dgm:cxn modelId="{E1F91665-9ECF-43AD-A934-69266782F343}" type="presParOf" srcId="{AABA658D-695F-4D38-8121-028DC618AD1B}" destId="{987DB510-944C-4661-A572-E96871197948}" srcOrd="0" destOrd="0" presId="urn:microsoft.com/office/officeart/2005/8/layout/process1"/>
    <dgm:cxn modelId="{CF5B8935-5C51-4FC8-A4C8-80A9B2659A79}" type="presParOf" srcId="{AABA658D-695F-4D38-8121-028DC618AD1B}" destId="{C1D980A5-0088-4C43-B81E-286D6EE4183C}" srcOrd="1" destOrd="0" presId="urn:microsoft.com/office/officeart/2005/8/layout/process1"/>
    <dgm:cxn modelId="{9D728FA8-E584-4E7B-8222-4227094DF3CA}" type="presParOf" srcId="{C1D980A5-0088-4C43-B81E-286D6EE4183C}" destId="{364ADF98-2D8D-4443-80E4-9A91606A1AB8}" srcOrd="0" destOrd="0" presId="urn:microsoft.com/office/officeart/2005/8/layout/process1"/>
    <dgm:cxn modelId="{C8EB0FE8-88DD-4685-909F-10BD28B246D5}" type="presParOf" srcId="{AABA658D-695F-4D38-8121-028DC618AD1B}" destId="{086A657F-7ACB-4802-937C-E13CE05A0636}" srcOrd="2" destOrd="0" presId="urn:microsoft.com/office/officeart/2005/8/layout/process1"/>
    <dgm:cxn modelId="{2E241A65-955E-4B71-AEFC-B7B1E9F5807D}" type="presParOf" srcId="{AABA658D-695F-4D38-8121-028DC618AD1B}" destId="{AD1B29E3-42E1-4757-A729-4755BFABD6B6}" srcOrd="3" destOrd="0" presId="urn:microsoft.com/office/officeart/2005/8/layout/process1"/>
    <dgm:cxn modelId="{A684B46C-70EF-42A0-8952-BA35019EF472}" type="presParOf" srcId="{AD1B29E3-42E1-4757-A729-4755BFABD6B6}" destId="{BB3BED34-6DEE-402F-8226-CE9BB86F05CF}" srcOrd="0" destOrd="0" presId="urn:microsoft.com/office/officeart/2005/8/layout/process1"/>
    <dgm:cxn modelId="{A86B7838-1244-4F4B-AA98-4FBA53D4C6B3}" type="presParOf" srcId="{AABA658D-695F-4D38-8121-028DC618AD1B}" destId="{BA15D3B3-A284-40C5-9995-00A02AAB9DA7}" srcOrd="4" destOrd="0" presId="urn:microsoft.com/office/officeart/2005/8/layout/process1"/>
    <dgm:cxn modelId="{A2458C40-9555-4D26-8A64-15056DAF5E15}" type="presParOf" srcId="{AABA658D-695F-4D38-8121-028DC618AD1B}" destId="{4B37D223-7418-4185-9EEE-A3CB0783C634}" srcOrd="5" destOrd="0" presId="urn:microsoft.com/office/officeart/2005/8/layout/process1"/>
    <dgm:cxn modelId="{7185859A-CC79-4FE4-8C42-122558DA0950}" type="presParOf" srcId="{4B37D223-7418-4185-9EEE-A3CB0783C634}" destId="{42DAA76C-9962-46DD-B4F1-0FF209A7223C}" srcOrd="0" destOrd="0" presId="urn:microsoft.com/office/officeart/2005/8/layout/process1"/>
    <dgm:cxn modelId="{6AA9B47E-F8A1-4661-B302-E5EA1452EFF5}" type="presParOf" srcId="{AABA658D-695F-4D38-8121-028DC618AD1B}" destId="{D46AC0CE-A99A-421A-B7EC-02B0BF7BDCD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E54B8-6EDE-428D-A6AC-FF4A83DAC985}">
      <dsp:nvSpPr>
        <dsp:cNvPr id="0" name=""/>
        <dsp:cNvSpPr/>
      </dsp:nvSpPr>
      <dsp:spPr>
        <a:xfrm>
          <a:off x="0" y="25020"/>
          <a:ext cx="6364224" cy="10328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b="1" kern="1200"/>
            <a:t>Swetha Natarajan – 0828972</a:t>
          </a:r>
          <a:endParaRPr lang="en-US" sz="2600" kern="1200"/>
        </a:p>
      </dsp:txBody>
      <dsp:txXfrm>
        <a:off x="50420" y="75440"/>
        <a:ext cx="6263384" cy="932014"/>
      </dsp:txXfrm>
    </dsp:sp>
    <dsp:sp modelId="{7A42ADB4-8106-4EA8-84BD-6FF2BB2A78A1}">
      <dsp:nvSpPr>
        <dsp:cNvPr id="0" name=""/>
        <dsp:cNvSpPr/>
      </dsp:nvSpPr>
      <dsp:spPr>
        <a:xfrm>
          <a:off x="0" y="1132754"/>
          <a:ext cx="6364224" cy="1032854"/>
        </a:xfrm>
        <a:prstGeom prst="roundRect">
          <a:avLst/>
        </a:prstGeom>
        <a:solidFill>
          <a:schemeClr val="accent5">
            <a:hueOff val="2700000"/>
            <a:satOff val="1544"/>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b="1" kern="1200"/>
            <a:t>Prasanna Venkatesh Jawahar – 0821988</a:t>
          </a:r>
          <a:endParaRPr lang="en-US" sz="2600" kern="1200"/>
        </a:p>
      </dsp:txBody>
      <dsp:txXfrm>
        <a:off x="50420" y="1183174"/>
        <a:ext cx="6263384" cy="932014"/>
      </dsp:txXfrm>
    </dsp:sp>
    <dsp:sp modelId="{E9F10551-C5D5-4627-9FCA-078DB9B6AEC6}">
      <dsp:nvSpPr>
        <dsp:cNvPr id="0" name=""/>
        <dsp:cNvSpPr/>
      </dsp:nvSpPr>
      <dsp:spPr>
        <a:xfrm>
          <a:off x="0" y="2240488"/>
          <a:ext cx="6364224" cy="1032854"/>
        </a:xfrm>
        <a:prstGeom prst="roundRect">
          <a:avLst/>
        </a:prstGeom>
        <a:solidFill>
          <a:schemeClr val="accent5">
            <a:hueOff val="5400000"/>
            <a:satOff val="3089"/>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b="1" kern="1200"/>
            <a:t>Sriprithvirajan Annadurai – 0794007</a:t>
          </a:r>
          <a:endParaRPr lang="en-US" sz="2600" kern="1200"/>
        </a:p>
      </dsp:txBody>
      <dsp:txXfrm>
        <a:off x="50420" y="2290908"/>
        <a:ext cx="6263384" cy="932014"/>
      </dsp:txXfrm>
    </dsp:sp>
    <dsp:sp modelId="{21F9CF58-A265-4174-9885-6FAC5DE2A58D}">
      <dsp:nvSpPr>
        <dsp:cNvPr id="0" name=""/>
        <dsp:cNvSpPr/>
      </dsp:nvSpPr>
      <dsp:spPr>
        <a:xfrm>
          <a:off x="0" y="3348223"/>
          <a:ext cx="6364224" cy="1032854"/>
        </a:xfrm>
        <a:prstGeom prst="roundRect">
          <a:avLst/>
        </a:prstGeom>
        <a:solidFill>
          <a:schemeClr val="accent5">
            <a:hueOff val="8100000"/>
            <a:satOff val="4633"/>
            <a:lumOff val="-1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b="1" kern="1200"/>
            <a:t>Mohamed Fiazul Hasan Raja Abdul Rahman – 0821989</a:t>
          </a:r>
          <a:endParaRPr lang="en-US" sz="2600" kern="1200"/>
        </a:p>
      </dsp:txBody>
      <dsp:txXfrm>
        <a:off x="50420" y="3398643"/>
        <a:ext cx="6263384" cy="932014"/>
      </dsp:txXfrm>
    </dsp:sp>
    <dsp:sp modelId="{5BE4DF30-F933-4335-8527-AFB2162BCEA8}">
      <dsp:nvSpPr>
        <dsp:cNvPr id="0" name=""/>
        <dsp:cNvSpPr/>
      </dsp:nvSpPr>
      <dsp:spPr>
        <a:xfrm>
          <a:off x="0" y="4455957"/>
          <a:ext cx="6364224" cy="1032854"/>
        </a:xfrm>
        <a:prstGeom prst="roundRect">
          <a:avLst/>
        </a:prstGeom>
        <a:solidFill>
          <a:schemeClr val="accent5">
            <a:hueOff val="10800000"/>
            <a:satOff val="6178"/>
            <a:lumOff val="-17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b="1" kern="1200"/>
            <a:t>Rajat Rawat - 0816530</a:t>
          </a:r>
          <a:endParaRPr lang="en-US" sz="2600" kern="1200"/>
        </a:p>
      </dsp:txBody>
      <dsp:txXfrm>
        <a:off x="50420" y="4506377"/>
        <a:ext cx="6263384" cy="932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D958F-B829-47A9-A4E7-1ACE98893FBF}">
      <dsp:nvSpPr>
        <dsp:cNvPr id="0" name=""/>
        <dsp:cNvSpPr/>
      </dsp:nvSpPr>
      <dsp:spPr>
        <a:xfrm>
          <a:off x="2292353" y="1396035"/>
          <a:ext cx="495358" cy="91440"/>
        </a:xfrm>
        <a:custGeom>
          <a:avLst/>
          <a:gdLst/>
          <a:ahLst/>
          <a:cxnLst/>
          <a:rect l="0" t="0" r="0" b="0"/>
          <a:pathLst>
            <a:path>
              <a:moveTo>
                <a:pt x="0" y="45720"/>
              </a:moveTo>
              <a:lnTo>
                <a:pt x="4953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6883" y="1439122"/>
        <a:ext cx="26297" cy="5264"/>
      </dsp:txXfrm>
    </dsp:sp>
    <dsp:sp modelId="{2D2A7BEA-172C-4AF0-A3A2-6FC660BBD6F4}">
      <dsp:nvSpPr>
        <dsp:cNvPr id="0" name=""/>
        <dsp:cNvSpPr/>
      </dsp:nvSpPr>
      <dsp:spPr>
        <a:xfrm>
          <a:off x="7378" y="755722"/>
          <a:ext cx="2286774" cy="1372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54" tIns="117620" rIns="112054" bIns="117620" numCol="1" spcCol="1270" anchor="ctr" anchorCtr="0">
          <a:noAutofit/>
        </a:bodyPr>
        <a:lstStyle/>
        <a:p>
          <a:pPr marL="0" lvl="0" indent="0" algn="ctr" defTabSz="533400">
            <a:lnSpc>
              <a:spcPct val="90000"/>
            </a:lnSpc>
            <a:spcBef>
              <a:spcPct val="0"/>
            </a:spcBef>
            <a:spcAft>
              <a:spcPct val="35000"/>
            </a:spcAft>
            <a:buNone/>
          </a:pPr>
          <a:r>
            <a:rPr lang="en-US" sz="1200" b="0" kern="1200"/>
            <a:t>• </a:t>
          </a:r>
          <a:r>
            <a:rPr lang="en-US" sz="1200" b="1" kern="1200"/>
            <a:t>Source Name:</a:t>
          </a:r>
          <a:r>
            <a:rPr lang="en-US" sz="1200" b="0" kern="1200"/>
            <a:t> Drivool Technologies Private Limited</a:t>
          </a:r>
          <a:endParaRPr lang="en-US" sz="1200" kern="1200"/>
        </a:p>
      </dsp:txBody>
      <dsp:txXfrm>
        <a:off x="7378" y="755722"/>
        <a:ext cx="2286774" cy="1372064"/>
      </dsp:txXfrm>
    </dsp:sp>
    <dsp:sp modelId="{63F9D4D4-9B3B-4621-BD83-FEFC4885CE8D}">
      <dsp:nvSpPr>
        <dsp:cNvPr id="0" name=""/>
        <dsp:cNvSpPr/>
      </dsp:nvSpPr>
      <dsp:spPr>
        <a:xfrm>
          <a:off x="5105085" y="1396035"/>
          <a:ext cx="495358" cy="91440"/>
        </a:xfrm>
        <a:custGeom>
          <a:avLst/>
          <a:gdLst/>
          <a:ahLst/>
          <a:cxnLst/>
          <a:rect l="0" t="0" r="0" b="0"/>
          <a:pathLst>
            <a:path>
              <a:moveTo>
                <a:pt x="0" y="45720"/>
              </a:moveTo>
              <a:lnTo>
                <a:pt x="4953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9615" y="1439122"/>
        <a:ext cx="26297" cy="5264"/>
      </dsp:txXfrm>
    </dsp:sp>
    <dsp:sp modelId="{B124D95B-CBC5-4CEB-967F-7D7313EEA4D9}">
      <dsp:nvSpPr>
        <dsp:cNvPr id="0" name=""/>
        <dsp:cNvSpPr/>
      </dsp:nvSpPr>
      <dsp:spPr>
        <a:xfrm>
          <a:off x="2820111" y="755722"/>
          <a:ext cx="2286774" cy="1372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54" tIns="117620" rIns="112054" bIns="117620" numCol="1" spcCol="1270" anchor="ctr" anchorCtr="0">
          <a:noAutofit/>
        </a:bodyPr>
        <a:lstStyle/>
        <a:p>
          <a:pPr marL="0" lvl="0" indent="0" algn="ctr" defTabSz="533400">
            <a:lnSpc>
              <a:spcPct val="90000"/>
            </a:lnSpc>
            <a:spcBef>
              <a:spcPct val="0"/>
            </a:spcBef>
            <a:spcAft>
              <a:spcPct val="35000"/>
            </a:spcAft>
            <a:buNone/>
          </a:pPr>
          <a:r>
            <a:rPr lang="en-US" sz="1200" b="0" kern="1200"/>
            <a:t>• </a:t>
          </a:r>
          <a:r>
            <a:rPr lang="en-US" sz="1200" b="1" kern="1200"/>
            <a:t>Data Collection Method:</a:t>
          </a:r>
          <a:r>
            <a:rPr lang="en-US" sz="1200" b="0" kern="1200"/>
            <a:t> Real-time and historical data collection through IoT devices</a:t>
          </a:r>
          <a:endParaRPr lang="en-US" sz="1200" kern="1200"/>
        </a:p>
      </dsp:txBody>
      <dsp:txXfrm>
        <a:off x="2820111" y="755722"/>
        <a:ext cx="2286774" cy="1372064"/>
      </dsp:txXfrm>
    </dsp:sp>
    <dsp:sp modelId="{54BFD23E-B9FB-42A6-95EB-F133308216CF}">
      <dsp:nvSpPr>
        <dsp:cNvPr id="0" name=""/>
        <dsp:cNvSpPr/>
      </dsp:nvSpPr>
      <dsp:spPr>
        <a:xfrm>
          <a:off x="7917817" y="1396035"/>
          <a:ext cx="495358" cy="91440"/>
        </a:xfrm>
        <a:custGeom>
          <a:avLst/>
          <a:gdLst/>
          <a:ahLst/>
          <a:cxnLst/>
          <a:rect l="0" t="0" r="0" b="0"/>
          <a:pathLst>
            <a:path>
              <a:moveTo>
                <a:pt x="0" y="45720"/>
              </a:moveTo>
              <a:lnTo>
                <a:pt x="4953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52347" y="1439122"/>
        <a:ext cx="26297" cy="5264"/>
      </dsp:txXfrm>
    </dsp:sp>
    <dsp:sp modelId="{90F0E632-9126-467C-8773-A973A6A81E0B}">
      <dsp:nvSpPr>
        <dsp:cNvPr id="0" name=""/>
        <dsp:cNvSpPr/>
      </dsp:nvSpPr>
      <dsp:spPr>
        <a:xfrm>
          <a:off x="5632843" y="755722"/>
          <a:ext cx="2286774" cy="1372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54" tIns="117620" rIns="112054" bIns="117620" numCol="1" spcCol="1270" anchor="ctr" anchorCtr="0">
          <a:noAutofit/>
        </a:bodyPr>
        <a:lstStyle/>
        <a:p>
          <a:pPr marL="0" lvl="0" indent="0" algn="ctr" defTabSz="533400">
            <a:lnSpc>
              <a:spcPct val="90000"/>
            </a:lnSpc>
            <a:spcBef>
              <a:spcPct val="0"/>
            </a:spcBef>
            <a:spcAft>
              <a:spcPct val="35000"/>
            </a:spcAft>
            <a:buNone/>
          </a:pPr>
          <a:r>
            <a:rPr lang="en-US" sz="1200" b="0" kern="1200"/>
            <a:t>• </a:t>
          </a:r>
          <a:r>
            <a:rPr lang="en-US" sz="1200" b="1" kern="1200"/>
            <a:t>Size of the Dataset:</a:t>
          </a:r>
          <a:r>
            <a:rPr lang="en-US" sz="1200" b="0" kern="1200"/>
            <a:t> The dataset size is continuously increasing as real-time data is collected, and historical data is archived. But for this Project we have taken one month data of the user.</a:t>
          </a:r>
          <a:endParaRPr lang="en-US" sz="1200" kern="1200"/>
        </a:p>
      </dsp:txBody>
      <dsp:txXfrm>
        <a:off x="5632843" y="755722"/>
        <a:ext cx="2286774" cy="1372064"/>
      </dsp:txXfrm>
    </dsp:sp>
    <dsp:sp modelId="{DDA23D7A-A748-4445-8421-FD423A2B3BB7}">
      <dsp:nvSpPr>
        <dsp:cNvPr id="0" name=""/>
        <dsp:cNvSpPr/>
      </dsp:nvSpPr>
      <dsp:spPr>
        <a:xfrm>
          <a:off x="1150765" y="2125987"/>
          <a:ext cx="8438197" cy="495358"/>
        </a:xfrm>
        <a:custGeom>
          <a:avLst/>
          <a:gdLst/>
          <a:ahLst/>
          <a:cxnLst/>
          <a:rect l="0" t="0" r="0" b="0"/>
          <a:pathLst>
            <a:path>
              <a:moveTo>
                <a:pt x="8438197" y="0"/>
              </a:moveTo>
              <a:lnTo>
                <a:pt x="8438197" y="264779"/>
              </a:lnTo>
              <a:lnTo>
                <a:pt x="0" y="264779"/>
              </a:lnTo>
              <a:lnTo>
                <a:pt x="0" y="49535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58500" y="2371034"/>
        <a:ext cx="422728" cy="5264"/>
      </dsp:txXfrm>
    </dsp:sp>
    <dsp:sp modelId="{714A97FB-4EBC-46A5-A49D-49AB1957C578}">
      <dsp:nvSpPr>
        <dsp:cNvPr id="0" name=""/>
        <dsp:cNvSpPr/>
      </dsp:nvSpPr>
      <dsp:spPr>
        <a:xfrm>
          <a:off x="8445575" y="755722"/>
          <a:ext cx="2286774" cy="1372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54" tIns="117620" rIns="112054" bIns="117620" numCol="1" spcCol="1270" anchor="ctr" anchorCtr="0">
          <a:noAutofit/>
        </a:bodyPr>
        <a:lstStyle/>
        <a:p>
          <a:pPr marL="0" lvl="0" indent="0" algn="ctr" defTabSz="533400">
            <a:lnSpc>
              <a:spcPct val="90000"/>
            </a:lnSpc>
            <a:spcBef>
              <a:spcPct val="0"/>
            </a:spcBef>
            <a:spcAft>
              <a:spcPct val="35000"/>
            </a:spcAft>
            <a:buNone/>
          </a:pPr>
          <a:r>
            <a:rPr lang="en-US" sz="1200" b="0" kern="1200"/>
            <a:t>• </a:t>
          </a:r>
          <a:r>
            <a:rPr lang="en-US" sz="1200" b="1" kern="1200"/>
            <a:t>Type of Data:</a:t>
          </a:r>
          <a:r>
            <a:rPr lang="en-US" sz="1200" b="0" kern="1200"/>
            <a:t> The data consists of GPS data related to vehicle tracking, including location, speed, and other relevant information.</a:t>
          </a:r>
          <a:endParaRPr lang="en-US" sz="1200" kern="1200"/>
        </a:p>
      </dsp:txBody>
      <dsp:txXfrm>
        <a:off x="8445575" y="755722"/>
        <a:ext cx="2286774" cy="1372064"/>
      </dsp:txXfrm>
    </dsp:sp>
    <dsp:sp modelId="{A1C632F8-2A53-40C9-AF52-8F908AF5DEAD}">
      <dsp:nvSpPr>
        <dsp:cNvPr id="0" name=""/>
        <dsp:cNvSpPr/>
      </dsp:nvSpPr>
      <dsp:spPr>
        <a:xfrm>
          <a:off x="2292353" y="3294057"/>
          <a:ext cx="495358" cy="91440"/>
        </a:xfrm>
        <a:custGeom>
          <a:avLst/>
          <a:gdLst/>
          <a:ahLst/>
          <a:cxnLst/>
          <a:rect l="0" t="0" r="0" b="0"/>
          <a:pathLst>
            <a:path>
              <a:moveTo>
                <a:pt x="0" y="45720"/>
              </a:moveTo>
              <a:lnTo>
                <a:pt x="4953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6883" y="3337145"/>
        <a:ext cx="26297" cy="5264"/>
      </dsp:txXfrm>
    </dsp:sp>
    <dsp:sp modelId="{C58ABACE-EF7A-4CA9-9925-6DD252A2D632}">
      <dsp:nvSpPr>
        <dsp:cNvPr id="0" name=""/>
        <dsp:cNvSpPr/>
      </dsp:nvSpPr>
      <dsp:spPr>
        <a:xfrm>
          <a:off x="7378" y="2653745"/>
          <a:ext cx="2286774" cy="1372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54" tIns="117620" rIns="112054" bIns="117620" numCol="1" spcCol="1270" anchor="ctr" anchorCtr="0">
          <a:noAutofit/>
        </a:bodyPr>
        <a:lstStyle/>
        <a:p>
          <a:pPr marL="0" lvl="0" indent="0" algn="ctr" defTabSz="533400">
            <a:lnSpc>
              <a:spcPct val="90000"/>
            </a:lnSpc>
            <a:spcBef>
              <a:spcPct val="0"/>
            </a:spcBef>
            <a:spcAft>
              <a:spcPct val="35000"/>
            </a:spcAft>
            <a:buNone/>
          </a:pPr>
          <a:r>
            <a:rPr lang="en-US" sz="1200" b="0" kern="1200"/>
            <a:t>• </a:t>
          </a:r>
          <a:r>
            <a:rPr lang="en-US" sz="1200" b="1" kern="1200"/>
            <a:t>File Format:</a:t>
          </a:r>
          <a:r>
            <a:rPr lang="en-US" sz="1200" b="0" kern="1200"/>
            <a:t> The data is stored in structured databases and can be accessed via APIs for real-time data and in various data formats (CSV, JSON, etc.) for historical data.</a:t>
          </a:r>
          <a:endParaRPr lang="en-US" sz="1200" kern="1200"/>
        </a:p>
      </dsp:txBody>
      <dsp:txXfrm>
        <a:off x="7378" y="2653745"/>
        <a:ext cx="2286774" cy="1372064"/>
      </dsp:txXfrm>
    </dsp:sp>
    <dsp:sp modelId="{A0E407AA-6006-4076-A933-35BA2669048E}">
      <dsp:nvSpPr>
        <dsp:cNvPr id="0" name=""/>
        <dsp:cNvSpPr/>
      </dsp:nvSpPr>
      <dsp:spPr>
        <a:xfrm>
          <a:off x="5105085" y="3294057"/>
          <a:ext cx="495358" cy="91440"/>
        </a:xfrm>
        <a:custGeom>
          <a:avLst/>
          <a:gdLst/>
          <a:ahLst/>
          <a:cxnLst/>
          <a:rect l="0" t="0" r="0" b="0"/>
          <a:pathLst>
            <a:path>
              <a:moveTo>
                <a:pt x="0" y="45720"/>
              </a:moveTo>
              <a:lnTo>
                <a:pt x="4953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9615" y="3337145"/>
        <a:ext cx="26297" cy="5264"/>
      </dsp:txXfrm>
    </dsp:sp>
    <dsp:sp modelId="{042F266A-C20D-4225-B696-72AEC2947FEC}">
      <dsp:nvSpPr>
        <dsp:cNvPr id="0" name=""/>
        <dsp:cNvSpPr/>
      </dsp:nvSpPr>
      <dsp:spPr>
        <a:xfrm>
          <a:off x="2820111" y="2653745"/>
          <a:ext cx="2286774" cy="1372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54" tIns="117620" rIns="112054" bIns="117620" numCol="1" spcCol="1270" anchor="ctr" anchorCtr="0">
          <a:noAutofit/>
        </a:bodyPr>
        <a:lstStyle/>
        <a:p>
          <a:pPr marL="0" lvl="0" indent="0" algn="ctr" defTabSz="533400">
            <a:lnSpc>
              <a:spcPct val="90000"/>
            </a:lnSpc>
            <a:spcBef>
              <a:spcPct val="0"/>
            </a:spcBef>
            <a:spcAft>
              <a:spcPct val="35000"/>
            </a:spcAft>
            <a:buNone/>
          </a:pPr>
          <a:r>
            <a:rPr lang="en-US" sz="1200" b="1" kern="1200"/>
            <a:t>Dataset Features:</a:t>
          </a:r>
          <a:endParaRPr lang="en-US" sz="1200" kern="1200"/>
        </a:p>
      </dsp:txBody>
      <dsp:txXfrm>
        <a:off x="2820111" y="2653745"/>
        <a:ext cx="2286774" cy="1372064"/>
      </dsp:txXfrm>
    </dsp:sp>
    <dsp:sp modelId="{E1E9C7F7-A9E6-4005-86E5-E802BB51B0F2}">
      <dsp:nvSpPr>
        <dsp:cNvPr id="0" name=""/>
        <dsp:cNvSpPr/>
      </dsp:nvSpPr>
      <dsp:spPr>
        <a:xfrm>
          <a:off x="5632843" y="2653745"/>
          <a:ext cx="2286774" cy="1372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54" tIns="117620" rIns="112054" bIns="117620" numCol="1" spcCol="1270" anchor="ctr" anchorCtr="0">
          <a:noAutofit/>
        </a:bodyPr>
        <a:lstStyle/>
        <a:p>
          <a:pPr marL="0" lvl="0" indent="0" algn="ctr" defTabSz="533400">
            <a:lnSpc>
              <a:spcPct val="90000"/>
            </a:lnSpc>
            <a:spcBef>
              <a:spcPct val="0"/>
            </a:spcBef>
            <a:spcAft>
              <a:spcPct val="35000"/>
            </a:spcAft>
            <a:buNone/>
          </a:pPr>
          <a:r>
            <a:rPr lang="en-CA" sz="1200" b="0" kern="1200"/>
            <a:t>This data consist of 8 variables such as Latitude, Longitude, Direction , Engine Status,  GSM network strength, Speed, Timestamp and Battery Voltage.</a:t>
          </a:r>
          <a:endParaRPr lang="en-US" sz="1200" kern="1200"/>
        </a:p>
      </dsp:txBody>
      <dsp:txXfrm>
        <a:off x="5632843" y="2653745"/>
        <a:ext cx="2286774" cy="13720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DB510-944C-4661-A572-E96871197948}">
      <dsp:nvSpPr>
        <dsp:cNvPr id="0" name=""/>
        <dsp:cNvSpPr/>
      </dsp:nvSpPr>
      <dsp:spPr>
        <a:xfrm>
          <a:off x="4802" y="558566"/>
          <a:ext cx="2099658" cy="307567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Despite the wealth of GPS data available in today's digital age, there persists a notable challenge in fully capitalizing on its potential to offer actionable insights for decision-making across diverse domains. While the data itself is abundant, effectively harnessing it to derive meaningful conclusions and support informed decision-making processes remains a significant hurdle.</a:t>
          </a:r>
          <a:endParaRPr lang="en-US" sz="1200" kern="1200"/>
        </a:p>
      </dsp:txBody>
      <dsp:txXfrm>
        <a:off x="66299" y="620063"/>
        <a:ext cx="1976664" cy="2952677"/>
      </dsp:txXfrm>
    </dsp:sp>
    <dsp:sp modelId="{C1D980A5-0088-4C43-B81E-286D6EE4183C}">
      <dsp:nvSpPr>
        <dsp:cNvPr id="0" name=""/>
        <dsp:cNvSpPr/>
      </dsp:nvSpPr>
      <dsp:spPr>
        <a:xfrm>
          <a:off x="2314426" y="1836044"/>
          <a:ext cx="445127" cy="52071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314426" y="1940187"/>
        <a:ext cx="311589" cy="312429"/>
      </dsp:txXfrm>
    </dsp:sp>
    <dsp:sp modelId="{086A657F-7ACB-4802-937C-E13CE05A0636}">
      <dsp:nvSpPr>
        <dsp:cNvPr id="0" name=""/>
        <dsp:cNvSpPr/>
      </dsp:nvSpPr>
      <dsp:spPr>
        <a:xfrm>
          <a:off x="2944324" y="558566"/>
          <a:ext cx="2099658" cy="3075671"/>
        </a:xfrm>
        <a:prstGeom prst="roundRect">
          <a:avLst>
            <a:gd name="adj" fmla="val 10000"/>
          </a:avLst>
        </a:prstGeom>
        <a:solidFill>
          <a:schemeClr val="accent5">
            <a:hueOff val="3600000"/>
            <a:satOff val="2059"/>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The primary objective of this project is to tackle this challenge head-on by developing a comprehensive solution for visualizing both real-time and historical GPS data. By doing so, the project aims to bridge the gap between raw data and actionable insights, ultimately empowering users to make informed decisions based on a deeper understanding of the information at hand.</a:t>
          </a:r>
          <a:endParaRPr lang="en-US" sz="1200" kern="1200"/>
        </a:p>
      </dsp:txBody>
      <dsp:txXfrm>
        <a:off x="3005821" y="620063"/>
        <a:ext cx="1976664" cy="2952677"/>
      </dsp:txXfrm>
    </dsp:sp>
    <dsp:sp modelId="{AD1B29E3-42E1-4757-A729-4755BFABD6B6}">
      <dsp:nvSpPr>
        <dsp:cNvPr id="0" name=""/>
        <dsp:cNvSpPr/>
      </dsp:nvSpPr>
      <dsp:spPr>
        <a:xfrm>
          <a:off x="5253948" y="1836044"/>
          <a:ext cx="445127" cy="520715"/>
        </a:xfrm>
        <a:prstGeom prst="rightArrow">
          <a:avLst>
            <a:gd name="adj1" fmla="val 60000"/>
            <a:gd name="adj2" fmla="val 50000"/>
          </a:avLst>
        </a:prstGeom>
        <a:solidFill>
          <a:schemeClr val="accent5">
            <a:hueOff val="5400000"/>
            <a:satOff val="3089"/>
            <a:lumOff val="-8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253948" y="1940187"/>
        <a:ext cx="311589" cy="312429"/>
      </dsp:txXfrm>
    </dsp:sp>
    <dsp:sp modelId="{BA15D3B3-A284-40C5-9995-00A02AAB9DA7}">
      <dsp:nvSpPr>
        <dsp:cNvPr id="0" name=""/>
        <dsp:cNvSpPr/>
      </dsp:nvSpPr>
      <dsp:spPr>
        <a:xfrm>
          <a:off x="5883846" y="558566"/>
          <a:ext cx="2099658" cy="3075671"/>
        </a:xfrm>
        <a:prstGeom prst="roundRect">
          <a:avLst>
            <a:gd name="adj" fmla="val 10000"/>
          </a:avLst>
        </a:prstGeom>
        <a:solidFill>
          <a:schemeClr val="accent5">
            <a:hueOff val="7200000"/>
            <a:satOff val="41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At the core of this endeavor lies the goal of empowering users with intuitive, informative, and interactive visualizations derived from GPS data. These visualizations serve as powerful tools that enable users to grasp complex information quickly and effectively. By presenting data in a visually compelling manner, the project seeks to enhance users' ability to interpret and analyze information, thereby facilitating better decision-making processes.</a:t>
          </a:r>
          <a:endParaRPr lang="en-US" sz="1200" kern="1200"/>
        </a:p>
      </dsp:txBody>
      <dsp:txXfrm>
        <a:off x="5945343" y="620063"/>
        <a:ext cx="1976664" cy="2952677"/>
      </dsp:txXfrm>
    </dsp:sp>
    <dsp:sp modelId="{4B37D223-7418-4185-9EEE-A3CB0783C634}">
      <dsp:nvSpPr>
        <dsp:cNvPr id="0" name=""/>
        <dsp:cNvSpPr/>
      </dsp:nvSpPr>
      <dsp:spPr>
        <a:xfrm>
          <a:off x="8193470" y="1836044"/>
          <a:ext cx="445127" cy="520715"/>
        </a:xfrm>
        <a:prstGeom prst="rightArrow">
          <a:avLst>
            <a:gd name="adj1" fmla="val 60000"/>
            <a:gd name="adj2" fmla="val 50000"/>
          </a:avLst>
        </a:prstGeom>
        <a:solidFill>
          <a:schemeClr val="accent5">
            <a:hueOff val="10800000"/>
            <a:satOff val="6178"/>
            <a:lumOff val="-176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193470" y="1940187"/>
        <a:ext cx="311589" cy="312429"/>
      </dsp:txXfrm>
    </dsp:sp>
    <dsp:sp modelId="{D46AC0CE-A99A-421A-B7EC-02B0BF7BDCDF}">
      <dsp:nvSpPr>
        <dsp:cNvPr id="0" name=""/>
        <dsp:cNvSpPr/>
      </dsp:nvSpPr>
      <dsp:spPr>
        <a:xfrm>
          <a:off x="8823368" y="558566"/>
          <a:ext cx="2099658" cy="3075671"/>
        </a:xfrm>
        <a:prstGeom prst="roundRect">
          <a:avLst>
            <a:gd name="adj" fmla="val 10000"/>
          </a:avLst>
        </a:prstGeom>
        <a:solidFill>
          <a:schemeClr val="accent5">
            <a:hueOff val="10800000"/>
            <a:satOff val="6178"/>
            <a:lumOff val="-17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By providing users with access to intuitive and informative visualizations, the project aims to enhance their ability to make informed decisions across various domains. Whether it's optimizing transportation routes, improving resource allocation, or enhancing operational efficiency, the insights gleaned from GPS data visualizations have the potential to drive significant improvements in decision-making processes.</a:t>
          </a:r>
          <a:endParaRPr lang="en-US" sz="1200" kern="1200"/>
        </a:p>
      </dsp:txBody>
      <dsp:txXfrm>
        <a:off x="8884865" y="620063"/>
        <a:ext cx="1976664" cy="29526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AE7DD-420F-4AA3-89D0-7766BA5350F2}" type="datetimeFigureOut">
              <a:rPr lang="en-CA" smtClean="0"/>
              <a:t>2024-04-16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3F78A-82E1-4813-BBEF-CCB01F06A750}" type="slidenum">
              <a:rPr lang="en-CA" smtClean="0"/>
              <a:t>‹#›</a:t>
            </a:fld>
            <a:endParaRPr lang="en-CA"/>
          </a:p>
        </p:txBody>
      </p:sp>
    </p:spTree>
    <p:extLst>
      <p:ext uri="{BB962C8B-B14F-4D97-AF65-F5344CB8AC3E}">
        <p14:creationId xmlns:p14="http://schemas.microsoft.com/office/powerpoint/2010/main" val="3926075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4/16/2024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kern="1200">
                <a:solidFill>
                  <a:schemeClr val="tx1"/>
                </a:solidFill>
                <a:latin typeface="+mj-lt"/>
                <a:ea typeface="+mj-ea"/>
                <a:cs typeface="+mj-cs"/>
              </a:rPr>
              <a:t>Data Visualization for Real Time and Historical GPS Data</a:t>
            </a:r>
          </a:p>
        </p:txBody>
      </p:sp>
      <p:sp>
        <p:nvSpPr>
          <p:cNvPr id="17" name="Rectangle 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E44F0848-B081-1EB4-54CE-A4262714BD2C}"/>
              </a:ext>
            </a:extLst>
          </p:cNvPr>
          <p:cNvSpPr>
            <a:spLocks/>
          </p:cNvSpPr>
          <p:nvPr/>
        </p:nvSpPr>
        <p:spPr>
          <a:xfrm>
            <a:off x="5303520" y="4382466"/>
            <a:ext cx="1924068" cy="236398"/>
          </a:xfrm>
          <a:prstGeom prst="rect">
            <a:avLst/>
          </a:prstGeom>
        </p:spPr>
        <p:txBody>
          <a:bodyPr/>
          <a:lstStyle/>
          <a:p>
            <a:pPr defTabSz="585216">
              <a:spcAft>
                <a:spcPts val="600"/>
              </a:spcAft>
            </a:pPr>
            <a:r>
              <a:rPr lang="en-US" sz="1152" kern="1200">
                <a:solidFill>
                  <a:schemeClr val="tx1"/>
                </a:solidFill>
                <a:latin typeface="+mn-lt"/>
                <a:ea typeface="+mn-ea"/>
                <a:cs typeface="+mn-cs"/>
              </a:rPr>
              <a:t>Created by</a:t>
            </a:r>
            <a:endParaRPr lang="en-US"/>
          </a:p>
        </p:txBody>
      </p:sp>
      <p:sp>
        <p:nvSpPr>
          <p:cNvPr id="5" name="Text Placeholder 4">
            <a:extLst>
              <a:ext uri="{FF2B5EF4-FFF2-40B4-BE49-F238E27FC236}">
                <a16:creationId xmlns:a16="http://schemas.microsoft.com/office/drawing/2014/main" id="{DAC5B7BB-086A-0BEE-471F-DC71F427D321}"/>
              </a:ext>
            </a:extLst>
          </p:cNvPr>
          <p:cNvSpPr>
            <a:spLocks/>
          </p:cNvSpPr>
          <p:nvPr/>
        </p:nvSpPr>
        <p:spPr>
          <a:xfrm>
            <a:off x="5303520" y="4643382"/>
            <a:ext cx="1924068" cy="236398"/>
          </a:xfrm>
          <a:prstGeom prst="rect">
            <a:avLst/>
          </a:prstGeom>
        </p:spPr>
        <p:txBody>
          <a:bodyPr/>
          <a:lstStyle/>
          <a:p>
            <a:pPr defTabSz="585216">
              <a:spcAft>
                <a:spcPts val="600"/>
              </a:spcAft>
            </a:pPr>
            <a:r>
              <a:rPr lang="en-US" sz="1152" kern="1200">
                <a:solidFill>
                  <a:schemeClr val="tx1"/>
                </a:solidFill>
                <a:latin typeface="+mn-lt"/>
                <a:ea typeface="+mn-ea"/>
                <a:cs typeface="+mn-cs"/>
              </a:rPr>
              <a:t>Group - 12</a:t>
            </a:r>
            <a:endParaRPr lang="en-US"/>
          </a:p>
        </p:txBody>
      </p:sp>
      <p:pic>
        <p:nvPicPr>
          <p:cNvPr id="3" name="Picture Placeholder 2">
            <a:extLst>
              <a:ext uri="{FF2B5EF4-FFF2-40B4-BE49-F238E27FC236}">
                <a16:creationId xmlns:a16="http://schemas.microsoft.com/office/drawing/2014/main" id="{E1A03C11-3100-B9B5-D2C2-64BAD173D870}"/>
              </a:ext>
            </a:extLst>
          </p:cNvPr>
          <p:cNvPicPr>
            <a:picLocks noChangeAspect="1"/>
          </p:cNvPicPr>
          <p:nvPr/>
        </p:nvPicPr>
        <p:blipFill>
          <a:blip r:embed="rId2"/>
          <a:srcRect/>
          <a:stretch>
            <a:fillRect/>
          </a:stretch>
        </p:blipFill>
        <p:spPr>
          <a:xfrm>
            <a:off x="9299661" y="1987363"/>
            <a:ext cx="2368083" cy="2886102"/>
          </a:xfrm>
          <a:prstGeom prst="rect">
            <a:avLst/>
          </a:prstGeom>
        </p:spPr>
      </p:pic>
    </p:spTree>
    <p:extLst>
      <p:ext uri="{BB962C8B-B14F-4D97-AF65-F5344CB8AC3E}">
        <p14:creationId xmlns:p14="http://schemas.microsoft.com/office/powerpoint/2010/main" val="9795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D5CB-71F3-0764-CFCF-7782F58F382B}"/>
              </a:ext>
            </a:extLst>
          </p:cNvPr>
          <p:cNvSpPr>
            <a:spLocks noGrp="1"/>
          </p:cNvSpPr>
          <p:nvPr>
            <p:ph type="title"/>
          </p:nvPr>
        </p:nvSpPr>
        <p:spPr/>
        <p:txBody>
          <a:bodyPr/>
          <a:lstStyle/>
          <a:p>
            <a:r>
              <a:rPr lang="en-CA" dirty="0"/>
              <a:t>Model Training</a:t>
            </a:r>
          </a:p>
        </p:txBody>
      </p:sp>
      <p:sp>
        <p:nvSpPr>
          <p:cNvPr id="4" name="Text Placeholder 3">
            <a:extLst>
              <a:ext uri="{FF2B5EF4-FFF2-40B4-BE49-F238E27FC236}">
                <a16:creationId xmlns:a16="http://schemas.microsoft.com/office/drawing/2014/main" id="{C8E8F466-4E77-5464-48BD-8FA93364EA6D}"/>
              </a:ext>
            </a:extLst>
          </p:cNvPr>
          <p:cNvSpPr>
            <a:spLocks noGrp="1"/>
          </p:cNvSpPr>
          <p:nvPr>
            <p:ph type="body" sz="quarter" idx="14"/>
          </p:nvPr>
        </p:nvSpPr>
        <p:spPr>
          <a:xfrm>
            <a:off x="7041622" y="796698"/>
            <a:ext cx="4111690" cy="799871"/>
          </a:xfrm>
        </p:spPr>
        <p:txBody>
          <a:bodyPr/>
          <a:lstStyle/>
          <a:p>
            <a:r>
              <a:rPr lang="en-CA" dirty="0"/>
              <a:t>Decision Tree Regressor Model</a:t>
            </a:r>
          </a:p>
        </p:txBody>
      </p:sp>
      <p:sp>
        <p:nvSpPr>
          <p:cNvPr id="5" name="Text Placeholder 4">
            <a:extLst>
              <a:ext uri="{FF2B5EF4-FFF2-40B4-BE49-F238E27FC236}">
                <a16:creationId xmlns:a16="http://schemas.microsoft.com/office/drawing/2014/main" id="{1054F860-64EA-B002-9A53-90A8FE35437B}"/>
              </a:ext>
            </a:extLst>
          </p:cNvPr>
          <p:cNvSpPr>
            <a:spLocks noGrp="1"/>
          </p:cNvSpPr>
          <p:nvPr>
            <p:ph type="body" sz="quarter" idx="16"/>
          </p:nvPr>
        </p:nvSpPr>
        <p:spPr>
          <a:xfrm>
            <a:off x="1066799" y="2554176"/>
            <a:ext cx="4624873" cy="1543050"/>
          </a:xfrm>
        </p:spPr>
        <p:txBody>
          <a:bodyPr>
            <a:noAutofit/>
          </a:bodyPr>
          <a:lstStyle/>
          <a:p>
            <a:pPr marL="285750" indent="-285750">
              <a:buFont typeface="Wingdings" panose="05000000000000000000" pitchFamily="2" charset="2"/>
              <a:buChar char="v"/>
            </a:pPr>
            <a:r>
              <a:rPr lang="en-US" dirty="0"/>
              <a:t>The MSE for the Linear Regression model is 8.01632056327801e-05 (0.0000801632056327801), which is relatively low.</a:t>
            </a:r>
          </a:p>
          <a:p>
            <a:pPr marL="285750" indent="-285750">
              <a:buFont typeface="Wingdings" panose="05000000000000000000" pitchFamily="2" charset="2"/>
              <a:buChar char="v"/>
            </a:pPr>
            <a:r>
              <a:rPr lang="en-US" dirty="0"/>
              <a:t>R-Squared value for Linear Regression model is 0.4761909118185029. While this is not bad, it's not particularly high either.</a:t>
            </a:r>
            <a:endParaRPr lang="en-CA" dirty="0"/>
          </a:p>
        </p:txBody>
      </p:sp>
      <p:sp>
        <p:nvSpPr>
          <p:cNvPr id="6" name="Text Placeholder 5">
            <a:extLst>
              <a:ext uri="{FF2B5EF4-FFF2-40B4-BE49-F238E27FC236}">
                <a16:creationId xmlns:a16="http://schemas.microsoft.com/office/drawing/2014/main" id="{65E79D4E-DADF-3C4A-9463-B8749A479613}"/>
              </a:ext>
            </a:extLst>
          </p:cNvPr>
          <p:cNvSpPr>
            <a:spLocks noGrp="1"/>
          </p:cNvSpPr>
          <p:nvPr>
            <p:ph type="body" sz="quarter" idx="17"/>
          </p:nvPr>
        </p:nvSpPr>
        <p:spPr>
          <a:xfrm>
            <a:off x="7165910" y="1695677"/>
            <a:ext cx="4111690" cy="1543049"/>
          </a:xfrm>
        </p:spPr>
        <p:txBody>
          <a:bodyPr/>
          <a:lstStyle/>
          <a:p>
            <a:pPr marL="285750" indent="-285750">
              <a:buFont typeface="Wingdings" panose="05000000000000000000" pitchFamily="2" charset="2"/>
              <a:buChar char="v"/>
            </a:pPr>
            <a:r>
              <a:rPr lang="en-US" dirty="0"/>
              <a:t>The MSE for the Decision Tree Regressor model is 0.00010182656695282748, which is slightly higher than that of the Linear Regression model and significantly higher than that of the Random Forest Regressor model.</a:t>
            </a:r>
          </a:p>
          <a:p>
            <a:pPr marL="285750" indent="-285750">
              <a:buFont typeface="Wingdings" panose="05000000000000000000" pitchFamily="2" charset="2"/>
              <a:buChar char="v"/>
            </a:pPr>
            <a:r>
              <a:rPr lang="en-US" dirty="0"/>
              <a:t>R-Squared value for Decision Tree Regressor model is 0.3346363737928908, which is lower than that of both the Linear Regression and Random Forest Regressor models.</a:t>
            </a:r>
            <a:endParaRPr lang="en-CA" dirty="0"/>
          </a:p>
        </p:txBody>
      </p:sp>
      <p:sp>
        <p:nvSpPr>
          <p:cNvPr id="8" name="Text Placeholder 7">
            <a:extLst>
              <a:ext uri="{FF2B5EF4-FFF2-40B4-BE49-F238E27FC236}">
                <a16:creationId xmlns:a16="http://schemas.microsoft.com/office/drawing/2014/main" id="{A3F952C8-0191-EE9D-016E-74358F05CF40}"/>
              </a:ext>
            </a:extLst>
          </p:cNvPr>
          <p:cNvSpPr>
            <a:spLocks noGrp="1"/>
          </p:cNvSpPr>
          <p:nvPr>
            <p:ph type="body" sz="quarter" idx="20"/>
          </p:nvPr>
        </p:nvSpPr>
        <p:spPr/>
        <p:txBody>
          <a:bodyPr/>
          <a:lstStyle/>
          <a:p>
            <a:r>
              <a:rPr lang="en-CA"/>
              <a:t>Photos provided by Pexels</a:t>
            </a:r>
          </a:p>
        </p:txBody>
      </p:sp>
      <p:sp>
        <p:nvSpPr>
          <p:cNvPr id="11" name="Text Placeholder 10">
            <a:extLst>
              <a:ext uri="{FF2B5EF4-FFF2-40B4-BE49-F238E27FC236}">
                <a16:creationId xmlns:a16="http://schemas.microsoft.com/office/drawing/2014/main" id="{F4CCF763-76A4-7472-3705-22BB0D400500}"/>
              </a:ext>
            </a:extLst>
          </p:cNvPr>
          <p:cNvSpPr>
            <a:spLocks noGrp="1"/>
          </p:cNvSpPr>
          <p:nvPr>
            <p:ph type="body" sz="quarter" idx="13"/>
          </p:nvPr>
        </p:nvSpPr>
        <p:spPr>
          <a:xfrm>
            <a:off x="1066799" y="1487377"/>
            <a:ext cx="2917371" cy="893761"/>
          </a:xfrm>
        </p:spPr>
        <p:txBody>
          <a:bodyPr/>
          <a:lstStyle/>
          <a:p>
            <a:r>
              <a:rPr lang="en-CA" dirty="0"/>
              <a:t>Linear Regression Model</a:t>
            </a:r>
          </a:p>
        </p:txBody>
      </p:sp>
      <p:graphicFrame>
        <p:nvGraphicFramePr>
          <p:cNvPr id="12" name="Table 11">
            <a:extLst>
              <a:ext uri="{FF2B5EF4-FFF2-40B4-BE49-F238E27FC236}">
                <a16:creationId xmlns:a16="http://schemas.microsoft.com/office/drawing/2014/main" id="{CF77B66D-3573-09A1-1635-8723BD080B49}"/>
              </a:ext>
            </a:extLst>
          </p:cNvPr>
          <p:cNvGraphicFramePr>
            <a:graphicFrameLocks noGrp="1"/>
          </p:cNvGraphicFramePr>
          <p:nvPr>
            <p:extLst>
              <p:ext uri="{D42A27DB-BD31-4B8C-83A1-F6EECF244321}">
                <p14:modId xmlns:p14="http://schemas.microsoft.com/office/powerpoint/2010/main" val="2362288508"/>
              </p:ext>
            </p:extLst>
          </p:nvPr>
        </p:nvGraphicFramePr>
        <p:xfrm>
          <a:off x="419100" y="4390798"/>
          <a:ext cx="10934698" cy="2172123"/>
        </p:xfrm>
        <a:graphic>
          <a:graphicData uri="http://schemas.openxmlformats.org/drawingml/2006/table">
            <a:tbl>
              <a:tblPr firstRow="1" bandRow="1">
                <a:tableStyleId>{5C22544A-7EE6-4342-B048-85BDC9FD1C3A}</a:tableStyleId>
              </a:tblPr>
              <a:tblGrid>
                <a:gridCol w="10934698">
                  <a:extLst>
                    <a:ext uri="{9D8B030D-6E8A-4147-A177-3AD203B41FA5}">
                      <a16:colId xmlns:a16="http://schemas.microsoft.com/office/drawing/2014/main" val="3335726056"/>
                    </a:ext>
                  </a:extLst>
                </a:gridCol>
              </a:tblGrid>
              <a:tr h="709083">
                <a:tc>
                  <a:txBody>
                    <a:bodyPr/>
                    <a:lstStyle/>
                    <a:p>
                      <a:pPr algn="just"/>
                      <a:r>
                        <a:rPr lang="en-CA" dirty="0"/>
                        <a:t>Random Forest Regressor Model</a:t>
                      </a:r>
                    </a:p>
                  </a:txBody>
                  <a:tcPr/>
                </a:tc>
                <a:extLst>
                  <a:ext uri="{0D108BD9-81ED-4DB2-BD59-A6C34878D82A}">
                    <a16:rowId xmlns:a16="http://schemas.microsoft.com/office/drawing/2014/main" val="4013597649"/>
                  </a:ext>
                </a:extLst>
              </a:tr>
              <a:tr h="1300919">
                <a:tc>
                  <a:txBody>
                    <a:bodyPr/>
                    <a:lstStyle/>
                    <a:p>
                      <a:pPr marL="285750" indent="-285750" algn="just">
                        <a:buFont typeface="Wingdings" panose="05000000000000000000" pitchFamily="2" charset="2"/>
                        <a:buChar char="v"/>
                      </a:pPr>
                      <a:r>
                        <a:rPr lang="en-US" dirty="0"/>
                        <a:t>The MSE for the Random Forest Regressor model is 4.805063383199276e-05 (0.00004805063383199276), which is lower than that of the Linear Regression model, indicating that the Random Forest Regressor model's predictions are closer to the actual values on average.</a:t>
                      </a:r>
                    </a:p>
                    <a:p>
                      <a:pPr marL="285750" indent="-285750" algn="just">
                        <a:buFont typeface="Wingdings" panose="05000000000000000000" pitchFamily="2" charset="2"/>
                        <a:buChar char="v"/>
                      </a:pPr>
                      <a:r>
                        <a:rPr lang="en-US" dirty="0"/>
                        <a:t>The R-squared score for the Random Forest Regressor model is 0.6860235503882227, which is significantly higher than that of the Linear Regression model, suggesting a better fit of the model to the data.</a:t>
                      </a:r>
                      <a:endParaRPr lang="en-CA" dirty="0"/>
                    </a:p>
                  </a:txBody>
                  <a:tcPr/>
                </a:tc>
                <a:extLst>
                  <a:ext uri="{0D108BD9-81ED-4DB2-BD59-A6C34878D82A}">
                    <a16:rowId xmlns:a16="http://schemas.microsoft.com/office/drawing/2014/main" val="3755231651"/>
                  </a:ext>
                </a:extLst>
              </a:tr>
            </a:tbl>
          </a:graphicData>
        </a:graphic>
      </p:graphicFrame>
      <p:sp>
        <p:nvSpPr>
          <p:cNvPr id="7" name="Picture Placeholder 6">
            <a:extLst>
              <a:ext uri="{FF2B5EF4-FFF2-40B4-BE49-F238E27FC236}">
                <a16:creationId xmlns:a16="http://schemas.microsoft.com/office/drawing/2014/main" id="{1D4223C5-A30F-6CDB-D827-ED6590B9131D}"/>
              </a:ext>
            </a:extLst>
          </p:cNvPr>
          <p:cNvSpPr>
            <a:spLocks noGrp="1"/>
          </p:cNvSpPr>
          <p:nvPr>
            <p:ph type="pic" sz="quarter" idx="19"/>
          </p:nvPr>
        </p:nvSpPr>
        <p:spPr>
          <a:xfrm>
            <a:off x="13771983" y="6573838"/>
            <a:ext cx="149289" cy="284162"/>
          </a:xfrm>
        </p:spPr>
        <p:txBody>
          <a:bodyPr>
            <a:normAutofit fontScale="55000" lnSpcReduction="20000"/>
          </a:bodyPr>
          <a:lstStyle/>
          <a:p>
            <a:endParaRPr lang="en-CA"/>
          </a:p>
        </p:txBody>
      </p:sp>
    </p:spTree>
    <p:extLst>
      <p:ext uri="{BB962C8B-B14F-4D97-AF65-F5344CB8AC3E}">
        <p14:creationId xmlns:p14="http://schemas.microsoft.com/office/powerpoint/2010/main" val="949441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B046C981-41AE-4422-A83F-8C89A4EA4E84}"/>
              </a:ext>
            </a:extLst>
          </p:cNvPr>
          <p:cNvSpPr>
            <a:spLocks noGrp="1"/>
          </p:cNvSpPr>
          <p:nvPr>
            <p:ph type="title"/>
          </p:nvPr>
        </p:nvSpPr>
        <p:spPr>
          <a:xfrm>
            <a:off x="838200" y="643467"/>
            <a:ext cx="2951205" cy="5571066"/>
          </a:xfrm>
        </p:spPr>
        <p:txBody>
          <a:bodyPr vert="horz" lIns="91440" tIns="45720" rIns="91440" bIns="45720" rtlCol="0" anchor="ctr">
            <a:normAutofit/>
          </a:bodyPr>
          <a:lstStyle/>
          <a:p>
            <a:r>
              <a:rPr lang="en-US" sz="4400" kern="1200">
                <a:solidFill>
                  <a:srgbClr val="FFFFFF"/>
                </a:solidFill>
                <a:latin typeface="+mj-lt"/>
                <a:ea typeface="+mj-ea"/>
                <a:cs typeface="+mj-cs"/>
              </a:rPr>
              <a:t>Conclusion</a:t>
            </a:r>
          </a:p>
        </p:txBody>
      </p:sp>
      <p:sp>
        <p:nvSpPr>
          <p:cNvPr id="3" name="Text Placeholder 2">
            <a:extLst>
              <a:ext uri="{FF2B5EF4-FFF2-40B4-BE49-F238E27FC236}">
                <a16:creationId xmlns:a16="http://schemas.microsoft.com/office/drawing/2014/main" id="{D0DD0B51-672F-7868-E0F8-676BEECA1ED0}"/>
              </a:ext>
            </a:extLst>
          </p:cNvPr>
          <p:cNvSpPr>
            <a:spLocks/>
          </p:cNvSpPr>
          <p:nvPr/>
        </p:nvSpPr>
        <p:spPr>
          <a:xfrm>
            <a:off x="5210522" y="2399738"/>
            <a:ext cx="1811149" cy="461376"/>
          </a:xfrm>
          <a:prstGeom prst="rect">
            <a:avLst/>
          </a:prstGeom>
        </p:spPr>
        <p:txBody>
          <a:bodyPr/>
          <a:lstStyle/>
          <a:p>
            <a:pPr defTabSz="566928">
              <a:spcAft>
                <a:spcPts val="600"/>
              </a:spcAft>
            </a:pPr>
            <a:r>
              <a:rPr lang="en-CA" sz="1116" kern="1200">
                <a:solidFill>
                  <a:schemeClr val="tx1"/>
                </a:solidFill>
                <a:latin typeface="+mn-lt"/>
                <a:ea typeface="+mn-ea"/>
                <a:cs typeface="+mn-cs"/>
              </a:rPr>
              <a:t>Key Findings</a:t>
            </a:r>
            <a:endParaRPr lang="en-CA"/>
          </a:p>
        </p:txBody>
      </p:sp>
      <p:sp>
        <p:nvSpPr>
          <p:cNvPr id="4" name="Text Placeholder 3">
            <a:extLst>
              <a:ext uri="{FF2B5EF4-FFF2-40B4-BE49-F238E27FC236}">
                <a16:creationId xmlns:a16="http://schemas.microsoft.com/office/drawing/2014/main" id="{D99982B9-9A20-2A11-A044-445695E9F161}"/>
              </a:ext>
            </a:extLst>
          </p:cNvPr>
          <p:cNvSpPr>
            <a:spLocks/>
          </p:cNvSpPr>
          <p:nvPr/>
        </p:nvSpPr>
        <p:spPr>
          <a:xfrm>
            <a:off x="7447923" y="2397594"/>
            <a:ext cx="1811149" cy="461376"/>
          </a:xfrm>
          <a:prstGeom prst="rect">
            <a:avLst/>
          </a:prstGeom>
        </p:spPr>
        <p:txBody>
          <a:bodyPr/>
          <a:lstStyle/>
          <a:p>
            <a:pPr defTabSz="566928">
              <a:spcAft>
                <a:spcPts val="600"/>
              </a:spcAft>
            </a:pPr>
            <a:r>
              <a:rPr lang="en-CA" sz="1116" kern="1200">
                <a:solidFill>
                  <a:schemeClr val="tx1"/>
                </a:solidFill>
                <a:latin typeface="+mn-lt"/>
                <a:ea typeface="+mn-ea"/>
                <a:cs typeface="+mn-cs"/>
              </a:rPr>
              <a:t>Future Applications</a:t>
            </a:r>
            <a:endParaRPr lang="en-CA"/>
          </a:p>
        </p:txBody>
      </p:sp>
      <p:sp>
        <p:nvSpPr>
          <p:cNvPr id="5" name="Text Placeholder 4">
            <a:extLst>
              <a:ext uri="{FF2B5EF4-FFF2-40B4-BE49-F238E27FC236}">
                <a16:creationId xmlns:a16="http://schemas.microsoft.com/office/drawing/2014/main" id="{282E5F44-1660-062C-DCA6-D7DF662747A9}"/>
              </a:ext>
            </a:extLst>
          </p:cNvPr>
          <p:cNvSpPr>
            <a:spLocks/>
          </p:cNvSpPr>
          <p:nvPr/>
        </p:nvSpPr>
        <p:spPr>
          <a:xfrm>
            <a:off x="9688205" y="2397594"/>
            <a:ext cx="1811149" cy="461376"/>
          </a:xfrm>
          <a:prstGeom prst="rect">
            <a:avLst/>
          </a:prstGeom>
        </p:spPr>
        <p:txBody>
          <a:bodyPr/>
          <a:lstStyle/>
          <a:p>
            <a:pPr defTabSz="566928">
              <a:spcAft>
                <a:spcPts val="600"/>
              </a:spcAft>
            </a:pPr>
            <a:r>
              <a:rPr lang="en-CA" sz="1116" kern="1200">
                <a:solidFill>
                  <a:schemeClr val="tx1"/>
                </a:solidFill>
                <a:latin typeface="+mn-lt"/>
                <a:ea typeface="+mn-ea"/>
                <a:cs typeface="+mn-cs"/>
              </a:rPr>
              <a:t>Overall Impact</a:t>
            </a:r>
            <a:endParaRPr lang="en-CA"/>
          </a:p>
        </p:txBody>
      </p:sp>
      <p:sp>
        <p:nvSpPr>
          <p:cNvPr id="6" name="Text Placeholder 5">
            <a:extLst>
              <a:ext uri="{FF2B5EF4-FFF2-40B4-BE49-F238E27FC236}">
                <a16:creationId xmlns:a16="http://schemas.microsoft.com/office/drawing/2014/main" id="{C3607C37-B01A-720F-A3A3-1FDE92368586}"/>
              </a:ext>
            </a:extLst>
          </p:cNvPr>
          <p:cNvSpPr>
            <a:spLocks/>
          </p:cNvSpPr>
          <p:nvPr/>
        </p:nvSpPr>
        <p:spPr>
          <a:xfrm>
            <a:off x="5207640" y="3142807"/>
            <a:ext cx="1811149" cy="1277265"/>
          </a:xfrm>
          <a:prstGeom prst="rect">
            <a:avLst/>
          </a:prstGeom>
        </p:spPr>
        <p:txBody>
          <a:bodyPr/>
          <a:lstStyle/>
          <a:p>
            <a:pPr defTabSz="566928">
              <a:spcAft>
                <a:spcPts val="600"/>
              </a:spcAft>
            </a:pPr>
            <a:r>
              <a:rPr lang="en-CA" sz="1116" kern="1200">
                <a:solidFill>
                  <a:schemeClr val="tx1"/>
                </a:solidFill>
                <a:latin typeface="+mn-lt"/>
                <a:ea typeface="+mn-ea"/>
                <a:cs typeface="+mn-cs"/>
              </a:rPr>
              <a:t>As mentioned in the correlation matrix the battery voltage is the target variable.</a:t>
            </a:r>
            <a:endParaRPr lang="en-CA"/>
          </a:p>
        </p:txBody>
      </p:sp>
      <p:sp>
        <p:nvSpPr>
          <p:cNvPr id="7" name="Text Placeholder 6">
            <a:extLst>
              <a:ext uri="{FF2B5EF4-FFF2-40B4-BE49-F238E27FC236}">
                <a16:creationId xmlns:a16="http://schemas.microsoft.com/office/drawing/2014/main" id="{F06673D3-1525-7294-4383-55D69F9B278A}"/>
              </a:ext>
            </a:extLst>
          </p:cNvPr>
          <p:cNvSpPr>
            <a:spLocks/>
          </p:cNvSpPr>
          <p:nvPr/>
        </p:nvSpPr>
        <p:spPr>
          <a:xfrm>
            <a:off x="7447923" y="3142807"/>
            <a:ext cx="1811149" cy="1277265"/>
          </a:xfrm>
          <a:prstGeom prst="rect">
            <a:avLst/>
          </a:prstGeom>
        </p:spPr>
        <p:txBody>
          <a:bodyPr/>
          <a:lstStyle/>
          <a:p>
            <a:pPr defTabSz="566928">
              <a:spcAft>
                <a:spcPts val="600"/>
              </a:spcAft>
            </a:pPr>
            <a:r>
              <a:rPr lang="en-US" sz="1116" kern="1200">
                <a:solidFill>
                  <a:schemeClr val="tx1"/>
                </a:solidFill>
                <a:latin typeface="+mn-lt"/>
                <a:ea typeface="+mn-ea"/>
                <a:cs typeface="+mn-cs"/>
              </a:rPr>
              <a:t>The lifetime of the battery is predicted according to the voltage level for the future to predict the time period left for the  battery in the usage.</a:t>
            </a:r>
            <a:endParaRPr lang="en-CA"/>
          </a:p>
        </p:txBody>
      </p:sp>
      <p:sp>
        <p:nvSpPr>
          <p:cNvPr id="8" name="Text Placeholder 7">
            <a:extLst>
              <a:ext uri="{FF2B5EF4-FFF2-40B4-BE49-F238E27FC236}">
                <a16:creationId xmlns:a16="http://schemas.microsoft.com/office/drawing/2014/main" id="{8E9C0582-7EAC-C282-2837-FC885DA0979A}"/>
              </a:ext>
            </a:extLst>
          </p:cNvPr>
          <p:cNvSpPr>
            <a:spLocks/>
          </p:cNvSpPr>
          <p:nvPr/>
        </p:nvSpPr>
        <p:spPr>
          <a:xfrm>
            <a:off x="9688205" y="3142807"/>
            <a:ext cx="1811149" cy="1277265"/>
          </a:xfrm>
          <a:prstGeom prst="rect">
            <a:avLst/>
          </a:prstGeom>
        </p:spPr>
        <p:txBody>
          <a:bodyPr/>
          <a:lstStyle/>
          <a:p>
            <a:pPr defTabSz="566928">
              <a:spcAft>
                <a:spcPts val="600"/>
              </a:spcAft>
            </a:pPr>
            <a:r>
              <a:rPr lang="en-CA" sz="1116" kern="1200">
                <a:solidFill>
                  <a:schemeClr val="tx1"/>
                </a:solidFill>
                <a:latin typeface="+mn-lt"/>
                <a:ea typeface="+mn-ea"/>
                <a:cs typeface="+mn-cs"/>
              </a:rPr>
              <a:t>By this insights the Drivool Technology can be responsible for either notify or install a battery health notifier according to the usage.</a:t>
            </a:r>
            <a:endParaRPr lang="en-CA"/>
          </a:p>
        </p:txBody>
      </p:sp>
    </p:spTree>
    <p:extLst>
      <p:ext uri="{BB962C8B-B14F-4D97-AF65-F5344CB8AC3E}">
        <p14:creationId xmlns:p14="http://schemas.microsoft.com/office/powerpoint/2010/main" val="61691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205CD0-1C1A-0520-B502-7A8F38C081C6}"/>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kern="1200">
                <a:solidFill>
                  <a:schemeClr val="tx1"/>
                </a:solidFill>
                <a:latin typeface="+mj-lt"/>
                <a:ea typeface="+mj-ea"/>
                <a:cs typeface="+mj-cs"/>
              </a:rPr>
              <a:t>Group Members</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3A6BD3F1-60BC-07FB-5E82-4EEAF0099502}"/>
              </a:ext>
            </a:extLst>
          </p:cNvPr>
          <p:cNvSpPr>
            <a:spLocks noGrp="1"/>
          </p:cNvSpPr>
          <p:nvPr>
            <p:ph type="body" sz="quarter" idx="21"/>
          </p:nvPr>
        </p:nvSpPr>
        <p:spPr>
          <a:xfrm>
            <a:off x="15022285" y="7856374"/>
            <a:ext cx="370114" cy="1782925"/>
          </a:xfrm>
        </p:spPr>
        <p:txBody>
          <a:bodyPr/>
          <a:lstStyle/>
          <a:p>
            <a:endParaRPr lang="en-CA" dirty="0"/>
          </a:p>
        </p:txBody>
      </p:sp>
      <p:sp>
        <p:nvSpPr>
          <p:cNvPr id="5" name="Text Placeholder 4">
            <a:extLst>
              <a:ext uri="{FF2B5EF4-FFF2-40B4-BE49-F238E27FC236}">
                <a16:creationId xmlns:a16="http://schemas.microsoft.com/office/drawing/2014/main" id="{F591C870-6788-27C5-DB7D-9F0819238CC2}"/>
              </a:ext>
            </a:extLst>
          </p:cNvPr>
          <p:cNvSpPr>
            <a:spLocks noGrp="1"/>
          </p:cNvSpPr>
          <p:nvPr>
            <p:ph type="body" sz="quarter" idx="17"/>
          </p:nvPr>
        </p:nvSpPr>
        <p:spPr>
          <a:xfrm>
            <a:off x="14369142" y="7968341"/>
            <a:ext cx="298578" cy="93307"/>
          </a:xfrm>
        </p:spPr>
        <p:txBody>
          <a:bodyPr/>
          <a:lstStyle/>
          <a:p>
            <a:endParaRPr lang="en-CA" dirty="0"/>
          </a:p>
        </p:txBody>
      </p:sp>
      <p:sp>
        <p:nvSpPr>
          <p:cNvPr id="6" name="Text Placeholder 5">
            <a:extLst>
              <a:ext uri="{FF2B5EF4-FFF2-40B4-BE49-F238E27FC236}">
                <a16:creationId xmlns:a16="http://schemas.microsoft.com/office/drawing/2014/main" id="{BD5F175A-21BC-30C3-E87A-9361D6592061}"/>
              </a:ext>
            </a:extLst>
          </p:cNvPr>
          <p:cNvSpPr>
            <a:spLocks noGrp="1"/>
          </p:cNvSpPr>
          <p:nvPr>
            <p:ph type="body" sz="quarter" idx="18"/>
          </p:nvPr>
        </p:nvSpPr>
        <p:spPr>
          <a:xfrm flipH="1" flipV="1">
            <a:off x="15737204" y="8015928"/>
            <a:ext cx="45719" cy="45719"/>
          </a:xfrm>
        </p:spPr>
        <p:txBody>
          <a:bodyPr/>
          <a:lstStyle/>
          <a:p>
            <a:endParaRPr lang="en-CA" dirty="0"/>
          </a:p>
        </p:txBody>
      </p:sp>
      <p:sp>
        <p:nvSpPr>
          <p:cNvPr id="7" name="Text Placeholder 6">
            <a:extLst>
              <a:ext uri="{FF2B5EF4-FFF2-40B4-BE49-F238E27FC236}">
                <a16:creationId xmlns:a16="http://schemas.microsoft.com/office/drawing/2014/main" id="{7B46AD77-A650-FC60-FDA3-108AF5460F2B}"/>
              </a:ext>
            </a:extLst>
          </p:cNvPr>
          <p:cNvSpPr>
            <a:spLocks noGrp="1"/>
          </p:cNvSpPr>
          <p:nvPr>
            <p:ph type="body" sz="quarter" idx="20"/>
          </p:nvPr>
        </p:nvSpPr>
        <p:spPr>
          <a:xfrm>
            <a:off x="13771983" y="7753738"/>
            <a:ext cx="298579" cy="214604"/>
          </a:xfrm>
        </p:spPr>
        <p:txBody>
          <a:bodyPr/>
          <a:lstStyle/>
          <a:p>
            <a:endParaRPr lang="en-CA" dirty="0"/>
          </a:p>
        </p:txBody>
      </p:sp>
      <p:graphicFrame>
        <p:nvGraphicFramePr>
          <p:cNvPr id="10" name="Text Placeholder 7">
            <a:extLst>
              <a:ext uri="{FF2B5EF4-FFF2-40B4-BE49-F238E27FC236}">
                <a16:creationId xmlns:a16="http://schemas.microsoft.com/office/drawing/2014/main" id="{93EE4C13-C43A-074A-58C1-F300587A5F63}"/>
              </a:ext>
            </a:extLst>
          </p:cNvPr>
          <p:cNvGraphicFramePr/>
          <p:nvPr>
            <p:extLst>
              <p:ext uri="{D42A27DB-BD31-4B8C-83A1-F6EECF244321}">
                <p14:modId xmlns:p14="http://schemas.microsoft.com/office/powerpoint/2010/main" val="80181651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861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B2C1E-CAEA-2ED8-6A55-75CCBB26239F}"/>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a:solidFill>
                  <a:schemeClr val="tx1"/>
                </a:solidFill>
                <a:latin typeface="+mj-lt"/>
                <a:ea typeface="+mj-ea"/>
                <a:cs typeface="+mj-cs"/>
              </a:rPr>
              <a:t>Background  &amp; Motivation</a:t>
            </a:r>
          </a:p>
        </p:txBody>
      </p:sp>
      <p:sp>
        <p:nvSpPr>
          <p:cNvPr id="16" name="Rectangle 1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4E5A0779-DFCA-32A9-0C64-F8DE30A87491}"/>
              </a:ext>
            </a:extLst>
          </p:cNvPr>
          <p:cNvSpPr>
            <a:spLocks/>
          </p:cNvSpPr>
          <p:nvPr/>
        </p:nvSpPr>
        <p:spPr>
          <a:xfrm flipV="1">
            <a:off x="13925549" y="5734050"/>
            <a:ext cx="361950" cy="2209800"/>
          </a:xfrm>
          <a:prstGeom prst="rect">
            <a:avLst/>
          </a:prstGeom>
        </p:spPr>
        <p:txBody>
          <a:bodyPr/>
          <a:lstStyle/>
          <a:p>
            <a:endParaRPr lang="en-CA" dirty="0"/>
          </a:p>
        </p:txBody>
      </p:sp>
      <p:sp>
        <p:nvSpPr>
          <p:cNvPr id="4" name="Text Placeholder 3">
            <a:extLst>
              <a:ext uri="{FF2B5EF4-FFF2-40B4-BE49-F238E27FC236}">
                <a16:creationId xmlns:a16="http://schemas.microsoft.com/office/drawing/2014/main" id="{B7D5794D-D806-1637-DD66-27B3D4AA76CD}"/>
              </a:ext>
            </a:extLst>
          </p:cNvPr>
          <p:cNvSpPr>
            <a:spLocks/>
          </p:cNvSpPr>
          <p:nvPr/>
        </p:nvSpPr>
        <p:spPr>
          <a:xfrm flipV="1">
            <a:off x="14649450" y="7029450"/>
            <a:ext cx="361950" cy="133350"/>
          </a:xfrm>
          <a:prstGeom prst="rect">
            <a:avLst/>
          </a:prstGeom>
        </p:spPr>
        <p:txBody>
          <a:bodyPr/>
          <a:lstStyle/>
          <a:p>
            <a:endParaRPr lang="en-CA" dirty="0"/>
          </a:p>
        </p:txBody>
      </p:sp>
      <p:sp>
        <p:nvSpPr>
          <p:cNvPr id="5" name="Text Placeholder 4">
            <a:extLst>
              <a:ext uri="{FF2B5EF4-FFF2-40B4-BE49-F238E27FC236}">
                <a16:creationId xmlns:a16="http://schemas.microsoft.com/office/drawing/2014/main" id="{2D36D6A4-1D61-2BDD-FD74-462C2F657D72}"/>
              </a:ext>
            </a:extLst>
          </p:cNvPr>
          <p:cNvSpPr>
            <a:spLocks/>
          </p:cNvSpPr>
          <p:nvPr/>
        </p:nvSpPr>
        <p:spPr>
          <a:xfrm flipV="1">
            <a:off x="15373349" y="7898130"/>
            <a:ext cx="45719" cy="45719"/>
          </a:xfrm>
          <a:prstGeom prst="rect">
            <a:avLst/>
          </a:prstGeom>
        </p:spPr>
        <p:txBody>
          <a:bodyPr/>
          <a:lstStyle/>
          <a:p>
            <a:endParaRPr lang="en-CA" dirty="0"/>
          </a:p>
        </p:txBody>
      </p:sp>
      <p:sp>
        <p:nvSpPr>
          <p:cNvPr id="6" name="Text Placeholder 5">
            <a:extLst>
              <a:ext uri="{FF2B5EF4-FFF2-40B4-BE49-F238E27FC236}">
                <a16:creationId xmlns:a16="http://schemas.microsoft.com/office/drawing/2014/main" id="{8F609EF9-FD65-0BDA-22C4-C7011F7F0086}"/>
              </a:ext>
            </a:extLst>
          </p:cNvPr>
          <p:cNvSpPr>
            <a:spLocks/>
          </p:cNvSpPr>
          <p:nvPr/>
        </p:nvSpPr>
        <p:spPr>
          <a:xfrm>
            <a:off x="838200" y="1988260"/>
            <a:ext cx="4806396" cy="3543957"/>
          </a:xfrm>
          <a:prstGeom prst="rect">
            <a:avLst/>
          </a:prstGeom>
        </p:spPr>
        <p:txBody>
          <a:bodyPr/>
          <a:lstStyle/>
          <a:p>
            <a:pPr defTabSz="813816">
              <a:spcAft>
                <a:spcPts val="600"/>
              </a:spcAft>
            </a:pPr>
            <a:r>
              <a:rPr lang="en-US" sz="1602" kern="1200" err="1">
                <a:solidFill>
                  <a:schemeClr val="tx1"/>
                </a:solidFill>
                <a:latin typeface="+mn-lt"/>
                <a:ea typeface="+mn-ea"/>
                <a:cs typeface="+mn-cs"/>
              </a:rPr>
              <a:t>Drivool</a:t>
            </a:r>
            <a:r>
              <a:rPr lang="en-US" sz="1602" kern="1200">
                <a:solidFill>
                  <a:schemeClr val="tx1"/>
                </a:solidFill>
                <a:latin typeface="+mn-lt"/>
                <a:ea typeface="+mn-ea"/>
                <a:cs typeface="+mn-cs"/>
              </a:rPr>
              <a:t> Technologies focuses on leveraging advanced tech for improved transportation </a:t>
            </a:r>
            <a:r>
              <a:rPr lang="en-US" sz="1602" kern="1200" err="1">
                <a:solidFill>
                  <a:schemeClr val="tx1"/>
                </a:solidFill>
                <a:latin typeface="+mn-lt"/>
                <a:ea typeface="+mn-ea"/>
                <a:cs typeface="+mn-cs"/>
              </a:rPr>
              <a:t>experiences.The</a:t>
            </a:r>
            <a:r>
              <a:rPr lang="en-US" sz="1602" kern="1200">
                <a:solidFill>
                  <a:schemeClr val="tx1"/>
                </a:solidFill>
                <a:latin typeface="+mn-lt"/>
                <a:ea typeface="+mn-ea"/>
                <a:cs typeface="+mn-cs"/>
              </a:rPr>
              <a:t> primary objective is to offer users actionable insights from GPS data for better decision-</a:t>
            </a:r>
            <a:r>
              <a:rPr lang="en-US" sz="1602" kern="1200" err="1">
                <a:solidFill>
                  <a:schemeClr val="tx1"/>
                </a:solidFill>
                <a:latin typeface="+mn-lt"/>
                <a:ea typeface="+mn-ea"/>
                <a:cs typeface="+mn-cs"/>
              </a:rPr>
              <a:t>making.The</a:t>
            </a:r>
            <a:r>
              <a:rPr lang="en-US" sz="1602" kern="1200">
                <a:solidFill>
                  <a:schemeClr val="tx1"/>
                </a:solidFill>
                <a:latin typeface="+mn-lt"/>
                <a:ea typeface="+mn-ea"/>
                <a:cs typeface="+mn-cs"/>
              </a:rPr>
              <a:t> company employs cutting-edge data processing techniques for real-time and historical GPS data </a:t>
            </a:r>
            <a:r>
              <a:rPr lang="en-US" sz="1602" kern="1200" err="1">
                <a:solidFill>
                  <a:schemeClr val="tx1"/>
                </a:solidFill>
                <a:latin typeface="+mn-lt"/>
                <a:ea typeface="+mn-ea"/>
                <a:cs typeface="+mn-cs"/>
              </a:rPr>
              <a:t>analysis.Dynamic</a:t>
            </a:r>
            <a:r>
              <a:rPr lang="en-US" sz="1602" kern="1200">
                <a:solidFill>
                  <a:schemeClr val="tx1"/>
                </a:solidFill>
                <a:latin typeface="+mn-lt"/>
                <a:ea typeface="+mn-ea"/>
                <a:cs typeface="+mn-cs"/>
              </a:rPr>
              <a:t> visuals are created, providing live updates and insights into past </a:t>
            </a:r>
            <a:r>
              <a:rPr lang="en-US" sz="1602" kern="1200" err="1">
                <a:solidFill>
                  <a:schemeClr val="tx1"/>
                </a:solidFill>
                <a:latin typeface="+mn-lt"/>
                <a:ea typeface="+mn-ea"/>
                <a:cs typeface="+mn-cs"/>
              </a:rPr>
              <a:t>trends.Advanced</a:t>
            </a:r>
            <a:r>
              <a:rPr lang="en-US" sz="1602" kern="1200">
                <a:solidFill>
                  <a:schemeClr val="tx1"/>
                </a:solidFill>
                <a:latin typeface="+mn-lt"/>
                <a:ea typeface="+mn-ea"/>
                <a:cs typeface="+mn-cs"/>
              </a:rPr>
              <a:t> technology ensures access to accurate and up-to-date </a:t>
            </a:r>
            <a:r>
              <a:rPr lang="en-US" sz="1602" kern="1200" err="1">
                <a:solidFill>
                  <a:schemeClr val="tx1"/>
                </a:solidFill>
                <a:latin typeface="+mn-lt"/>
                <a:ea typeface="+mn-ea"/>
                <a:cs typeface="+mn-cs"/>
              </a:rPr>
              <a:t>information.Both</a:t>
            </a:r>
            <a:r>
              <a:rPr lang="en-US" sz="1602" kern="1200">
                <a:solidFill>
                  <a:schemeClr val="tx1"/>
                </a:solidFill>
                <a:latin typeface="+mn-lt"/>
                <a:ea typeface="+mn-ea"/>
                <a:cs typeface="+mn-cs"/>
              </a:rPr>
              <a:t> real-time and historical GPS data are collected and transformed into clear </a:t>
            </a:r>
            <a:r>
              <a:rPr lang="en-US" sz="1602" kern="1200" err="1">
                <a:solidFill>
                  <a:schemeClr val="tx1"/>
                </a:solidFill>
                <a:latin typeface="+mn-lt"/>
                <a:ea typeface="+mn-ea"/>
                <a:cs typeface="+mn-cs"/>
              </a:rPr>
              <a:t>visuals.Users</a:t>
            </a:r>
            <a:r>
              <a:rPr lang="en-US" sz="1602" kern="1200">
                <a:solidFill>
                  <a:schemeClr val="tx1"/>
                </a:solidFill>
                <a:latin typeface="+mn-lt"/>
                <a:ea typeface="+mn-ea"/>
                <a:cs typeface="+mn-cs"/>
              </a:rPr>
              <a:t> can interact with these visuals to derive benefits for decision support in transportation.</a:t>
            </a:r>
            <a:endParaRPr lang="en-CA"/>
          </a:p>
        </p:txBody>
      </p:sp>
      <p:sp>
        <p:nvSpPr>
          <p:cNvPr id="7" name="Text Placeholder 6">
            <a:extLst>
              <a:ext uri="{FF2B5EF4-FFF2-40B4-BE49-F238E27FC236}">
                <a16:creationId xmlns:a16="http://schemas.microsoft.com/office/drawing/2014/main" id="{8B2F124F-D353-6285-5022-E19A290CD9F4}"/>
              </a:ext>
            </a:extLst>
          </p:cNvPr>
          <p:cNvSpPr>
            <a:spLocks/>
          </p:cNvSpPr>
          <p:nvPr/>
        </p:nvSpPr>
        <p:spPr>
          <a:xfrm>
            <a:off x="5969339" y="1988260"/>
            <a:ext cx="5375317" cy="4033624"/>
          </a:xfrm>
          <a:prstGeom prst="rect">
            <a:avLst/>
          </a:prstGeom>
        </p:spPr>
        <p:txBody>
          <a:bodyPr/>
          <a:lstStyle/>
          <a:p>
            <a:pPr defTabSz="813816">
              <a:spcAft>
                <a:spcPts val="600"/>
              </a:spcAft>
            </a:pPr>
            <a:r>
              <a:rPr lang="en-US" sz="1602" kern="1200">
                <a:solidFill>
                  <a:schemeClr val="tx1"/>
                </a:solidFill>
                <a:latin typeface="Söhne"/>
                <a:ea typeface="+mn-ea"/>
                <a:cs typeface="+mn-cs"/>
              </a:rPr>
              <a:t>The project highlights user interaction with visuals for maximum benefit. </a:t>
            </a:r>
            <a:r>
              <a:rPr lang="en-US" sz="1602" kern="1200" err="1">
                <a:solidFill>
                  <a:schemeClr val="tx1"/>
                </a:solidFill>
                <a:latin typeface="Söhne"/>
                <a:ea typeface="+mn-ea"/>
                <a:cs typeface="+mn-cs"/>
              </a:rPr>
              <a:t>Drivool</a:t>
            </a:r>
            <a:r>
              <a:rPr lang="en-US" sz="1602" kern="1200">
                <a:solidFill>
                  <a:schemeClr val="tx1"/>
                </a:solidFill>
                <a:latin typeface="Söhne"/>
                <a:ea typeface="+mn-ea"/>
                <a:cs typeface="+mn-cs"/>
              </a:rPr>
              <a:t> Technologies creates user-friendly interfaces for seamless data interaction, empowering users to customize their experience and extract relevant insights for decision-</a:t>
            </a:r>
            <a:r>
              <a:rPr lang="en-US" sz="1602" kern="1200" err="1">
                <a:solidFill>
                  <a:schemeClr val="tx1"/>
                </a:solidFill>
                <a:latin typeface="Söhne"/>
                <a:ea typeface="+mn-ea"/>
                <a:cs typeface="+mn-cs"/>
              </a:rPr>
              <a:t>making.The</a:t>
            </a:r>
            <a:r>
              <a:rPr lang="en-US" sz="1602" kern="1200">
                <a:solidFill>
                  <a:schemeClr val="tx1"/>
                </a:solidFill>
                <a:latin typeface="Söhne"/>
                <a:ea typeface="+mn-ea"/>
                <a:cs typeface="+mn-cs"/>
              </a:rPr>
              <a:t> project's motivation lies in optimizing vehicle performance through battery life prediction. </a:t>
            </a:r>
            <a:r>
              <a:rPr lang="en-US" sz="1602" kern="1200" err="1">
                <a:solidFill>
                  <a:schemeClr val="tx1"/>
                </a:solidFill>
                <a:latin typeface="Söhne"/>
                <a:ea typeface="+mn-ea"/>
                <a:cs typeface="+mn-cs"/>
              </a:rPr>
              <a:t>Drivool</a:t>
            </a:r>
            <a:r>
              <a:rPr lang="en-US" sz="1602" kern="1200">
                <a:solidFill>
                  <a:schemeClr val="tx1"/>
                </a:solidFill>
                <a:latin typeface="Söhne"/>
                <a:ea typeface="+mn-ea"/>
                <a:cs typeface="+mn-cs"/>
              </a:rPr>
              <a:t> aims to revolutionize this by employing advanced analytics and machine learning to provide accurate insights. This enables informed decisions, maximizing vehicle efficiency in the transportation industry.</a:t>
            </a:r>
            <a:endParaRPr lang="en-CA"/>
          </a:p>
        </p:txBody>
      </p:sp>
      <p:sp>
        <p:nvSpPr>
          <p:cNvPr id="8" name="Text Placeholder 7">
            <a:extLst>
              <a:ext uri="{FF2B5EF4-FFF2-40B4-BE49-F238E27FC236}">
                <a16:creationId xmlns:a16="http://schemas.microsoft.com/office/drawing/2014/main" id="{FEB77BE7-A57A-636B-3F53-67E98272A9E8}"/>
              </a:ext>
            </a:extLst>
          </p:cNvPr>
          <p:cNvSpPr>
            <a:spLocks/>
          </p:cNvSpPr>
          <p:nvPr/>
        </p:nvSpPr>
        <p:spPr>
          <a:xfrm flipH="1" flipV="1">
            <a:off x="15327629" y="7162799"/>
            <a:ext cx="45719" cy="409574"/>
          </a:xfrm>
          <a:prstGeom prst="rect">
            <a:avLst/>
          </a:prstGeom>
        </p:spPr>
        <p:txBody>
          <a:bodyPr/>
          <a:lstStyle/>
          <a:p>
            <a:endParaRPr lang="en-CA" dirty="0"/>
          </a:p>
        </p:txBody>
      </p:sp>
    </p:spTree>
    <p:extLst>
      <p:ext uri="{BB962C8B-B14F-4D97-AF65-F5344CB8AC3E}">
        <p14:creationId xmlns:p14="http://schemas.microsoft.com/office/powerpoint/2010/main" val="47381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2678-0528-38E2-F2FF-573E9598F2F9}"/>
              </a:ext>
            </a:extLst>
          </p:cNvPr>
          <p:cNvSpPr>
            <a:spLocks noGrp="1"/>
          </p:cNvSpPr>
          <p:nvPr>
            <p:ph type="title"/>
          </p:nvPr>
        </p:nvSpPr>
        <p:spPr>
          <a:xfrm>
            <a:off x="475862" y="205274"/>
            <a:ext cx="10877938" cy="961053"/>
          </a:xfrm>
        </p:spPr>
        <p:txBody>
          <a:bodyPr/>
          <a:lstStyle/>
          <a:p>
            <a:r>
              <a:rPr lang="en-CA"/>
              <a:t>Dataset Overview</a:t>
            </a:r>
            <a:endParaRPr lang="en-CA" dirty="0"/>
          </a:p>
        </p:txBody>
      </p:sp>
      <p:sp>
        <p:nvSpPr>
          <p:cNvPr id="4" name="Text Placeholder 3">
            <a:extLst>
              <a:ext uri="{FF2B5EF4-FFF2-40B4-BE49-F238E27FC236}">
                <a16:creationId xmlns:a16="http://schemas.microsoft.com/office/drawing/2014/main" id="{7213B23E-33F3-F505-346E-9BBD2A36E759}"/>
              </a:ext>
            </a:extLst>
          </p:cNvPr>
          <p:cNvSpPr>
            <a:spLocks noGrp="1"/>
          </p:cNvSpPr>
          <p:nvPr>
            <p:ph type="body" sz="quarter" idx="21"/>
          </p:nvPr>
        </p:nvSpPr>
        <p:spPr>
          <a:xfrm flipV="1">
            <a:off x="14425126" y="6960637"/>
            <a:ext cx="363893" cy="737118"/>
          </a:xfrm>
        </p:spPr>
        <p:txBody>
          <a:bodyPr/>
          <a:lstStyle/>
          <a:p>
            <a:endParaRPr lang="en-CA" dirty="0"/>
          </a:p>
        </p:txBody>
      </p:sp>
      <p:sp>
        <p:nvSpPr>
          <p:cNvPr id="5" name="Text Placeholder 4">
            <a:extLst>
              <a:ext uri="{FF2B5EF4-FFF2-40B4-BE49-F238E27FC236}">
                <a16:creationId xmlns:a16="http://schemas.microsoft.com/office/drawing/2014/main" id="{6D4DBAA3-0084-5A45-76B6-9F293BAA0EA4}"/>
              </a:ext>
            </a:extLst>
          </p:cNvPr>
          <p:cNvSpPr>
            <a:spLocks noGrp="1"/>
          </p:cNvSpPr>
          <p:nvPr>
            <p:ph type="body" sz="quarter" idx="17"/>
          </p:nvPr>
        </p:nvSpPr>
        <p:spPr>
          <a:xfrm flipH="1">
            <a:off x="14705044" y="7035281"/>
            <a:ext cx="363894" cy="662473"/>
          </a:xfrm>
        </p:spPr>
        <p:txBody>
          <a:bodyPr/>
          <a:lstStyle/>
          <a:p>
            <a:endParaRPr lang="en-CA" dirty="0"/>
          </a:p>
        </p:txBody>
      </p:sp>
      <p:sp>
        <p:nvSpPr>
          <p:cNvPr id="7" name="Text Placeholder 6">
            <a:extLst>
              <a:ext uri="{FF2B5EF4-FFF2-40B4-BE49-F238E27FC236}">
                <a16:creationId xmlns:a16="http://schemas.microsoft.com/office/drawing/2014/main" id="{61169C68-1E6D-2BE8-5A2F-EC8813FCA39E}"/>
              </a:ext>
            </a:extLst>
          </p:cNvPr>
          <p:cNvSpPr>
            <a:spLocks noGrp="1"/>
          </p:cNvSpPr>
          <p:nvPr>
            <p:ph type="body" sz="quarter" idx="20"/>
          </p:nvPr>
        </p:nvSpPr>
        <p:spPr/>
        <p:txBody>
          <a:bodyPr/>
          <a:lstStyle/>
          <a:p>
            <a:endParaRPr lang="en-CA"/>
          </a:p>
        </p:txBody>
      </p:sp>
      <p:sp>
        <p:nvSpPr>
          <p:cNvPr id="8" name="Text Placeholder 7">
            <a:extLst>
              <a:ext uri="{FF2B5EF4-FFF2-40B4-BE49-F238E27FC236}">
                <a16:creationId xmlns:a16="http://schemas.microsoft.com/office/drawing/2014/main" id="{8CCC781B-4417-22BC-1D8E-95E7414B9907}"/>
              </a:ext>
            </a:extLst>
          </p:cNvPr>
          <p:cNvSpPr>
            <a:spLocks noGrp="1"/>
          </p:cNvSpPr>
          <p:nvPr>
            <p:ph type="body" sz="quarter" idx="22"/>
          </p:nvPr>
        </p:nvSpPr>
        <p:spPr>
          <a:xfrm flipV="1">
            <a:off x="13697339" y="6475444"/>
            <a:ext cx="363894" cy="382554"/>
          </a:xfrm>
        </p:spPr>
        <p:txBody>
          <a:bodyPr/>
          <a:lstStyle/>
          <a:p>
            <a:endParaRPr lang="en-CA" dirty="0"/>
          </a:p>
        </p:txBody>
      </p:sp>
      <p:graphicFrame>
        <p:nvGraphicFramePr>
          <p:cNvPr id="10" name="Text Placeholder 5">
            <a:extLst>
              <a:ext uri="{FF2B5EF4-FFF2-40B4-BE49-F238E27FC236}">
                <a16:creationId xmlns:a16="http://schemas.microsoft.com/office/drawing/2014/main" id="{6FE0A072-44C4-C8A1-08F2-8111BBE53F97}"/>
              </a:ext>
            </a:extLst>
          </p:cNvPr>
          <p:cNvGraphicFramePr/>
          <p:nvPr>
            <p:extLst>
              <p:ext uri="{D42A27DB-BD31-4B8C-83A1-F6EECF244321}">
                <p14:modId xmlns:p14="http://schemas.microsoft.com/office/powerpoint/2010/main" val="2874130962"/>
              </p:ext>
            </p:extLst>
          </p:nvPr>
        </p:nvGraphicFramePr>
        <p:xfrm>
          <a:off x="699796" y="1166327"/>
          <a:ext cx="10739729" cy="4781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16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381CF8-2037-6361-F2E0-5F68F67965EC}"/>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Data Collection &amp; Preprocessing</a:t>
            </a:r>
          </a:p>
        </p:txBody>
      </p:sp>
      <p:sp>
        <p:nvSpPr>
          <p:cNvPr id="3" name="Text Placeholder 2">
            <a:extLst>
              <a:ext uri="{FF2B5EF4-FFF2-40B4-BE49-F238E27FC236}">
                <a16:creationId xmlns:a16="http://schemas.microsoft.com/office/drawing/2014/main" id="{B2B4CE7D-2F94-3B6B-F32B-F087A48BBBCD}"/>
              </a:ext>
            </a:extLst>
          </p:cNvPr>
          <p:cNvSpPr>
            <a:spLocks/>
          </p:cNvSpPr>
          <p:nvPr/>
        </p:nvSpPr>
        <p:spPr>
          <a:xfrm>
            <a:off x="647737" y="2452600"/>
            <a:ext cx="3145712" cy="801346"/>
          </a:xfrm>
          <a:prstGeom prst="rect">
            <a:avLst/>
          </a:prstGeom>
        </p:spPr>
        <p:txBody>
          <a:bodyPr/>
          <a:lstStyle/>
          <a:p>
            <a:pPr defTabSz="978408">
              <a:spcAft>
                <a:spcPts val="600"/>
              </a:spcAft>
            </a:pPr>
            <a:r>
              <a:rPr lang="en-CA" sz="1926" kern="1200">
                <a:solidFill>
                  <a:schemeClr val="tx1"/>
                </a:solidFill>
                <a:latin typeface="+mn-lt"/>
                <a:ea typeface="+mn-ea"/>
                <a:cs typeface="+mn-cs"/>
              </a:rPr>
              <a:t>Data Gathering</a:t>
            </a:r>
            <a:endParaRPr lang="en-CA"/>
          </a:p>
        </p:txBody>
      </p:sp>
      <p:sp>
        <p:nvSpPr>
          <p:cNvPr id="4" name="Text Placeholder 3">
            <a:extLst>
              <a:ext uri="{FF2B5EF4-FFF2-40B4-BE49-F238E27FC236}">
                <a16:creationId xmlns:a16="http://schemas.microsoft.com/office/drawing/2014/main" id="{06CF752B-D7A9-1585-C1F5-CCBD2E896B8A}"/>
              </a:ext>
            </a:extLst>
          </p:cNvPr>
          <p:cNvSpPr>
            <a:spLocks/>
          </p:cNvSpPr>
          <p:nvPr/>
        </p:nvSpPr>
        <p:spPr>
          <a:xfrm>
            <a:off x="4535113" y="2452600"/>
            <a:ext cx="3145712" cy="801346"/>
          </a:xfrm>
          <a:prstGeom prst="rect">
            <a:avLst/>
          </a:prstGeom>
        </p:spPr>
        <p:txBody>
          <a:bodyPr/>
          <a:lstStyle/>
          <a:p>
            <a:pPr defTabSz="978408">
              <a:spcAft>
                <a:spcPts val="600"/>
              </a:spcAft>
            </a:pPr>
            <a:r>
              <a:rPr lang="en-CA" sz="1926" kern="1200">
                <a:solidFill>
                  <a:schemeClr val="tx1"/>
                </a:solidFill>
                <a:latin typeface="+mn-lt"/>
                <a:ea typeface="+mn-ea"/>
                <a:cs typeface="+mn-cs"/>
              </a:rPr>
              <a:t>Data Cleaning</a:t>
            </a:r>
            <a:endParaRPr lang="en-CA"/>
          </a:p>
        </p:txBody>
      </p:sp>
      <p:sp>
        <p:nvSpPr>
          <p:cNvPr id="5" name="Text Placeholder 4">
            <a:extLst>
              <a:ext uri="{FF2B5EF4-FFF2-40B4-BE49-F238E27FC236}">
                <a16:creationId xmlns:a16="http://schemas.microsoft.com/office/drawing/2014/main" id="{40706762-787B-7448-F607-6B4BB40BC057}"/>
              </a:ext>
            </a:extLst>
          </p:cNvPr>
          <p:cNvSpPr>
            <a:spLocks/>
          </p:cNvSpPr>
          <p:nvPr/>
        </p:nvSpPr>
        <p:spPr>
          <a:xfrm>
            <a:off x="8426173" y="2452600"/>
            <a:ext cx="3145712" cy="801346"/>
          </a:xfrm>
          <a:prstGeom prst="rect">
            <a:avLst/>
          </a:prstGeom>
        </p:spPr>
        <p:txBody>
          <a:bodyPr/>
          <a:lstStyle/>
          <a:p>
            <a:pPr defTabSz="978408">
              <a:spcAft>
                <a:spcPts val="600"/>
              </a:spcAft>
            </a:pPr>
            <a:r>
              <a:rPr lang="en-CA" sz="1926" kern="1200">
                <a:solidFill>
                  <a:schemeClr val="tx1"/>
                </a:solidFill>
                <a:latin typeface="+mn-lt"/>
                <a:ea typeface="+mn-ea"/>
                <a:cs typeface="+mn-cs"/>
              </a:rPr>
              <a:t>Data Transformation</a:t>
            </a:r>
            <a:endParaRPr lang="en-CA"/>
          </a:p>
        </p:txBody>
      </p:sp>
      <p:sp>
        <p:nvSpPr>
          <p:cNvPr id="6" name="Text Placeholder 5">
            <a:extLst>
              <a:ext uri="{FF2B5EF4-FFF2-40B4-BE49-F238E27FC236}">
                <a16:creationId xmlns:a16="http://schemas.microsoft.com/office/drawing/2014/main" id="{F760B07F-C247-2A56-8A8B-65A3536E3518}"/>
              </a:ext>
            </a:extLst>
          </p:cNvPr>
          <p:cNvSpPr>
            <a:spLocks/>
          </p:cNvSpPr>
          <p:nvPr/>
        </p:nvSpPr>
        <p:spPr>
          <a:xfrm>
            <a:off x="644056" y="3746931"/>
            <a:ext cx="3145712" cy="2218432"/>
          </a:xfrm>
          <a:prstGeom prst="rect">
            <a:avLst/>
          </a:prstGeom>
        </p:spPr>
        <p:txBody>
          <a:bodyPr/>
          <a:lstStyle/>
          <a:p>
            <a:pPr defTabSz="978408">
              <a:spcAft>
                <a:spcPts val="600"/>
              </a:spcAft>
            </a:pPr>
            <a:r>
              <a:rPr lang="en-CA" sz="1926" kern="1200">
                <a:solidFill>
                  <a:schemeClr val="tx1"/>
                </a:solidFill>
                <a:latin typeface="+mn-lt"/>
                <a:ea typeface="+mn-ea"/>
                <a:cs typeface="+mn-cs"/>
              </a:rPr>
              <a:t>Data has been collected from Drivool Technology gives real time and historical GPS data for a user.</a:t>
            </a:r>
            <a:endParaRPr lang="en-CA"/>
          </a:p>
        </p:txBody>
      </p:sp>
      <p:sp>
        <p:nvSpPr>
          <p:cNvPr id="7" name="Text Placeholder 6">
            <a:extLst>
              <a:ext uri="{FF2B5EF4-FFF2-40B4-BE49-F238E27FC236}">
                <a16:creationId xmlns:a16="http://schemas.microsoft.com/office/drawing/2014/main" id="{8FF001E1-CC6B-2958-60AF-9F124970B2EE}"/>
              </a:ext>
            </a:extLst>
          </p:cNvPr>
          <p:cNvSpPr>
            <a:spLocks/>
          </p:cNvSpPr>
          <p:nvPr/>
        </p:nvSpPr>
        <p:spPr>
          <a:xfrm>
            <a:off x="4535114" y="3746931"/>
            <a:ext cx="3145712" cy="2218432"/>
          </a:xfrm>
          <a:prstGeom prst="rect">
            <a:avLst/>
          </a:prstGeom>
        </p:spPr>
        <p:txBody>
          <a:bodyPr/>
          <a:lstStyle/>
          <a:p>
            <a:pPr defTabSz="978408">
              <a:spcAft>
                <a:spcPts val="600"/>
              </a:spcAft>
            </a:pPr>
            <a:r>
              <a:rPr lang="en-CA" sz="1926" kern="1200">
                <a:solidFill>
                  <a:schemeClr val="tx1"/>
                </a:solidFill>
                <a:latin typeface="+mn-lt"/>
                <a:ea typeface="+mn-ea"/>
                <a:cs typeface="+mn-cs"/>
              </a:rPr>
              <a:t>Inconsistencies in the dataset has been rectified and null values in Engine status have been filled accordingly.</a:t>
            </a:r>
            <a:endParaRPr lang="en-CA"/>
          </a:p>
        </p:txBody>
      </p:sp>
      <p:sp>
        <p:nvSpPr>
          <p:cNvPr id="8" name="Text Placeholder 7">
            <a:extLst>
              <a:ext uri="{FF2B5EF4-FFF2-40B4-BE49-F238E27FC236}">
                <a16:creationId xmlns:a16="http://schemas.microsoft.com/office/drawing/2014/main" id="{C400AEF8-B009-E44B-AE87-B1062D78A551}"/>
              </a:ext>
            </a:extLst>
          </p:cNvPr>
          <p:cNvSpPr>
            <a:spLocks/>
          </p:cNvSpPr>
          <p:nvPr/>
        </p:nvSpPr>
        <p:spPr>
          <a:xfrm>
            <a:off x="8426172" y="3746931"/>
            <a:ext cx="3145712" cy="2218432"/>
          </a:xfrm>
          <a:prstGeom prst="rect">
            <a:avLst/>
          </a:prstGeom>
        </p:spPr>
        <p:txBody>
          <a:bodyPr/>
          <a:lstStyle/>
          <a:p>
            <a:pPr defTabSz="978408">
              <a:spcAft>
                <a:spcPts val="600"/>
              </a:spcAft>
            </a:pPr>
            <a:r>
              <a:rPr lang="en-CA" sz="1926" kern="1200">
                <a:solidFill>
                  <a:schemeClr val="tx1"/>
                </a:solidFill>
                <a:latin typeface="+mn-lt"/>
                <a:ea typeface="+mn-ea"/>
                <a:cs typeface="+mn-cs"/>
              </a:rPr>
              <a:t>Raw data such as timestamp has been converted to human readable data and other insights have been provided.</a:t>
            </a:r>
            <a:endParaRPr lang="en-CA"/>
          </a:p>
        </p:txBody>
      </p:sp>
    </p:spTree>
    <p:extLst>
      <p:ext uri="{BB962C8B-B14F-4D97-AF65-F5344CB8AC3E}">
        <p14:creationId xmlns:p14="http://schemas.microsoft.com/office/powerpoint/2010/main" val="47477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092E46-03B6-7482-47FF-0F0D6BB5AF4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Problem Statement</a:t>
            </a:r>
          </a:p>
        </p:txBody>
      </p:sp>
      <p:sp>
        <p:nvSpPr>
          <p:cNvPr id="3" name="Text Placeholder 2">
            <a:extLst>
              <a:ext uri="{FF2B5EF4-FFF2-40B4-BE49-F238E27FC236}">
                <a16:creationId xmlns:a16="http://schemas.microsoft.com/office/drawing/2014/main" id="{09AA9BA7-34FA-D70E-95D1-E92CC3601782}"/>
              </a:ext>
            </a:extLst>
          </p:cNvPr>
          <p:cNvSpPr>
            <a:spLocks noGrp="1"/>
          </p:cNvSpPr>
          <p:nvPr>
            <p:ph type="body" sz="quarter" idx="13"/>
          </p:nvPr>
        </p:nvSpPr>
        <p:spPr>
          <a:xfrm flipV="1">
            <a:off x="13935075" y="6857999"/>
            <a:ext cx="361950" cy="790574"/>
          </a:xfrm>
        </p:spPr>
        <p:txBody>
          <a:bodyPr/>
          <a:lstStyle/>
          <a:p>
            <a:endParaRPr lang="en-CA" dirty="0"/>
          </a:p>
        </p:txBody>
      </p:sp>
      <p:sp>
        <p:nvSpPr>
          <p:cNvPr id="4" name="Text Placeholder 3">
            <a:extLst>
              <a:ext uri="{FF2B5EF4-FFF2-40B4-BE49-F238E27FC236}">
                <a16:creationId xmlns:a16="http://schemas.microsoft.com/office/drawing/2014/main" id="{6C7B26C0-84A3-10D7-C72E-EC96CB0203B9}"/>
              </a:ext>
            </a:extLst>
          </p:cNvPr>
          <p:cNvSpPr>
            <a:spLocks noGrp="1"/>
          </p:cNvSpPr>
          <p:nvPr>
            <p:ph type="body" sz="quarter" idx="14"/>
          </p:nvPr>
        </p:nvSpPr>
        <p:spPr>
          <a:xfrm flipV="1">
            <a:off x="14649450" y="7429499"/>
            <a:ext cx="361950" cy="219072"/>
          </a:xfrm>
        </p:spPr>
        <p:txBody>
          <a:bodyPr/>
          <a:lstStyle/>
          <a:p>
            <a:endParaRPr lang="en-CA" dirty="0"/>
          </a:p>
        </p:txBody>
      </p:sp>
      <p:sp>
        <p:nvSpPr>
          <p:cNvPr id="5" name="Text Placeholder 4">
            <a:extLst>
              <a:ext uri="{FF2B5EF4-FFF2-40B4-BE49-F238E27FC236}">
                <a16:creationId xmlns:a16="http://schemas.microsoft.com/office/drawing/2014/main" id="{586DB1EB-18B2-1104-0AA3-B9A582AEA0E2}"/>
              </a:ext>
            </a:extLst>
          </p:cNvPr>
          <p:cNvSpPr>
            <a:spLocks noGrp="1"/>
          </p:cNvSpPr>
          <p:nvPr>
            <p:ph type="body" sz="quarter" idx="15"/>
          </p:nvPr>
        </p:nvSpPr>
        <p:spPr>
          <a:xfrm flipV="1">
            <a:off x="15697199" y="6619874"/>
            <a:ext cx="361949" cy="1095375"/>
          </a:xfrm>
        </p:spPr>
        <p:txBody>
          <a:bodyPr/>
          <a:lstStyle/>
          <a:p>
            <a:endParaRPr lang="en-CA" dirty="0"/>
          </a:p>
        </p:txBody>
      </p:sp>
      <p:sp>
        <p:nvSpPr>
          <p:cNvPr id="7" name="Text Placeholder 6">
            <a:extLst>
              <a:ext uri="{FF2B5EF4-FFF2-40B4-BE49-F238E27FC236}">
                <a16:creationId xmlns:a16="http://schemas.microsoft.com/office/drawing/2014/main" id="{DB818BA3-173A-F549-8ACC-7CC11604F95E}"/>
              </a:ext>
            </a:extLst>
          </p:cNvPr>
          <p:cNvSpPr>
            <a:spLocks noGrp="1"/>
          </p:cNvSpPr>
          <p:nvPr>
            <p:ph type="body" sz="quarter" idx="17"/>
          </p:nvPr>
        </p:nvSpPr>
        <p:spPr>
          <a:xfrm flipV="1">
            <a:off x="15422880" y="7048498"/>
            <a:ext cx="45719" cy="790575"/>
          </a:xfrm>
        </p:spPr>
        <p:txBody>
          <a:bodyPr/>
          <a:lstStyle/>
          <a:p>
            <a:endParaRPr lang="en-CA" dirty="0"/>
          </a:p>
        </p:txBody>
      </p:sp>
      <p:sp>
        <p:nvSpPr>
          <p:cNvPr id="8" name="Text Placeholder 7">
            <a:extLst>
              <a:ext uri="{FF2B5EF4-FFF2-40B4-BE49-F238E27FC236}">
                <a16:creationId xmlns:a16="http://schemas.microsoft.com/office/drawing/2014/main" id="{914D011C-9329-B93D-CCE1-F9AA5DC18FEE}"/>
              </a:ext>
            </a:extLst>
          </p:cNvPr>
          <p:cNvSpPr>
            <a:spLocks noGrp="1"/>
          </p:cNvSpPr>
          <p:nvPr>
            <p:ph type="body" sz="quarter" idx="18"/>
          </p:nvPr>
        </p:nvSpPr>
        <p:spPr>
          <a:xfrm flipH="1">
            <a:off x="15327630" y="7648569"/>
            <a:ext cx="45719" cy="419105"/>
          </a:xfrm>
        </p:spPr>
        <p:txBody>
          <a:bodyPr/>
          <a:lstStyle/>
          <a:p>
            <a:endParaRPr lang="en-CA" dirty="0"/>
          </a:p>
        </p:txBody>
      </p:sp>
      <p:graphicFrame>
        <p:nvGraphicFramePr>
          <p:cNvPr id="10" name="Text Placeholder 5">
            <a:extLst>
              <a:ext uri="{FF2B5EF4-FFF2-40B4-BE49-F238E27FC236}">
                <a16:creationId xmlns:a16="http://schemas.microsoft.com/office/drawing/2014/main" id="{4317CDA4-77D5-AF4F-D950-2B4CE193853A}"/>
              </a:ext>
            </a:extLst>
          </p:cNvPr>
          <p:cNvGraphicFramePr/>
          <p:nvPr>
            <p:extLst>
              <p:ext uri="{D42A27DB-BD31-4B8C-83A1-F6EECF244321}">
                <p14:modId xmlns:p14="http://schemas.microsoft.com/office/powerpoint/2010/main" val="299626009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964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94B7-9190-E351-9D3B-E4635AE68A03}"/>
              </a:ext>
            </a:extLst>
          </p:cNvPr>
          <p:cNvSpPr>
            <a:spLocks noGrp="1"/>
          </p:cNvSpPr>
          <p:nvPr>
            <p:ph type="title"/>
          </p:nvPr>
        </p:nvSpPr>
        <p:spPr/>
        <p:txBody>
          <a:bodyPr/>
          <a:lstStyle/>
          <a:p>
            <a:r>
              <a:rPr lang="en-CA"/>
              <a:t>Feature Engineering</a:t>
            </a:r>
          </a:p>
        </p:txBody>
      </p:sp>
      <p:pic>
        <p:nvPicPr>
          <p:cNvPr id="9" name="Picture Placeholder 8">
            <a:extLst>
              <a:ext uri="{FF2B5EF4-FFF2-40B4-BE49-F238E27FC236}">
                <a16:creationId xmlns:a16="http://schemas.microsoft.com/office/drawing/2014/main" id="{51E760C2-29BF-8550-6779-893D399A1D3D}"/>
              </a:ext>
            </a:extLst>
          </p:cNvPr>
          <p:cNvPicPr>
            <a:picLocks noGrp="1" noChangeAspect="1"/>
          </p:cNvPicPr>
          <p:nvPr>
            <p:ph type="pic" sz="quarter" idx="19"/>
          </p:nvPr>
        </p:nvPicPr>
        <p:blipFill>
          <a:blip r:embed="rId2"/>
          <a:srcRect l="28824" r="28824"/>
          <a:stretch>
            <a:fillRect/>
          </a:stretch>
        </p:blipFill>
        <p:spPr/>
      </p:pic>
      <p:sp>
        <p:nvSpPr>
          <p:cNvPr id="4" name="Text Placeholder 3">
            <a:extLst>
              <a:ext uri="{FF2B5EF4-FFF2-40B4-BE49-F238E27FC236}">
                <a16:creationId xmlns:a16="http://schemas.microsoft.com/office/drawing/2014/main" id="{C3FF7753-90E7-31F7-0C86-161AD0CAF228}"/>
              </a:ext>
            </a:extLst>
          </p:cNvPr>
          <p:cNvSpPr>
            <a:spLocks noGrp="1"/>
          </p:cNvSpPr>
          <p:nvPr>
            <p:ph type="body" sz="quarter" idx="21"/>
          </p:nvPr>
        </p:nvSpPr>
        <p:spPr>
          <a:xfrm>
            <a:off x="8280716" y="1752601"/>
            <a:ext cx="2917371" cy="552450"/>
          </a:xfrm>
        </p:spPr>
        <p:txBody>
          <a:bodyPr/>
          <a:lstStyle/>
          <a:p>
            <a:r>
              <a:rPr lang="en-CA" dirty="0"/>
              <a:t>Identifying Features</a:t>
            </a:r>
          </a:p>
        </p:txBody>
      </p:sp>
      <p:sp>
        <p:nvSpPr>
          <p:cNvPr id="5" name="Text Placeholder 4">
            <a:extLst>
              <a:ext uri="{FF2B5EF4-FFF2-40B4-BE49-F238E27FC236}">
                <a16:creationId xmlns:a16="http://schemas.microsoft.com/office/drawing/2014/main" id="{0026A3F9-7F18-6BE5-5BFB-66A3804F90CD}"/>
              </a:ext>
            </a:extLst>
          </p:cNvPr>
          <p:cNvSpPr>
            <a:spLocks noGrp="1"/>
          </p:cNvSpPr>
          <p:nvPr>
            <p:ph type="body" sz="quarter" idx="17"/>
          </p:nvPr>
        </p:nvSpPr>
        <p:spPr/>
        <p:txBody>
          <a:bodyPr/>
          <a:lstStyle/>
          <a:p>
            <a:endParaRPr lang="en-CA" dirty="0"/>
          </a:p>
        </p:txBody>
      </p:sp>
      <p:sp>
        <p:nvSpPr>
          <p:cNvPr id="6" name="Text Placeholder 5">
            <a:extLst>
              <a:ext uri="{FF2B5EF4-FFF2-40B4-BE49-F238E27FC236}">
                <a16:creationId xmlns:a16="http://schemas.microsoft.com/office/drawing/2014/main" id="{2957B533-8BC5-C5A9-866D-80C77E40DC60}"/>
              </a:ext>
            </a:extLst>
          </p:cNvPr>
          <p:cNvSpPr>
            <a:spLocks noGrp="1"/>
          </p:cNvSpPr>
          <p:nvPr>
            <p:ph type="body" sz="quarter" idx="18"/>
          </p:nvPr>
        </p:nvSpPr>
        <p:spPr/>
        <p:txBody>
          <a:bodyPr/>
          <a:lstStyle/>
          <a:p>
            <a:r>
              <a:rPr lang="en-CA" dirty="0"/>
              <a:t>Engine Status is categorical variable, so we have labelled this to convert the Boolean values to integers.</a:t>
            </a:r>
          </a:p>
        </p:txBody>
      </p:sp>
      <p:sp>
        <p:nvSpPr>
          <p:cNvPr id="7" name="Text Placeholder 6">
            <a:extLst>
              <a:ext uri="{FF2B5EF4-FFF2-40B4-BE49-F238E27FC236}">
                <a16:creationId xmlns:a16="http://schemas.microsoft.com/office/drawing/2014/main" id="{48B74E5F-9411-4E85-0CB8-0DB8D3317FF8}"/>
              </a:ext>
            </a:extLst>
          </p:cNvPr>
          <p:cNvSpPr>
            <a:spLocks noGrp="1"/>
          </p:cNvSpPr>
          <p:nvPr>
            <p:ph type="body" sz="quarter" idx="20"/>
          </p:nvPr>
        </p:nvSpPr>
        <p:spPr/>
        <p:txBody>
          <a:bodyPr/>
          <a:lstStyle/>
          <a:p>
            <a:r>
              <a:rPr lang="en-CA"/>
              <a:t>Photos provided by Pexels</a:t>
            </a:r>
          </a:p>
        </p:txBody>
      </p:sp>
      <p:sp>
        <p:nvSpPr>
          <p:cNvPr id="8" name="Text Placeholder 7">
            <a:extLst>
              <a:ext uri="{FF2B5EF4-FFF2-40B4-BE49-F238E27FC236}">
                <a16:creationId xmlns:a16="http://schemas.microsoft.com/office/drawing/2014/main" id="{35FDC253-29B6-35DB-6D48-F1871BCFF4F4}"/>
              </a:ext>
            </a:extLst>
          </p:cNvPr>
          <p:cNvSpPr>
            <a:spLocks noGrp="1"/>
          </p:cNvSpPr>
          <p:nvPr>
            <p:ph type="body" sz="quarter" idx="22"/>
          </p:nvPr>
        </p:nvSpPr>
        <p:spPr/>
        <p:txBody>
          <a:bodyPr/>
          <a:lstStyle/>
          <a:p>
            <a:r>
              <a:rPr lang="en-CA" dirty="0"/>
              <a:t>Label Encoding</a:t>
            </a:r>
          </a:p>
        </p:txBody>
      </p:sp>
      <p:pic>
        <p:nvPicPr>
          <p:cNvPr id="11" name="Picture 10" descr="A screenshot of a computer program&#10;&#10;Description automatically generated">
            <a:extLst>
              <a:ext uri="{FF2B5EF4-FFF2-40B4-BE49-F238E27FC236}">
                <a16:creationId xmlns:a16="http://schemas.microsoft.com/office/drawing/2014/main" id="{EBF121BF-A288-12C2-55C5-2E197F80E1C3}"/>
              </a:ext>
            </a:extLst>
          </p:cNvPr>
          <p:cNvPicPr>
            <a:picLocks noChangeAspect="1"/>
          </p:cNvPicPr>
          <p:nvPr/>
        </p:nvPicPr>
        <p:blipFill>
          <a:blip r:embed="rId3"/>
          <a:stretch>
            <a:fillRect/>
          </a:stretch>
        </p:blipFill>
        <p:spPr>
          <a:xfrm>
            <a:off x="7554458" y="2723924"/>
            <a:ext cx="4354513" cy="3527072"/>
          </a:xfrm>
          <a:prstGeom prst="rect">
            <a:avLst/>
          </a:prstGeom>
        </p:spPr>
      </p:pic>
    </p:spTree>
    <p:extLst>
      <p:ext uri="{BB962C8B-B14F-4D97-AF65-F5344CB8AC3E}">
        <p14:creationId xmlns:p14="http://schemas.microsoft.com/office/powerpoint/2010/main" val="279860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80D2-E377-2249-3B10-73AF724CD4C9}"/>
              </a:ext>
            </a:extLst>
          </p:cNvPr>
          <p:cNvSpPr>
            <a:spLocks noGrp="1"/>
          </p:cNvSpPr>
          <p:nvPr>
            <p:ph type="title"/>
          </p:nvPr>
        </p:nvSpPr>
        <p:spPr>
          <a:xfrm>
            <a:off x="5791200" y="783771"/>
            <a:ext cx="5562600" cy="1782146"/>
          </a:xfrm>
        </p:spPr>
        <p:txBody>
          <a:bodyPr/>
          <a:lstStyle/>
          <a:p>
            <a:r>
              <a:rPr lang="en-CA" dirty="0"/>
              <a:t>Predictive Analysis</a:t>
            </a:r>
          </a:p>
        </p:txBody>
      </p:sp>
      <p:sp>
        <p:nvSpPr>
          <p:cNvPr id="3" name="Text Placeholder 2">
            <a:extLst>
              <a:ext uri="{FF2B5EF4-FFF2-40B4-BE49-F238E27FC236}">
                <a16:creationId xmlns:a16="http://schemas.microsoft.com/office/drawing/2014/main" id="{6A1778CA-8724-DFFF-78DF-D706895CE699}"/>
              </a:ext>
            </a:extLst>
          </p:cNvPr>
          <p:cNvSpPr>
            <a:spLocks noGrp="1"/>
          </p:cNvSpPr>
          <p:nvPr>
            <p:ph type="body" sz="quarter" idx="14"/>
          </p:nvPr>
        </p:nvSpPr>
        <p:spPr>
          <a:xfrm flipH="1" flipV="1">
            <a:off x="13696949" y="5647188"/>
            <a:ext cx="295276" cy="2057400"/>
          </a:xfrm>
        </p:spPr>
        <p:txBody>
          <a:bodyPr/>
          <a:lstStyle/>
          <a:p>
            <a:endParaRPr lang="en-CA" dirty="0"/>
          </a:p>
        </p:txBody>
      </p:sp>
      <p:sp>
        <p:nvSpPr>
          <p:cNvPr id="4" name="Text Placeholder 3">
            <a:extLst>
              <a:ext uri="{FF2B5EF4-FFF2-40B4-BE49-F238E27FC236}">
                <a16:creationId xmlns:a16="http://schemas.microsoft.com/office/drawing/2014/main" id="{25A9A75D-C663-8BE7-C74B-F3F4AD240C89}"/>
              </a:ext>
            </a:extLst>
          </p:cNvPr>
          <p:cNvSpPr>
            <a:spLocks noGrp="1"/>
          </p:cNvSpPr>
          <p:nvPr>
            <p:ph type="body" sz="quarter" idx="15"/>
          </p:nvPr>
        </p:nvSpPr>
        <p:spPr>
          <a:xfrm>
            <a:off x="5838824" y="2649894"/>
            <a:ext cx="5362575" cy="671804"/>
          </a:xfrm>
        </p:spPr>
        <p:txBody>
          <a:bodyPr/>
          <a:lstStyle/>
          <a:p>
            <a:r>
              <a:rPr lang="en-CA" dirty="0"/>
              <a:t>Forecasting Insights</a:t>
            </a:r>
          </a:p>
        </p:txBody>
      </p:sp>
      <p:sp>
        <p:nvSpPr>
          <p:cNvPr id="5" name="Text Placeholder 4">
            <a:extLst>
              <a:ext uri="{FF2B5EF4-FFF2-40B4-BE49-F238E27FC236}">
                <a16:creationId xmlns:a16="http://schemas.microsoft.com/office/drawing/2014/main" id="{DC532AC9-D880-3267-E6B4-BAFC88DFA6D7}"/>
              </a:ext>
            </a:extLst>
          </p:cNvPr>
          <p:cNvSpPr>
            <a:spLocks noGrp="1"/>
          </p:cNvSpPr>
          <p:nvPr>
            <p:ph type="body" sz="quarter" idx="16"/>
          </p:nvPr>
        </p:nvSpPr>
        <p:spPr>
          <a:xfrm flipH="1">
            <a:off x="14344649" y="6143624"/>
            <a:ext cx="180976" cy="714376"/>
          </a:xfrm>
        </p:spPr>
        <p:txBody>
          <a:bodyPr/>
          <a:lstStyle/>
          <a:p>
            <a:endParaRPr lang="en-CA" dirty="0"/>
          </a:p>
        </p:txBody>
      </p:sp>
      <p:sp>
        <p:nvSpPr>
          <p:cNvPr id="6" name="Text Placeholder 5">
            <a:extLst>
              <a:ext uri="{FF2B5EF4-FFF2-40B4-BE49-F238E27FC236}">
                <a16:creationId xmlns:a16="http://schemas.microsoft.com/office/drawing/2014/main" id="{F6C5CD21-675C-9057-A41A-CC036048C907}"/>
              </a:ext>
            </a:extLst>
          </p:cNvPr>
          <p:cNvSpPr>
            <a:spLocks noGrp="1"/>
          </p:cNvSpPr>
          <p:nvPr>
            <p:ph type="body" sz="quarter" idx="18"/>
          </p:nvPr>
        </p:nvSpPr>
        <p:spPr>
          <a:xfrm>
            <a:off x="5617029" y="3834882"/>
            <a:ext cx="6260840" cy="2575248"/>
          </a:xfrm>
        </p:spPr>
        <p:txBody>
          <a:bodyPr/>
          <a:lstStyle/>
          <a:p>
            <a:r>
              <a:rPr lang="en-CA" dirty="0"/>
              <a:t>According to this correlation matrix, other than any other variables the correlation between the Engine status, Speed and Battery voltage is higher than the any other variables. With this we are ahead to predict the battery life of the vehicle by analysing the runtime and distance travelled throughout by the user.</a:t>
            </a:r>
          </a:p>
        </p:txBody>
      </p:sp>
      <p:pic>
        <p:nvPicPr>
          <p:cNvPr id="9" name="Picture Placeholder 8">
            <a:extLst>
              <a:ext uri="{FF2B5EF4-FFF2-40B4-BE49-F238E27FC236}">
                <a16:creationId xmlns:a16="http://schemas.microsoft.com/office/drawing/2014/main" id="{6A2017D7-6B96-A242-E8C2-B52E04484FC9}"/>
              </a:ext>
            </a:extLst>
          </p:cNvPr>
          <p:cNvPicPr>
            <a:picLocks noGrp="1" noChangeAspect="1"/>
          </p:cNvPicPr>
          <p:nvPr>
            <p:ph type="pic" sz="quarter" idx="19"/>
          </p:nvPr>
        </p:nvPicPr>
        <p:blipFill>
          <a:blip r:embed="rId2"/>
          <a:srcRect l="31621" r="31621"/>
          <a:stretch>
            <a:fillRect/>
          </a:stretch>
        </p:blipFill>
        <p:spPr>
          <a:xfrm>
            <a:off x="-1" y="0"/>
            <a:ext cx="5362576" cy="6858000"/>
          </a:xfrm>
        </p:spPr>
      </p:pic>
      <p:sp>
        <p:nvSpPr>
          <p:cNvPr id="8" name="Text Placeholder 7">
            <a:extLst>
              <a:ext uri="{FF2B5EF4-FFF2-40B4-BE49-F238E27FC236}">
                <a16:creationId xmlns:a16="http://schemas.microsoft.com/office/drawing/2014/main" id="{F2D6F2BB-4B19-9863-8FEC-448BF89D0A77}"/>
              </a:ext>
            </a:extLst>
          </p:cNvPr>
          <p:cNvSpPr>
            <a:spLocks noGrp="1"/>
          </p:cNvSpPr>
          <p:nvPr>
            <p:ph type="body" sz="quarter" idx="20"/>
          </p:nvPr>
        </p:nvSpPr>
        <p:spPr/>
        <p:txBody>
          <a:bodyPr/>
          <a:lstStyle/>
          <a:p>
            <a:r>
              <a:rPr lang="en-CA"/>
              <a:t>Photos provided by Pexels</a:t>
            </a:r>
          </a:p>
        </p:txBody>
      </p:sp>
      <p:pic>
        <p:nvPicPr>
          <p:cNvPr id="11" name="Picture 10" descr="A diagram of a computer generated data&#10;&#10;Description automatically generated with medium confidence">
            <a:extLst>
              <a:ext uri="{FF2B5EF4-FFF2-40B4-BE49-F238E27FC236}">
                <a16:creationId xmlns:a16="http://schemas.microsoft.com/office/drawing/2014/main" id="{4A60B924-D21B-271E-D0A6-BFFA5C632FAA}"/>
              </a:ext>
            </a:extLst>
          </p:cNvPr>
          <p:cNvPicPr>
            <a:picLocks noChangeAspect="1"/>
          </p:cNvPicPr>
          <p:nvPr/>
        </p:nvPicPr>
        <p:blipFill>
          <a:blip r:embed="rId3"/>
          <a:stretch>
            <a:fillRect/>
          </a:stretch>
        </p:blipFill>
        <p:spPr>
          <a:xfrm>
            <a:off x="0" y="0"/>
            <a:ext cx="5410199" cy="6858000"/>
          </a:xfrm>
          <a:prstGeom prst="rect">
            <a:avLst/>
          </a:prstGeom>
        </p:spPr>
      </p:pic>
    </p:spTree>
    <p:extLst>
      <p:ext uri="{BB962C8B-B14F-4D97-AF65-F5344CB8AC3E}">
        <p14:creationId xmlns:p14="http://schemas.microsoft.com/office/powerpoint/2010/main" val="239748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4E39BB-4EE3-ABC5-57F6-A02393B877FF}"/>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Feature Importance</a:t>
            </a:r>
          </a:p>
        </p:txBody>
      </p:sp>
      <p:sp>
        <p:nvSpPr>
          <p:cNvPr id="8" name="Text Placeholder 7">
            <a:extLst>
              <a:ext uri="{FF2B5EF4-FFF2-40B4-BE49-F238E27FC236}">
                <a16:creationId xmlns:a16="http://schemas.microsoft.com/office/drawing/2014/main" id="{1F5F566E-DC48-131D-074D-C53205109679}"/>
              </a:ext>
            </a:extLst>
          </p:cNvPr>
          <p:cNvSpPr>
            <a:spLocks/>
          </p:cNvSpPr>
          <p:nvPr/>
        </p:nvSpPr>
        <p:spPr>
          <a:xfrm>
            <a:off x="8902700" y="6573838"/>
            <a:ext cx="2870200" cy="284162"/>
          </a:xfrm>
          <a:prstGeom prst="rect">
            <a:avLst/>
          </a:prstGeom>
        </p:spPr>
        <p:txBody>
          <a:bodyPr/>
          <a:lstStyle/>
          <a:p>
            <a:endParaRPr lang="en-IN"/>
          </a:p>
        </p:txBody>
      </p:sp>
      <p:sp>
        <p:nvSpPr>
          <p:cNvPr id="6" name="Text Placeholder 5">
            <a:extLst>
              <a:ext uri="{FF2B5EF4-FFF2-40B4-BE49-F238E27FC236}">
                <a16:creationId xmlns:a16="http://schemas.microsoft.com/office/drawing/2014/main" id="{524D9817-BFD7-CDD1-74F7-444D6D3B0A9B}"/>
              </a:ext>
            </a:extLst>
          </p:cNvPr>
          <p:cNvSpPr>
            <a:spLocks/>
          </p:cNvSpPr>
          <p:nvPr/>
        </p:nvSpPr>
        <p:spPr>
          <a:xfrm>
            <a:off x="8303263" y="4143088"/>
            <a:ext cx="2243364" cy="1226915"/>
          </a:xfrm>
          <a:prstGeom prst="rect">
            <a:avLst/>
          </a:prstGeom>
        </p:spPr>
        <p:txBody>
          <a:bodyPr/>
          <a:lstStyle/>
          <a:p>
            <a:pPr defTabSz="694944">
              <a:spcAft>
                <a:spcPts val="600"/>
              </a:spcAft>
            </a:pPr>
            <a:r>
              <a:rPr lang="en-CA" sz="1368" kern="1200">
                <a:solidFill>
                  <a:schemeClr val="tx1"/>
                </a:solidFill>
                <a:latin typeface="+mn-lt"/>
                <a:ea typeface="+mn-ea"/>
                <a:cs typeface="+mn-cs"/>
              </a:rPr>
              <a:t>In this after considering Battery voltage as target variable, we can identify the Engine Status and Speed have the higher ranking in the Feature Importance.</a:t>
            </a:r>
            <a:endParaRPr lang="en-IN"/>
          </a:p>
        </p:txBody>
      </p:sp>
      <p:pic>
        <p:nvPicPr>
          <p:cNvPr id="23" name="Picture 22">
            <a:extLst>
              <a:ext uri="{FF2B5EF4-FFF2-40B4-BE49-F238E27FC236}">
                <a16:creationId xmlns:a16="http://schemas.microsoft.com/office/drawing/2014/main" id="{1F872615-29A9-8B6B-D557-AFF60D06C345}"/>
              </a:ext>
            </a:extLst>
          </p:cNvPr>
          <p:cNvPicPr>
            <a:picLocks noChangeAspect="1"/>
          </p:cNvPicPr>
          <p:nvPr/>
        </p:nvPicPr>
        <p:blipFill>
          <a:blip r:embed="rId2"/>
          <a:stretch>
            <a:fillRect/>
          </a:stretch>
        </p:blipFill>
        <p:spPr>
          <a:xfrm>
            <a:off x="285751" y="1620269"/>
            <a:ext cx="7731712" cy="5106616"/>
          </a:xfrm>
          <a:prstGeom prst="rect">
            <a:avLst/>
          </a:prstGeom>
        </p:spPr>
      </p:pic>
    </p:spTree>
    <p:extLst>
      <p:ext uri="{BB962C8B-B14F-4D97-AF65-F5344CB8AC3E}">
        <p14:creationId xmlns:p14="http://schemas.microsoft.com/office/powerpoint/2010/main" val="3620260247"/>
      </p:ext>
    </p:extLst>
  </p:cSld>
  <p:clrMapOvr>
    <a:masterClrMapping/>
  </p:clrMapOvr>
</p:sld>
</file>

<file path=ppt/theme/theme1.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4BDA44B-2A11-406E-AE15-59D1E50CBBAB}">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{A77553A0-0850-4C61-8416-3516F5F5E48E}tf11437505_win32</Template>
  <TotalTime>242</TotalTime>
  <Words>1071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Calibri</vt:lpstr>
      <vt:lpstr>Poppins</vt:lpstr>
      <vt:lpstr>Söhne</vt:lpstr>
      <vt:lpstr>Wingdings</vt:lpstr>
      <vt:lpstr>1_Office Theme</vt:lpstr>
      <vt:lpstr>Data Visualization for Real Time and Historical GPS Data</vt:lpstr>
      <vt:lpstr>Group Members</vt:lpstr>
      <vt:lpstr>Background  &amp; Motivation</vt:lpstr>
      <vt:lpstr>Dataset Overview</vt:lpstr>
      <vt:lpstr>Data Collection &amp; Preprocessing</vt:lpstr>
      <vt:lpstr>Problem Statement</vt:lpstr>
      <vt:lpstr>Feature Engineering</vt:lpstr>
      <vt:lpstr>Predictive Analysis</vt:lpstr>
      <vt:lpstr>Feature Importance</vt:lpstr>
      <vt:lpstr>Model Training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for Real Time and Historical GPS Data</dc:title>
  <dc:creator>Swetha Natarajan</dc:creator>
  <cp:lastModifiedBy>Prasanna Venkatesh Jawahar</cp:lastModifiedBy>
  <cp:revision>9</cp:revision>
  <dcterms:created xsi:type="dcterms:W3CDTF">2024-03-19T09:56:14Z</dcterms:created>
  <dcterms:modified xsi:type="dcterms:W3CDTF">2024-04-16T13:50:48Z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