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7562850"/>
  <p:notesSz cx="10693400" cy="75628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06" d="100"/>
          <a:sy n="106" d="100"/>
        </p:scale>
        <p:origin x="173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8031A-FAB3-C349-A29F-15579B997292}" type="datetimeFigureOut">
              <a:rPr kumimoji="1" lang="zh-TW" altLang="en-US" smtClean="0"/>
              <a:t>2024/9/5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9C9BC-F1AB-5E45-BB99-CB12923E3C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79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7374635"/>
            <a:ext cx="8966200" cy="182245"/>
          </a:xfrm>
          <a:custGeom>
            <a:avLst/>
            <a:gdLst/>
            <a:ahLst/>
            <a:cxnLst/>
            <a:rect l="l" t="t" r="r" b="b"/>
            <a:pathLst>
              <a:path w="8966200" h="182245">
                <a:moveTo>
                  <a:pt x="0" y="182118"/>
                </a:moveTo>
                <a:lnTo>
                  <a:pt x="8965691" y="182118"/>
                </a:lnTo>
                <a:lnTo>
                  <a:pt x="8965691" y="0"/>
                </a:lnTo>
                <a:lnTo>
                  <a:pt x="0" y="0"/>
                </a:lnTo>
                <a:lnTo>
                  <a:pt x="0" y="18211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8609" y="7374635"/>
            <a:ext cx="833755" cy="182245"/>
          </a:xfrm>
          <a:custGeom>
            <a:avLst/>
            <a:gdLst/>
            <a:ahLst/>
            <a:cxnLst/>
            <a:rect l="l" t="t" r="r" b="b"/>
            <a:pathLst>
              <a:path w="833755" h="182245">
                <a:moveTo>
                  <a:pt x="833513" y="182118"/>
                </a:moveTo>
                <a:lnTo>
                  <a:pt x="833513" y="0"/>
                </a:lnTo>
                <a:lnTo>
                  <a:pt x="0" y="0"/>
                </a:lnTo>
                <a:lnTo>
                  <a:pt x="0" y="182118"/>
                </a:lnTo>
                <a:lnTo>
                  <a:pt x="833513" y="1821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106291" y="7373111"/>
            <a:ext cx="280670" cy="185420"/>
          </a:xfrm>
          <a:custGeom>
            <a:avLst/>
            <a:gdLst/>
            <a:ahLst/>
            <a:cxnLst/>
            <a:rect l="l" t="t" r="r" b="b"/>
            <a:pathLst>
              <a:path w="280670" h="185420">
                <a:moveTo>
                  <a:pt x="280416" y="184404"/>
                </a:moveTo>
                <a:lnTo>
                  <a:pt x="280416" y="762"/>
                </a:lnTo>
                <a:lnTo>
                  <a:pt x="279654" y="0"/>
                </a:lnTo>
                <a:lnTo>
                  <a:pt x="762" y="0"/>
                </a:lnTo>
                <a:lnTo>
                  <a:pt x="0" y="762"/>
                </a:lnTo>
                <a:lnTo>
                  <a:pt x="0" y="184404"/>
                </a:lnTo>
                <a:lnTo>
                  <a:pt x="762" y="185166"/>
                </a:lnTo>
                <a:lnTo>
                  <a:pt x="1524" y="185166"/>
                </a:lnTo>
                <a:lnTo>
                  <a:pt x="1524" y="3810"/>
                </a:lnTo>
                <a:lnTo>
                  <a:pt x="3048" y="1524"/>
                </a:lnTo>
                <a:lnTo>
                  <a:pt x="3048" y="3810"/>
                </a:lnTo>
                <a:lnTo>
                  <a:pt x="276606" y="3810"/>
                </a:lnTo>
                <a:lnTo>
                  <a:pt x="276606" y="1524"/>
                </a:lnTo>
                <a:lnTo>
                  <a:pt x="278892" y="3810"/>
                </a:lnTo>
                <a:lnTo>
                  <a:pt x="278892" y="185166"/>
                </a:lnTo>
                <a:lnTo>
                  <a:pt x="279654" y="185166"/>
                </a:lnTo>
                <a:lnTo>
                  <a:pt x="280416" y="184404"/>
                </a:lnTo>
                <a:close/>
              </a:path>
              <a:path w="280670" h="185420">
                <a:moveTo>
                  <a:pt x="3048" y="3810"/>
                </a:moveTo>
                <a:lnTo>
                  <a:pt x="3048" y="1524"/>
                </a:lnTo>
                <a:lnTo>
                  <a:pt x="1524" y="3810"/>
                </a:lnTo>
                <a:lnTo>
                  <a:pt x="3048" y="3810"/>
                </a:lnTo>
                <a:close/>
              </a:path>
              <a:path w="280670" h="185420">
                <a:moveTo>
                  <a:pt x="3048" y="182118"/>
                </a:moveTo>
                <a:lnTo>
                  <a:pt x="3048" y="3810"/>
                </a:lnTo>
                <a:lnTo>
                  <a:pt x="1524" y="3810"/>
                </a:lnTo>
                <a:lnTo>
                  <a:pt x="1524" y="182118"/>
                </a:lnTo>
                <a:lnTo>
                  <a:pt x="3048" y="182118"/>
                </a:lnTo>
                <a:close/>
              </a:path>
              <a:path w="280670" h="185420">
                <a:moveTo>
                  <a:pt x="278892" y="182118"/>
                </a:moveTo>
                <a:lnTo>
                  <a:pt x="1524" y="182118"/>
                </a:lnTo>
                <a:lnTo>
                  <a:pt x="3048" y="183642"/>
                </a:lnTo>
                <a:lnTo>
                  <a:pt x="3048" y="185166"/>
                </a:lnTo>
                <a:lnTo>
                  <a:pt x="276606" y="185166"/>
                </a:lnTo>
                <a:lnTo>
                  <a:pt x="276606" y="183642"/>
                </a:lnTo>
                <a:lnTo>
                  <a:pt x="278892" y="182118"/>
                </a:lnTo>
                <a:close/>
              </a:path>
              <a:path w="280670" h="185420">
                <a:moveTo>
                  <a:pt x="3048" y="185166"/>
                </a:moveTo>
                <a:lnTo>
                  <a:pt x="3048" y="183642"/>
                </a:lnTo>
                <a:lnTo>
                  <a:pt x="1524" y="182118"/>
                </a:lnTo>
                <a:lnTo>
                  <a:pt x="1524" y="185166"/>
                </a:lnTo>
                <a:lnTo>
                  <a:pt x="3048" y="185166"/>
                </a:lnTo>
                <a:close/>
              </a:path>
              <a:path w="280670" h="185420">
                <a:moveTo>
                  <a:pt x="278892" y="3810"/>
                </a:moveTo>
                <a:lnTo>
                  <a:pt x="276606" y="1524"/>
                </a:lnTo>
                <a:lnTo>
                  <a:pt x="276606" y="3810"/>
                </a:lnTo>
                <a:lnTo>
                  <a:pt x="278892" y="3810"/>
                </a:lnTo>
                <a:close/>
              </a:path>
              <a:path w="280670" h="185420">
                <a:moveTo>
                  <a:pt x="278892" y="182118"/>
                </a:moveTo>
                <a:lnTo>
                  <a:pt x="278892" y="3810"/>
                </a:lnTo>
                <a:lnTo>
                  <a:pt x="276606" y="3810"/>
                </a:lnTo>
                <a:lnTo>
                  <a:pt x="276606" y="182118"/>
                </a:lnTo>
                <a:lnTo>
                  <a:pt x="278892" y="182118"/>
                </a:lnTo>
                <a:close/>
              </a:path>
              <a:path w="280670" h="185420">
                <a:moveTo>
                  <a:pt x="278892" y="185166"/>
                </a:moveTo>
                <a:lnTo>
                  <a:pt x="278892" y="182118"/>
                </a:lnTo>
                <a:lnTo>
                  <a:pt x="276606" y="183642"/>
                </a:lnTo>
                <a:lnTo>
                  <a:pt x="276606" y="185166"/>
                </a:lnTo>
                <a:lnTo>
                  <a:pt x="278892" y="18516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257" y="0"/>
            <a:ext cx="10075164" cy="1836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3683" y="309625"/>
            <a:ext cx="7223759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800" y="1784256"/>
            <a:ext cx="7493000" cy="283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94640" y="7391652"/>
            <a:ext cx="15049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6467" y="7391652"/>
            <a:ext cx="5619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36764" y="7396988"/>
            <a:ext cx="21844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engte@mail.ncku.edu.tw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7" y="0"/>
            <a:ext cx="10075164" cy="18653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32487" y="5073650"/>
            <a:ext cx="5027295" cy="2084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5"/>
              </a:spcBef>
            </a:pPr>
            <a:r>
              <a:rPr sz="3500" spc="-30" dirty="0">
                <a:latin typeface="Calibri"/>
                <a:cs typeface="Calibri"/>
              </a:rPr>
              <a:t>Cheng‐Te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Li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(</a:t>
            </a:r>
            <a:r>
              <a:rPr sz="3500" spc="25" dirty="0">
                <a:latin typeface="PMingLiU-ExtB"/>
                <a:cs typeface="PMingLiU-ExtB"/>
              </a:rPr>
              <a:t>李政德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889"/>
              </a:spcBef>
            </a:pPr>
            <a:r>
              <a:rPr sz="2650" spc="-15" dirty="0">
                <a:solidFill>
                  <a:srgbClr val="00B050"/>
                </a:solidFill>
                <a:latin typeface="Calibri"/>
                <a:cs typeface="Calibri"/>
              </a:rPr>
              <a:t>Institute</a:t>
            </a:r>
            <a:r>
              <a:rPr sz="2650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65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spc="-20" dirty="0">
                <a:solidFill>
                  <a:srgbClr val="00B050"/>
                </a:solidFill>
                <a:latin typeface="Calibri"/>
                <a:cs typeface="Calibri"/>
              </a:rPr>
              <a:t>Data</a:t>
            </a:r>
            <a:r>
              <a:rPr sz="2650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00B050"/>
                </a:solidFill>
                <a:latin typeface="Calibri"/>
                <a:cs typeface="Calibri"/>
              </a:rPr>
              <a:t>Science</a:t>
            </a:r>
            <a:endParaRPr sz="2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National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Cheng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Kung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University</a:t>
            </a:r>
            <a:endParaRPr sz="30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610"/>
              </a:spcBef>
            </a:pPr>
            <a:r>
              <a:rPr sz="2200" dirty="0">
                <a:solidFill>
                  <a:srgbClr val="7E7E7E"/>
                </a:solidFill>
                <a:latin typeface="Consolas"/>
                <a:cs typeface="Consolas"/>
                <a:hlinkClick r:id="rId3"/>
              </a:rPr>
              <a:t>chengte@mail.ncku.edu.tw</a:t>
            </a:r>
            <a:endParaRPr sz="2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9777" y="5266944"/>
            <a:ext cx="1569719" cy="15727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3415" y="3026918"/>
            <a:ext cx="8470900" cy="1383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250" b="1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525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5250" b="1" spc="-5" dirty="0">
                <a:solidFill>
                  <a:srgbClr val="404040"/>
                </a:solidFill>
                <a:latin typeface="Calibri"/>
                <a:cs typeface="Calibri"/>
              </a:rPr>
              <a:t>Neural</a:t>
            </a:r>
            <a:r>
              <a:rPr sz="5250" b="1" dirty="0">
                <a:solidFill>
                  <a:srgbClr val="404040"/>
                </a:solidFill>
                <a:latin typeface="Calibri"/>
                <a:cs typeface="Calibri"/>
              </a:rPr>
              <a:t> Networks </a:t>
            </a:r>
            <a:r>
              <a:rPr sz="5250" b="1" spc="15" dirty="0">
                <a:solidFill>
                  <a:srgbClr val="404040"/>
                </a:solidFill>
                <a:latin typeface="Calibri"/>
                <a:cs typeface="Calibri"/>
              </a:rPr>
              <a:t>(GNN)</a:t>
            </a:r>
            <a:endParaRPr sz="525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145"/>
              </a:spcBef>
            </a:pPr>
            <a:r>
              <a:rPr sz="3500" spc="10" dirty="0">
                <a:solidFill>
                  <a:srgbClr val="7E7E7E"/>
                </a:solidFill>
              </a:rPr>
              <a:t>The</a:t>
            </a:r>
            <a:r>
              <a:rPr sz="3500" dirty="0">
                <a:solidFill>
                  <a:srgbClr val="7E7E7E"/>
                </a:solidFill>
              </a:rPr>
              <a:t> </a:t>
            </a:r>
            <a:r>
              <a:rPr sz="3500" spc="5" dirty="0">
                <a:solidFill>
                  <a:srgbClr val="7E7E7E"/>
                </a:solidFill>
              </a:rPr>
              <a:t>basic</a:t>
            </a:r>
            <a:r>
              <a:rPr sz="3500" dirty="0">
                <a:solidFill>
                  <a:srgbClr val="7E7E7E"/>
                </a:solidFill>
              </a:rPr>
              <a:t> </a:t>
            </a:r>
            <a:r>
              <a:rPr sz="3500" spc="-10" dirty="0">
                <a:solidFill>
                  <a:srgbClr val="7E7E7E"/>
                </a:solidFill>
              </a:rPr>
              <a:t>form</a:t>
            </a:r>
            <a:r>
              <a:rPr sz="3500" dirty="0">
                <a:solidFill>
                  <a:srgbClr val="7E7E7E"/>
                </a:solidFill>
              </a:rPr>
              <a:t> </a:t>
            </a:r>
            <a:r>
              <a:rPr sz="3500" spc="5" dirty="0">
                <a:solidFill>
                  <a:srgbClr val="7E7E7E"/>
                </a:solidFill>
              </a:rPr>
              <a:t>of</a:t>
            </a:r>
            <a:r>
              <a:rPr sz="3500" dirty="0">
                <a:solidFill>
                  <a:srgbClr val="7E7E7E"/>
                </a:solidFill>
              </a:rPr>
              <a:t> </a:t>
            </a:r>
            <a:r>
              <a:rPr sz="3500" spc="5" dirty="0">
                <a:solidFill>
                  <a:srgbClr val="7E7E7E"/>
                </a:solidFill>
              </a:rPr>
              <a:t>neighborhood</a:t>
            </a:r>
            <a:r>
              <a:rPr sz="3500" spc="20" dirty="0">
                <a:solidFill>
                  <a:srgbClr val="7E7E7E"/>
                </a:solidFill>
              </a:rPr>
              <a:t> </a:t>
            </a:r>
            <a:r>
              <a:rPr sz="3500" dirty="0">
                <a:solidFill>
                  <a:srgbClr val="7E7E7E"/>
                </a:solidFill>
              </a:rPr>
              <a:t>aggregation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2797435" y="2045461"/>
            <a:ext cx="50958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0070C0"/>
                </a:solidFill>
                <a:latin typeface="Calibri"/>
                <a:cs typeface="Calibri"/>
              </a:rPr>
              <a:t>Machine</a:t>
            </a:r>
            <a:r>
              <a:rPr sz="265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0070C0"/>
                </a:solidFill>
                <a:latin typeface="Calibri"/>
                <a:cs typeface="Calibri"/>
              </a:rPr>
              <a:t>Learning </a:t>
            </a:r>
            <a:r>
              <a:rPr sz="2650" spc="-5" dirty="0">
                <a:solidFill>
                  <a:srgbClr val="0070C0"/>
                </a:solidFill>
                <a:latin typeface="Calibri"/>
                <a:cs typeface="Calibri"/>
              </a:rPr>
              <a:t>with</a:t>
            </a:r>
            <a:r>
              <a:rPr sz="265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0070C0"/>
                </a:solidFill>
                <a:latin typeface="Calibri"/>
                <a:cs typeface="Calibri"/>
              </a:rPr>
              <a:t>Graphs</a:t>
            </a:r>
            <a:r>
              <a:rPr sz="265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50" spc="-20" dirty="0">
                <a:solidFill>
                  <a:srgbClr val="0070C0"/>
                </a:solidFill>
                <a:latin typeface="Calibri"/>
                <a:cs typeface="Calibri"/>
              </a:rPr>
              <a:t>(MLG)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4B73132-0E84-6874-4F7A-488DB1794F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ECE3DF4-FCA8-55B5-E70E-17FFD360FB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0</a:t>
            </a:fld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199" y="510794"/>
            <a:ext cx="582485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From</a:t>
            </a:r>
            <a:r>
              <a:rPr spc="-15" dirty="0"/>
              <a:t> </a:t>
            </a:r>
            <a:r>
              <a:rPr spc="-10" dirty="0"/>
              <a:t>Images</a:t>
            </a:r>
            <a:r>
              <a:rPr spc="-20" dirty="0"/>
              <a:t> </a:t>
            </a:r>
            <a:r>
              <a:rPr spc="-30" dirty="0"/>
              <a:t>to</a:t>
            </a:r>
            <a:r>
              <a:rPr spc="-15" dirty="0"/>
              <a:t> </a:t>
            </a:r>
            <a:r>
              <a:rPr spc="-2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041" y="1479919"/>
            <a:ext cx="9028430" cy="11550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dirty="0">
                <a:latin typeface="Calibri"/>
                <a:cs typeface="Calibri"/>
              </a:rPr>
              <a:t>Convolutional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neural</a:t>
            </a:r>
            <a:r>
              <a:rPr sz="3050" spc="5" dirty="0">
                <a:latin typeface="Calibri"/>
                <a:cs typeface="Calibri"/>
              </a:rPr>
              <a:t> net </a:t>
            </a:r>
            <a:r>
              <a:rPr sz="3050" spc="10" dirty="0">
                <a:latin typeface="Calibri"/>
                <a:cs typeface="Calibri"/>
              </a:rPr>
              <a:t>(CNN)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layer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with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3x3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filter</a:t>
            </a:r>
            <a:endParaRPr sz="30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0" dirty="0">
                <a:latin typeface="Calibri"/>
                <a:cs typeface="Calibri"/>
              </a:rPr>
              <a:t>Idea: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transform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information</a:t>
            </a:r>
            <a:r>
              <a:rPr sz="3050" spc="10" dirty="0">
                <a:latin typeface="Calibri"/>
                <a:cs typeface="Calibri"/>
              </a:rPr>
              <a:t> of </a:t>
            </a:r>
            <a:r>
              <a:rPr sz="3050" dirty="0">
                <a:latin typeface="Calibri"/>
                <a:cs typeface="Calibri"/>
              </a:rPr>
              <a:t>neighbors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20" dirty="0">
                <a:latin typeface="Calibri"/>
                <a:cs typeface="Calibri"/>
              </a:rPr>
              <a:t>&amp;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combine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9021" y="2833877"/>
            <a:ext cx="195580" cy="277495"/>
          </a:xfrm>
          <a:custGeom>
            <a:avLst/>
            <a:gdLst/>
            <a:ahLst/>
            <a:cxnLst/>
            <a:rect l="l" t="t" r="r" b="b"/>
            <a:pathLst>
              <a:path w="195579" h="277494">
                <a:moveTo>
                  <a:pt x="195072" y="243839"/>
                </a:moveTo>
                <a:lnTo>
                  <a:pt x="183641" y="233171"/>
                </a:lnTo>
                <a:lnTo>
                  <a:pt x="176022" y="241553"/>
                </a:lnTo>
                <a:lnTo>
                  <a:pt x="169925" y="247649"/>
                </a:lnTo>
                <a:lnTo>
                  <a:pt x="165353" y="250697"/>
                </a:lnTo>
                <a:lnTo>
                  <a:pt x="161544" y="254507"/>
                </a:lnTo>
                <a:lnTo>
                  <a:pt x="156972" y="256031"/>
                </a:lnTo>
                <a:lnTo>
                  <a:pt x="149351" y="256031"/>
                </a:lnTo>
                <a:lnTo>
                  <a:pt x="147065" y="254507"/>
                </a:lnTo>
                <a:lnTo>
                  <a:pt x="144018" y="249935"/>
                </a:lnTo>
                <a:lnTo>
                  <a:pt x="143256" y="246125"/>
                </a:lnTo>
                <a:lnTo>
                  <a:pt x="143256" y="240791"/>
                </a:lnTo>
                <a:lnTo>
                  <a:pt x="160782" y="161544"/>
                </a:lnTo>
                <a:lnTo>
                  <a:pt x="163222" y="150816"/>
                </a:lnTo>
                <a:lnTo>
                  <a:pt x="164877" y="141446"/>
                </a:lnTo>
                <a:lnTo>
                  <a:pt x="165818" y="133361"/>
                </a:lnTo>
                <a:lnTo>
                  <a:pt x="166115" y="126491"/>
                </a:lnTo>
                <a:lnTo>
                  <a:pt x="165532" y="118229"/>
                </a:lnTo>
                <a:lnTo>
                  <a:pt x="137671" y="88975"/>
                </a:lnTo>
                <a:lnTo>
                  <a:pt x="129539" y="88391"/>
                </a:lnTo>
                <a:lnTo>
                  <a:pt x="121098" y="88987"/>
                </a:lnTo>
                <a:lnTo>
                  <a:pt x="80200" y="113442"/>
                </a:lnTo>
                <a:lnTo>
                  <a:pt x="62484" y="134111"/>
                </a:lnTo>
                <a:lnTo>
                  <a:pt x="60198" y="133349"/>
                </a:lnTo>
                <a:lnTo>
                  <a:pt x="92963" y="0"/>
                </a:lnTo>
                <a:lnTo>
                  <a:pt x="81534" y="0"/>
                </a:lnTo>
                <a:lnTo>
                  <a:pt x="33527" y="2285"/>
                </a:lnTo>
                <a:lnTo>
                  <a:pt x="31241" y="11429"/>
                </a:lnTo>
                <a:lnTo>
                  <a:pt x="39624" y="11429"/>
                </a:lnTo>
                <a:lnTo>
                  <a:pt x="44958" y="12953"/>
                </a:lnTo>
                <a:lnTo>
                  <a:pt x="48768" y="14477"/>
                </a:lnTo>
                <a:lnTo>
                  <a:pt x="51815" y="16763"/>
                </a:lnTo>
                <a:lnTo>
                  <a:pt x="53339" y="20573"/>
                </a:lnTo>
                <a:lnTo>
                  <a:pt x="53339" y="25907"/>
                </a:lnTo>
                <a:lnTo>
                  <a:pt x="0" y="274319"/>
                </a:lnTo>
                <a:lnTo>
                  <a:pt x="32765" y="274319"/>
                </a:lnTo>
                <a:lnTo>
                  <a:pt x="50291" y="191261"/>
                </a:lnTo>
                <a:lnTo>
                  <a:pt x="67437" y="150304"/>
                </a:lnTo>
                <a:lnTo>
                  <a:pt x="92071" y="121086"/>
                </a:lnTo>
                <a:lnTo>
                  <a:pt x="108965" y="111251"/>
                </a:lnTo>
                <a:lnTo>
                  <a:pt x="121158" y="111251"/>
                </a:lnTo>
                <a:lnTo>
                  <a:pt x="125730" y="112775"/>
                </a:lnTo>
                <a:lnTo>
                  <a:pt x="131825" y="120395"/>
                </a:lnTo>
                <a:lnTo>
                  <a:pt x="133350" y="126491"/>
                </a:lnTo>
                <a:lnTo>
                  <a:pt x="133350" y="138683"/>
                </a:lnTo>
                <a:lnTo>
                  <a:pt x="131825" y="149351"/>
                </a:lnTo>
                <a:lnTo>
                  <a:pt x="127754" y="167890"/>
                </a:lnTo>
                <a:lnTo>
                  <a:pt x="114466" y="220396"/>
                </a:lnTo>
                <a:lnTo>
                  <a:pt x="112585" y="230219"/>
                </a:lnTo>
                <a:lnTo>
                  <a:pt x="111561" y="238470"/>
                </a:lnTo>
                <a:lnTo>
                  <a:pt x="111251" y="245363"/>
                </a:lnTo>
                <a:lnTo>
                  <a:pt x="111251" y="255269"/>
                </a:lnTo>
                <a:lnTo>
                  <a:pt x="113537" y="262127"/>
                </a:lnTo>
                <a:lnTo>
                  <a:pt x="118110" y="268223"/>
                </a:lnTo>
                <a:lnTo>
                  <a:pt x="123444" y="274319"/>
                </a:lnTo>
                <a:lnTo>
                  <a:pt x="129539" y="277367"/>
                </a:lnTo>
                <a:lnTo>
                  <a:pt x="137922" y="277367"/>
                </a:lnTo>
                <a:lnTo>
                  <a:pt x="178117" y="259651"/>
                </a:lnTo>
                <a:lnTo>
                  <a:pt x="186237" y="252388"/>
                </a:lnTo>
                <a:lnTo>
                  <a:pt x="195072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23" y="2703829"/>
            <a:ext cx="701484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2425" indent="-314960">
              <a:lnSpc>
                <a:spcPct val="100000"/>
              </a:lnSpc>
              <a:spcBef>
                <a:spcPts val="135"/>
              </a:spcBef>
              <a:buSzPct val="60655"/>
              <a:buFont typeface="Wingdings"/>
              <a:buChar char=""/>
              <a:tabLst>
                <a:tab pos="352425" algn="l"/>
                <a:tab pos="353060" algn="l"/>
                <a:tab pos="4211955" algn="l"/>
              </a:tabLst>
            </a:pPr>
            <a:r>
              <a:rPr sz="3050" spc="-30" dirty="0">
                <a:latin typeface="Calibri"/>
                <a:cs typeface="Calibri"/>
              </a:rPr>
              <a:t>Transform</a:t>
            </a:r>
            <a:r>
              <a:rPr sz="3050" spc="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“messages”	</a:t>
            </a:r>
            <a:r>
              <a:rPr sz="3375" spc="240" baseline="-16049" dirty="0">
                <a:latin typeface="Cambria"/>
                <a:cs typeface="Cambria"/>
              </a:rPr>
              <a:t>i</a:t>
            </a:r>
            <a:r>
              <a:rPr sz="3375" spc="577" baseline="-16049" dirty="0">
                <a:latin typeface="Cambria"/>
                <a:cs typeface="Cambria"/>
              </a:rPr>
              <a:t>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neighbors: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0737" y="2846832"/>
            <a:ext cx="349250" cy="264795"/>
          </a:xfrm>
          <a:custGeom>
            <a:avLst/>
            <a:gdLst/>
            <a:ahLst/>
            <a:cxnLst/>
            <a:rect l="l" t="t" r="r" b="b"/>
            <a:pathLst>
              <a:path w="349250" h="264794">
                <a:moveTo>
                  <a:pt x="348996" y="0"/>
                </a:moveTo>
                <a:lnTo>
                  <a:pt x="270510" y="0"/>
                </a:lnTo>
                <a:lnTo>
                  <a:pt x="268224" y="9143"/>
                </a:lnTo>
                <a:lnTo>
                  <a:pt x="276784" y="11263"/>
                </a:lnTo>
                <a:lnTo>
                  <a:pt x="282987" y="15239"/>
                </a:lnTo>
                <a:lnTo>
                  <a:pt x="286762" y="20931"/>
                </a:lnTo>
                <a:lnTo>
                  <a:pt x="288036" y="28193"/>
                </a:lnTo>
                <a:lnTo>
                  <a:pt x="288036" y="33528"/>
                </a:lnTo>
                <a:lnTo>
                  <a:pt x="285750" y="40386"/>
                </a:lnTo>
                <a:lnTo>
                  <a:pt x="279653" y="55625"/>
                </a:lnTo>
                <a:lnTo>
                  <a:pt x="195834" y="217931"/>
                </a:lnTo>
                <a:lnTo>
                  <a:pt x="194310" y="217931"/>
                </a:lnTo>
                <a:lnTo>
                  <a:pt x="195703" y="145280"/>
                </a:lnTo>
                <a:lnTo>
                  <a:pt x="195834" y="0"/>
                </a:lnTo>
                <a:lnTo>
                  <a:pt x="166877" y="0"/>
                </a:lnTo>
                <a:lnTo>
                  <a:pt x="60960" y="217931"/>
                </a:lnTo>
                <a:lnTo>
                  <a:pt x="59436" y="217931"/>
                </a:lnTo>
                <a:lnTo>
                  <a:pt x="59436" y="142732"/>
                </a:lnTo>
                <a:lnTo>
                  <a:pt x="57912" y="59436"/>
                </a:lnTo>
                <a:lnTo>
                  <a:pt x="57150" y="57150"/>
                </a:lnTo>
                <a:lnTo>
                  <a:pt x="57150" y="38862"/>
                </a:lnTo>
                <a:lnTo>
                  <a:pt x="73914" y="9143"/>
                </a:lnTo>
                <a:lnTo>
                  <a:pt x="80010" y="9143"/>
                </a:lnTo>
                <a:lnTo>
                  <a:pt x="81534" y="0"/>
                </a:lnTo>
                <a:lnTo>
                  <a:pt x="2286" y="0"/>
                </a:lnTo>
                <a:lnTo>
                  <a:pt x="0" y="9143"/>
                </a:lnTo>
                <a:lnTo>
                  <a:pt x="5334" y="9906"/>
                </a:lnTo>
                <a:lnTo>
                  <a:pt x="9144" y="11430"/>
                </a:lnTo>
                <a:lnTo>
                  <a:pt x="12192" y="13716"/>
                </a:lnTo>
                <a:lnTo>
                  <a:pt x="15240" y="16763"/>
                </a:lnTo>
                <a:lnTo>
                  <a:pt x="17525" y="20574"/>
                </a:lnTo>
                <a:lnTo>
                  <a:pt x="19050" y="26669"/>
                </a:lnTo>
                <a:lnTo>
                  <a:pt x="21336" y="32004"/>
                </a:lnTo>
                <a:lnTo>
                  <a:pt x="22860" y="51054"/>
                </a:lnTo>
                <a:lnTo>
                  <a:pt x="32003" y="264413"/>
                </a:lnTo>
                <a:lnTo>
                  <a:pt x="61722" y="264413"/>
                </a:lnTo>
                <a:lnTo>
                  <a:pt x="163829" y="52578"/>
                </a:lnTo>
                <a:lnTo>
                  <a:pt x="166116" y="52578"/>
                </a:lnTo>
                <a:lnTo>
                  <a:pt x="165115" y="70723"/>
                </a:lnTo>
                <a:lnTo>
                  <a:pt x="164401" y="88582"/>
                </a:lnTo>
                <a:lnTo>
                  <a:pt x="163972" y="106156"/>
                </a:lnTo>
                <a:lnTo>
                  <a:pt x="163829" y="123443"/>
                </a:lnTo>
                <a:lnTo>
                  <a:pt x="163829" y="264413"/>
                </a:lnTo>
                <a:lnTo>
                  <a:pt x="193548" y="264413"/>
                </a:lnTo>
                <a:lnTo>
                  <a:pt x="308610" y="51816"/>
                </a:lnTo>
                <a:lnTo>
                  <a:pt x="315051" y="40362"/>
                </a:lnTo>
                <a:lnTo>
                  <a:pt x="340614" y="9906"/>
                </a:lnTo>
                <a:lnTo>
                  <a:pt x="346710" y="9143"/>
                </a:lnTo>
                <a:lnTo>
                  <a:pt x="348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84208" y="2833877"/>
            <a:ext cx="195580" cy="277495"/>
          </a:xfrm>
          <a:custGeom>
            <a:avLst/>
            <a:gdLst/>
            <a:ahLst/>
            <a:cxnLst/>
            <a:rect l="l" t="t" r="r" b="b"/>
            <a:pathLst>
              <a:path w="195579" h="277494">
                <a:moveTo>
                  <a:pt x="195072" y="243840"/>
                </a:moveTo>
                <a:lnTo>
                  <a:pt x="183642" y="233172"/>
                </a:lnTo>
                <a:lnTo>
                  <a:pt x="176022" y="241554"/>
                </a:lnTo>
                <a:lnTo>
                  <a:pt x="169925" y="247650"/>
                </a:lnTo>
                <a:lnTo>
                  <a:pt x="165354" y="250698"/>
                </a:lnTo>
                <a:lnTo>
                  <a:pt x="161544" y="254508"/>
                </a:lnTo>
                <a:lnTo>
                  <a:pt x="156972" y="256032"/>
                </a:lnTo>
                <a:lnTo>
                  <a:pt x="149351" y="256032"/>
                </a:lnTo>
                <a:lnTo>
                  <a:pt x="147066" y="254508"/>
                </a:lnTo>
                <a:lnTo>
                  <a:pt x="144018" y="249936"/>
                </a:lnTo>
                <a:lnTo>
                  <a:pt x="143256" y="246126"/>
                </a:lnTo>
                <a:lnTo>
                  <a:pt x="143256" y="240792"/>
                </a:lnTo>
                <a:lnTo>
                  <a:pt x="160782" y="161544"/>
                </a:lnTo>
                <a:lnTo>
                  <a:pt x="163222" y="150816"/>
                </a:lnTo>
                <a:lnTo>
                  <a:pt x="164877" y="141446"/>
                </a:lnTo>
                <a:lnTo>
                  <a:pt x="165818" y="133361"/>
                </a:lnTo>
                <a:lnTo>
                  <a:pt x="166116" y="126492"/>
                </a:lnTo>
                <a:lnTo>
                  <a:pt x="165532" y="118229"/>
                </a:lnTo>
                <a:lnTo>
                  <a:pt x="137671" y="88975"/>
                </a:lnTo>
                <a:lnTo>
                  <a:pt x="129540" y="88392"/>
                </a:lnTo>
                <a:lnTo>
                  <a:pt x="121098" y="88987"/>
                </a:lnTo>
                <a:lnTo>
                  <a:pt x="80200" y="113442"/>
                </a:lnTo>
                <a:lnTo>
                  <a:pt x="62484" y="134112"/>
                </a:lnTo>
                <a:lnTo>
                  <a:pt x="60198" y="133350"/>
                </a:lnTo>
                <a:lnTo>
                  <a:pt x="92964" y="0"/>
                </a:lnTo>
                <a:lnTo>
                  <a:pt x="81534" y="0"/>
                </a:lnTo>
                <a:lnTo>
                  <a:pt x="33527" y="2286"/>
                </a:lnTo>
                <a:lnTo>
                  <a:pt x="31242" y="11430"/>
                </a:lnTo>
                <a:lnTo>
                  <a:pt x="39624" y="11430"/>
                </a:lnTo>
                <a:lnTo>
                  <a:pt x="44958" y="12954"/>
                </a:lnTo>
                <a:lnTo>
                  <a:pt x="48768" y="14478"/>
                </a:lnTo>
                <a:lnTo>
                  <a:pt x="51816" y="16764"/>
                </a:lnTo>
                <a:lnTo>
                  <a:pt x="53340" y="20574"/>
                </a:lnTo>
                <a:lnTo>
                  <a:pt x="53340" y="25908"/>
                </a:lnTo>
                <a:lnTo>
                  <a:pt x="0" y="274320"/>
                </a:lnTo>
                <a:lnTo>
                  <a:pt x="32766" y="274320"/>
                </a:lnTo>
                <a:lnTo>
                  <a:pt x="50292" y="191262"/>
                </a:lnTo>
                <a:lnTo>
                  <a:pt x="67437" y="150304"/>
                </a:lnTo>
                <a:lnTo>
                  <a:pt x="92071" y="121086"/>
                </a:lnTo>
                <a:lnTo>
                  <a:pt x="108966" y="111252"/>
                </a:lnTo>
                <a:lnTo>
                  <a:pt x="121158" y="111252"/>
                </a:lnTo>
                <a:lnTo>
                  <a:pt x="125730" y="112776"/>
                </a:lnTo>
                <a:lnTo>
                  <a:pt x="131825" y="120396"/>
                </a:lnTo>
                <a:lnTo>
                  <a:pt x="133350" y="126492"/>
                </a:lnTo>
                <a:lnTo>
                  <a:pt x="133350" y="138684"/>
                </a:lnTo>
                <a:lnTo>
                  <a:pt x="131825" y="149352"/>
                </a:lnTo>
                <a:lnTo>
                  <a:pt x="127754" y="167890"/>
                </a:lnTo>
                <a:lnTo>
                  <a:pt x="114466" y="220396"/>
                </a:lnTo>
                <a:lnTo>
                  <a:pt x="112585" y="230219"/>
                </a:lnTo>
                <a:lnTo>
                  <a:pt x="111561" y="238470"/>
                </a:lnTo>
                <a:lnTo>
                  <a:pt x="111251" y="245364"/>
                </a:lnTo>
                <a:lnTo>
                  <a:pt x="111251" y="255270"/>
                </a:lnTo>
                <a:lnTo>
                  <a:pt x="113538" y="262128"/>
                </a:lnTo>
                <a:lnTo>
                  <a:pt x="118110" y="268224"/>
                </a:lnTo>
                <a:lnTo>
                  <a:pt x="123444" y="274320"/>
                </a:lnTo>
                <a:lnTo>
                  <a:pt x="129540" y="277368"/>
                </a:lnTo>
                <a:lnTo>
                  <a:pt x="137922" y="277368"/>
                </a:lnTo>
                <a:lnTo>
                  <a:pt x="178117" y="259651"/>
                </a:lnTo>
                <a:lnTo>
                  <a:pt x="186237" y="252388"/>
                </a:lnTo>
                <a:lnTo>
                  <a:pt x="195072" y="243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28259" y="2889758"/>
            <a:ext cx="46863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250" spc="160" dirty="0">
                <a:latin typeface="Cambria"/>
                <a:cs typeface="Cambria"/>
              </a:rPr>
              <a:t>i	i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1723" y="3268472"/>
            <a:ext cx="252031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35"/>
              </a:spcBef>
              <a:buSzPct val="60655"/>
              <a:buFont typeface="Wingdings"/>
              <a:buChar char=""/>
              <a:tabLst>
                <a:tab pos="327025" algn="l"/>
                <a:tab pos="327660" algn="l"/>
              </a:tabLst>
            </a:pPr>
            <a:r>
              <a:rPr sz="3050" spc="15" dirty="0">
                <a:latin typeface="Calibri"/>
                <a:cs typeface="Calibri"/>
              </a:rPr>
              <a:t>Add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them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up: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4467" y="3382517"/>
            <a:ext cx="248920" cy="356870"/>
          </a:xfrm>
          <a:custGeom>
            <a:avLst/>
            <a:gdLst/>
            <a:ahLst/>
            <a:cxnLst/>
            <a:rect l="l" t="t" r="r" b="b"/>
            <a:pathLst>
              <a:path w="248920" h="356870">
                <a:moveTo>
                  <a:pt x="248412" y="263652"/>
                </a:moveTo>
                <a:lnTo>
                  <a:pt x="225551" y="263652"/>
                </a:lnTo>
                <a:lnTo>
                  <a:pt x="222122" y="278034"/>
                </a:lnTo>
                <a:lnTo>
                  <a:pt x="218693" y="289560"/>
                </a:lnTo>
                <a:lnTo>
                  <a:pt x="204215" y="313182"/>
                </a:lnTo>
                <a:lnTo>
                  <a:pt x="201929" y="315468"/>
                </a:lnTo>
                <a:lnTo>
                  <a:pt x="194310" y="318516"/>
                </a:lnTo>
                <a:lnTo>
                  <a:pt x="190500" y="319278"/>
                </a:lnTo>
                <a:lnTo>
                  <a:pt x="184403" y="320040"/>
                </a:lnTo>
                <a:lnTo>
                  <a:pt x="50291" y="320040"/>
                </a:lnTo>
                <a:lnTo>
                  <a:pt x="155448" y="176022"/>
                </a:lnTo>
                <a:lnTo>
                  <a:pt x="155448" y="161544"/>
                </a:lnTo>
                <a:lnTo>
                  <a:pt x="62484" y="19812"/>
                </a:lnTo>
                <a:lnTo>
                  <a:pt x="179069" y="19812"/>
                </a:lnTo>
                <a:lnTo>
                  <a:pt x="183641" y="21336"/>
                </a:lnTo>
                <a:lnTo>
                  <a:pt x="187451" y="22860"/>
                </a:lnTo>
                <a:lnTo>
                  <a:pt x="190500" y="24384"/>
                </a:lnTo>
                <a:lnTo>
                  <a:pt x="193548" y="26670"/>
                </a:lnTo>
                <a:lnTo>
                  <a:pt x="197357" y="28956"/>
                </a:lnTo>
                <a:lnTo>
                  <a:pt x="202691" y="37337"/>
                </a:lnTo>
                <a:lnTo>
                  <a:pt x="205739" y="41148"/>
                </a:lnTo>
                <a:lnTo>
                  <a:pt x="208787" y="47244"/>
                </a:lnTo>
                <a:lnTo>
                  <a:pt x="214014" y="61769"/>
                </a:lnTo>
                <a:lnTo>
                  <a:pt x="220979" y="85344"/>
                </a:lnTo>
                <a:lnTo>
                  <a:pt x="243839" y="85344"/>
                </a:lnTo>
                <a:lnTo>
                  <a:pt x="243839" y="0"/>
                </a:lnTo>
                <a:lnTo>
                  <a:pt x="7619" y="0"/>
                </a:lnTo>
                <a:lnTo>
                  <a:pt x="7619" y="10668"/>
                </a:lnTo>
                <a:lnTo>
                  <a:pt x="118110" y="182880"/>
                </a:lnTo>
                <a:lnTo>
                  <a:pt x="0" y="345948"/>
                </a:lnTo>
                <a:lnTo>
                  <a:pt x="0" y="356616"/>
                </a:lnTo>
                <a:lnTo>
                  <a:pt x="242315" y="356616"/>
                </a:lnTo>
                <a:lnTo>
                  <a:pt x="248412" y="263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1573" y="3411473"/>
            <a:ext cx="349250" cy="264795"/>
          </a:xfrm>
          <a:custGeom>
            <a:avLst/>
            <a:gdLst/>
            <a:ahLst/>
            <a:cxnLst/>
            <a:rect l="l" t="t" r="r" b="b"/>
            <a:pathLst>
              <a:path w="349250" h="264795">
                <a:moveTo>
                  <a:pt x="348996" y="0"/>
                </a:moveTo>
                <a:lnTo>
                  <a:pt x="270510" y="0"/>
                </a:lnTo>
                <a:lnTo>
                  <a:pt x="268224" y="9143"/>
                </a:lnTo>
                <a:lnTo>
                  <a:pt x="276784" y="11263"/>
                </a:lnTo>
                <a:lnTo>
                  <a:pt x="282987" y="15239"/>
                </a:lnTo>
                <a:lnTo>
                  <a:pt x="286762" y="20931"/>
                </a:lnTo>
                <a:lnTo>
                  <a:pt x="288036" y="28193"/>
                </a:lnTo>
                <a:lnTo>
                  <a:pt x="288036" y="33527"/>
                </a:lnTo>
                <a:lnTo>
                  <a:pt x="285750" y="40386"/>
                </a:lnTo>
                <a:lnTo>
                  <a:pt x="279654" y="55625"/>
                </a:lnTo>
                <a:lnTo>
                  <a:pt x="195834" y="217931"/>
                </a:lnTo>
                <a:lnTo>
                  <a:pt x="194310" y="217931"/>
                </a:lnTo>
                <a:lnTo>
                  <a:pt x="195703" y="145280"/>
                </a:lnTo>
                <a:lnTo>
                  <a:pt x="195834" y="0"/>
                </a:lnTo>
                <a:lnTo>
                  <a:pt x="166878" y="0"/>
                </a:lnTo>
                <a:lnTo>
                  <a:pt x="60960" y="217931"/>
                </a:lnTo>
                <a:lnTo>
                  <a:pt x="59436" y="217931"/>
                </a:lnTo>
                <a:lnTo>
                  <a:pt x="59436" y="142732"/>
                </a:lnTo>
                <a:lnTo>
                  <a:pt x="57912" y="59436"/>
                </a:lnTo>
                <a:lnTo>
                  <a:pt x="57150" y="57150"/>
                </a:lnTo>
                <a:lnTo>
                  <a:pt x="57150" y="38862"/>
                </a:lnTo>
                <a:lnTo>
                  <a:pt x="73913" y="9143"/>
                </a:lnTo>
                <a:lnTo>
                  <a:pt x="80010" y="9143"/>
                </a:lnTo>
                <a:lnTo>
                  <a:pt x="81534" y="0"/>
                </a:lnTo>
                <a:lnTo>
                  <a:pt x="2286" y="0"/>
                </a:lnTo>
                <a:lnTo>
                  <a:pt x="0" y="9143"/>
                </a:lnTo>
                <a:lnTo>
                  <a:pt x="5334" y="9905"/>
                </a:lnTo>
                <a:lnTo>
                  <a:pt x="9144" y="11429"/>
                </a:lnTo>
                <a:lnTo>
                  <a:pt x="12192" y="13715"/>
                </a:lnTo>
                <a:lnTo>
                  <a:pt x="15239" y="16763"/>
                </a:lnTo>
                <a:lnTo>
                  <a:pt x="17525" y="20574"/>
                </a:lnTo>
                <a:lnTo>
                  <a:pt x="19050" y="26670"/>
                </a:lnTo>
                <a:lnTo>
                  <a:pt x="21336" y="32003"/>
                </a:lnTo>
                <a:lnTo>
                  <a:pt x="22860" y="51053"/>
                </a:lnTo>
                <a:lnTo>
                  <a:pt x="32004" y="264413"/>
                </a:lnTo>
                <a:lnTo>
                  <a:pt x="61722" y="264413"/>
                </a:lnTo>
                <a:lnTo>
                  <a:pt x="163830" y="52577"/>
                </a:lnTo>
                <a:lnTo>
                  <a:pt x="166116" y="52577"/>
                </a:lnTo>
                <a:lnTo>
                  <a:pt x="165115" y="70723"/>
                </a:lnTo>
                <a:lnTo>
                  <a:pt x="164401" y="88582"/>
                </a:lnTo>
                <a:lnTo>
                  <a:pt x="163972" y="106156"/>
                </a:lnTo>
                <a:lnTo>
                  <a:pt x="163830" y="123443"/>
                </a:lnTo>
                <a:lnTo>
                  <a:pt x="163830" y="264413"/>
                </a:lnTo>
                <a:lnTo>
                  <a:pt x="193548" y="264413"/>
                </a:lnTo>
                <a:lnTo>
                  <a:pt x="308610" y="51815"/>
                </a:lnTo>
                <a:lnTo>
                  <a:pt x="315051" y="40362"/>
                </a:lnTo>
                <a:lnTo>
                  <a:pt x="340613" y="9905"/>
                </a:lnTo>
                <a:lnTo>
                  <a:pt x="346710" y="9143"/>
                </a:lnTo>
                <a:lnTo>
                  <a:pt x="348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5057" y="3398520"/>
            <a:ext cx="195580" cy="277495"/>
          </a:xfrm>
          <a:custGeom>
            <a:avLst/>
            <a:gdLst/>
            <a:ahLst/>
            <a:cxnLst/>
            <a:rect l="l" t="t" r="r" b="b"/>
            <a:pathLst>
              <a:path w="195579" h="277495">
                <a:moveTo>
                  <a:pt x="195072" y="243839"/>
                </a:moveTo>
                <a:lnTo>
                  <a:pt x="183641" y="233171"/>
                </a:lnTo>
                <a:lnTo>
                  <a:pt x="176022" y="241553"/>
                </a:lnTo>
                <a:lnTo>
                  <a:pt x="169925" y="247650"/>
                </a:lnTo>
                <a:lnTo>
                  <a:pt x="165353" y="250697"/>
                </a:lnTo>
                <a:lnTo>
                  <a:pt x="161544" y="254507"/>
                </a:lnTo>
                <a:lnTo>
                  <a:pt x="156972" y="256031"/>
                </a:lnTo>
                <a:lnTo>
                  <a:pt x="149351" y="256031"/>
                </a:lnTo>
                <a:lnTo>
                  <a:pt x="147065" y="254507"/>
                </a:lnTo>
                <a:lnTo>
                  <a:pt x="144017" y="249935"/>
                </a:lnTo>
                <a:lnTo>
                  <a:pt x="143255" y="246125"/>
                </a:lnTo>
                <a:lnTo>
                  <a:pt x="143255" y="240791"/>
                </a:lnTo>
                <a:lnTo>
                  <a:pt x="160782" y="161543"/>
                </a:lnTo>
                <a:lnTo>
                  <a:pt x="163222" y="150816"/>
                </a:lnTo>
                <a:lnTo>
                  <a:pt x="164877" y="141446"/>
                </a:lnTo>
                <a:lnTo>
                  <a:pt x="165818" y="133361"/>
                </a:lnTo>
                <a:lnTo>
                  <a:pt x="166115" y="126491"/>
                </a:lnTo>
                <a:lnTo>
                  <a:pt x="165532" y="118229"/>
                </a:lnTo>
                <a:lnTo>
                  <a:pt x="137671" y="88975"/>
                </a:lnTo>
                <a:lnTo>
                  <a:pt x="129539" y="88391"/>
                </a:lnTo>
                <a:lnTo>
                  <a:pt x="121098" y="88987"/>
                </a:lnTo>
                <a:lnTo>
                  <a:pt x="80200" y="113442"/>
                </a:lnTo>
                <a:lnTo>
                  <a:pt x="62484" y="134112"/>
                </a:lnTo>
                <a:lnTo>
                  <a:pt x="60198" y="133350"/>
                </a:lnTo>
                <a:lnTo>
                  <a:pt x="92963" y="0"/>
                </a:lnTo>
                <a:lnTo>
                  <a:pt x="81534" y="0"/>
                </a:lnTo>
                <a:lnTo>
                  <a:pt x="33527" y="2285"/>
                </a:lnTo>
                <a:lnTo>
                  <a:pt x="31241" y="11429"/>
                </a:lnTo>
                <a:lnTo>
                  <a:pt x="39624" y="11429"/>
                </a:lnTo>
                <a:lnTo>
                  <a:pt x="44958" y="12953"/>
                </a:lnTo>
                <a:lnTo>
                  <a:pt x="48767" y="14477"/>
                </a:lnTo>
                <a:lnTo>
                  <a:pt x="51815" y="16763"/>
                </a:lnTo>
                <a:lnTo>
                  <a:pt x="53339" y="20574"/>
                </a:lnTo>
                <a:lnTo>
                  <a:pt x="53339" y="25907"/>
                </a:lnTo>
                <a:lnTo>
                  <a:pt x="0" y="274319"/>
                </a:lnTo>
                <a:lnTo>
                  <a:pt x="32765" y="274319"/>
                </a:lnTo>
                <a:lnTo>
                  <a:pt x="50291" y="191262"/>
                </a:lnTo>
                <a:lnTo>
                  <a:pt x="67437" y="150304"/>
                </a:lnTo>
                <a:lnTo>
                  <a:pt x="92071" y="121086"/>
                </a:lnTo>
                <a:lnTo>
                  <a:pt x="108965" y="111251"/>
                </a:lnTo>
                <a:lnTo>
                  <a:pt x="121158" y="111251"/>
                </a:lnTo>
                <a:lnTo>
                  <a:pt x="125729" y="112775"/>
                </a:lnTo>
                <a:lnTo>
                  <a:pt x="131825" y="120395"/>
                </a:lnTo>
                <a:lnTo>
                  <a:pt x="133350" y="126491"/>
                </a:lnTo>
                <a:lnTo>
                  <a:pt x="133350" y="138683"/>
                </a:lnTo>
                <a:lnTo>
                  <a:pt x="131825" y="149351"/>
                </a:lnTo>
                <a:lnTo>
                  <a:pt x="127754" y="167890"/>
                </a:lnTo>
                <a:lnTo>
                  <a:pt x="114466" y="220396"/>
                </a:lnTo>
                <a:lnTo>
                  <a:pt x="112585" y="230219"/>
                </a:lnTo>
                <a:lnTo>
                  <a:pt x="111561" y="238470"/>
                </a:lnTo>
                <a:lnTo>
                  <a:pt x="111251" y="245363"/>
                </a:lnTo>
                <a:lnTo>
                  <a:pt x="111251" y="255269"/>
                </a:lnTo>
                <a:lnTo>
                  <a:pt x="113537" y="262127"/>
                </a:lnTo>
                <a:lnTo>
                  <a:pt x="118110" y="268224"/>
                </a:lnTo>
                <a:lnTo>
                  <a:pt x="123444" y="274319"/>
                </a:lnTo>
                <a:lnTo>
                  <a:pt x="129539" y="277367"/>
                </a:lnTo>
                <a:lnTo>
                  <a:pt x="137922" y="277367"/>
                </a:lnTo>
                <a:lnTo>
                  <a:pt x="178117" y="259651"/>
                </a:lnTo>
                <a:lnTo>
                  <a:pt x="186237" y="252388"/>
                </a:lnTo>
                <a:lnTo>
                  <a:pt x="195072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49095" y="3454400"/>
            <a:ext cx="46863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250" spc="160" dirty="0">
                <a:latin typeface="Cambria"/>
                <a:cs typeface="Cambria"/>
              </a:rPr>
              <a:t>i	i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3805" y="3470402"/>
            <a:ext cx="12573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60" dirty="0">
                <a:latin typeface="Cambria"/>
                <a:cs typeface="Cambria"/>
              </a:rPr>
              <a:t>i</a:t>
            </a:r>
            <a:endParaRPr sz="225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415" y="4148185"/>
            <a:ext cx="6074664" cy="2942676"/>
          </a:xfrm>
          <a:prstGeom prst="rect">
            <a:avLst/>
          </a:prstGeom>
        </p:spPr>
      </p:pic>
      <p:sp>
        <p:nvSpPr>
          <p:cNvPr id="21" name="頁尾版面配置區 20">
            <a:extLst>
              <a:ext uri="{FF2B5EF4-FFF2-40B4-BE49-F238E27FC236}">
                <a16:creationId xmlns:a16="http://schemas.microsoft.com/office/drawing/2014/main" id="{ABD79235-E91F-8791-D879-D5AF363F597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273F574F-8B24-DF28-CCB5-F1CE6D0A78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9</a:t>
            </a:fld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861" y="388873"/>
            <a:ext cx="590232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Graph </a:t>
            </a:r>
            <a:r>
              <a:rPr spc="-20" dirty="0"/>
              <a:t>Neural 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358" y="1331467"/>
            <a:ext cx="936498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0" dirty="0">
                <a:latin typeface="Calibri"/>
                <a:cs typeface="Calibri"/>
              </a:rPr>
              <a:t>Idea: </a:t>
            </a:r>
            <a:r>
              <a:rPr sz="3050" spc="-20" dirty="0">
                <a:latin typeface="Calibri"/>
                <a:cs typeface="Calibri"/>
              </a:rPr>
              <a:t>Node’s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neighborhood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defines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computation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graph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365" y="3302508"/>
            <a:ext cx="6802713" cy="38614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76869" y="2033016"/>
            <a:ext cx="7141209" cy="105156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3189" marR="115570" indent="501015">
              <a:lnSpc>
                <a:spcPct val="101099"/>
              </a:lnSpc>
              <a:spcBef>
                <a:spcPts val="190"/>
              </a:spcBef>
            </a:pPr>
            <a:r>
              <a:rPr sz="3050" spc="10" dirty="0">
                <a:latin typeface="Calibri"/>
                <a:cs typeface="Calibri"/>
              </a:rPr>
              <a:t>Learn </a:t>
            </a:r>
            <a:r>
              <a:rPr sz="3050" b="1" spc="20" dirty="0">
                <a:latin typeface="Calibri"/>
                <a:cs typeface="Calibri"/>
              </a:rPr>
              <a:t>how </a:t>
            </a:r>
            <a:r>
              <a:rPr sz="3050" b="1" dirty="0">
                <a:latin typeface="Calibri"/>
                <a:cs typeface="Calibri"/>
              </a:rPr>
              <a:t>to </a:t>
            </a:r>
            <a:r>
              <a:rPr sz="3050" b="1" spc="-5" dirty="0">
                <a:latin typeface="Calibri"/>
                <a:cs typeface="Calibri"/>
              </a:rPr>
              <a:t>propagate </a:t>
            </a:r>
            <a:r>
              <a:rPr sz="3050" b="1" spc="5" dirty="0">
                <a:latin typeface="Calibri"/>
                <a:cs typeface="Calibri"/>
              </a:rPr>
              <a:t>information </a:t>
            </a:r>
            <a:r>
              <a:rPr sz="3050" b="1" spc="1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across</a:t>
            </a:r>
            <a:r>
              <a:rPr sz="3050" b="1" spc="10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the </a:t>
            </a:r>
            <a:r>
              <a:rPr sz="3050" b="1" dirty="0">
                <a:latin typeface="Calibri"/>
                <a:cs typeface="Calibri"/>
              </a:rPr>
              <a:t>graph</a:t>
            </a:r>
            <a:r>
              <a:rPr sz="3050" b="1" spc="-1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compute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node </a:t>
            </a:r>
            <a:r>
              <a:rPr sz="3050" spc="-10" dirty="0">
                <a:latin typeface="Calibri"/>
                <a:cs typeface="Calibri"/>
              </a:rPr>
              <a:t>features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C9292320-22CB-91CB-7A4F-1FA8495B03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CB3CA467-22C7-8A68-CA9E-0EDCF84AD3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10</a:t>
            </a:fld>
            <a:endParaRPr lang="en-US" altLang="zh-TW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995" y="428498"/>
            <a:ext cx="680339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Neighborhood</a:t>
            </a:r>
            <a:r>
              <a:rPr spc="-15" dirty="0"/>
              <a:t> </a:t>
            </a:r>
            <a:r>
              <a:rPr spc="-20" dirty="0"/>
              <a:t>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410716"/>
            <a:ext cx="8663940" cy="152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752475" indent="-378460">
              <a:lnSpc>
                <a:spcPct val="101099"/>
              </a:lnSpc>
              <a:spcBef>
                <a:spcPts val="9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5" dirty="0">
                <a:latin typeface="Calibri"/>
                <a:cs typeface="Calibri"/>
              </a:rPr>
              <a:t>Intuition: </a:t>
            </a:r>
            <a:r>
              <a:rPr sz="3050" spc="-5" dirty="0">
                <a:latin typeface="Calibri"/>
                <a:cs typeface="Calibri"/>
              </a:rPr>
              <a:t>Generate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 </a:t>
            </a:r>
            <a:r>
              <a:rPr sz="3050" spc="15" dirty="0">
                <a:latin typeface="Calibri"/>
                <a:cs typeface="Calibri"/>
              </a:rPr>
              <a:t>embeddings </a:t>
            </a:r>
            <a:r>
              <a:rPr sz="3050" spc="10" dirty="0">
                <a:latin typeface="Calibri"/>
                <a:cs typeface="Calibri"/>
              </a:rPr>
              <a:t>based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on </a:t>
            </a:r>
            <a:r>
              <a:rPr sz="3050" spc="-670" dirty="0"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local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network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neighborhoods</a:t>
            </a:r>
            <a:endParaRPr sz="30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Calibri"/>
                <a:cs typeface="Calibri"/>
              </a:rPr>
              <a:t>Nodes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aggregate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info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their </a:t>
            </a:r>
            <a:r>
              <a:rPr sz="3050" dirty="0">
                <a:latin typeface="Calibri"/>
                <a:cs typeface="Calibri"/>
              </a:rPr>
              <a:t>neighbors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using </a:t>
            </a:r>
            <a:r>
              <a:rPr sz="3050" spc="20" dirty="0">
                <a:latin typeface="Calibri"/>
                <a:cs typeface="Calibri"/>
              </a:rPr>
              <a:t>NN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61" y="3343655"/>
            <a:ext cx="8945118" cy="35699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24329" y="3144011"/>
            <a:ext cx="648970" cy="50863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10"/>
              </a:spcBef>
            </a:pPr>
            <a:r>
              <a:rPr sz="2650" b="1" spc="-10" dirty="0">
                <a:latin typeface="Calibri"/>
                <a:cs typeface="Calibri"/>
              </a:rPr>
              <a:t>NN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4329" y="4454652"/>
            <a:ext cx="648970" cy="50863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15"/>
              </a:spcBef>
            </a:pPr>
            <a:r>
              <a:rPr sz="2650" b="1" spc="-10" dirty="0">
                <a:latin typeface="Calibri"/>
                <a:cs typeface="Calibri"/>
              </a:rPr>
              <a:t>NN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329" y="5708141"/>
            <a:ext cx="648970" cy="5092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15"/>
              </a:spcBef>
            </a:pPr>
            <a:r>
              <a:rPr sz="2650" b="1" spc="-10" dirty="0">
                <a:latin typeface="Calibri"/>
                <a:cs typeface="Calibri"/>
              </a:rPr>
              <a:t>NN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6503" y="5036058"/>
            <a:ext cx="648970" cy="50863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10"/>
              </a:spcBef>
            </a:pPr>
            <a:r>
              <a:rPr sz="2650" b="1" spc="-10" dirty="0">
                <a:latin typeface="Calibri"/>
                <a:cs typeface="Calibri"/>
              </a:rPr>
              <a:t>NN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52BD0A7F-32C4-F146-9D0B-7A9DAF72B3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05B0019-4C46-60F5-00C8-EECC0A5238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11</a:t>
            </a:fld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995" y="443738"/>
            <a:ext cx="680339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Neighborhood</a:t>
            </a:r>
            <a:r>
              <a:rPr spc="-15" dirty="0"/>
              <a:t> </a:t>
            </a:r>
            <a:r>
              <a:rPr spc="-20" dirty="0"/>
              <a:t>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441196"/>
            <a:ext cx="876681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5" dirty="0">
                <a:latin typeface="Calibri"/>
                <a:cs typeface="Calibri"/>
              </a:rPr>
              <a:t>Network </a:t>
            </a:r>
            <a:r>
              <a:rPr sz="3050" spc="10" dirty="0">
                <a:latin typeface="Calibri"/>
                <a:cs typeface="Calibri"/>
              </a:rPr>
              <a:t>neighborhood</a:t>
            </a:r>
            <a:r>
              <a:rPr sz="3050" spc="5" dirty="0">
                <a:latin typeface="Calibri"/>
                <a:cs typeface="Calibri"/>
              </a:rPr>
              <a:t> defines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a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computation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graph</a:t>
            </a:r>
            <a:endParaRPr sz="3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50721" y="2122170"/>
            <a:ext cx="2425065" cy="2470785"/>
            <a:chOff x="7450721" y="2122170"/>
            <a:chExt cx="2425065" cy="2470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3121" y="2154936"/>
              <a:ext cx="2194559" cy="24140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50721" y="2122170"/>
              <a:ext cx="2425065" cy="2470785"/>
            </a:xfrm>
            <a:custGeom>
              <a:avLst/>
              <a:gdLst/>
              <a:ahLst/>
              <a:cxnLst/>
              <a:rect l="l" t="t" r="r" b="b"/>
              <a:pathLst>
                <a:path w="2425065" h="2470785">
                  <a:moveTo>
                    <a:pt x="2424683" y="2468118"/>
                  </a:moveTo>
                  <a:lnTo>
                    <a:pt x="2424683" y="2286"/>
                  </a:lnTo>
                  <a:lnTo>
                    <a:pt x="2422397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2468118"/>
                  </a:lnTo>
                  <a:lnTo>
                    <a:pt x="2285" y="2470404"/>
                  </a:lnTo>
                  <a:lnTo>
                    <a:pt x="5333" y="2470404"/>
                  </a:lnTo>
                  <a:lnTo>
                    <a:pt x="5333" y="10668"/>
                  </a:lnTo>
                  <a:lnTo>
                    <a:pt x="10667" y="5334"/>
                  </a:lnTo>
                  <a:lnTo>
                    <a:pt x="10667" y="10668"/>
                  </a:lnTo>
                  <a:lnTo>
                    <a:pt x="2414778" y="10668"/>
                  </a:lnTo>
                  <a:lnTo>
                    <a:pt x="2414778" y="5334"/>
                  </a:lnTo>
                  <a:lnTo>
                    <a:pt x="2419350" y="10668"/>
                  </a:lnTo>
                  <a:lnTo>
                    <a:pt x="2419350" y="2470404"/>
                  </a:lnTo>
                  <a:lnTo>
                    <a:pt x="2422397" y="2470404"/>
                  </a:lnTo>
                  <a:lnTo>
                    <a:pt x="2424683" y="2468118"/>
                  </a:lnTo>
                  <a:close/>
                </a:path>
                <a:path w="2425065" h="2470785">
                  <a:moveTo>
                    <a:pt x="10667" y="10668"/>
                  </a:moveTo>
                  <a:lnTo>
                    <a:pt x="10667" y="5334"/>
                  </a:lnTo>
                  <a:lnTo>
                    <a:pt x="5333" y="10668"/>
                  </a:lnTo>
                  <a:lnTo>
                    <a:pt x="10667" y="10668"/>
                  </a:lnTo>
                  <a:close/>
                </a:path>
                <a:path w="2425065" h="2470785">
                  <a:moveTo>
                    <a:pt x="10667" y="2459736"/>
                  </a:moveTo>
                  <a:lnTo>
                    <a:pt x="10667" y="10668"/>
                  </a:lnTo>
                  <a:lnTo>
                    <a:pt x="5333" y="10668"/>
                  </a:lnTo>
                  <a:lnTo>
                    <a:pt x="5333" y="2459736"/>
                  </a:lnTo>
                  <a:lnTo>
                    <a:pt x="10667" y="2459736"/>
                  </a:lnTo>
                  <a:close/>
                </a:path>
                <a:path w="2425065" h="2470785">
                  <a:moveTo>
                    <a:pt x="2419350" y="2459736"/>
                  </a:moveTo>
                  <a:lnTo>
                    <a:pt x="5333" y="2459736"/>
                  </a:lnTo>
                  <a:lnTo>
                    <a:pt x="10667" y="2465070"/>
                  </a:lnTo>
                  <a:lnTo>
                    <a:pt x="10667" y="2470404"/>
                  </a:lnTo>
                  <a:lnTo>
                    <a:pt x="2414778" y="2470404"/>
                  </a:lnTo>
                  <a:lnTo>
                    <a:pt x="2414778" y="2465070"/>
                  </a:lnTo>
                  <a:lnTo>
                    <a:pt x="2419350" y="2459736"/>
                  </a:lnTo>
                  <a:close/>
                </a:path>
                <a:path w="2425065" h="2470785">
                  <a:moveTo>
                    <a:pt x="10667" y="2470404"/>
                  </a:moveTo>
                  <a:lnTo>
                    <a:pt x="10667" y="2465070"/>
                  </a:lnTo>
                  <a:lnTo>
                    <a:pt x="5333" y="2459736"/>
                  </a:lnTo>
                  <a:lnTo>
                    <a:pt x="5333" y="2470404"/>
                  </a:lnTo>
                  <a:lnTo>
                    <a:pt x="10667" y="2470404"/>
                  </a:lnTo>
                  <a:close/>
                </a:path>
                <a:path w="2425065" h="2470785">
                  <a:moveTo>
                    <a:pt x="2419350" y="10668"/>
                  </a:moveTo>
                  <a:lnTo>
                    <a:pt x="2414778" y="5334"/>
                  </a:lnTo>
                  <a:lnTo>
                    <a:pt x="2414778" y="10668"/>
                  </a:lnTo>
                  <a:lnTo>
                    <a:pt x="2419350" y="10668"/>
                  </a:lnTo>
                  <a:close/>
                </a:path>
                <a:path w="2425065" h="2470785">
                  <a:moveTo>
                    <a:pt x="2419350" y="2459736"/>
                  </a:moveTo>
                  <a:lnTo>
                    <a:pt x="2419350" y="10668"/>
                  </a:lnTo>
                  <a:lnTo>
                    <a:pt x="2414778" y="10668"/>
                  </a:lnTo>
                  <a:lnTo>
                    <a:pt x="2414778" y="2459736"/>
                  </a:lnTo>
                  <a:lnTo>
                    <a:pt x="2419350" y="2459736"/>
                  </a:lnTo>
                  <a:close/>
                </a:path>
                <a:path w="2425065" h="2470785">
                  <a:moveTo>
                    <a:pt x="2419350" y="2470404"/>
                  </a:moveTo>
                  <a:lnTo>
                    <a:pt x="2419350" y="2459736"/>
                  </a:lnTo>
                  <a:lnTo>
                    <a:pt x="2414778" y="2465070"/>
                  </a:lnTo>
                  <a:lnTo>
                    <a:pt x="2414778" y="2470404"/>
                  </a:lnTo>
                  <a:lnTo>
                    <a:pt x="2419350" y="247040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269" y="5483352"/>
            <a:ext cx="9726232" cy="1676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3627" y="2905505"/>
            <a:ext cx="5713095" cy="105156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24130" rIns="0" bIns="0" rtlCol="0">
            <a:spAutoFit/>
          </a:bodyPr>
          <a:lstStyle/>
          <a:p>
            <a:pPr marL="161925" marR="146050" indent="-16510">
              <a:lnSpc>
                <a:spcPct val="101099"/>
              </a:lnSpc>
              <a:spcBef>
                <a:spcPts val="190"/>
              </a:spcBef>
            </a:pPr>
            <a:r>
              <a:rPr sz="3050" spc="-10" dirty="0">
                <a:latin typeface="Calibri"/>
                <a:cs typeface="Calibri"/>
              </a:rPr>
              <a:t>Every </a:t>
            </a:r>
            <a:r>
              <a:rPr sz="3050" spc="10" dirty="0">
                <a:latin typeface="Calibri"/>
                <a:cs typeface="Calibri"/>
              </a:rPr>
              <a:t>node </a:t>
            </a:r>
            <a:r>
              <a:rPr sz="3050" spc="5" dirty="0">
                <a:latin typeface="Calibri"/>
                <a:cs typeface="Calibri"/>
              </a:rPr>
              <a:t>defines </a:t>
            </a: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computation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graph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based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on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its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neighborhood!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123" y="3943362"/>
            <a:ext cx="8410575" cy="1373505"/>
          </a:xfrm>
          <a:custGeom>
            <a:avLst/>
            <a:gdLst/>
            <a:ahLst/>
            <a:cxnLst/>
            <a:rect l="l" t="t" r="r" b="b"/>
            <a:pathLst>
              <a:path w="8410575" h="1373504">
                <a:moveTo>
                  <a:pt x="8410194" y="1336548"/>
                </a:moveTo>
                <a:lnTo>
                  <a:pt x="8289798" y="1236726"/>
                </a:lnTo>
                <a:lnTo>
                  <a:pt x="8277238" y="1291551"/>
                </a:lnTo>
                <a:lnTo>
                  <a:pt x="2700528" y="0"/>
                </a:lnTo>
                <a:lnTo>
                  <a:pt x="2697480" y="13716"/>
                </a:lnTo>
                <a:lnTo>
                  <a:pt x="2691384" y="762"/>
                </a:lnTo>
                <a:lnTo>
                  <a:pt x="120548" y="1205788"/>
                </a:lnTo>
                <a:lnTo>
                  <a:pt x="96774" y="1155192"/>
                </a:lnTo>
                <a:lnTo>
                  <a:pt x="0" y="1277874"/>
                </a:lnTo>
                <a:lnTo>
                  <a:pt x="108204" y="1280502"/>
                </a:lnTo>
                <a:lnTo>
                  <a:pt x="156210" y="1281684"/>
                </a:lnTo>
                <a:lnTo>
                  <a:pt x="132295" y="1230795"/>
                </a:lnTo>
                <a:lnTo>
                  <a:pt x="2645956" y="53657"/>
                </a:lnTo>
                <a:lnTo>
                  <a:pt x="1693506" y="1198041"/>
                </a:lnTo>
                <a:lnTo>
                  <a:pt x="1650492" y="1162050"/>
                </a:lnTo>
                <a:lnTo>
                  <a:pt x="1614678" y="1314450"/>
                </a:lnTo>
                <a:lnTo>
                  <a:pt x="1684782" y="1283868"/>
                </a:lnTo>
                <a:lnTo>
                  <a:pt x="1757934" y="1251966"/>
                </a:lnTo>
                <a:lnTo>
                  <a:pt x="1715046" y="1216075"/>
                </a:lnTo>
                <a:lnTo>
                  <a:pt x="2696476" y="36893"/>
                </a:lnTo>
                <a:lnTo>
                  <a:pt x="3480752" y="1206233"/>
                </a:lnTo>
                <a:lnTo>
                  <a:pt x="3434334" y="1237488"/>
                </a:lnTo>
                <a:lnTo>
                  <a:pt x="3512058" y="1281341"/>
                </a:lnTo>
                <a:lnTo>
                  <a:pt x="3570732" y="1314450"/>
                </a:lnTo>
                <a:lnTo>
                  <a:pt x="3550920" y="1159002"/>
                </a:lnTo>
                <a:lnTo>
                  <a:pt x="3504412" y="1190294"/>
                </a:lnTo>
                <a:lnTo>
                  <a:pt x="2738602" y="50317"/>
                </a:lnTo>
                <a:lnTo>
                  <a:pt x="5105095" y="1235036"/>
                </a:lnTo>
                <a:lnTo>
                  <a:pt x="5080254" y="1284732"/>
                </a:lnTo>
                <a:lnTo>
                  <a:pt x="5130546" y="1284732"/>
                </a:lnTo>
                <a:lnTo>
                  <a:pt x="5236464" y="1284732"/>
                </a:lnTo>
                <a:lnTo>
                  <a:pt x="5142738" y="1159764"/>
                </a:lnTo>
                <a:lnTo>
                  <a:pt x="5117744" y="1209738"/>
                </a:lnTo>
                <a:lnTo>
                  <a:pt x="2867799" y="83718"/>
                </a:lnTo>
                <a:lnTo>
                  <a:pt x="6447790" y="1240828"/>
                </a:lnTo>
                <a:lnTo>
                  <a:pt x="6430518" y="1293876"/>
                </a:lnTo>
                <a:lnTo>
                  <a:pt x="6470142" y="1287818"/>
                </a:lnTo>
                <a:lnTo>
                  <a:pt x="6585204" y="1270254"/>
                </a:lnTo>
                <a:lnTo>
                  <a:pt x="6473952" y="1160526"/>
                </a:lnTo>
                <a:lnTo>
                  <a:pt x="6456515" y="1214031"/>
                </a:lnTo>
                <a:lnTo>
                  <a:pt x="3012148" y="100977"/>
                </a:lnTo>
                <a:lnTo>
                  <a:pt x="8271129" y="1318221"/>
                </a:lnTo>
                <a:lnTo>
                  <a:pt x="8258556" y="1373124"/>
                </a:lnTo>
                <a:lnTo>
                  <a:pt x="8290560" y="1365402"/>
                </a:lnTo>
                <a:lnTo>
                  <a:pt x="8410194" y="133654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27A774CD-2D13-7366-50A0-325730841E3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F77F7209-21DD-9D7B-86AF-E5E4F87329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12</a:t>
            </a:fld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Deep</a:t>
            </a:r>
            <a:r>
              <a:rPr spc="-20" dirty="0"/>
              <a:t> </a:t>
            </a:r>
            <a:r>
              <a:rPr spc="-5" dirty="0"/>
              <a:t>Model:</a:t>
            </a:r>
            <a:r>
              <a:rPr spc="-15" dirty="0"/>
              <a:t> </a:t>
            </a:r>
            <a:r>
              <a:rPr spc="-5" dirty="0"/>
              <a:t>Multiple</a:t>
            </a:r>
            <a:r>
              <a:rPr spc="-15" dirty="0"/>
              <a:t> </a:t>
            </a:r>
            <a:r>
              <a:rPr spc="-40" dirty="0"/>
              <a:t>Layers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5969" y="2587751"/>
            <a:ext cx="214884" cy="188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8793" y="1056473"/>
            <a:ext cx="8600440" cy="180848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spc="10" dirty="0">
                <a:latin typeface="Calibri"/>
                <a:cs typeface="Calibri"/>
              </a:rPr>
              <a:t>Model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can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be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of</a:t>
            </a:r>
            <a:r>
              <a:rPr sz="3500" spc="15" dirty="0"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65"/>
                </a:solidFill>
                <a:latin typeface="Calibri"/>
                <a:cs typeface="Calibri"/>
              </a:rPr>
              <a:t>arbitrary</a:t>
            </a:r>
            <a:r>
              <a:rPr sz="3500" spc="5" dirty="0">
                <a:solidFill>
                  <a:srgbClr val="FF0065"/>
                </a:solidFill>
                <a:latin typeface="Calibri"/>
                <a:cs typeface="Calibri"/>
              </a:rPr>
              <a:t> depth</a:t>
            </a:r>
            <a:endParaRPr sz="35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810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3050" spc="15" dirty="0">
                <a:latin typeface="Calibri"/>
                <a:cs typeface="Calibri"/>
              </a:rPr>
              <a:t>Nodes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have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embeddings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at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each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layer</a:t>
            </a:r>
            <a:endParaRPr sz="30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790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  <a:tab pos="5616575" algn="l"/>
              </a:tabLst>
            </a:pPr>
            <a:r>
              <a:rPr sz="3050" spc="-5" dirty="0">
                <a:latin typeface="Calibri"/>
                <a:cs typeface="Calibri"/>
              </a:rPr>
              <a:t>Layer‐0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embedding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	</a:t>
            </a:r>
            <a:r>
              <a:rPr sz="3050" spc="5" dirty="0">
                <a:latin typeface="Calibri"/>
                <a:cs typeface="Calibri"/>
              </a:rPr>
              <a:t>is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its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input</a:t>
            </a:r>
            <a:r>
              <a:rPr sz="3050" spc="-10" dirty="0">
                <a:latin typeface="Calibri"/>
                <a:cs typeface="Calibri"/>
              </a:rPr>
              <a:t> feature,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3059" y="2587751"/>
            <a:ext cx="197357" cy="188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79997" y="2555240"/>
            <a:ext cx="211454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15" dirty="0">
                <a:latin typeface="Cambria"/>
                <a:cs typeface="Cambria"/>
              </a:rPr>
              <a:t>u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5915" y="3064764"/>
            <a:ext cx="187960" cy="277495"/>
          </a:xfrm>
          <a:custGeom>
            <a:avLst/>
            <a:gdLst/>
            <a:ahLst/>
            <a:cxnLst/>
            <a:rect l="l" t="t" r="r" b="b"/>
            <a:pathLst>
              <a:path w="187960" h="277495">
                <a:moveTo>
                  <a:pt x="187452" y="100584"/>
                </a:moveTo>
                <a:lnTo>
                  <a:pt x="184404" y="91440"/>
                </a:lnTo>
                <a:lnTo>
                  <a:pt x="121920" y="91440"/>
                </a:lnTo>
                <a:lnTo>
                  <a:pt x="119634" y="100584"/>
                </a:lnTo>
                <a:lnTo>
                  <a:pt x="128778" y="101346"/>
                </a:lnTo>
                <a:lnTo>
                  <a:pt x="133350" y="105156"/>
                </a:lnTo>
                <a:lnTo>
                  <a:pt x="133350" y="118110"/>
                </a:lnTo>
                <a:lnTo>
                  <a:pt x="129540" y="124968"/>
                </a:lnTo>
                <a:lnTo>
                  <a:pt x="121920" y="131825"/>
                </a:lnTo>
                <a:lnTo>
                  <a:pt x="116335" y="137552"/>
                </a:lnTo>
                <a:lnTo>
                  <a:pt x="84867" y="161008"/>
                </a:lnTo>
                <a:lnTo>
                  <a:pt x="61722" y="168402"/>
                </a:lnTo>
                <a:lnTo>
                  <a:pt x="55625" y="168402"/>
                </a:lnTo>
                <a:lnTo>
                  <a:pt x="92964" y="0"/>
                </a:lnTo>
                <a:lnTo>
                  <a:pt x="81534" y="0"/>
                </a:lnTo>
                <a:lnTo>
                  <a:pt x="33528" y="2286"/>
                </a:lnTo>
                <a:lnTo>
                  <a:pt x="31242" y="11430"/>
                </a:lnTo>
                <a:lnTo>
                  <a:pt x="39624" y="11430"/>
                </a:lnTo>
                <a:lnTo>
                  <a:pt x="44958" y="12954"/>
                </a:lnTo>
                <a:lnTo>
                  <a:pt x="48768" y="14478"/>
                </a:lnTo>
                <a:lnTo>
                  <a:pt x="51816" y="16763"/>
                </a:lnTo>
                <a:lnTo>
                  <a:pt x="53340" y="20574"/>
                </a:lnTo>
                <a:lnTo>
                  <a:pt x="53340" y="32766"/>
                </a:lnTo>
                <a:lnTo>
                  <a:pt x="52578" y="37337"/>
                </a:lnTo>
                <a:lnTo>
                  <a:pt x="50292" y="47243"/>
                </a:lnTo>
                <a:lnTo>
                  <a:pt x="48768" y="54863"/>
                </a:lnTo>
                <a:lnTo>
                  <a:pt x="0" y="274320"/>
                </a:lnTo>
                <a:lnTo>
                  <a:pt x="32766" y="274320"/>
                </a:lnTo>
                <a:lnTo>
                  <a:pt x="52578" y="181356"/>
                </a:lnTo>
                <a:lnTo>
                  <a:pt x="73152" y="181356"/>
                </a:lnTo>
                <a:lnTo>
                  <a:pt x="95250" y="245363"/>
                </a:lnTo>
                <a:lnTo>
                  <a:pt x="97690" y="253353"/>
                </a:lnTo>
                <a:lnTo>
                  <a:pt x="119634" y="277368"/>
                </a:lnTo>
                <a:lnTo>
                  <a:pt x="134874" y="277368"/>
                </a:lnTo>
                <a:lnTo>
                  <a:pt x="170152" y="254115"/>
                </a:lnTo>
                <a:lnTo>
                  <a:pt x="178308" y="246125"/>
                </a:lnTo>
                <a:lnTo>
                  <a:pt x="167640" y="235458"/>
                </a:lnTo>
                <a:lnTo>
                  <a:pt x="156210" y="246887"/>
                </a:lnTo>
                <a:lnTo>
                  <a:pt x="151637" y="250698"/>
                </a:lnTo>
                <a:lnTo>
                  <a:pt x="143256" y="256032"/>
                </a:lnTo>
                <a:lnTo>
                  <a:pt x="137160" y="256032"/>
                </a:lnTo>
                <a:lnTo>
                  <a:pt x="135636" y="255270"/>
                </a:lnTo>
                <a:lnTo>
                  <a:pt x="133350" y="253746"/>
                </a:lnTo>
                <a:lnTo>
                  <a:pt x="131825" y="252222"/>
                </a:lnTo>
                <a:lnTo>
                  <a:pt x="129540" y="247650"/>
                </a:lnTo>
                <a:lnTo>
                  <a:pt x="128016" y="245363"/>
                </a:lnTo>
                <a:lnTo>
                  <a:pt x="127254" y="240791"/>
                </a:lnTo>
                <a:lnTo>
                  <a:pt x="124968" y="235458"/>
                </a:lnTo>
                <a:lnTo>
                  <a:pt x="106680" y="166116"/>
                </a:lnTo>
                <a:lnTo>
                  <a:pt x="162806" y="121908"/>
                </a:lnTo>
                <a:lnTo>
                  <a:pt x="171259" y="114966"/>
                </a:lnTo>
                <a:lnTo>
                  <a:pt x="179427" y="107882"/>
                </a:lnTo>
                <a:lnTo>
                  <a:pt x="187452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0819" y="3533394"/>
            <a:ext cx="187960" cy="277495"/>
          </a:xfrm>
          <a:custGeom>
            <a:avLst/>
            <a:gdLst/>
            <a:ahLst/>
            <a:cxnLst/>
            <a:rect l="l" t="t" r="r" b="b"/>
            <a:pathLst>
              <a:path w="187960" h="277495">
                <a:moveTo>
                  <a:pt x="187451" y="100583"/>
                </a:moveTo>
                <a:lnTo>
                  <a:pt x="184404" y="91439"/>
                </a:lnTo>
                <a:lnTo>
                  <a:pt x="121919" y="91439"/>
                </a:lnTo>
                <a:lnTo>
                  <a:pt x="119633" y="100583"/>
                </a:lnTo>
                <a:lnTo>
                  <a:pt x="128777" y="101345"/>
                </a:lnTo>
                <a:lnTo>
                  <a:pt x="133350" y="105155"/>
                </a:lnTo>
                <a:lnTo>
                  <a:pt x="133350" y="118109"/>
                </a:lnTo>
                <a:lnTo>
                  <a:pt x="129539" y="124967"/>
                </a:lnTo>
                <a:lnTo>
                  <a:pt x="121919" y="131825"/>
                </a:lnTo>
                <a:lnTo>
                  <a:pt x="116335" y="137552"/>
                </a:lnTo>
                <a:lnTo>
                  <a:pt x="84867" y="161008"/>
                </a:lnTo>
                <a:lnTo>
                  <a:pt x="61721" y="168401"/>
                </a:lnTo>
                <a:lnTo>
                  <a:pt x="55625" y="168401"/>
                </a:lnTo>
                <a:lnTo>
                  <a:pt x="92963" y="0"/>
                </a:lnTo>
                <a:lnTo>
                  <a:pt x="81533" y="0"/>
                </a:lnTo>
                <a:lnTo>
                  <a:pt x="33527" y="2285"/>
                </a:lnTo>
                <a:lnTo>
                  <a:pt x="31242" y="11429"/>
                </a:lnTo>
                <a:lnTo>
                  <a:pt x="39624" y="11429"/>
                </a:lnTo>
                <a:lnTo>
                  <a:pt x="44957" y="12953"/>
                </a:lnTo>
                <a:lnTo>
                  <a:pt x="48768" y="14477"/>
                </a:lnTo>
                <a:lnTo>
                  <a:pt x="51816" y="16763"/>
                </a:lnTo>
                <a:lnTo>
                  <a:pt x="53339" y="20573"/>
                </a:lnTo>
                <a:lnTo>
                  <a:pt x="53339" y="32765"/>
                </a:lnTo>
                <a:lnTo>
                  <a:pt x="52577" y="37337"/>
                </a:lnTo>
                <a:lnTo>
                  <a:pt x="50292" y="47243"/>
                </a:lnTo>
                <a:lnTo>
                  <a:pt x="48768" y="54863"/>
                </a:lnTo>
                <a:lnTo>
                  <a:pt x="0" y="274319"/>
                </a:lnTo>
                <a:lnTo>
                  <a:pt x="32766" y="274319"/>
                </a:lnTo>
                <a:lnTo>
                  <a:pt x="52577" y="181355"/>
                </a:lnTo>
                <a:lnTo>
                  <a:pt x="73151" y="181355"/>
                </a:lnTo>
                <a:lnTo>
                  <a:pt x="95250" y="245363"/>
                </a:lnTo>
                <a:lnTo>
                  <a:pt x="97690" y="253353"/>
                </a:lnTo>
                <a:lnTo>
                  <a:pt x="119633" y="277367"/>
                </a:lnTo>
                <a:lnTo>
                  <a:pt x="134874" y="277367"/>
                </a:lnTo>
                <a:lnTo>
                  <a:pt x="170152" y="254115"/>
                </a:lnTo>
                <a:lnTo>
                  <a:pt x="178307" y="246125"/>
                </a:lnTo>
                <a:lnTo>
                  <a:pt x="167639" y="235457"/>
                </a:lnTo>
                <a:lnTo>
                  <a:pt x="156210" y="246887"/>
                </a:lnTo>
                <a:lnTo>
                  <a:pt x="151637" y="250697"/>
                </a:lnTo>
                <a:lnTo>
                  <a:pt x="143256" y="256031"/>
                </a:lnTo>
                <a:lnTo>
                  <a:pt x="137160" y="256031"/>
                </a:lnTo>
                <a:lnTo>
                  <a:pt x="135636" y="255269"/>
                </a:lnTo>
                <a:lnTo>
                  <a:pt x="133350" y="253745"/>
                </a:lnTo>
                <a:lnTo>
                  <a:pt x="131825" y="252221"/>
                </a:lnTo>
                <a:lnTo>
                  <a:pt x="129539" y="247650"/>
                </a:lnTo>
                <a:lnTo>
                  <a:pt x="128016" y="245363"/>
                </a:lnTo>
                <a:lnTo>
                  <a:pt x="127254" y="240791"/>
                </a:lnTo>
                <a:lnTo>
                  <a:pt x="124968" y="235457"/>
                </a:lnTo>
                <a:lnTo>
                  <a:pt x="106680" y="166115"/>
                </a:lnTo>
                <a:lnTo>
                  <a:pt x="162806" y="121908"/>
                </a:lnTo>
                <a:lnTo>
                  <a:pt x="171259" y="114966"/>
                </a:lnTo>
                <a:lnTo>
                  <a:pt x="179427" y="107882"/>
                </a:lnTo>
                <a:lnTo>
                  <a:pt x="187451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2476" y="2934716"/>
            <a:ext cx="8039100" cy="96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025" marR="5080" indent="-314960">
              <a:lnSpc>
                <a:spcPct val="100800"/>
              </a:lnSpc>
              <a:spcBef>
                <a:spcPts val="105"/>
              </a:spcBef>
              <a:buSzPct val="60655"/>
              <a:buFont typeface="Wingdings"/>
              <a:buChar char=""/>
              <a:tabLst>
                <a:tab pos="327025" algn="l"/>
                <a:tab pos="327660" algn="l"/>
                <a:tab pos="1600200" algn="l"/>
                <a:tab pos="1988185" algn="l"/>
              </a:tabLst>
            </a:pPr>
            <a:r>
              <a:rPr sz="3050" spc="-5" dirty="0">
                <a:latin typeface="Calibri"/>
                <a:cs typeface="Calibri"/>
              </a:rPr>
              <a:t>Layer‐	</a:t>
            </a:r>
            <a:r>
              <a:rPr sz="3050" spc="15" dirty="0">
                <a:latin typeface="Calibri"/>
                <a:cs typeface="Calibri"/>
              </a:rPr>
              <a:t>embedding </a:t>
            </a:r>
            <a:r>
              <a:rPr sz="3050" dirty="0">
                <a:latin typeface="Calibri"/>
                <a:cs typeface="Calibri"/>
              </a:rPr>
              <a:t>gets information from </a:t>
            </a:r>
            <a:r>
              <a:rPr sz="3050" spc="10" dirty="0">
                <a:latin typeface="Calibri"/>
                <a:cs typeface="Calibri"/>
              </a:rPr>
              <a:t>nodes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that </a:t>
            </a:r>
            <a:r>
              <a:rPr sz="3050" dirty="0">
                <a:latin typeface="Calibri"/>
                <a:cs typeface="Calibri"/>
              </a:rPr>
              <a:t>are		</a:t>
            </a:r>
            <a:r>
              <a:rPr sz="3050" spc="5" dirty="0">
                <a:latin typeface="Calibri"/>
                <a:cs typeface="Calibri"/>
              </a:rPr>
              <a:t>hops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15" dirty="0">
                <a:latin typeface="Calibri"/>
                <a:cs typeface="Calibri"/>
              </a:rPr>
              <a:t>away</a:t>
            </a:r>
            <a:endParaRPr sz="30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19491" y="3858005"/>
            <a:ext cx="7855584" cy="3275329"/>
            <a:chOff x="1419491" y="3858005"/>
            <a:chExt cx="7855584" cy="327532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9491" y="3863340"/>
              <a:ext cx="7855457" cy="32697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19491" y="3858005"/>
              <a:ext cx="2896870" cy="223520"/>
            </a:xfrm>
            <a:custGeom>
              <a:avLst/>
              <a:gdLst/>
              <a:ahLst/>
              <a:cxnLst/>
              <a:rect l="l" t="t" r="r" b="b"/>
              <a:pathLst>
                <a:path w="2896870" h="223520">
                  <a:moveTo>
                    <a:pt x="2896362" y="223265"/>
                  </a:moveTo>
                  <a:lnTo>
                    <a:pt x="2896362" y="0"/>
                  </a:lnTo>
                  <a:lnTo>
                    <a:pt x="0" y="0"/>
                  </a:lnTo>
                  <a:lnTo>
                    <a:pt x="0" y="223265"/>
                  </a:lnTo>
                  <a:lnTo>
                    <a:pt x="2896362" y="2232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00051" y="4920234"/>
            <a:ext cx="241935" cy="4749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5"/>
              </a:lnSpc>
            </a:pPr>
            <a:r>
              <a:rPr sz="3050" b="1" spc="15" dirty="0">
                <a:latin typeface="Calibri"/>
                <a:cs typeface="Calibri"/>
              </a:rPr>
              <a:t>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5981" y="3896879"/>
            <a:ext cx="1365885" cy="546735"/>
          </a:xfrm>
          <a:custGeom>
            <a:avLst/>
            <a:gdLst/>
            <a:ahLst/>
            <a:cxnLst/>
            <a:rect l="l" t="t" r="r" b="b"/>
            <a:pathLst>
              <a:path w="1365884" h="546735">
                <a:moveTo>
                  <a:pt x="180594" y="278130"/>
                </a:moveTo>
                <a:lnTo>
                  <a:pt x="0" y="278130"/>
                </a:lnTo>
                <a:lnTo>
                  <a:pt x="0" y="546354"/>
                </a:lnTo>
                <a:lnTo>
                  <a:pt x="180594" y="546354"/>
                </a:lnTo>
                <a:lnTo>
                  <a:pt x="180594" y="278130"/>
                </a:lnTo>
                <a:close/>
              </a:path>
              <a:path w="1365884" h="546735">
                <a:moveTo>
                  <a:pt x="1365491" y="0"/>
                </a:moveTo>
                <a:lnTo>
                  <a:pt x="1149845" y="0"/>
                </a:lnTo>
                <a:lnTo>
                  <a:pt x="1149845" y="267462"/>
                </a:lnTo>
                <a:lnTo>
                  <a:pt x="1365491" y="267462"/>
                </a:lnTo>
                <a:lnTo>
                  <a:pt x="13654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98797" y="4025900"/>
            <a:ext cx="224154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1" spc="15" dirty="0">
                <a:latin typeface="Calibri"/>
                <a:cs typeface="Calibri"/>
              </a:rPr>
              <a:t>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9911" y="3746248"/>
            <a:ext cx="224154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1" spc="15" dirty="0">
                <a:latin typeface="Calibri"/>
                <a:cs typeface="Calibri"/>
              </a:rPr>
              <a:t>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7060F681-E86E-D56F-75BC-8D0370D6A4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92DF09C6-25C6-BE14-40AC-5D9CF5CE83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13</a:t>
            </a:fld>
            <a:endParaRPr lang="en-US" altLang="zh-T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995" y="334010"/>
            <a:ext cx="680339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Neighborhood</a:t>
            </a:r>
            <a:r>
              <a:rPr spc="-15" dirty="0"/>
              <a:t> </a:t>
            </a:r>
            <a:r>
              <a:rPr spc="-20" dirty="0"/>
              <a:t>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132585"/>
            <a:ext cx="834453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spc="-20" dirty="0">
                <a:latin typeface="Calibri"/>
                <a:cs typeface="Calibri"/>
              </a:rPr>
              <a:t>Average</a:t>
            </a:r>
            <a:r>
              <a:rPr sz="3500" spc="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neighbor messages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and apply</a:t>
            </a:r>
            <a:r>
              <a:rPr sz="3500" spc="2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a</a:t>
            </a:r>
            <a:r>
              <a:rPr sz="3500" spc="5" dirty="0">
                <a:latin typeface="Calibri"/>
                <a:cs typeface="Calibri"/>
              </a:rPr>
              <a:t> </a:t>
            </a:r>
            <a:r>
              <a:rPr sz="3500" spc="15" dirty="0">
                <a:latin typeface="Calibri"/>
                <a:cs typeface="Calibri"/>
              </a:rPr>
              <a:t>NN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9841" y="1874520"/>
            <a:ext cx="9874885" cy="5445760"/>
            <a:chOff x="409841" y="1874520"/>
            <a:chExt cx="9874885" cy="544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841" y="1874520"/>
              <a:ext cx="9874757" cy="4839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8575" y="5762244"/>
              <a:ext cx="3876294" cy="1546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67907" y="5751576"/>
              <a:ext cx="3897629" cy="1568450"/>
            </a:xfrm>
            <a:custGeom>
              <a:avLst/>
              <a:gdLst/>
              <a:ahLst/>
              <a:cxnLst/>
              <a:rect l="l" t="t" r="r" b="b"/>
              <a:pathLst>
                <a:path w="3897629" h="1568450">
                  <a:moveTo>
                    <a:pt x="3897629" y="1565910"/>
                  </a:moveTo>
                  <a:lnTo>
                    <a:pt x="3897629" y="2286"/>
                  </a:lnTo>
                  <a:lnTo>
                    <a:pt x="389534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565910"/>
                  </a:lnTo>
                  <a:lnTo>
                    <a:pt x="2286" y="1568196"/>
                  </a:lnTo>
                  <a:lnTo>
                    <a:pt x="5334" y="1568196"/>
                  </a:lnTo>
                  <a:lnTo>
                    <a:pt x="5333" y="10668"/>
                  </a:lnTo>
                  <a:lnTo>
                    <a:pt x="10667" y="5334"/>
                  </a:lnTo>
                  <a:lnTo>
                    <a:pt x="10667" y="10668"/>
                  </a:lnTo>
                  <a:lnTo>
                    <a:pt x="3886962" y="10668"/>
                  </a:lnTo>
                  <a:lnTo>
                    <a:pt x="3886962" y="5334"/>
                  </a:lnTo>
                  <a:lnTo>
                    <a:pt x="3892295" y="10668"/>
                  </a:lnTo>
                  <a:lnTo>
                    <a:pt x="3892295" y="1568196"/>
                  </a:lnTo>
                  <a:lnTo>
                    <a:pt x="3895343" y="1568196"/>
                  </a:lnTo>
                  <a:lnTo>
                    <a:pt x="3897629" y="1565910"/>
                  </a:lnTo>
                  <a:close/>
                </a:path>
                <a:path w="3897629" h="1568450">
                  <a:moveTo>
                    <a:pt x="10667" y="10668"/>
                  </a:moveTo>
                  <a:lnTo>
                    <a:pt x="10667" y="5334"/>
                  </a:lnTo>
                  <a:lnTo>
                    <a:pt x="5333" y="10668"/>
                  </a:lnTo>
                  <a:lnTo>
                    <a:pt x="10667" y="10668"/>
                  </a:lnTo>
                  <a:close/>
                </a:path>
                <a:path w="3897629" h="1568450">
                  <a:moveTo>
                    <a:pt x="10668" y="1557528"/>
                  </a:moveTo>
                  <a:lnTo>
                    <a:pt x="10667" y="10668"/>
                  </a:lnTo>
                  <a:lnTo>
                    <a:pt x="5333" y="10668"/>
                  </a:lnTo>
                  <a:lnTo>
                    <a:pt x="5334" y="1557528"/>
                  </a:lnTo>
                  <a:lnTo>
                    <a:pt x="10668" y="1557528"/>
                  </a:lnTo>
                  <a:close/>
                </a:path>
                <a:path w="3897629" h="1568450">
                  <a:moveTo>
                    <a:pt x="3892295" y="1557528"/>
                  </a:moveTo>
                  <a:lnTo>
                    <a:pt x="5334" y="1557528"/>
                  </a:lnTo>
                  <a:lnTo>
                    <a:pt x="10668" y="1562862"/>
                  </a:lnTo>
                  <a:lnTo>
                    <a:pt x="10668" y="1568196"/>
                  </a:lnTo>
                  <a:lnTo>
                    <a:pt x="3886962" y="1568196"/>
                  </a:lnTo>
                  <a:lnTo>
                    <a:pt x="3886962" y="1562862"/>
                  </a:lnTo>
                  <a:lnTo>
                    <a:pt x="3892295" y="1557528"/>
                  </a:lnTo>
                  <a:close/>
                </a:path>
                <a:path w="3897629" h="1568450">
                  <a:moveTo>
                    <a:pt x="10668" y="1568196"/>
                  </a:moveTo>
                  <a:lnTo>
                    <a:pt x="10668" y="1562862"/>
                  </a:lnTo>
                  <a:lnTo>
                    <a:pt x="5334" y="1557528"/>
                  </a:lnTo>
                  <a:lnTo>
                    <a:pt x="5334" y="1568196"/>
                  </a:lnTo>
                  <a:lnTo>
                    <a:pt x="10668" y="1568196"/>
                  </a:lnTo>
                  <a:close/>
                </a:path>
                <a:path w="3897629" h="1568450">
                  <a:moveTo>
                    <a:pt x="3892295" y="10668"/>
                  </a:moveTo>
                  <a:lnTo>
                    <a:pt x="3886962" y="5334"/>
                  </a:lnTo>
                  <a:lnTo>
                    <a:pt x="3886962" y="10668"/>
                  </a:lnTo>
                  <a:lnTo>
                    <a:pt x="3892295" y="10668"/>
                  </a:lnTo>
                  <a:close/>
                </a:path>
                <a:path w="3897629" h="1568450">
                  <a:moveTo>
                    <a:pt x="3892295" y="1557528"/>
                  </a:moveTo>
                  <a:lnTo>
                    <a:pt x="3892295" y="10668"/>
                  </a:lnTo>
                  <a:lnTo>
                    <a:pt x="3886962" y="10668"/>
                  </a:lnTo>
                  <a:lnTo>
                    <a:pt x="3886962" y="1557528"/>
                  </a:lnTo>
                  <a:lnTo>
                    <a:pt x="3892295" y="1557528"/>
                  </a:lnTo>
                  <a:close/>
                </a:path>
                <a:path w="3897629" h="1568450">
                  <a:moveTo>
                    <a:pt x="3892295" y="1568196"/>
                  </a:moveTo>
                  <a:lnTo>
                    <a:pt x="3892295" y="1557528"/>
                  </a:lnTo>
                  <a:lnTo>
                    <a:pt x="3886962" y="1562862"/>
                  </a:lnTo>
                  <a:lnTo>
                    <a:pt x="3886962" y="1568196"/>
                  </a:lnTo>
                  <a:lnTo>
                    <a:pt x="3892295" y="156819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CBA887E3-7770-078C-629B-ACDF4F011B7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5980F357-0643-A131-E2CD-7DD0A46C9A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14</a:t>
            </a:fld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29" y="468121"/>
            <a:ext cx="45840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Node</a:t>
            </a:r>
            <a:r>
              <a:rPr spc="-40" dirty="0"/>
              <a:t> </a:t>
            </a:r>
            <a:r>
              <a:rPr spc="-10" dirty="0"/>
              <a:t>Embeddings</a:t>
            </a:r>
          </a:p>
        </p:txBody>
      </p:sp>
      <p:sp>
        <p:nvSpPr>
          <p:cNvPr id="3" name="object 3"/>
          <p:cNvSpPr/>
          <p:nvPr/>
        </p:nvSpPr>
        <p:spPr>
          <a:xfrm>
            <a:off x="5208917" y="1623060"/>
            <a:ext cx="193675" cy="277495"/>
          </a:xfrm>
          <a:custGeom>
            <a:avLst/>
            <a:gdLst/>
            <a:ahLst/>
            <a:cxnLst/>
            <a:rect l="l" t="t" r="r" b="b"/>
            <a:pathLst>
              <a:path w="193675" h="277494">
                <a:moveTo>
                  <a:pt x="153924" y="175477"/>
                </a:moveTo>
                <a:lnTo>
                  <a:pt x="153924" y="35052"/>
                </a:lnTo>
                <a:lnTo>
                  <a:pt x="153162" y="39624"/>
                </a:lnTo>
                <a:lnTo>
                  <a:pt x="152400" y="44958"/>
                </a:lnTo>
                <a:lnTo>
                  <a:pt x="151637" y="49530"/>
                </a:lnTo>
                <a:lnTo>
                  <a:pt x="150113" y="54102"/>
                </a:lnTo>
                <a:lnTo>
                  <a:pt x="140207" y="99060"/>
                </a:lnTo>
                <a:lnTo>
                  <a:pt x="133350" y="95250"/>
                </a:lnTo>
                <a:lnTo>
                  <a:pt x="126491" y="92202"/>
                </a:lnTo>
                <a:lnTo>
                  <a:pt x="120395" y="90678"/>
                </a:lnTo>
                <a:lnTo>
                  <a:pt x="113537" y="89154"/>
                </a:lnTo>
                <a:lnTo>
                  <a:pt x="106679" y="88392"/>
                </a:lnTo>
                <a:lnTo>
                  <a:pt x="98298" y="88392"/>
                </a:lnTo>
                <a:lnTo>
                  <a:pt x="59721" y="98036"/>
                </a:lnTo>
                <a:lnTo>
                  <a:pt x="28193" y="126396"/>
                </a:lnTo>
                <a:lnTo>
                  <a:pt x="7393" y="168616"/>
                </a:lnTo>
                <a:lnTo>
                  <a:pt x="0" y="216408"/>
                </a:lnTo>
                <a:lnTo>
                  <a:pt x="714" y="229969"/>
                </a:lnTo>
                <a:lnTo>
                  <a:pt x="17728" y="268366"/>
                </a:lnTo>
                <a:lnTo>
                  <a:pt x="33527" y="276193"/>
                </a:lnTo>
                <a:lnTo>
                  <a:pt x="33527" y="214884"/>
                </a:lnTo>
                <a:lnTo>
                  <a:pt x="34099" y="201620"/>
                </a:lnTo>
                <a:lnTo>
                  <a:pt x="42672" y="161544"/>
                </a:lnTo>
                <a:lnTo>
                  <a:pt x="67055" y="118872"/>
                </a:lnTo>
                <a:lnTo>
                  <a:pt x="102107" y="103632"/>
                </a:lnTo>
                <a:lnTo>
                  <a:pt x="112013" y="103632"/>
                </a:lnTo>
                <a:lnTo>
                  <a:pt x="118872" y="105918"/>
                </a:lnTo>
                <a:lnTo>
                  <a:pt x="123443" y="109728"/>
                </a:lnTo>
                <a:lnTo>
                  <a:pt x="127253" y="114300"/>
                </a:lnTo>
                <a:lnTo>
                  <a:pt x="129539" y="121920"/>
                </a:lnTo>
                <a:lnTo>
                  <a:pt x="129539" y="277368"/>
                </a:lnTo>
                <a:lnTo>
                  <a:pt x="138684" y="277305"/>
                </a:lnTo>
                <a:lnTo>
                  <a:pt x="141731" y="277057"/>
                </a:lnTo>
                <a:lnTo>
                  <a:pt x="141731" y="240792"/>
                </a:lnTo>
                <a:lnTo>
                  <a:pt x="142005" y="235636"/>
                </a:lnTo>
                <a:lnTo>
                  <a:pt x="142779" y="229266"/>
                </a:lnTo>
                <a:lnTo>
                  <a:pt x="143982" y="221611"/>
                </a:lnTo>
                <a:lnTo>
                  <a:pt x="145541" y="212598"/>
                </a:lnTo>
                <a:lnTo>
                  <a:pt x="153924" y="175477"/>
                </a:lnTo>
                <a:close/>
              </a:path>
              <a:path w="193675" h="277494">
                <a:moveTo>
                  <a:pt x="129539" y="277368"/>
                </a:moveTo>
                <a:lnTo>
                  <a:pt x="129539" y="131826"/>
                </a:lnTo>
                <a:lnTo>
                  <a:pt x="129385" y="138124"/>
                </a:lnTo>
                <a:lnTo>
                  <a:pt x="128873" y="144494"/>
                </a:lnTo>
                <a:lnTo>
                  <a:pt x="127932" y="151006"/>
                </a:lnTo>
                <a:lnTo>
                  <a:pt x="126491" y="157734"/>
                </a:lnTo>
                <a:lnTo>
                  <a:pt x="124967" y="166116"/>
                </a:lnTo>
                <a:lnTo>
                  <a:pt x="110489" y="207264"/>
                </a:lnTo>
                <a:lnTo>
                  <a:pt x="106679" y="212598"/>
                </a:lnTo>
                <a:lnTo>
                  <a:pt x="103631" y="218694"/>
                </a:lnTo>
                <a:lnTo>
                  <a:pt x="99822" y="224028"/>
                </a:lnTo>
                <a:lnTo>
                  <a:pt x="90677" y="234696"/>
                </a:lnTo>
                <a:lnTo>
                  <a:pt x="86867" y="239268"/>
                </a:lnTo>
                <a:lnTo>
                  <a:pt x="77724" y="246888"/>
                </a:lnTo>
                <a:lnTo>
                  <a:pt x="73913" y="249936"/>
                </a:lnTo>
                <a:lnTo>
                  <a:pt x="69341" y="251460"/>
                </a:lnTo>
                <a:lnTo>
                  <a:pt x="62007" y="254393"/>
                </a:lnTo>
                <a:lnTo>
                  <a:pt x="33932" y="224028"/>
                </a:lnTo>
                <a:lnTo>
                  <a:pt x="33527" y="214884"/>
                </a:lnTo>
                <a:lnTo>
                  <a:pt x="33527" y="276193"/>
                </a:lnTo>
                <a:lnTo>
                  <a:pt x="34099" y="276373"/>
                </a:lnTo>
                <a:lnTo>
                  <a:pt x="44195" y="277368"/>
                </a:lnTo>
                <a:lnTo>
                  <a:pt x="53209" y="276522"/>
                </a:lnTo>
                <a:lnTo>
                  <a:pt x="87391" y="257258"/>
                </a:lnTo>
                <a:lnTo>
                  <a:pt x="113537" y="224790"/>
                </a:lnTo>
                <a:lnTo>
                  <a:pt x="115824" y="226314"/>
                </a:lnTo>
                <a:lnTo>
                  <a:pt x="115824" y="265938"/>
                </a:lnTo>
                <a:lnTo>
                  <a:pt x="118872" y="268986"/>
                </a:lnTo>
                <a:lnTo>
                  <a:pt x="123443" y="274320"/>
                </a:lnTo>
                <a:lnTo>
                  <a:pt x="129539" y="277368"/>
                </a:lnTo>
                <a:close/>
              </a:path>
              <a:path w="193675" h="277494">
                <a:moveTo>
                  <a:pt x="115824" y="265938"/>
                </a:moveTo>
                <a:lnTo>
                  <a:pt x="115824" y="226314"/>
                </a:lnTo>
                <a:lnTo>
                  <a:pt x="113537" y="233934"/>
                </a:lnTo>
                <a:lnTo>
                  <a:pt x="112013" y="241554"/>
                </a:lnTo>
                <a:lnTo>
                  <a:pt x="112013" y="257556"/>
                </a:lnTo>
                <a:lnTo>
                  <a:pt x="114300" y="264414"/>
                </a:lnTo>
                <a:lnTo>
                  <a:pt x="115824" y="265938"/>
                </a:lnTo>
                <a:close/>
              </a:path>
              <a:path w="193675" h="277494">
                <a:moveTo>
                  <a:pt x="193548" y="0"/>
                </a:moveTo>
                <a:lnTo>
                  <a:pt x="182117" y="0"/>
                </a:lnTo>
                <a:lnTo>
                  <a:pt x="134112" y="2286"/>
                </a:lnTo>
                <a:lnTo>
                  <a:pt x="131825" y="11430"/>
                </a:lnTo>
                <a:lnTo>
                  <a:pt x="138684" y="11430"/>
                </a:lnTo>
                <a:lnTo>
                  <a:pt x="143255" y="12192"/>
                </a:lnTo>
                <a:lnTo>
                  <a:pt x="146303" y="12954"/>
                </a:lnTo>
                <a:lnTo>
                  <a:pt x="148589" y="13716"/>
                </a:lnTo>
                <a:lnTo>
                  <a:pt x="150875" y="15240"/>
                </a:lnTo>
                <a:lnTo>
                  <a:pt x="151637" y="17526"/>
                </a:lnTo>
                <a:lnTo>
                  <a:pt x="153162" y="19812"/>
                </a:lnTo>
                <a:lnTo>
                  <a:pt x="153924" y="22098"/>
                </a:lnTo>
                <a:lnTo>
                  <a:pt x="153924" y="175477"/>
                </a:lnTo>
                <a:lnTo>
                  <a:pt x="193548" y="0"/>
                </a:lnTo>
                <a:close/>
              </a:path>
              <a:path w="193675" h="277494">
                <a:moveTo>
                  <a:pt x="193548" y="243840"/>
                </a:moveTo>
                <a:lnTo>
                  <a:pt x="182879" y="233172"/>
                </a:lnTo>
                <a:lnTo>
                  <a:pt x="177010" y="239017"/>
                </a:lnTo>
                <a:lnTo>
                  <a:pt x="171926" y="243935"/>
                </a:lnTo>
                <a:lnTo>
                  <a:pt x="167556" y="247852"/>
                </a:lnTo>
                <a:lnTo>
                  <a:pt x="163829" y="250698"/>
                </a:lnTo>
                <a:lnTo>
                  <a:pt x="160019" y="254508"/>
                </a:lnTo>
                <a:lnTo>
                  <a:pt x="155448" y="256032"/>
                </a:lnTo>
                <a:lnTo>
                  <a:pt x="148589" y="256032"/>
                </a:lnTo>
                <a:lnTo>
                  <a:pt x="145541" y="254508"/>
                </a:lnTo>
                <a:lnTo>
                  <a:pt x="142493" y="249936"/>
                </a:lnTo>
                <a:lnTo>
                  <a:pt x="141731" y="246126"/>
                </a:lnTo>
                <a:lnTo>
                  <a:pt x="141731" y="277057"/>
                </a:lnTo>
                <a:lnTo>
                  <a:pt x="177260" y="259365"/>
                </a:lnTo>
                <a:lnTo>
                  <a:pt x="184939" y="252281"/>
                </a:lnTo>
                <a:lnTo>
                  <a:pt x="193548" y="243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0817" y="1493011"/>
            <a:ext cx="8634095" cy="1433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marR="5080" indent="-378460">
              <a:lnSpc>
                <a:spcPct val="100800"/>
              </a:lnSpc>
              <a:spcBef>
                <a:spcPts val="105"/>
              </a:spcBef>
              <a:buFont typeface="Arial MT"/>
              <a:buChar char="•"/>
              <a:tabLst>
                <a:tab pos="390525" algn="l"/>
                <a:tab pos="391160" algn="l"/>
                <a:tab pos="4514850" algn="l"/>
              </a:tabLst>
            </a:pPr>
            <a:r>
              <a:rPr sz="3050" b="1" spc="5" dirty="0">
                <a:latin typeface="Calibri"/>
                <a:cs typeface="Calibri"/>
              </a:rPr>
              <a:t>Intuition</a:t>
            </a:r>
            <a:r>
              <a:rPr sz="3050" spc="5" dirty="0">
                <a:latin typeface="Calibri"/>
                <a:cs typeface="Calibri"/>
              </a:rPr>
              <a:t>: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20" dirty="0">
                <a:latin typeface="Calibri"/>
                <a:cs typeface="Calibri"/>
              </a:rPr>
              <a:t>Map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nodes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	</a:t>
            </a:r>
            <a:r>
              <a:rPr sz="3050" spc="10" dirty="0">
                <a:latin typeface="Calibri"/>
                <a:cs typeface="Calibri"/>
              </a:rPr>
              <a:t>‐dimensional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embeddings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such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that similar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nodes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in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the</a:t>
            </a:r>
            <a:r>
              <a:rPr sz="3050" dirty="0">
                <a:latin typeface="Calibri"/>
                <a:cs typeface="Calibri"/>
              </a:rPr>
              <a:t> graph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are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embedded 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close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together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517" y="3223260"/>
            <a:ext cx="9726168" cy="314025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890913" y="6632447"/>
            <a:ext cx="4912995" cy="509270"/>
            <a:chOff x="2890913" y="6632447"/>
            <a:chExt cx="4912995" cy="509270"/>
          </a:xfrm>
        </p:grpSpPr>
        <p:sp>
          <p:nvSpPr>
            <p:cNvPr id="7" name="object 7"/>
            <p:cNvSpPr/>
            <p:nvPr/>
          </p:nvSpPr>
          <p:spPr>
            <a:xfrm>
              <a:off x="2890913" y="6632447"/>
              <a:ext cx="4912995" cy="509270"/>
            </a:xfrm>
            <a:custGeom>
              <a:avLst/>
              <a:gdLst/>
              <a:ahLst/>
              <a:cxnLst/>
              <a:rect l="l" t="t" r="r" b="b"/>
              <a:pathLst>
                <a:path w="4912995" h="509270">
                  <a:moveTo>
                    <a:pt x="4912614" y="509016"/>
                  </a:moveTo>
                  <a:lnTo>
                    <a:pt x="4912614" y="0"/>
                  </a:lnTo>
                  <a:lnTo>
                    <a:pt x="0" y="0"/>
                  </a:lnTo>
                  <a:lnTo>
                    <a:pt x="0" y="509016"/>
                  </a:lnTo>
                  <a:lnTo>
                    <a:pt x="4912614" y="50901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30325" y="6765035"/>
              <a:ext cx="189865" cy="307340"/>
            </a:xfrm>
            <a:custGeom>
              <a:avLst/>
              <a:gdLst/>
              <a:ahLst/>
              <a:cxnLst/>
              <a:rect l="l" t="t" r="r" b="b"/>
              <a:pathLst>
                <a:path w="189865" h="307340">
                  <a:moveTo>
                    <a:pt x="189737" y="2286"/>
                  </a:moveTo>
                  <a:lnTo>
                    <a:pt x="182284" y="1285"/>
                  </a:lnTo>
                  <a:lnTo>
                    <a:pt x="174688" y="571"/>
                  </a:lnTo>
                  <a:lnTo>
                    <a:pt x="166806" y="142"/>
                  </a:lnTo>
                  <a:lnTo>
                    <a:pt x="158496" y="0"/>
                  </a:lnTo>
                  <a:lnTo>
                    <a:pt x="150649" y="154"/>
                  </a:lnTo>
                  <a:lnTo>
                    <a:pt x="111216" y="10763"/>
                  </a:lnTo>
                  <a:lnTo>
                    <a:pt x="89915" y="32004"/>
                  </a:lnTo>
                  <a:lnTo>
                    <a:pt x="86748" y="37004"/>
                  </a:lnTo>
                  <a:lnTo>
                    <a:pt x="84010" y="42862"/>
                  </a:lnTo>
                  <a:lnTo>
                    <a:pt x="81557" y="49577"/>
                  </a:lnTo>
                  <a:lnTo>
                    <a:pt x="79248" y="57150"/>
                  </a:lnTo>
                  <a:lnTo>
                    <a:pt x="77724" y="64008"/>
                  </a:lnTo>
                  <a:lnTo>
                    <a:pt x="75437" y="68580"/>
                  </a:lnTo>
                  <a:lnTo>
                    <a:pt x="71627" y="73914"/>
                  </a:lnTo>
                  <a:lnTo>
                    <a:pt x="68579" y="75438"/>
                  </a:lnTo>
                  <a:lnTo>
                    <a:pt x="65531" y="76200"/>
                  </a:lnTo>
                  <a:lnTo>
                    <a:pt x="62483" y="77724"/>
                  </a:lnTo>
                  <a:lnTo>
                    <a:pt x="57150" y="77724"/>
                  </a:lnTo>
                  <a:lnTo>
                    <a:pt x="49529" y="78486"/>
                  </a:lnTo>
                  <a:lnTo>
                    <a:pt x="46481" y="91440"/>
                  </a:lnTo>
                  <a:lnTo>
                    <a:pt x="71627" y="91440"/>
                  </a:lnTo>
                  <a:lnTo>
                    <a:pt x="36575" y="246888"/>
                  </a:lnTo>
                  <a:lnTo>
                    <a:pt x="21335" y="284988"/>
                  </a:lnTo>
                  <a:lnTo>
                    <a:pt x="16001" y="288798"/>
                  </a:lnTo>
                  <a:lnTo>
                    <a:pt x="8381" y="288798"/>
                  </a:lnTo>
                  <a:lnTo>
                    <a:pt x="6096" y="288036"/>
                  </a:lnTo>
                  <a:lnTo>
                    <a:pt x="3809" y="288036"/>
                  </a:lnTo>
                  <a:lnTo>
                    <a:pt x="0" y="306324"/>
                  </a:lnTo>
                  <a:lnTo>
                    <a:pt x="3048" y="306324"/>
                  </a:lnTo>
                  <a:lnTo>
                    <a:pt x="6857" y="307086"/>
                  </a:lnTo>
                  <a:lnTo>
                    <a:pt x="11429" y="307086"/>
                  </a:lnTo>
                  <a:lnTo>
                    <a:pt x="25586" y="305812"/>
                  </a:lnTo>
                  <a:lnTo>
                    <a:pt x="60198" y="287274"/>
                  </a:lnTo>
                  <a:lnTo>
                    <a:pt x="82915" y="247197"/>
                  </a:lnTo>
                  <a:lnTo>
                    <a:pt x="117348" y="91440"/>
                  </a:lnTo>
                  <a:lnTo>
                    <a:pt x="153161" y="91440"/>
                  </a:lnTo>
                  <a:lnTo>
                    <a:pt x="157733" y="71628"/>
                  </a:lnTo>
                  <a:lnTo>
                    <a:pt x="121920" y="71628"/>
                  </a:lnTo>
                  <a:lnTo>
                    <a:pt x="126491" y="53340"/>
                  </a:lnTo>
                  <a:lnTo>
                    <a:pt x="141731" y="18288"/>
                  </a:lnTo>
                  <a:lnTo>
                    <a:pt x="144779" y="16764"/>
                  </a:lnTo>
                  <a:lnTo>
                    <a:pt x="153161" y="16764"/>
                  </a:lnTo>
                  <a:lnTo>
                    <a:pt x="156209" y="17525"/>
                  </a:lnTo>
                  <a:lnTo>
                    <a:pt x="159257" y="23622"/>
                  </a:lnTo>
                  <a:lnTo>
                    <a:pt x="160781" y="28194"/>
                  </a:lnTo>
                  <a:lnTo>
                    <a:pt x="160781" y="35052"/>
                  </a:lnTo>
                  <a:lnTo>
                    <a:pt x="182117" y="35052"/>
                  </a:lnTo>
                  <a:lnTo>
                    <a:pt x="189737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90913" y="6632447"/>
            <a:ext cx="4912995" cy="5092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40"/>
              </a:spcBef>
              <a:tabLst>
                <a:tab pos="4631690" algn="l"/>
              </a:tabLst>
            </a:pPr>
            <a:r>
              <a:rPr sz="2650" spc="-10" dirty="0">
                <a:latin typeface="Calibri"/>
                <a:cs typeface="Calibri"/>
              </a:rPr>
              <a:t>How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10" dirty="0">
                <a:latin typeface="Calibri"/>
                <a:cs typeface="Calibri"/>
              </a:rPr>
              <a:t> learn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mapping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function	</a:t>
            </a:r>
            <a:r>
              <a:rPr sz="2650" spc="-5" dirty="0">
                <a:latin typeface="Calibri"/>
                <a:cs typeface="Calibri"/>
              </a:rPr>
              <a:t>?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B556B953-D372-6154-9F46-C9F56AD347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9CF6502E-BE44-1F02-F327-696B981E88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</a:t>
            </a:fld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29" y="359156"/>
            <a:ext cx="458152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Embedding</a:t>
            </a:r>
            <a:r>
              <a:rPr spc="-40" dirty="0"/>
              <a:t> </a:t>
            </a:r>
            <a:r>
              <a:rPr spc="-5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272032"/>
            <a:ext cx="8540115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099"/>
              </a:lnSpc>
              <a:spcBef>
                <a:spcPts val="9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Calibri"/>
                <a:cs typeface="Calibri"/>
              </a:rPr>
              <a:t>Goal</a:t>
            </a:r>
            <a:r>
              <a:rPr sz="3050" spc="5" dirty="0">
                <a:latin typeface="Calibri"/>
                <a:cs typeface="Calibri"/>
              </a:rPr>
              <a:t> is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encode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nodes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so</a:t>
            </a:r>
            <a:r>
              <a:rPr sz="3050" spc="5" dirty="0">
                <a:latin typeface="Calibri"/>
                <a:cs typeface="Calibri"/>
              </a:rPr>
              <a:t> that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similarity</a:t>
            </a:r>
            <a:r>
              <a:rPr sz="3050" b="1" spc="3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in</a:t>
            </a:r>
            <a:r>
              <a:rPr sz="3050" b="1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the </a:t>
            </a:r>
            <a:r>
              <a:rPr sz="3050" b="1" spc="2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embedding</a:t>
            </a:r>
            <a:r>
              <a:rPr sz="3050" b="1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space</a:t>
            </a:r>
            <a:r>
              <a:rPr sz="3050" b="1" spc="3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(e.g.,</a:t>
            </a:r>
            <a:r>
              <a:rPr sz="3050" spc="10" dirty="0">
                <a:latin typeface="Calibri"/>
                <a:cs typeface="Calibri"/>
              </a:rPr>
              <a:t> dot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product)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approximates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8737" y="2212349"/>
            <a:ext cx="626364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1" spc="15" dirty="0">
                <a:latin typeface="Calibri"/>
                <a:cs typeface="Calibri"/>
              </a:rPr>
              <a:t>node</a:t>
            </a:r>
            <a:r>
              <a:rPr sz="3050" b="1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similarity</a:t>
            </a:r>
            <a:r>
              <a:rPr sz="3050" b="1" spc="1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in</a:t>
            </a:r>
            <a:r>
              <a:rPr sz="3050" b="1" spc="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the</a:t>
            </a:r>
            <a:r>
              <a:rPr sz="3050" b="1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original</a:t>
            </a:r>
            <a:r>
              <a:rPr sz="3050" b="1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network</a:t>
            </a:r>
            <a:endParaRPr sz="30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3217" y="3242310"/>
            <a:ext cx="6583680" cy="3707129"/>
            <a:chOff x="1513217" y="3242310"/>
            <a:chExt cx="6583680" cy="37071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217" y="4096512"/>
              <a:ext cx="6583679" cy="28529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083" y="3380232"/>
              <a:ext cx="147066" cy="2110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3629" y="3268230"/>
              <a:ext cx="722630" cy="318135"/>
            </a:xfrm>
            <a:custGeom>
              <a:avLst/>
              <a:gdLst/>
              <a:ahLst/>
              <a:cxnLst/>
              <a:rect l="l" t="t" r="r" b="b"/>
              <a:pathLst>
                <a:path w="722630" h="318135">
                  <a:moveTo>
                    <a:pt x="66294" y="35052"/>
                  </a:moveTo>
                  <a:lnTo>
                    <a:pt x="64312" y="25247"/>
                  </a:lnTo>
                  <a:lnTo>
                    <a:pt x="59055" y="17805"/>
                  </a:lnTo>
                  <a:lnTo>
                    <a:pt x="51498" y="13081"/>
                  </a:lnTo>
                  <a:lnTo>
                    <a:pt x="42672" y="11430"/>
                  </a:lnTo>
                  <a:lnTo>
                    <a:pt x="33070" y="13512"/>
                  </a:lnTo>
                  <a:lnTo>
                    <a:pt x="25336" y="18948"/>
                  </a:lnTo>
                  <a:lnTo>
                    <a:pt x="20167" y="26530"/>
                  </a:lnTo>
                  <a:lnTo>
                    <a:pt x="18288" y="35052"/>
                  </a:lnTo>
                  <a:lnTo>
                    <a:pt x="20167" y="44323"/>
                  </a:lnTo>
                  <a:lnTo>
                    <a:pt x="25336" y="52095"/>
                  </a:lnTo>
                  <a:lnTo>
                    <a:pt x="33070" y="57442"/>
                  </a:lnTo>
                  <a:lnTo>
                    <a:pt x="42672" y="59436"/>
                  </a:lnTo>
                  <a:lnTo>
                    <a:pt x="51498" y="57658"/>
                  </a:lnTo>
                  <a:lnTo>
                    <a:pt x="59055" y="52666"/>
                  </a:lnTo>
                  <a:lnTo>
                    <a:pt x="64312" y="44958"/>
                  </a:lnTo>
                  <a:lnTo>
                    <a:pt x="66294" y="35052"/>
                  </a:lnTo>
                  <a:close/>
                </a:path>
                <a:path w="722630" h="318135">
                  <a:moveTo>
                    <a:pt x="95250" y="304038"/>
                  </a:moveTo>
                  <a:lnTo>
                    <a:pt x="78270" y="303276"/>
                  </a:lnTo>
                  <a:lnTo>
                    <a:pt x="69151" y="300316"/>
                  </a:lnTo>
                  <a:lnTo>
                    <a:pt x="65455" y="294068"/>
                  </a:lnTo>
                  <a:lnTo>
                    <a:pt x="64770" y="283464"/>
                  </a:lnTo>
                  <a:lnTo>
                    <a:pt x="64770" y="115062"/>
                  </a:lnTo>
                  <a:lnTo>
                    <a:pt x="1524" y="119634"/>
                  </a:lnTo>
                  <a:lnTo>
                    <a:pt x="1524" y="134112"/>
                  </a:lnTo>
                  <a:lnTo>
                    <a:pt x="18859" y="134937"/>
                  </a:lnTo>
                  <a:lnTo>
                    <a:pt x="28765" y="138493"/>
                  </a:lnTo>
                  <a:lnTo>
                    <a:pt x="33235" y="146316"/>
                  </a:lnTo>
                  <a:lnTo>
                    <a:pt x="34290" y="160020"/>
                  </a:lnTo>
                  <a:lnTo>
                    <a:pt x="34290" y="282702"/>
                  </a:lnTo>
                  <a:lnTo>
                    <a:pt x="33108" y="295033"/>
                  </a:lnTo>
                  <a:lnTo>
                    <a:pt x="28282" y="301371"/>
                  </a:lnTo>
                  <a:lnTo>
                    <a:pt x="17894" y="303695"/>
                  </a:lnTo>
                  <a:lnTo>
                    <a:pt x="0" y="304038"/>
                  </a:lnTo>
                  <a:lnTo>
                    <a:pt x="0" y="317754"/>
                  </a:lnTo>
                  <a:lnTo>
                    <a:pt x="11912" y="317512"/>
                  </a:lnTo>
                  <a:lnTo>
                    <a:pt x="34290" y="316636"/>
                  </a:lnTo>
                  <a:lnTo>
                    <a:pt x="38887" y="316458"/>
                  </a:lnTo>
                  <a:lnTo>
                    <a:pt x="49530" y="316230"/>
                  </a:lnTo>
                  <a:lnTo>
                    <a:pt x="61061" y="316458"/>
                  </a:lnTo>
                  <a:lnTo>
                    <a:pt x="84137" y="317512"/>
                  </a:lnTo>
                  <a:lnTo>
                    <a:pt x="95250" y="317754"/>
                  </a:lnTo>
                  <a:lnTo>
                    <a:pt x="95250" y="304038"/>
                  </a:lnTo>
                  <a:close/>
                </a:path>
                <a:path w="722630" h="318135">
                  <a:moveTo>
                    <a:pt x="473964" y="304038"/>
                  </a:moveTo>
                  <a:lnTo>
                    <a:pt x="458736" y="303809"/>
                  </a:lnTo>
                  <a:lnTo>
                    <a:pt x="448246" y="302221"/>
                  </a:lnTo>
                  <a:lnTo>
                    <a:pt x="442023" y="297929"/>
                  </a:lnTo>
                  <a:lnTo>
                    <a:pt x="439674" y="289560"/>
                  </a:lnTo>
                  <a:lnTo>
                    <a:pt x="439674" y="201930"/>
                  </a:lnTo>
                  <a:lnTo>
                    <a:pt x="439445" y="176936"/>
                  </a:lnTo>
                  <a:lnTo>
                    <a:pt x="425196" y="131826"/>
                  </a:lnTo>
                  <a:lnTo>
                    <a:pt x="378714" y="115062"/>
                  </a:lnTo>
                  <a:lnTo>
                    <a:pt x="353466" y="119621"/>
                  </a:lnTo>
                  <a:lnTo>
                    <a:pt x="334518" y="130962"/>
                  </a:lnTo>
                  <a:lnTo>
                    <a:pt x="321271" y="145592"/>
                  </a:lnTo>
                  <a:lnTo>
                    <a:pt x="313182" y="160020"/>
                  </a:lnTo>
                  <a:lnTo>
                    <a:pt x="304215" y="135953"/>
                  </a:lnTo>
                  <a:lnTo>
                    <a:pt x="288886" y="122389"/>
                  </a:lnTo>
                  <a:lnTo>
                    <a:pt x="270852" y="116395"/>
                  </a:lnTo>
                  <a:lnTo>
                    <a:pt x="253746" y="115062"/>
                  </a:lnTo>
                  <a:lnTo>
                    <a:pt x="230936" y="118592"/>
                  </a:lnTo>
                  <a:lnTo>
                    <a:pt x="212496" y="128485"/>
                  </a:lnTo>
                  <a:lnTo>
                    <a:pt x="197916" y="143662"/>
                  </a:lnTo>
                  <a:lnTo>
                    <a:pt x="186690" y="163068"/>
                  </a:lnTo>
                  <a:lnTo>
                    <a:pt x="186690" y="115062"/>
                  </a:lnTo>
                  <a:lnTo>
                    <a:pt x="123444" y="119634"/>
                  </a:lnTo>
                  <a:lnTo>
                    <a:pt x="123444" y="134112"/>
                  </a:lnTo>
                  <a:lnTo>
                    <a:pt x="142100" y="135051"/>
                  </a:lnTo>
                  <a:lnTo>
                    <a:pt x="152679" y="138772"/>
                  </a:lnTo>
                  <a:lnTo>
                    <a:pt x="157403" y="146646"/>
                  </a:lnTo>
                  <a:lnTo>
                    <a:pt x="158496" y="160020"/>
                  </a:lnTo>
                  <a:lnTo>
                    <a:pt x="158496" y="282702"/>
                  </a:lnTo>
                  <a:lnTo>
                    <a:pt x="157302" y="295033"/>
                  </a:lnTo>
                  <a:lnTo>
                    <a:pt x="152400" y="301371"/>
                  </a:lnTo>
                  <a:lnTo>
                    <a:pt x="141770" y="303695"/>
                  </a:lnTo>
                  <a:lnTo>
                    <a:pt x="123444" y="304038"/>
                  </a:lnTo>
                  <a:lnTo>
                    <a:pt x="123444" y="317754"/>
                  </a:lnTo>
                  <a:lnTo>
                    <a:pt x="136448" y="317512"/>
                  </a:lnTo>
                  <a:lnTo>
                    <a:pt x="163626" y="316458"/>
                  </a:lnTo>
                  <a:lnTo>
                    <a:pt x="174498" y="316230"/>
                  </a:lnTo>
                  <a:lnTo>
                    <a:pt x="212420" y="317512"/>
                  </a:lnTo>
                  <a:lnTo>
                    <a:pt x="225552" y="317754"/>
                  </a:lnTo>
                  <a:lnTo>
                    <a:pt x="225552" y="304038"/>
                  </a:lnTo>
                  <a:lnTo>
                    <a:pt x="207086" y="303695"/>
                  </a:lnTo>
                  <a:lnTo>
                    <a:pt x="196215" y="301371"/>
                  </a:lnTo>
                  <a:lnTo>
                    <a:pt x="191046" y="295033"/>
                  </a:lnTo>
                  <a:lnTo>
                    <a:pt x="189738" y="282702"/>
                  </a:lnTo>
                  <a:lnTo>
                    <a:pt x="189738" y="198120"/>
                  </a:lnTo>
                  <a:lnTo>
                    <a:pt x="195186" y="166547"/>
                  </a:lnTo>
                  <a:lnTo>
                    <a:pt x="209359" y="143916"/>
                  </a:lnTo>
                  <a:lnTo>
                    <a:pt x="228955" y="130289"/>
                  </a:lnTo>
                  <a:lnTo>
                    <a:pt x="250698" y="125730"/>
                  </a:lnTo>
                  <a:lnTo>
                    <a:pt x="267703" y="129832"/>
                  </a:lnTo>
                  <a:lnTo>
                    <a:pt x="277647" y="140868"/>
                  </a:lnTo>
                  <a:lnTo>
                    <a:pt x="282308" y="156908"/>
                  </a:lnTo>
                  <a:lnTo>
                    <a:pt x="283464" y="176022"/>
                  </a:lnTo>
                  <a:lnTo>
                    <a:pt x="283464" y="282702"/>
                  </a:lnTo>
                  <a:lnTo>
                    <a:pt x="282270" y="295033"/>
                  </a:lnTo>
                  <a:lnTo>
                    <a:pt x="277368" y="301371"/>
                  </a:lnTo>
                  <a:lnTo>
                    <a:pt x="266738" y="303695"/>
                  </a:lnTo>
                  <a:lnTo>
                    <a:pt x="248412" y="304038"/>
                  </a:lnTo>
                  <a:lnTo>
                    <a:pt x="248412" y="317754"/>
                  </a:lnTo>
                  <a:lnTo>
                    <a:pt x="261416" y="317512"/>
                  </a:lnTo>
                  <a:lnTo>
                    <a:pt x="288594" y="316458"/>
                  </a:lnTo>
                  <a:lnTo>
                    <a:pt x="299466" y="316230"/>
                  </a:lnTo>
                  <a:lnTo>
                    <a:pt x="336753" y="317512"/>
                  </a:lnTo>
                  <a:lnTo>
                    <a:pt x="348996" y="317754"/>
                  </a:lnTo>
                  <a:lnTo>
                    <a:pt x="348996" y="304038"/>
                  </a:lnTo>
                  <a:lnTo>
                    <a:pt x="331089" y="303695"/>
                  </a:lnTo>
                  <a:lnTo>
                    <a:pt x="320700" y="301371"/>
                  </a:lnTo>
                  <a:lnTo>
                    <a:pt x="315874" y="295033"/>
                  </a:lnTo>
                  <a:lnTo>
                    <a:pt x="314706" y="282702"/>
                  </a:lnTo>
                  <a:lnTo>
                    <a:pt x="314706" y="198120"/>
                  </a:lnTo>
                  <a:lnTo>
                    <a:pt x="320154" y="166547"/>
                  </a:lnTo>
                  <a:lnTo>
                    <a:pt x="334327" y="143916"/>
                  </a:lnTo>
                  <a:lnTo>
                    <a:pt x="353923" y="130289"/>
                  </a:lnTo>
                  <a:lnTo>
                    <a:pt x="375666" y="125730"/>
                  </a:lnTo>
                  <a:lnTo>
                    <a:pt x="392671" y="129832"/>
                  </a:lnTo>
                  <a:lnTo>
                    <a:pt x="402615" y="140868"/>
                  </a:lnTo>
                  <a:lnTo>
                    <a:pt x="407276" y="156908"/>
                  </a:lnTo>
                  <a:lnTo>
                    <a:pt x="408432" y="176022"/>
                  </a:lnTo>
                  <a:lnTo>
                    <a:pt x="408432" y="282702"/>
                  </a:lnTo>
                  <a:lnTo>
                    <a:pt x="407238" y="295033"/>
                  </a:lnTo>
                  <a:lnTo>
                    <a:pt x="402336" y="301371"/>
                  </a:lnTo>
                  <a:lnTo>
                    <a:pt x="391706" y="303695"/>
                  </a:lnTo>
                  <a:lnTo>
                    <a:pt x="373380" y="304038"/>
                  </a:lnTo>
                  <a:lnTo>
                    <a:pt x="373380" y="317754"/>
                  </a:lnTo>
                  <a:lnTo>
                    <a:pt x="386384" y="317512"/>
                  </a:lnTo>
                  <a:lnTo>
                    <a:pt x="413562" y="316458"/>
                  </a:lnTo>
                  <a:lnTo>
                    <a:pt x="424434" y="316230"/>
                  </a:lnTo>
                  <a:lnTo>
                    <a:pt x="461721" y="317512"/>
                  </a:lnTo>
                  <a:lnTo>
                    <a:pt x="473964" y="317754"/>
                  </a:lnTo>
                  <a:lnTo>
                    <a:pt x="473964" y="304038"/>
                  </a:lnTo>
                  <a:close/>
                </a:path>
                <a:path w="722630" h="318135">
                  <a:moveTo>
                    <a:pt x="564642" y="35052"/>
                  </a:moveTo>
                  <a:lnTo>
                    <a:pt x="562762" y="25247"/>
                  </a:lnTo>
                  <a:lnTo>
                    <a:pt x="557682" y="17805"/>
                  </a:lnTo>
                  <a:lnTo>
                    <a:pt x="550164" y="13081"/>
                  </a:lnTo>
                  <a:lnTo>
                    <a:pt x="541020" y="11430"/>
                  </a:lnTo>
                  <a:lnTo>
                    <a:pt x="531215" y="13512"/>
                  </a:lnTo>
                  <a:lnTo>
                    <a:pt x="523773" y="18948"/>
                  </a:lnTo>
                  <a:lnTo>
                    <a:pt x="519049" y="26530"/>
                  </a:lnTo>
                  <a:lnTo>
                    <a:pt x="517398" y="35052"/>
                  </a:lnTo>
                  <a:lnTo>
                    <a:pt x="519049" y="44323"/>
                  </a:lnTo>
                  <a:lnTo>
                    <a:pt x="523773" y="52095"/>
                  </a:lnTo>
                  <a:lnTo>
                    <a:pt x="531215" y="57442"/>
                  </a:lnTo>
                  <a:lnTo>
                    <a:pt x="541020" y="59436"/>
                  </a:lnTo>
                  <a:lnTo>
                    <a:pt x="550164" y="57658"/>
                  </a:lnTo>
                  <a:lnTo>
                    <a:pt x="557682" y="52666"/>
                  </a:lnTo>
                  <a:lnTo>
                    <a:pt x="562762" y="44958"/>
                  </a:lnTo>
                  <a:lnTo>
                    <a:pt x="564642" y="35052"/>
                  </a:lnTo>
                  <a:close/>
                </a:path>
                <a:path w="722630" h="318135">
                  <a:moveTo>
                    <a:pt x="594360" y="304038"/>
                  </a:moveTo>
                  <a:lnTo>
                    <a:pt x="576935" y="303276"/>
                  </a:lnTo>
                  <a:lnTo>
                    <a:pt x="567588" y="300316"/>
                  </a:lnTo>
                  <a:lnTo>
                    <a:pt x="563816" y="294068"/>
                  </a:lnTo>
                  <a:lnTo>
                    <a:pt x="563118" y="283464"/>
                  </a:lnTo>
                  <a:lnTo>
                    <a:pt x="563118" y="115062"/>
                  </a:lnTo>
                  <a:lnTo>
                    <a:pt x="500634" y="119634"/>
                  </a:lnTo>
                  <a:lnTo>
                    <a:pt x="500634" y="134112"/>
                  </a:lnTo>
                  <a:lnTo>
                    <a:pt x="517969" y="134937"/>
                  </a:lnTo>
                  <a:lnTo>
                    <a:pt x="527875" y="138493"/>
                  </a:lnTo>
                  <a:lnTo>
                    <a:pt x="532345" y="146316"/>
                  </a:lnTo>
                  <a:lnTo>
                    <a:pt x="533400" y="160020"/>
                  </a:lnTo>
                  <a:lnTo>
                    <a:pt x="533400" y="282702"/>
                  </a:lnTo>
                  <a:lnTo>
                    <a:pt x="532206" y="295033"/>
                  </a:lnTo>
                  <a:lnTo>
                    <a:pt x="527304" y="301371"/>
                  </a:lnTo>
                  <a:lnTo>
                    <a:pt x="516674" y="303695"/>
                  </a:lnTo>
                  <a:lnTo>
                    <a:pt x="498348" y="304038"/>
                  </a:lnTo>
                  <a:lnTo>
                    <a:pt x="498348" y="317754"/>
                  </a:lnTo>
                  <a:lnTo>
                    <a:pt x="510679" y="317512"/>
                  </a:lnTo>
                  <a:lnTo>
                    <a:pt x="533400" y="316623"/>
                  </a:lnTo>
                  <a:lnTo>
                    <a:pt x="537349" y="316458"/>
                  </a:lnTo>
                  <a:lnTo>
                    <a:pt x="547116" y="316230"/>
                  </a:lnTo>
                  <a:lnTo>
                    <a:pt x="559104" y="316458"/>
                  </a:lnTo>
                  <a:lnTo>
                    <a:pt x="582790" y="317512"/>
                  </a:lnTo>
                  <a:lnTo>
                    <a:pt x="594360" y="317754"/>
                  </a:lnTo>
                  <a:lnTo>
                    <a:pt x="594360" y="304038"/>
                  </a:lnTo>
                  <a:close/>
                </a:path>
                <a:path w="722630" h="318135">
                  <a:moveTo>
                    <a:pt x="722376" y="304038"/>
                  </a:moveTo>
                  <a:lnTo>
                    <a:pt x="704037" y="303695"/>
                  </a:lnTo>
                  <a:lnTo>
                    <a:pt x="693420" y="301371"/>
                  </a:lnTo>
                  <a:lnTo>
                    <a:pt x="688505" y="295033"/>
                  </a:lnTo>
                  <a:lnTo>
                    <a:pt x="687324" y="282702"/>
                  </a:lnTo>
                  <a:lnTo>
                    <a:pt x="687324" y="0"/>
                  </a:lnTo>
                  <a:lnTo>
                    <a:pt x="622554" y="4572"/>
                  </a:lnTo>
                  <a:lnTo>
                    <a:pt x="622554" y="19050"/>
                  </a:lnTo>
                  <a:lnTo>
                    <a:pt x="641527" y="19875"/>
                  </a:lnTo>
                  <a:lnTo>
                    <a:pt x="652081" y="23431"/>
                  </a:lnTo>
                  <a:lnTo>
                    <a:pt x="656628" y="31254"/>
                  </a:lnTo>
                  <a:lnTo>
                    <a:pt x="657606" y="44958"/>
                  </a:lnTo>
                  <a:lnTo>
                    <a:pt x="657606" y="282702"/>
                  </a:lnTo>
                  <a:lnTo>
                    <a:pt x="656412" y="295033"/>
                  </a:lnTo>
                  <a:lnTo>
                    <a:pt x="651510" y="301371"/>
                  </a:lnTo>
                  <a:lnTo>
                    <a:pt x="640880" y="303695"/>
                  </a:lnTo>
                  <a:lnTo>
                    <a:pt x="622554" y="304038"/>
                  </a:lnTo>
                  <a:lnTo>
                    <a:pt x="622554" y="317754"/>
                  </a:lnTo>
                  <a:lnTo>
                    <a:pt x="672084" y="316230"/>
                  </a:lnTo>
                  <a:lnTo>
                    <a:pt x="709371" y="317512"/>
                  </a:lnTo>
                  <a:lnTo>
                    <a:pt x="722376" y="317754"/>
                  </a:lnTo>
                  <a:lnTo>
                    <a:pt x="722376" y="3040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4961" y="3380342"/>
              <a:ext cx="368808" cy="2109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71201" y="3242322"/>
              <a:ext cx="658495" cy="459105"/>
            </a:xfrm>
            <a:custGeom>
              <a:avLst/>
              <a:gdLst/>
              <a:ahLst/>
              <a:cxnLst/>
              <a:rect l="l" t="t" r="r" b="b"/>
              <a:pathLst>
                <a:path w="658495" h="459104">
                  <a:moveTo>
                    <a:pt x="67056" y="60960"/>
                  </a:moveTo>
                  <a:lnTo>
                    <a:pt x="65062" y="51155"/>
                  </a:lnTo>
                  <a:lnTo>
                    <a:pt x="59715" y="43713"/>
                  </a:lnTo>
                  <a:lnTo>
                    <a:pt x="51943" y="38989"/>
                  </a:lnTo>
                  <a:lnTo>
                    <a:pt x="42672" y="37338"/>
                  </a:lnTo>
                  <a:lnTo>
                    <a:pt x="32867" y="39420"/>
                  </a:lnTo>
                  <a:lnTo>
                    <a:pt x="25425" y="44856"/>
                  </a:lnTo>
                  <a:lnTo>
                    <a:pt x="20701" y="52438"/>
                  </a:lnTo>
                  <a:lnTo>
                    <a:pt x="19050" y="60960"/>
                  </a:lnTo>
                  <a:lnTo>
                    <a:pt x="20701" y="70231"/>
                  </a:lnTo>
                  <a:lnTo>
                    <a:pt x="25425" y="78003"/>
                  </a:lnTo>
                  <a:lnTo>
                    <a:pt x="32867" y="83350"/>
                  </a:lnTo>
                  <a:lnTo>
                    <a:pt x="42672" y="85344"/>
                  </a:lnTo>
                  <a:lnTo>
                    <a:pt x="51943" y="83566"/>
                  </a:lnTo>
                  <a:lnTo>
                    <a:pt x="59715" y="78574"/>
                  </a:lnTo>
                  <a:lnTo>
                    <a:pt x="65062" y="70866"/>
                  </a:lnTo>
                  <a:lnTo>
                    <a:pt x="67056" y="60960"/>
                  </a:lnTo>
                  <a:close/>
                </a:path>
                <a:path w="658495" h="459104">
                  <a:moveTo>
                    <a:pt x="96012" y="329946"/>
                  </a:moveTo>
                  <a:lnTo>
                    <a:pt x="78905" y="329184"/>
                  </a:lnTo>
                  <a:lnTo>
                    <a:pt x="69532" y="326224"/>
                  </a:lnTo>
                  <a:lnTo>
                    <a:pt x="65570" y="319976"/>
                  </a:lnTo>
                  <a:lnTo>
                    <a:pt x="64770" y="309372"/>
                  </a:lnTo>
                  <a:lnTo>
                    <a:pt x="64770" y="140970"/>
                  </a:lnTo>
                  <a:lnTo>
                    <a:pt x="2286" y="145542"/>
                  </a:lnTo>
                  <a:lnTo>
                    <a:pt x="2286" y="160020"/>
                  </a:lnTo>
                  <a:lnTo>
                    <a:pt x="19621" y="160845"/>
                  </a:lnTo>
                  <a:lnTo>
                    <a:pt x="29527" y="164401"/>
                  </a:lnTo>
                  <a:lnTo>
                    <a:pt x="33997" y="172224"/>
                  </a:lnTo>
                  <a:lnTo>
                    <a:pt x="35052" y="185928"/>
                  </a:lnTo>
                  <a:lnTo>
                    <a:pt x="35052" y="308610"/>
                  </a:lnTo>
                  <a:lnTo>
                    <a:pt x="33858" y="320941"/>
                  </a:lnTo>
                  <a:lnTo>
                    <a:pt x="28956" y="327279"/>
                  </a:lnTo>
                  <a:lnTo>
                    <a:pt x="18326" y="329603"/>
                  </a:lnTo>
                  <a:lnTo>
                    <a:pt x="0" y="329946"/>
                  </a:lnTo>
                  <a:lnTo>
                    <a:pt x="0" y="343662"/>
                  </a:lnTo>
                  <a:lnTo>
                    <a:pt x="12331" y="343420"/>
                  </a:lnTo>
                  <a:lnTo>
                    <a:pt x="35052" y="342531"/>
                  </a:lnTo>
                  <a:lnTo>
                    <a:pt x="39001" y="342366"/>
                  </a:lnTo>
                  <a:lnTo>
                    <a:pt x="48768" y="342138"/>
                  </a:lnTo>
                  <a:lnTo>
                    <a:pt x="60756" y="342366"/>
                  </a:lnTo>
                  <a:lnTo>
                    <a:pt x="84442" y="343420"/>
                  </a:lnTo>
                  <a:lnTo>
                    <a:pt x="96012" y="343662"/>
                  </a:lnTo>
                  <a:lnTo>
                    <a:pt x="96012" y="329946"/>
                  </a:lnTo>
                  <a:close/>
                </a:path>
                <a:path w="658495" h="459104">
                  <a:moveTo>
                    <a:pt x="258318" y="260604"/>
                  </a:moveTo>
                  <a:lnTo>
                    <a:pt x="246888" y="260604"/>
                  </a:lnTo>
                  <a:lnTo>
                    <a:pt x="246888" y="285750"/>
                  </a:lnTo>
                  <a:lnTo>
                    <a:pt x="244602" y="308305"/>
                  </a:lnTo>
                  <a:lnTo>
                    <a:pt x="238315" y="324510"/>
                  </a:lnTo>
                  <a:lnTo>
                    <a:pt x="228879" y="334289"/>
                  </a:lnTo>
                  <a:lnTo>
                    <a:pt x="217170" y="337566"/>
                  </a:lnTo>
                  <a:lnTo>
                    <a:pt x="199986" y="330885"/>
                  </a:lnTo>
                  <a:lnTo>
                    <a:pt x="191160" y="315556"/>
                  </a:lnTo>
                  <a:lnTo>
                    <a:pt x="187909" y="298665"/>
                  </a:lnTo>
                  <a:lnTo>
                    <a:pt x="187452" y="287274"/>
                  </a:lnTo>
                  <a:lnTo>
                    <a:pt x="187452" y="160020"/>
                  </a:lnTo>
                  <a:lnTo>
                    <a:pt x="250698" y="160020"/>
                  </a:lnTo>
                  <a:lnTo>
                    <a:pt x="250698" y="145542"/>
                  </a:lnTo>
                  <a:lnTo>
                    <a:pt x="187452" y="145542"/>
                  </a:lnTo>
                  <a:lnTo>
                    <a:pt x="187452" y="60960"/>
                  </a:lnTo>
                  <a:lnTo>
                    <a:pt x="176022" y="60960"/>
                  </a:lnTo>
                  <a:lnTo>
                    <a:pt x="173088" y="91059"/>
                  </a:lnTo>
                  <a:lnTo>
                    <a:pt x="163449" y="119532"/>
                  </a:lnTo>
                  <a:lnTo>
                    <a:pt x="145796" y="140995"/>
                  </a:lnTo>
                  <a:lnTo>
                    <a:pt x="118872" y="150114"/>
                  </a:lnTo>
                  <a:lnTo>
                    <a:pt x="118872" y="160020"/>
                  </a:lnTo>
                  <a:lnTo>
                    <a:pt x="156210" y="160020"/>
                  </a:lnTo>
                  <a:lnTo>
                    <a:pt x="156210" y="286512"/>
                  </a:lnTo>
                  <a:lnTo>
                    <a:pt x="163004" y="320382"/>
                  </a:lnTo>
                  <a:lnTo>
                    <a:pt x="179158" y="339178"/>
                  </a:lnTo>
                  <a:lnTo>
                    <a:pt x="198310" y="347268"/>
                  </a:lnTo>
                  <a:lnTo>
                    <a:pt x="214122" y="348996"/>
                  </a:lnTo>
                  <a:lnTo>
                    <a:pt x="234518" y="343408"/>
                  </a:lnTo>
                  <a:lnTo>
                    <a:pt x="248221" y="328891"/>
                  </a:lnTo>
                  <a:lnTo>
                    <a:pt x="255905" y="308800"/>
                  </a:lnTo>
                  <a:lnTo>
                    <a:pt x="258318" y="286512"/>
                  </a:lnTo>
                  <a:lnTo>
                    <a:pt x="258318" y="260604"/>
                  </a:lnTo>
                  <a:close/>
                </a:path>
                <a:path w="658495" h="459104">
                  <a:moveTo>
                    <a:pt x="499872" y="145542"/>
                  </a:moveTo>
                  <a:lnTo>
                    <a:pt x="474357" y="147574"/>
                  </a:lnTo>
                  <a:lnTo>
                    <a:pt x="466344" y="147828"/>
                  </a:lnTo>
                  <a:lnTo>
                    <a:pt x="447382" y="146964"/>
                  </a:lnTo>
                  <a:lnTo>
                    <a:pt x="426720" y="145542"/>
                  </a:lnTo>
                  <a:lnTo>
                    <a:pt x="426720" y="160020"/>
                  </a:lnTo>
                  <a:lnTo>
                    <a:pt x="435838" y="161823"/>
                  </a:lnTo>
                  <a:lnTo>
                    <a:pt x="442531" y="165925"/>
                  </a:lnTo>
                  <a:lnTo>
                    <a:pt x="446646" y="172021"/>
                  </a:lnTo>
                  <a:lnTo>
                    <a:pt x="448056" y="179832"/>
                  </a:lnTo>
                  <a:lnTo>
                    <a:pt x="448056" y="185166"/>
                  </a:lnTo>
                  <a:lnTo>
                    <a:pt x="447294" y="185928"/>
                  </a:lnTo>
                  <a:lnTo>
                    <a:pt x="445770" y="190500"/>
                  </a:lnTo>
                  <a:lnTo>
                    <a:pt x="400050" y="304038"/>
                  </a:lnTo>
                  <a:lnTo>
                    <a:pt x="350520" y="179832"/>
                  </a:lnTo>
                  <a:lnTo>
                    <a:pt x="348996" y="175260"/>
                  </a:lnTo>
                  <a:lnTo>
                    <a:pt x="347472" y="174498"/>
                  </a:lnTo>
                  <a:lnTo>
                    <a:pt x="347472" y="172212"/>
                  </a:lnTo>
                  <a:lnTo>
                    <a:pt x="350126" y="165163"/>
                  </a:lnTo>
                  <a:lnTo>
                    <a:pt x="356704" y="161544"/>
                  </a:lnTo>
                  <a:lnTo>
                    <a:pt x="365150" y="160210"/>
                  </a:lnTo>
                  <a:lnTo>
                    <a:pt x="373380" y="160020"/>
                  </a:lnTo>
                  <a:lnTo>
                    <a:pt x="373380" y="145542"/>
                  </a:lnTo>
                  <a:lnTo>
                    <a:pt x="332765" y="147574"/>
                  </a:lnTo>
                  <a:lnTo>
                    <a:pt x="323088" y="147828"/>
                  </a:lnTo>
                  <a:lnTo>
                    <a:pt x="313740" y="147574"/>
                  </a:lnTo>
                  <a:lnTo>
                    <a:pt x="280416" y="145542"/>
                  </a:lnTo>
                  <a:lnTo>
                    <a:pt x="280416" y="160020"/>
                  </a:lnTo>
                  <a:lnTo>
                    <a:pt x="316992" y="176022"/>
                  </a:lnTo>
                  <a:lnTo>
                    <a:pt x="383286" y="343662"/>
                  </a:lnTo>
                  <a:lnTo>
                    <a:pt x="381304" y="349554"/>
                  </a:lnTo>
                  <a:lnTo>
                    <a:pt x="375348" y="364769"/>
                  </a:lnTo>
                  <a:lnTo>
                    <a:pt x="373380" y="371094"/>
                  </a:lnTo>
                  <a:lnTo>
                    <a:pt x="364845" y="390512"/>
                  </a:lnTo>
                  <a:lnTo>
                    <a:pt x="354330" y="408711"/>
                  </a:lnTo>
                  <a:lnTo>
                    <a:pt x="340372" y="422198"/>
                  </a:lnTo>
                  <a:lnTo>
                    <a:pt x="321564" y="427482"/>
                  </a:lnTo>
                  <a:lnTo>
                    <a:pt x="309372" y="427482"/>
                  </a:lnTo>
                  <a:lnTo>
                    <a:pt x="300990" y="419100"/>
                  </a:lnTo>
                  <a:lnTo>
                    <a:pt x="313944" y="417576"/>
                  </a:lnTo>
                  <a:lnTo>
                    <a:pt x="317754" y="407670"/>
                  </a:lnTo>
                  <a:lnTo>
                    <a:pt x="286410" y="385470"/>
                  </a:lnTo>
                  <a:lnTo>
                    <a:pt x="280416" y="400812"/>
                  </a:lnTo>
                  <a:lnTo>
                    <a:pt x="283629" y="415201"/>
                  </a:lnTo>
                  <a:lnTo>
                    <a:pt x="292417" y="426808"/>
                  </a:lnTo>
                  <a:lnTo>
                    <a:pt x="305485" y="434555"/>
                  </a:lnTo>
                  <a:lnTo>
                    <a:pt x="321564" y="437388"/>
                  </a:lnTo>
                  <a:lnTo>
                    <a:pt x="340995" y="432930"/>
                  </a:lnTo>
                  <a:lnTo>
                    <a:pt x="356997" y="421195"/>
                  </a:lnTo>
                  <a:lnTo>
                    <a:pt x="369570" y="404596"/>
                  </a:lnTo>
                  <a:lnTo>
                    <a:pt x="378714" y="385572"/>
                  </a:lnTo>
                  <a:lnTo>
                    <a:pt x="457962" y="189738"/>
                  </a:lnTo>
                  <a:lnTo>
                    <a:pt x="468579" y="172872"/>
                  </a:lnTo>
                  <a:lnTo>
                    <a:pt x="480631" y="164020"/>
                  </a:lnTo>
                  <a:lnTo>
                    <a:pt x="491820" y="160591"/>
                  </a:lnTo>
                  <a:lnTo>
                    <a:pt x="499872" y="160020"/>
                  </a:lnTo>
                  <a:lnTo>
                    <a:pt x="499872" y="145542"/>
                  </a:lnTo>
                  <a:close/>
                </a:path>
                <a:path w="658495" h="459104">
                  <a:moveTo>
                    <a:pt x="658368" y="762"/>
                  </a:moveTo>
                  <a:lnTo>
                    <a:pt x="656844" y="0"/>
                  </a:lnTo>
                  <a:lnTo>
                    <a:pt x="653796" y="0"/>
                  </a:lnTo>
                  <a:lnTo>
                    <a:pt x="604278" y="50469"/>
                  </a:lnTo>
                  <a:lnTo>
                    <a:pt x="582930" y="89154"/>
                  </a:lnTo>
                  <a:lnTo>
                    <a:pt x="568871" y="126809"/>
                  </a:lnTo>
                  <a:lnTo>
                    <a:pt x="555917" y="198120"/>
                  </a:lnTo>
                  <a:lnTo>
                    <a:pt x="554736" y="229362"/>
                  </a:lnTo>
                  <a:lnTo>
                    <a:pt x="555840" y="259118"/>
                  </a:lnTo>
                  <a:lnTo>
                    <a:pt x="569201" y="332651"/>
                  </a:lnTo>
                  <a:lnTo>
                    <a:pt x="584454" y="371856"/>
                  </a:lnTo>
                  <a:lnTo>
                    <a:pt x="605891" y="409536"/>
                  </a:lnTo>
                  <a:lnTo>
                    <a:pt x="644779" y="453186"/>
                  </a:lnTo>
                  <a:lnTo>
                    <a:pt x="653796" y="458724"/>
                  </a:lnTo>
                  <a:lnTo>
                    <a:pt x="656844" y="458724"/>
                  </a:lnTo>
                  <a:lnTo>
                    <a:pt x="658368" y="456438"/>
                  </a:lnTo>
                  <a:lnTo>
                    <a:pt x="658368" y="453390"/>
                  </a:lnTo>
                  <a:lnTo>
                    <a:pt x="658368" y="451866"/>
                  </a:lnTo>
                  <a:lnTo>
                    <a:pt x="622477" y="406095"/>
                  </a:lnTo>
                  <a:lnTo>
                    <a:pt x="602195" y="363448"/>
                  </a:lnTo>
                  <a:lnTo>
                    <a:pt x="589343" y="318376"/>
                  </a:lnTo>
                  <a:lnTo>
                    <a:pt x="582599" y="272986"/>
                  </a:lnTo>
                  <a:lnTo>
                    <a:pt x="580644" y="229362"/>
                  </a:lnTo>
                  <a:lnTo>
                    <a:pt x="582828" y="181533"/>
                  </a:lnTo>
                  <a:lnTo>
                    <a:pt x="590092" y="134810"/>
                  </a:lnTo>
                  <a:lnTo>
                    <a:pt x="603516" y="90271"/>
                  </a:lnTo>
                  <a:lnTo>
                    <a:pt x="624141" y="49034"/>
                  </a:lnTo>
                  <a:lnTo>
                    <a:pt x="653034" y="12192"/>
                  </a:lnTo>
                  <a:lnTo>
                    <a:pt x="658368" y="6096"/>
                  </a:lnTo>
                  <a:lnTo>
                    <a:pt x="658368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9193" y="3383280"/>
              <a:ext cx="231648" cy="2080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1895" y="3537966"/>
              <a:ext cx="52705" cy="137160"/>
            </a:xfrm>
            <a:custGeom>
              <a:avLst/>
              <a:gdLst/>
              <a:ahLst/>
              <a:cxnLst/>
              <a:rect l="l" t="t" r="r" b="b"/>
              <a:pathLst>
                <a:path w="52704" h="137160">
                  <a:moveTo>
                    <a:pt x="52577" y="48006"/>
                  </a:moveTo>
                  <a:lnTo>
                    <a:pt x="50637" y="27324"/>
                  </a:lnTo>
                  <a:lnTo>
                    <a:pt x="45053" y="12287"/>
                  </a:lnTo>
                  <a:lnTo>
                    <a:pt x="36183" y="3107"/>
                  </a:lnTo>
                  <a:lnTo>
                    <a:pt x="24384" y="0"/>
                  </a:lnTo>
                  <a:lnTo>
                    <a:pt x="14466" y="1976"/>
                  </a:lnTo>
                  <a:lnTo>
                    <a:pt x="6762" y="7239"/>
                  </a:lnTo>
                  <a:lnTo>
                    <a:pt x="1774" y="14787"/>
                  </a:lnTo>
                  <a:lnTo>
                    <a:pt x="0" y="23622"/>
                  </a:lnTo>
                  <a:lnTo>
                    <a:pt x="1774" y="32575"/>
                  </a:lnTo>
                  <a:lnTo>
                    <a:pt x="6762" y="40386"/>
                  </a:lnTo>
                  <a:lnTo>
                    <a:pt x="14466" y="45910"/>
                  </a:lnTo>
                  <a:lnTo>
                    <a:pt x="24384" y="48006"/>
                  </a:lnTo>
                  <a:lnTo>
                    <a:pt x="29717" y="48006"/>
                  </a:lnTo>
                  <a:lnTo>
                    <a:pt x="35051" y="46482"/>
                  </a:lnTo>
                  <a:lnTo>
                    <a:pt x="39624" y="41910"/>
                  </a:lnTo>
                  <a:lnTo>
                    <a:pt x="41910" y="41148"/>
                  </a:lnTo>
                  <a:lnTo>
                    <a:pt x="43434" y="41148"/>
                  </a:lnTo>
                  <a:lnTo>
                    <a:pt x="43434" y="92424"/>
                  </a:lnTo>
                  <a:lnTo>
                    <a:pt x="47017" y="84439"/>
                  </a:lnTo>
                  <a:lnTo>
                    <a:pt x="52577" y="48006"/>
                  </a:lnTo>
                  <a:close/>
                </a:path>
                <a:path w="52704" h="137160">
                  <a:moveTo>
                    <a:pt x="43434" y="92424"/>
                  </a:moveTo>
                  <a:lnTo>
                    <a:pt x="43434" y="48006"/>
                  </a:lnTo>
                  <a:lnTo>
                    <a:pt x="40695" y="71913"/>
                  </a:lnTo>
                  <a:lnTo>
                    <a:pt x="33528" y="92964"/>
                  </a:lnTo>
                  <a:lnTo>
                    <a:pt x="23502" y="110585"/>
                  </a:lnTo>
                  <a:lnTo>
                    <a:pt x="12191" y="124206"/>
                  </a:lnTo>
                  <a:lnTo>
                    <a:pt x="7620" y="129539"/>
                  </a:lnTo>
                  <a:lnTo>
                    <a:pt x="7620" y="134874"/>
                  </a:lnTo>
                  <a:lnTo>
                    <a:pt x="9906" y="137160"/>
                  </a:lnTo>
                  <a:lnTo>
                    <a:pt x="12191" y="137160"/>
                  </a:lnTo>
                  <a:lnTo>
                    <a:pt x="20752" y="130730"/>
                  </a:lnTo>
                  <a:lnTo>
                    <a:pt x="34385" y="112585"/>
                  </a:lnTo>
                  <a:lnTo>
                    <a:pt x="43434" y="92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5631" y="3383280"/>
              <a:ext cx="197358" cy="2080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73281" y="3242310"/>
              <a:ext cx="104139" cy="459105"/>
            </a:xfrm>
            <a:custGeom>
              <a:avLst/>
              <a:gdLst/>
              <a:ahLst/>
              <a:cxnLst/>
              <a:rect l="l" t="t" r="r" b="b"/>
              <a:pathLst>
                <a:path w="104139" h="459104">
                  <a:moveTo>
                    <a:pt x="103631" y="229362"/>
                  </a:moveTo>
                  <a:lnTo>
                    <a:pt x="97916" y="163734"/>
                  </a:lnTo>
                  <a:lnTo>
                    <a:pt x="88844" y="125313"/>
                  </a:lnTo>
                  <a:lnTo>
                    <a:pt x="73913" y="86106"/>
                  </a:lnTo>
                  <a:lnTo>
                    <a:pt x="52042" y="48863"/>
                  </a:lnTo>
                  <a:lnTo>
                    <a:pt x="13156" y="5524"/>
                  </a:lnTo>
                  <a:lnTo>
                    <a:pt x="4572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6096"/>
                  </a:lnTo>
                  <a:lnTo>
                    <a:pt x="8381" y="15240"/>
                  </a:lnTo>
                  <a:lnTo>
                    <a:pt x="32564" y="45555"/>
                  </a:lnTo>
                  <a:lnTo>
                    <a:pt x="51883" y="82381"/>
                  </a:lnTo>
                  <a:lnTo>
                    <a:pt x="66044" y="125461"/>
                  </a:lnTo>
                  <a:lnTo>
                    <a:pt x="74755" y="174540"/>
                  </a:lnTo>
                  <a:lnTo>
                    <a:pt x="77724" y="229362"/>
                  </a:lnTo>
                  <a:lnTo>
                    <a:pt x="75535" y="276520"/>
                  </a:lnTo>
                  <a:lnTo>
                    <a:pt x="68263" y="322984"/>
                  </a:lnTo>
                  <a:lnTo>
                    <a:pt x="54845" y="367509"/>
                  </a:lnTo>
                  <a:lnTo>
                    <a:pt x="34222" y="408852"/>
                  </a:lnTo>
                  <a:lnTo>
                    <a:pt x="5334" y="445770"/>
                  </a:lnTo>
                  <a:lnTo>
                    <a:pt x="0" y="451866"/>
                  </a:lnTo>
                  <a:lnTo>
                    <a:pt x="0" y="456438"/>
                  </a:lnTo>
                  <a:lnTo>
                    <a:pt x="1524" y="458724"/>
                  </a:lnTo>
                  <a:lnTo>
                    <a:pt x="4572" y="458724"/>
                  </a:lnTo>
                  <a:lnTo>
                    <a:pt x="53649" y="407610"/>
                  </a:lnTo>
                  <a:lnTo>
                    <a:pt x="75437" y="369570"/>
                  </a:lnTo>
                  <a:lnTo>
                    <a:pt x="89487" y="331481"/>
                  </a:lnTo>
                  <a:lnTo>
                    <a:pt x="102441" y="260163"/>
                  </a:lnTo>
                  <a:lnTo>
                    <a:pt x="103631" y="2293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371985" y="3364991"/>
            <a:ext cx="299085" cy="196215"/>
          </a:xfrm>
          <a:custGeom>
            <a:avLst/>
            <a:gdLst/>
            <a:ahLst/>
            <a:cxnLst/>
            <a:rect l="l" t="t" r="r" b="b"/>
            <a:pathLst>
              <a:path w="299085" h="196214">
                <a:moveTo>
                  <a:pt x="298704" y="12954"/>
                </a:moveTo>
                <a:lnTo>
                  <a:pt x="298704" y="3810"/>
                </a:lnTo>
                <a:lnTo>
                  <a:pt x="295656" y="0"/>
                </a:lnTo>
                <a:lnTo>
                  <a:pt x="291084" y="0"/>
                </a:lnTo>
                <a:lnTo>
                  <a:pt x="287274" y="1524"/>
                </a:lnTo>
                <a:lnTo>
                  <a:pt x="286512" y="12192"/>
                </a:lnTo>
                <a:lnTo>
                  <a:pt x="279963" y="33670"/>
                </a:lnTo>
                <a:lnTo>
                  <a:pt x="265557" y="49720"/>
                </a:lnTo>
                <a:lnTo>
                  <a:pt x="246006" y="59769"/>
                </a:lnTo>
                <a:lnTo>
                  <a:pt x="224027" y="63246"/>
                </a:lnTo>
                <a:lnTo>
                  <a:pt x="205108" y="60733"/>
                </a:lnTo>
                <a:lnTo>
                  <a:pt x="186975" y="54006"/>
                </a:lnTo>
                <a:lnTo>
                  <a:pt x="169271" y="44279"/>
                </a:lnTo>
                <a:lnTo>
                  <a:pt x="151637" y="32766"/>
                </a:lnTo>
                <a:lnTo>
                  <a:pt x="133492" y="20574"/>
                </a:lnTo>
                <a:lnTo>
                  <a:pt x="115062" y="10096"/>
                </a:lnTo>
                <a:lnTo>
                  <a:pt x="95488" y="2762"/>
                </a:lnTo>
                <a:lnTo>
                  <a:pt x="73913" y="0"/>
                </a:lnTo>
                <a:lnTo>
                  <a:pt x="45005" y="5548"/>
                </a:lnTo>
                <a:lnTo>
                  <a:pt x="21526" y="20954"/>
                </a:lnTo>
                <a:lnTo>
                  <a:pt x="5762" y="44362"/>
                </a:lnTo>
                <a:lnTo>
                  <a:pt x="0" y="73913"/>
                </a:lnTo>
                <a:lnTo>
                  <a:pt x="0" y="84582"/>
                </a:lnTo>
                <a:lnTo>
                  <a:pt x="2286" y="88392"/>
                </a:lnTo>
                <a:lnTo>
                  <a:pt x="9906" y="88392"/>
                </a:lnTo>
                <a:lnTo>
                  <a:pt x="12192" y="79248"/>
                </a:lnTo>
                <a:lnTo>
                  <a:pt x="12192" y="77724"/>
                </a:lnTo>
                <a:lnTo>
                  <a:pt x="19264" y="53113"/>
                </a:lnTo>
                <a:lnTo>
                  <a:pt x="35052" y="36861"/>
                </a:lnTo>
                <a:lnTo>
                  <a:pt x="54840" y="27896"/>
                </a:lnTo>
                <a:lnTo>
                  <a:pt x="73913" y="25146"/>
                </a:lnTo>
                <a:lnTo>
                  <a:pt x="93154" y="27551"/>
                </a:lnTo>
                <a:lnTo>
                  <a:pt x="111252" y="34099"/>
                </a:lnTo>
                <a:lnTo>
                  <a:pt x="128778" y="43791"/>
                </a:lnTo>
                <a:lnTo>
                  <a:pt x="146304" y="55625"/>
                </a:lnTo>
                <a:lnTo>
                  <a:pt x="164663" y="67496"/>
                </a:lnTo>
                <a:lnTo>
                  <a:pt x="183451" y="78009"/>
                </a:lnTo>
                <a:lnTo>
                  <a:pt x="203096" y="85522"/>
                </a:lnTo>
                <a:lnTo>
                  <a:pt x="224027" y="88392"/>
                </a:lnTo>
                <a:lnTo>
                  <a:pt x="253376" y="82605"/>
                </a:lnTo>
                <a:lnTo>
                  <a:pt x="277082" y="66675"/>
                </a:lnTo>
                <a:lnTo>
                  <a:pt x="292929" y="42743"/>
                </a:lnTo>
                <a:lnTo>
                  <a:pt x="298704" y="12954"/>
                </a:lnTo>
                <a:close/>
              </a:path>
              <a:path w="299085" h="196214">
                <a:moveTo>
                  <a:pt x="298704" y="121158"/>
                </a:moveTo>
                <a:lnTo>
                  <a:pt x="298704" y="107442"/>
                </a:lnTo>
                <a:lnTo>
                  <a:pt x="294132" y="106680"/>
                </a:lnTo>
                <a:lnTo>
                  <a:pt x="291084" y="106680"/>
                </a:lnTo>
                <a:lnTo>
                  <a:pt x="287274" y="108966"/>
                </a:lnTo>
                <a:lnTo>
                  <a:pt x="286512" y="118872"/>
                </a:lnTo>
                <a:lnTo>
                  <a:pt x="279963" y="140350"/>
                </a:lnTo>
                <a:lnTo>
                  <a:pt x="265557" y="156400"/>
                </a:lnTo>
                <a:lnTo>
                  <a:pt x="246006" y="166449"/>
                </a:lnTo>
                <a:lnTo>
                  <a:pt x="224027" y="169925"/>
                </a:lnTo>
                <a:lnTo>
                  <a:pt x="205108" y="167401"/>
                </a:lnTo>
                <a:lnTo>
                  <a:pt x="186975" y="160591"/>
                </a:lnTo>
                <a:lnTo>
                  <a:pt x="169271" y="150637"/>
                </a:lnTo>
                <a:lnTo>
                  <a:pt x="151637" y="138684"/>
                </a:lnTo>
                <a:lnTo>
                  <a:pt x="133492" y="126932"/>
                </a:lnTo>
                <a:lnTo>
                  <a:pt x="115062" y="116681"/>
                </a:lnTo>
                <a:lnTo>
                  <a:pt x="95488" y="109430"/>
                </a:lnTo>
                <a:lnTo>
                  <a:pt x="73913" y="106680"/>
                </a:lnTo>
                <a:lnTo>
                  <a:pt x="45005" y="112347"/>
                </a:lnTo>
                <a:lnTo>
                  <a:pt x="21526" y="128016"/>
                </a:lnTo>
                <a:lnTo>
                  <a:pt x="5762" y="151685"/>
                </a:lnTo>
                <a:lnTo>
                  <a:pt x="0" y="181356"/>
                </a:lnTo>
                <a:lnTo>
                  <a:pt x="0" y="190500"/>
                </a:lnTo>
                <a:lnTo>
                  <a:pt x="2286" y="195072"/>
                </a:lnTo>
                <a:lnTo>
                  <a:pt x="9906" y="195072"/>
                </a:lnTo>
                <a:lnTo>
                  <a:pt x="12192" y="185928"/>
                </a:lnTo>
                <a:lnTo>
                  <a:pt x="12192" y="184404"/>
                </a:lnTo>
                <a:lnTo>
                  <a:pt x="19264" y="159912"/>
                </a:lnTo>
                <a:lnTo>
                  <a:pt x="35052" y="143922"/>
                </a:lnTo>
                <a:lnTo>
                  <a:pt x="54840" y="135219"/>
                </a:lnTo>
                <a:lnTo>
                  <a:pt x="73913" y="132587"/>
                </a:lnTo>
                <a:lnTo>
                  <a:pt x="93154" y="135088"/>
                </a:lnTo>
                <a:lnTo>
                  <a:pt x="111252" y="141732"/>
                </a:lnTo>
                <a:lnTo>
                  <a:pt x="128778" y="151233"/>
                </a:lnTo>
                <a:lnTo>
                  <a:pt x="146304" y="162306"/>
                </a:lnTo>
                <a:lnTo>
                  <a:pt x="164663" y="174295"/>
                </a:lnTo>
                <a:lnTo>
                  <a:pt x="183451" y="185070"/>
                </a:lnTo>
                <a:lnTo>
                  <a:pt x="203096" y="192845"/>
                </a:lnTo>
                <a:lnTo>
                  <a:pt x="224027" y="195834"/>
                </a:lnTo>
                <a:lnTo>
                  <a:pt x="253698" y="189737"/>
                </a:lnTo>
                <a:lnTo>
                  <a:pt x="277368" y="173354"/>
                </a:lnTo>
                <a:lnTo>
                  <a:pt x="293036" y="149542"/>
                </a:lnTo>
                <a:lnTo>
                  <a:pt x="298704" y="121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836043" y="3381755"/>
            <a:ext cx="382270" cy="321310"/>
            <a:chOff x="5836043" y="3381755"/>
            <a:chExt cx="382270" cy="32131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6043" y="3381755"/>
              <a:ext cx="192024" cy="2042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66167" y="3557777"/>
              <a:ext cx="151637" cy="14478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6075680" y="3173742"/>
            <a:ext cx="231140" cy="222885"/>
          </a:xfrm>
          <a:custGeom>
            <a:avLst/>
            <a:gdLst/>
            <a:ahLst/>
            <a:cxnLst/>
            <a:rect l="l" t="t" r="r" b="b"/>
            <a:pathLst>
              <a:path w="231139" h="222885">
                <a:moveTo>
                  <a:pt x="231140" y="0"/>
                </a:moveTo>
                <a:lnTo>
                  <a:pt x="123190" y="0"/>
                </a:lnTo>
                <a:lnTo>
                  <a:pt x="107950" y="0"/>
                </a:lnTo>
                <a:lnTo>
                  <a:pt x="0" y="0"/>
                </a:lnTo>
                <a:lnTo>
                  <a:pt x="0" y="16002"/>
                </a:lnTo>
                <a:lnTo>
                  <a:pt x="107950" y="16002"/>
                </a:lnTo>
                <a:lnTo>
                  <a:pt x="107950" y="222504"/>
                </a:lnTo>
                <a:lnTo>
                  <a:pt x="123190" y="222504"/>
                </a:lnTo>
                <a:lnTo>
                  <a:pt x="123190" y="16002"/>
                </a:lnTo>
                <a:lnTo>
                  <a:pt x="231140" y="16002"/>
                </a:lnTo>
                <a:lnTo>
                  <a:pt x="231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6368681" y="3381755"/>
            <a:ext cx="412750" cy="276225"/>
            <a:chOff x="6368681" y="3381755"/>
            <a:chExt cx="412750" cy="27622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8681" y="3381755"/>
              <a:ext cx="192024" cy="2042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8805" y="3513581"/>
              <a:ext cx="182118" cy="14401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04855" y="3177794"/>
            <a:ext cx="102743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1" spc="15" dirty="0">
                <a:latin typeface="Arial"/>
                <a:cs typeface="Arial"/>
              </a:rPr>
              <a:t>Goal:</a:t>
            </a:r>
            <a:endParaRPr sz="3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3661" y="4065270"/>
            <a:ext cx="5344160" cy="436245"/>
          </a:xfrm>
          <a:custGeom>
            <a:avLst/>
            <a:gdLst/>
            <a:ahLst/>
            <a:cxnLst/>
            <a:rect l="l" t="t" r="r" b="b"/>
            <a:pathLst>
              <a:path w="5344160" h="436245">
                <a:moveTo>
                  <a:pt x="5343906" y="429767"/>
                </a:moveTo>
                <a:lnTo>
                  <a:pt x="5343906" y="6857"/>
                </a:lnTo>
                <a:lnTo>
                  <a:pt x="5337047" y="0"/>
                </a:lnTo>
                <a:lnTo>
                  <a:pt x="6095" y="0"/>
                </a:lnTo>
                <a:lnTo>
                  <a:pt x="0" y="6857"/>
                </a:lnTo>
                <a:lnTo>
                  <a:pt x="0" y="429767"/>
                </a:lnTo>
                <a:lnTo>
                  <a:pt x="6095" y="435863"/>
                </a:lnTo>
                <a:lnTo>
                  <a:pt x="13715" y="435863"/>
                </a:lnTo>
                <a:lnTo>
                  <a:pt x="13715" y="28193"/>
                </a:lnTo>
                <a:lnTo>
                  <a:pt x="27431" y="14477"/>
                </a:lnTo>
                <a:lnTo>
                  <a:pt x="27432" y="28193"/>
                </a:lnTo>
                <a:lnTo>
                  <a:pt x="5315711" y="28193"/>
                </a:lnTo>
                <a:lnTo>
                  <a:pt x="5315711" y="14477"/>
                </a:lnTo>
                <a:lnTo>
                  <a:pt x="5329428" y="28193"/>
                </a:lnTo>
                <a:lnTo>
                  <a:pt x="5329428" y="435863"/>
                </a:lnTo>
                <a:lnTo>
                  <a:pt x="5337047" y="435863"/>
                </a:lnTo>
                <a:lnTo>
                  <a:pt x="5343906" y="429767"/>
                </a:lnTo>
                <a:close/>
              </a:path>
              <a:path w="5344160" h="436245">
                <a:moveTo>
                  <a:pt x="27431" y="28193"/>
                </a:moveTo>
                <a:lnTo>
                  <a:pt x="27431" y="14477"/>
                </a:lnTo>
                <a:lnTo>
                  <a:pt x="13715" y="28193"/>
                </a:lnTo>
                <a:lnTo>
                  <a:pt x="27431" y="28193"/>
                </a:lnTo>
                <a:close/>
              </a:path>
              <a:path w="5344160" h="436245">
                <a:moveTo>
                  <a:pt x="27431" y="407669"/>
                </a:moveTo>
                <a:lnTo>
                  <a:pt x="27431" y="28193"/>
                </a:lnTo>
                <a:lnTo>
                  <a:pt x="13715" y="28193"/>
                </a:lnTo>
                <a:lnTo>
                  <a:pt x="13715" y="407669"/>
                </a:lnTo>
                <a:lnTo>
                  <a:pt x="27431" y="407669"/>
                </a:lnTo>
                <a:close/>
              </a:path>
              <a:path w="5344160" h="436245">
                <a:moveTo>
                  <a:pt x="5329428" y="407669"/>
                </a:moveTo>
                <a:lnTo>
                  <a:pt x="13715" y="407669"/>
                </a:lnTo>
                <a:lnTo>
                  <a:pt x="27431" y="422147"/>
                </a:lnTo>
                <a:lnTo>
                  <a:pt x="27432" y="435863"/>
                </a:lnTo>
                <a:lnTo>
                  <a:pt x="5315711" y="435863"/>
                </a:lnTo>
                <a:lnTo>
                  <a:pt x="5315711" y="422147"/>
                </a:lnTo>
                <a:lnTo>
                  <a:pt x="5329428" y="407669"/>
                </a:lnTo>
                <a:close/>
              </a:path>
              <a:path w="5344160" h="436245">
                <a:moveTo>
                  <a:pt x="27432" y="435863"/>
                </a:moveTo>
                <a:lnTo>
                  <a:pt x="27431" y="422147"/>
                </a:lnTo>
                <a:lnTo>
                  <a:pt x="13715" y="407669"/>
                </a:lnTo>
                <a:lnTo>
                  <a:pt x="13715" y="435863"/>
                </a:lnTo>
                <a:lnTo>
                  <a:pt x="27432" y="435863"/>
                </a:lnTo>
                <a:close/>
              </a:path>
              <a:path w="5344160" h="436245">
                <a:moveTo>
                  <a:pt x="5329428" y="28193"/>
                </a:moveTo>
                <a:lnTo>
                  <a:pt x="5315711" y="14477"/>
                </a:lnTo>
                <a:lnTo>
                  <a:pt x="5315711" y="28193"/>
                </a:lnTo>
                <a:lnTo>
                  <a:pt x="5329428" y="28193"/>
                </a:lnTo>
                <a:close/>
              </a:path>
              <a:path w="5344160" h="436245">
                <a:moveTo>
                  <a:pt x="5329428" y="407669"/>
                </a:moveTo>
                <a:lnTo>
                  <a:pt x="5329428" y="28193"/>
                </a:lnTo>
                <a:lnTo>
                  <a:pt x="5315711" y="28193"/>
                </a:lnTo>
                <a:lnTo>
                  <a:pt x="5315711" y="407669"/>
                </a:lnTo>
                <a:lnTo>
                  <a:pt x="5329428" y="407669"/>
                </a:lnTo>
                <a:close/>
              </a:path>
              <a:path w="5344160" h="436245">
                <a:moveTo>
                  <a:pt x="5329428" y="435863"/>
                </a:moveTo>
                <a:lnTo>
                  <a:pt x="5329428" y="407669"/>
                </a:lnTo>
                <a:lnTo>
                  <a:pt x="5315711" y="422147"/>
                </a:lnTo>
                <a:lnTo>
                  <a:pt x="5315711" y="435863"/>
                </a:lnTo>
                <a:lnTo>
                  <a:pt x="5329428" y="4358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6517" y="4084573"/>
            <a:ext cx="47625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 to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define: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Similarity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Encoder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15731" y="2820161"/>
            <a:ext cx="7847965" cy="3773170"/>
            <a:chOff x="1815731" y="2820161"/>
            <a:chExt cx="7847965" cy="377317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4433" y="4861560"/>
              <a:ext cx="1039367" cy="3566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2617" y="6236208"/>
              <a:ext cx="1039367" cy="35661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48213" y="4498098"/>
              <a:ext cx="527685" cy="1611630"/>
            </a:xfrm>
            <a:custGeom>
              <a:avLst/>
              <a:gdLst/>
              <a:ahLst/>
              <a:cxnLst/>
              <a:rect l="l" t="t" r="r" b="b"/>
              <a:pathLst>
                <a:path w="527685" h="1611629">
                  <a:moveTo>
                    <a:pt x="527304" y="326136"/>
                  </a:moveTo>
                  <a:lnTo>
                    <a:pt x="477774" y="246126"/>
                  </a:lnTo>
                  <a:lnTo>
                    <a:pt x="461365" y="273164"/>
                  </a:lnTo>
                  <a:lnTo>
                    <a:pt x="15240" y="0"/>
                  </a:lnTo>
                  <a:lnTo>
                    <a:pt x="7188" y="13792"/>
                  </a:lnTo>
                  <a:lnTo>
                    <a:pt x="0" y="16002"/>
                  </a:lnTo>
                  <a:lnTo>
                    <a:pt x="457098" y="1534629"/>
                  </a:lnTo>
                  <a:lnTo>
                    <a:pt x="426720" y="1543812"/>
                  </a:lnTo>
                  <a:lnTo>
                    <a:pt x="480822" y="1600454"/>
                  </a:lnTo>
                  <a:lnTo>
                    <a:pt x="491490" y="1611630"/>
                  </a:lnTo>
                  <a:lnTo>
                    <a:pt x="507492" y="1519428"/>
                  </a:lnTo>
                  <a:lnTo>
                    <a:pt x="476935" y="1528648"/>
                  </a:lnTo>
                  <a:lnTo>
                    <a:pt x="26339" y="31623"/>
                  </a:lnTo>
                  <a:lnTo>
                    <a:pt x="450392" y="291261"/>
                  </a:lnTo>
                  <a:lnTo>
                    <a:pt x="434340" y="317754"/>
                  </a:lnTo>
                  <a:lnTo>
                    <a:pt x="473202" y="321246"/>
                  </a:lnTo>
                  <a:lnTo>
                    <a:pt x="527304" y="326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29497" y="3148583"/>
              <a:ext cx="3041904" cy="57607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637673" y="3735323"/>
              <a:ext cx="337185" cy="354330"/>
            </a:xfrm>
            <a:custGeom>
              <a:avLst/>
              <a:gdLst/>
              <a:ahLst/>
              <a:cxnLst/>
              <a:rect l="l" t="t" r="r" b="b"/>
              <a:pathLst>
                <a:path w="337185" h="354329">
                  <a:moveTo>
                    <a:pt x="88392" y="32003"/>
                  </a:moveTo>
                  <a:lnTo>
                    <a:pt x="0" y="0"/>
                  </a:lnTo>
                  <a:lnTo>
                    <a:pt x="27432" y="89915"/>
                  </a:lnTo>
                  <a:lnTo>
                    <a:pt x="40386" y="77609"/>
                  </a:lnTo>
                  <a:lnTo>
                    <a:pt x="40386" y="57912"/>
                  </a:lnTo>
                  <a:lnTo>
                    <a:pt x="55625" y="43434"/>
                  </a:lnTo>
                  <a:lnTo>
                    <a:pt x="65454" y="53794"/>
                  </a:lnTo>
                  <a:lnTo>
                    <a:pt x="88392" y="32003"/>
                  </a:lnTo>
                  <a:close/>
                </a:path>
                <a:path w="337185" h="354329">
                  <a:moveTo>
                    <a:pt x="65454" y="53794"/>
                  </a:moveTo>
                  <a:lnTo>
                    <a:pt x="55625" y="43434"/>
                  </a:lnTo>
                  <a:lnTo>
                    <a:pt x="40386" y="57912"/>
                  </a:lnTo>
                  <a:lnTo>
                    <a:pt x="50214" y="68272"/>
                  </a:lnTo>
                  <a:lnTo>
                    <a:pt x="65454" y="53794"/>
                  </a:lnTo>
                  <a:close/>
                </a:path>
                <a:path w="337185" h="354329">
                  <a:moveTo>
                    <a:pt x="50214" y="68272"/>
                  </a:moveTo>
                  <a:lnTo>
                    <a:pt x="40386" y="57912"/>
                  </a:lnTo>
                  <a:lnTo>
                    <a:pt x="40386" y="77609"/>
                  </a:lnTo>
                  <a:lnTo>
                    <a:pt x="50214" y="68272"/>
                  </a:lnTo>
                  <a:close/>
                </a:path>
                <a:path w="337185" h="354329">
                  <a:moveTo>
                    <a:pt x="336804" y="339851"/>
                  </a:moveTo>
                  <a:lnTo>
                    <a:pt x="65454" y="53794"/>
                  </a:lnTo>
                  <a:lnTo>
                    <a:pt x="50214" y="68272"/>
                  </a:lnTo>
                  <a:lnTo>
                    <a:pt x="321563" y="354329"/>
                  </a:lnTo>
                  <a:lnTo>
                    <a:pt x="336804" y="339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15731" y="4760213"/>
              <a:ext cx="198119" cy="21412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42807" y="4759451"/>
              <a:ext cx="215645" cy="2148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96553" y="4753355"/>
              <a:ext cx="199644" cy="22631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57919" y="4661154"/>
              <a:ext cx="94615" cy="417195"/>
            </a:xfrm>
            <a:custGeom>
              <a:avLst/>
              <a:gdLst/>
              <a:ahLst/>
              <a:cxnLst/>
              <a:rect l="l" t="t" r="r" b="b"/>
              <a:pathLst>
                <a:path w="94614" h="417195">
                  <a:moveTo>
                    <a:pt x="94487" y="416051"/>
                  </a:moveTo>
                  <a:lnTo>
                    <a:pt x="94487" y="412242"/>
                  </a:lnTo>
                  <a:lnTo>
                    <a:pt x="94487" y="410718"/>
                  </a:lnTo>
                  <a:lnTo>
                    <a:pt x="87630" y="403860"/>
                  </a:lnTo>
                  <a:lnTo>
                    <a:pt x="56090" y="360092"/>
                  </a:lnTo>
                  <a:lnTo>
                    <a:pt x="36480" y="310324"/>
                  </a:lnTo>
                  <a:lnTo>
                    <a:pt x="26443" y="258556"/>
                  </a:lnTo>
                  <a:lnTo>
                    <a:pt x="23621" y="208787"/>
                  </a:lnTo>
                  <a:lnTo>
                    <a:pt x="26800" y="154697"/>
                  </a:lnTo>
                  <a:lnTo>
                    <a:pt x="37623" y="102393"/>
                  </a:lnTo>
                  <a:lnTo>
                    <a:pt x="58019" y="53947"/>
                  </a:lnTo>
                  <a:lnTo>
                    <a:pt x="89916" y="11430"/>
                  </a:lnTo>
                  <a:lnTo>
                    <a:pt x="94487" y="6096"/>
                  </a:lnTo>
                  <a:lnTo>
                    <a:pt x="94487" y="1524"/>
                  </a:lnTo>
                  <a:lnTo>
                    <a:pt x="92963" y="0"/>
                  </a:lnTo>
                  <a:lnTo>
                    <a:pt x="90677" y="0"/>
                  </a:lnTo>
                  <a:lnTo>
                    <a:pt x="45779" y="46291"/>
                  </a:lnTo>
                  <a:lnTo>
                    <a:pt x="25907" y="80772"/>
                  </a:lnTo>
                  <a:lnTo>
                    <a:pt x="5238" y="149066"/>
                  </a:lnTo>
                  <a:lnTo>
                    <a:pt x="0" y="208787"/>
                  </a:lnTo>
                  <a:lnTo>
                    <a:pt x="1178" y="236208"/>
                  </a:lnTo>
                  <a:lnTo>
                    <a:pt x="13823" y="302764"/>
                  </a:lnTo>
                  <a:lnTo>
                    <a:pt x="47065" y="372451"/>
                  </a:lnTo>
                  <a:lnTo>
                    <a:pt x="82617" y="411837"/>
                  </a:lnTo>
                  <a:lnTo>
                    <a:pt x="90677" y="416813"/>
                  </a:lnTo>
                  <a:lnTo>
                    <a:pt x="92963" y="416813"/>
                  </a:lnTo>
                  <a:lnTo>
                    <a:pt x="94487" y="416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8221" y="4789169"/>
              <a:ext cx="179069" cy="18973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912249" y="4661166"/>
              <a:ext cx="543560" cy="417195"/>
            </a:xfrm>
            <a:custGeom>
              <a:avLst/>
              <a:gdLst/>
              <a:ahLst/>
              <a:cxnLst/>
              <a:rect l="l" t="t" r="r" b="b"/>
              <a:pathLst>
                <a:path w="543560" h="417195">
                  <a:moveTo>
                    <a:pt x="94488" y="208788"/>
                  </a:moveTo>
                  <a:lnTo>
                    <a:pt x="89814" y="149059"/>
                  </a:lnTo>
                  <a:lnTo>
                    <a:pt x="68580" y="78486"/>
                  </a:lnTo>
                  <a:lnTo>
                    <a:pt x="48501" y="44361"/>
                  </a:lnTo>
                  <a:lnTo>
                    <a:pt x="12636" y="4965"/>
                  </a:lnTo>
                  <a:lnTo>
                    <a:pt x="4572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6096"/>
                  </a:lnTo>
                  <a:lnTo>
                    <a:pt x="7620" y="13716"/>
                  </a:lnTo>
                  <a:lnTo>
                    <a:pt x="34531" y="49225"/>
                  </a:lnTo>
                  <a:lnTo>
                    <a:pt x="54381" y="93814"/>
                  </a:lnTo>
                  <a:lnTo>
                    <a:pt x="66662" y="147116"/>
                  </a:lnTo>
                  <a:lnTo>
                    <a:pt x="70866" y="208788"/>
                  </a:lnTo>
                  <a:lnTo>
                    <a:pt x="67805" y="262115"/>
                  </a:lnTo>
                  <a:lnTo>
                    <a:pt x="57238" y="314223"/>
                  </a:lnTo>
                  <a:lnTo>
                    <a:pt x="37109" y="362762"/>
                  </a:lnTo>
                  <a:lnTo>
                    <a:pt x="5334" y="405384"/>
                  </a:lnTo>
                  <a:lnTo>
                    <a:pt x="0" y="410718"/>
                  </a:lnTo>
                  <a:lnTo>
                    <a:pt x="0" y="415290"/>
                  </a:lnTo>
                  <a:lnTo>
                    <a:pt x="1524" y="416814"/>
                  </a:lnTo>
                  <a:lnTo>
                    <a:pt x="4572" y="416814"/>
                  </a:lnTo>
                  <a:lnTo>
                    <a:pt x="49466" y="371157"/>
                  </a:lnTo>
                  <a:lnTo>
                    <a:pt x="69342" y="336042"/>
                  </a:lnTo>
                  <a:lnTo>
                    <a:pt x="89623" y="267843"/>
                  </a:lnTo>
                  <a:lnTo>
                    <a:pt x="93446" y="236601"/>
                  </a:lnTo>
                  <a:lnTo>
                    <a:pt x="94488" y="208788"/>
                  </a:lnTo>
                  <a:close/>
                </a:path>
                <a:path w="543560" h="417195">
                  <a:moveTo>
                    <a:pt x="543306" y="240792"/>
                  </a:moveTo>
                  <a:lnTo>
                    <a:pt x="272034" y="240792"/>
                  </a:lnTo>
                  <a:lnTo>
                    <a:pt x="272034" y="257556"/>
                  </a:lnTo>
                  <a:lnTo>
                    <a:pt x="543306" y="257556"/>
                  </a:lnTo>
                  <a:lnTo>
                    <a:pt x="543306" y="240792"/>
                  </a:lnTo>
                  <a:close/>
                </a:path>
                <a:path w="543560" h="417195">
                  <a:moveTo>
                    <a:pt x="543306" y="159258"/>
                  </a:moveTo>
                  <a:lnTo>
                    <a:pt x="272034" y="159258"/>
                  </a:lnTo>
                  <a:lnTo>
                    <a:pt x="272034" y="176022"/>
                  </a:lnTo>
                  <a:lnTo>
                    <a:pt x="543306" y="176022"/>
                  </a:lnTo>
                  <a:lnTo>
                    <a:pt x="543306" y="159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05669" y="4789169"/>
              <a:ext cx="174498" cy="18516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14457" y="4908041"/>
              <a:ext cx="138684" cy="13182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740774" y="2830829"/>
              <a:ext cx="120650" cy="2261235"/>
            </a:xfrm>
            <a:custGeom>
              <a:avLst/>
              <a:gdLst/>
              <a:ahLst/>
              <a:cxnLst/>
              <a:rect l="l" t="t" r="r" b="b"/>
              <a:pathLst>
                <a:path w="120650" h="2261235">
                  <a:moveTo>
                    <a:pt x="120396" y="2260854"/>
                  </a:moveTo>
                  <a:lnTo>
                    <a:pt x="120396" y="0"/>
                  </a:lnTo>
                  <a:lnTo>
                    <a:pt x="0" y="0"/>
                  </a:lnTo>
                  <a:lnTo>
                    <a:pt x="0" y="2260854"/>
                  </a:lnTo>
                  <a:lnTo>
                    <a:pt x="120396" y="2260854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30119" y="2820161"/>
              <a:ext cx="142240" cy="2282190"/>
            </a:xfrm>
            <a:custGeom>
              <a:avLst/>
              <a:gdLst/>
              <a:ahLst/>
              <a:cxnLst/>
              <a:rect l="l" t="t" r="r" b="b"/>
              <a:pathLst>
                <a:path w="142240" h="2282190">
                  <a:moveTo>
                    <a:pt x="141732" y="2276855"/>
                  </a:moveTo>
                  <a:lnTo>
                    <a:pt x="141732" y="4571"/>
                  </a:lnTo>
                  <a:lnTo>
                    <a:pt x="137160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2276855"/>
                  </a:lnTo>
                  <a:lnTo>
                    <a:pt x="4572" y="2282190"/>
                  </a:lnTo>
                  <a:lnTo>
                    <a:pt x="10668" y="2282190"/>
                  </a:lnTo>
                  <a:lnTo>
                    <a:pt x="10668" y="21336"/>
                  </a:lnTo>
                  <a:lnTo>
                    <a:pt x="21336" y="10668"/>
                  </a:lnTo>
                  <a:lnTo>
                    <a:pt x="21336" y="21336"/>
                  </a:lnTo>
                  <a:lnTo>
                    <a:pt x="120396" y="21336"/>
                  </a:lnTo>
                  <a:lnTo>
                    <a:pt x="120396" y="10668"/>
                  </a:lnTo>
                  <a:lnTo>
                    <a:pt x="131064" y="21336"/>
                  </a:lnTo>
                  <a:lnTo>
                    <a:pt x="131064" y="2282190"/>
                  </a:lnTo>
                  <a:lnTo>
                    <a:pt x="137160" y="2282190"/>
                  </a:lnTo>
                  <a:lnTo>
                    <a:pt x="141732" y="2276855"/>
                  </a:lnTo>
                  <a:close/>
                </a:path>
                <a:path w="142240" h="2282190">
                  <a:moveTo>
                    <a:pt x="21336" y="21336"/>
                  </a:moveTo>
                  <a:lnTo>
                    <a:pt x="21336" y="10668"/>
                  </a:lnTo>
                  <a:lnTo>
                    <a:pt x="10668" y="21336"/>
                  </a:lnTo>
                  <a:lnTo>
                    <a:pt x="21336" y="21336"/>
                  </a:lnTo>
                  <a:close/>
                </a:path>
                <a:path w="142240" h="2282190">
                  <a:moveTo>
                    <a:pt x="21336" y="2260854"/>
                  </a:moveTo>
                  <a:lnTo>
                    <a:pt x="21336" y="21336"/>
                  </a:lnTo>
                  <a:lnTo>
                    <a:pt x="10668" y="21336"/>
                  </a:lnTo>
                  <a:lnTo>
                    <a:pt x="10668" y="2260854"/>
                  </a:lnTo>
                  <a:lnTo>
                    <a:pt x="21336" y="2260854"/>
                  </a:lnTo>
                  <a:close/>
                </a:path>
                <a:path w="142240" h="2282190">
                  <a:moveTo>
                    <a:pt x="131064" y="2260854"/>
                  </a:moveTo>
                  <a:lnTo>
                    <a:pt x="10668" y="2260854"/>
                  </a:lnTo>
                  <a:lnTo>
                    <a:pt x="21336" y="2271522"/>
                  </a:lnTo>
                  <a:lnTo>
                    <a:pt x="21336" y="2282190"/>
                  </a:lnTo>
                  <a:lnTo>
                    <a:pt x="120396" y="2282190"/>
                  </a:lnTo>
                  <a:lnTo>
                    <a:pt x="120396" y="2271522"/>
                  </a:lnTo>
                  <a:lnTo>
                    <a:pt x="131064" y="2260854"/>
                  </a:lnTo>
                  <a:close/>
                </a:path>
                <a:path w="142240" h="2282190">
                  <a:moveTo>
                    <a:pt x="21336" y="2282190"/>
                  </a:moveTo>
                  <a:lnTo>
                    <a:pt x="21336" y="2271522"/>
                  </a:lnTo>
                  <a:lnTo>
                    <a:pt x="10668" y="2260854"/>
                  </a:lnTo>
                  <a:lnTo>
                    <a:pt x="10668" y="2282190"/>
                  </a:lnTo>
                  <a:lnTo>
                    <a:pt x="21336" y="2282190"/>
                  </a:lnTo>
                  <a:close/>
                </a:path>
                <a:path w="142240" h="2282190">
                  <a:moveTo>
                    <a:pt x="131064" y="21336"/>
                  </a:moveTo>
                  <a:lnTo>
                    <a:pt x="120396" y="10668"/>
                  </a:lnTo>
                  <a:lnTo>
                    <a:pt x="120396" y="21336"/>
                  </a:lnTo>
                  <a:lnTo>
                    <a:pt x="131064" y="21336"/>
                  </a:lnTo>
                  <a:close/>
                </a:path>
                <a:path w="142240" h="2282190">
                  <a:moveTo>
                    <a:pt x="131064" y="2260854"/>
                  </a:moveTo>
                  <a:lnTo>
                    <a:pt x="131064" y="21336"/>
                  </a:lnTo>
                  <a:lnTo>
                    <a:pt x="120396" y="21336"/>
                  </a:lnTo>
                  <a:lnTo>
                    <a:pt x="120396" y="2260854"/>
                  </a:lnTo>
                  <a:lnTo>
                    <a:pt x="131064" y="2260854"/>
                  </a:lnTo>
                  <a:close/>
                </a:path>
                <a:path w="142240" h="2282190">
                  <a:moveTo>
                    <a:pt x="131064" y="2282190"/>
                  </a:moveTo>
                  <a:lnTo>
                    <a:pt x="131064" y="2260854"/>
                  </a:lnTo>
                  <a:lnTo>
                    <a:pt x="120396" y="2271522"/>
                  </a:lnTo>
                  <a:lnTo>
                    <a:pt x="120396" y="2282190"/>
                  </a:lnTo>
                  <a:lnTo>
                    <a:pt x="131064" y="228219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38046" y="3030486"/>
              <a:ext cx="1386840" cy="1858010"/>
            </a:xfrm>
            <a:custGeom>
              <a:avLst/>
              <a:gdLst/>
              <a:ahLst/>
              <a:cxnLst/>
              <a:rect l="l" t="t" r="r" b="b"/>
              <a:pathLst>
                <a:path w="1386840" h="1858010">
                  <a:moveTo>
                    <a:pt x="602729" y="930402"/>
                  </a:moveTo>
                  <a:lnTo>
                    <a:pt x="518922" y="888492"/>
                  </a:lnTo>
                  <a:lnTo>
                    <a:pt x="518922" y="923544"/>
                  </a:lnTo>
                  <a:lnTo>
                    <a:pt x="0" y="923544"/>
                  </a:lnTo>
                  <a:lnTo>
                    <a:pt x="0" y="938022"/>
                  </a:lnTo>
                  <a:lnTo>
                    <a:pt x="518922" y="938022"/>
                  </a:lnTo>
                  <a:lnTo>
                    <a:pt x="518922" y="972312"/>
                  </a:lnTo>
                  <a:lnTo>
                    <a:pt x="532638" y="965441"/>
                  </a:lnTo>
                  <a:lnTo>
                    <a:pt x="602729" y="930402"/>
                  </a:lnTo>
                  <a:close/>
                </a:path>
                <a:path w="1386840" h="1858010">
                  <a:moveTo>
                    <a:pt x="1386840" y="1857756"/>
                  </a:moveTo>
                  <a:lnTo>
                    <a:pt x="1364742" y="1767078"/>
                  </a:lnTo>
                  <a:lnTo>
                    <a:pt x="1337779" y="1789595"/>
                  </a:lnTo>
                  <a:lnTo>
                    <a:pt x="728472" y="1069848"/>
                  </a:lnTo>
                  <a:lnTo>
                    <a:pt x="717804" y="1078230"/>
                  </a:lnTo>
                  <a:lnTo>
                    <a:pt x="1326997" y="1798599"/>
                  </a:lnTo>
                  <a:lnTo>
                    <a:pt x="1299972" y="1821180"/>
                  </a:lnTo>
                  <a:lnTo>
                    <a:pt x="1346454" y="1840750"/>
                  </a:lnTo>
                  <a:lnTo>
                    <a:pt x="1386840" y="1857756"/>
                  </a:lnTo>
                  <a:close/>
                </a:path>
                <a:path w="1386840" h="1858010">
                  <a:moveTo>
                    <a:pt x="1386840" y="1335024"/>
                  </a:moveTo>
                  <a:lnTo>
                    <a:pt x="1334262" y="1257300"/>
                  </a:lnTo>
                  <a:lnTo>
                    <a:pt x="1317053" y="1287868"/>
                  </a:lnTo>
                  <a:lnTo>
                    <a:pt x="726948" y="951738"/>
                  </a:lnTo>
                  <a:lnTo>
                    <a:pt x="720090" y="963930"/>
                  </a:lnTo>
                  <a:lnTo>
                    <a:pt x="1310195" y="1300060"/>
                  </a:lnTo>
                  <a:lnTo>
                    <a:pt x="1293114" y="1330452"/>
                  </a:lnTo>
                  <a:lnTo>
                    <a:pt x="1328928" y="1332191"/>
                  </a:lnTo>
                  <a:lnTo>
                    <a:pt x="1386840" y="1335024"/>
                  </a:lnTo>
                  <a:close/>
                </a:path>
                <a:path w="1386840" h="1858010">
                  <a:moveTo>
                    <a:pt x="1386840" y="522732"/>
                  </a:moveTo>
                  <a:lnTo>
                    <a:pt x="1293114" y="527304"/>
                  </a:lnTo>
                  <a:lnTo>
                    <a:pt x="1310195" y="557682"/>
                  </a:lnTo>
                  <a:lnTo>
                    <a:pt x="720090" y="893826"/>
                  </a:lnTo>
                  <a:lnTo>
                    <a:pt x="726948" y="906018"/>
                  </a:lnTo>
                  <a:lnTo>
                    <a:pt x="1317053" y="569874"/>
                  </a:lnTo>
                  <a:lnTo>
                    <a:pt x="1328928" y="590969"/>
                  </a:lnTo>
                  <a:lnTo>
                    <a:pt x="1334262" y="600456"/>
                  </a:lnTo>
                  <a:lnTo>
                    <a:pt x="1386840" y="522732"/>
                  </a:lnTo>
                  <a:close/>
                </a:path>
                <a:path w="1386840" h="1858010">
                  <a:moveTo>
                    <a:pt x="1386840" y="0"/>
                  </a:moveTo>
                  <a:lnTo>
                    <a:pt x="1299972" y="36576"/>
                  </a:lnTo>
                  <a:lnTo>
                    <a:pt x="1326845" y="59334"/>
                  </a:lnTo>
                  <a:lnTo>
                    <a:pt x="717804" y="779526"/>
                  </a:lnTo>
                  <a:lnTo>
                    <a:pt x="728472" y="788670"/>
                  </a:lnTo>
                  <a:lnTo>
                    <a:pt x="1337564" y="68414"/>
                  </a:lnTo>
                  <a:lnTo>
                    <a:pt x="1346454" y="75946"/>
                  </a:lnTo>
                  <a:lnTo>
                    <a:pt x="1364742" y="91440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26031" y="3842016"/>
              <a:ext cx="104139" cy="214629"/>
            </a:xfrm>
            <a:custGeom>
              <a:avLst/>
              <a:gdLst/>
              <a:ahLst/>
              <a:cxnLst/>
              <a:rect l="l" t="t" r="r" b="b"/>
              <a:pathLst>
                <a:path w="104140" h="214629">
                  <a:moveTo>
                    <a:pt x="103632" y="3810"/>
                  </a:moveTo>
                  <a:lnTo>
                    <a:pt x="9982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10312"/>
                  </a:lnTo>
                  <a:lnTo>
                    <a:pt x="3810" y="214122"/>
                  </a:lnTo>
                  <a:lnTo>
                    <a:pt x="8382" y="214122"/>
                  </a:lnTo>
                  <a:lnTo>
                    <a:pt x="16764" y="214122"/>
                  </a:lnTo>
                  <a:lnTo>
                    <a:pt x="86106" y="214122"/>
                  </a:lnTo>
                  <a:lnTo>
                    <a:pt x="94488" y="214122"/>
                  </a:lnTo>
                  <a:lnTo>
                    <a:pt x="99822" y="214122"/>
                  </a:lnTo>
                  <a:lnTo>
                    <a:pt x="103632" y="210312"/>
                  </a:lnTo>
                  <a:lnTo>
                    <a:pt x="103632" y="381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42399" y="3086112"/>
              <a:ext cx="104139" cy="2002155"/>
            </a:xfrm>
            <a:custGeom>
              <a:avLst/>
              <a:gdLst/>
              <a:ahLst/>
              <a:cxnLst/>
              <a:rect l="l" t="t" r="r" b="b"/>
              <a:pathLst>
                <a:path w="104140" h="2002154">
                  <a:moveTo>
                    <a:pt x="103632" y="1791462"/>
                  </a:moveTo>
                  <a:lnTo>
                    <a:pt x="99822" y="1787652"/>
                  </a:lnTo>
                  <a:lnTo>
                    <a:pt x="3810" y="1787652"/>
                  </a:lnTo>
                  <a:lnTo>
                    <a:pt x="0" y="1791462"/>
                  </a:lnTo>
                  <a:lnTo>
                    <a:pt x="0" y="1997964"/>
                  </a:lnTo>
                  <a:lnTo>
                    <a:pt x="3810" y="2001774"/>
                  </a:lnTo>
                  <a:lnTo>
                    <a:pt x="9144" y="2001774"/>
                  </a:lnTo>
                  <a:lnTo>
                    <a:pt x="17526" y="2001774"/>
                  </a:lnTo>
                  <a:lnTo>
                    <a:pt x="86106" y="2001774"/>
                  </a:lnTo>
                  <a:lnTo>
                    <a:pt x="95250" y="2001774"/>
                  </a:lnTo>
                  <a:lnTo>
                    <a:pt x="99822" y="2001774"/>
                  </a:lnTo>
                  <a:lnTo>
                    <a:pt x="103632" y="1997964"/>
                  </a:lnTo>
                  <a:lnTo>
                    <a:pt x="103632" y="1791462"/>
                  </a:lnTo>
                  <a:close/>
                </a:path>
                <a:path w="104140" h="2002154">
                  <a:moveTo>
                    <a:pt x="103632" y="1302258"/>
                  </a:moveTo>
                  <a:lnTo>
                    <a:pt x="99822" y="1298448"/>
                  </a:lnTo>
                  <a:lnTo>
                    <a:pt x="3810" y="1298448"/>
                  </a:lnTo>
                  <a:lnTo>
                    <a:pt x="0" y="1302258"/>
                  </a:lnTo>
                  <a:lnTo>
                    <a:pt x="0" y="1507998"/>
                  </a:lnTo>
                  <a:lnTo>
                    <a:pt x="3810" y="1512570"/>
                  </a:lnTo>
                  <a:lnTo>
                    <a:pt x="9144" y="1512570"/>
                  </a:lnTo>
                  <a:lnTo>
                    <a:pt x="17526" y="1512570"/>
                  </a:lnTo>
                  <a:lnTo>
                    <a:pt x="86106" y="1512570"/>
                  </a:lnTo>
                  <a:lnTo>
                    <a:pt x="95250" y="1512570"/>
                  </a:lnTo>
                  <a:lnTo>
                    <a:pt x="99822" y="1512570"/>
                  </a:lnTo>
                  <a:lnTo>
                    <a:pt x="103632" y="1507998"/>
                  </a:lnTo>
                  <a:lnTo>
                    <a:pt x="103632" y="1302258"/>
                  </a:lnTo>
                  <a:close/>
                </a:path>
                <a:path w="104140" h="2002154">
                  <a:moveTo>
                    <a:pt x="103632" y="516636"/>
                  </a:moveTo>
                  <a:lnTo>
                    <a:pt x="99822" y="512826"/>
                  </a:lnTo>
                  <a:lnTo>
                    <a:pt x="3810" y="512826"/>
                  </a:lnTo>
                  <a:lnTo>
                    <a:pt x="0" y="516636"/>
                  </a:lnTo>
                  <a:lnTo>
                    <a:pt x="0" y="723138"/>
                  </a:lnTo>
                  <a:lnTo>
                    <a:pt x="3810" y="726948"/>
                  </a:lnTo>
                  <a:lnTo>
                    <a:pt x="9144" y="726948"/>
                  </a:lnTo>
                  <a:lnTo>
                    <a:pt x="17526" y="726948"/>
                  </a:lnTo>
                  <a:lnTo>
                    <a:pt x="86106" y="726948"/>
                  </a:lnTo>
                  <a:lnTo>
                    <a:pt x="95250" y="726948"/>
                  </a:lnTo>
                  <a:lnTo>
                    <a:pt x="99822" y="726948"/>
                  </a:lnTo>
                  <a:lnTo>
                    <a:pt x="103632" y="723138"/>
                  </a:lnTo>
                  <a:lnTo>
                    <a:pt x="103632" y="516636"/>
                  </a:lnTo>
                  <a:close/>
                </a:path>
                <a:path w="104140" h="2002154">
                  <a:moveTo>
                    <a:pt x="103632" y="3810"/>
                  </a:moveTo>
                  <a:lnTo>
                    <a:pt x="9982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10312"/>
                  </a:lnTo>
                  <a:lnTo>
                    <a:pt x="3810" y="214122"/>
                  </a:lnTo>
                  <a:lnTo>
                    <a:pt x="9144" y="214122"/>
                  </a:lnTo>
                  <a:lnTo>
                    <a:pt x="17526" y="214122"/>
                  </a:lnTo>
                  <a:lnTo>
                    <a:pt x="86106" y="214122"/>
                  </a:lnTo>
                  <a:lnTo>
                    <a:pt x="95250" y="214122"/>
                  </a:lnTo>
                  <a:lnTo>
                    <a:pt x="99822" y="214122"/>
                  </a:lnTo>
                  <a:lnTo>
                    <a:pt x="103632" y="210312"/>
                  </a:lnTo>
                  <a:lnTo>
                    <a:pt x="103632" y="38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08505" y="2821698"/>
              <a:ext cx="1655445" cy="2278380"/>
            </a:xfrm>
            <a:custGeom>
              <a:avLst/>
              <a:gdLst/>
              <a:ahLst/>
              <a:cxnLst/>
              <a:rect l="l" t="t" r="r" b="b"/>
              <a:pathLst>
                <a:path w="1655445" h="2278379">
                  <a:moveTo>
                    <a:pt x="137922" y="3810"/>
                  </a:moveTo>
                  <a:lnTo>
                    <a:pt x="134112" y="0"/>
                  </a:lnTo>
                  <a:lnTo>
                    <a:pt x="120396" y="0"/>
                  </a:lnTo>
                  <a:lnTo>
                    <a:pt x="120396" y="17526"/>
                  </a:lnTo>
                  <a:lnTo>
                    <a:pt x="120396" y="2260854"/>
                  </a:lnTo>
                  <a:lnTo>
                    <a:pt x="17526" y="2260854"/>
                  </a:lnTo>
                  <a:lnTo>
                    <a:pt x="17526" y="17526"/>
                  </a:lnTo>
                  <a:lnTo>
                    <a:pt x="120396" y="17526"/>
                  </a:lnTo>
                  <a:lnTo>
                    <a:pt x="120396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274570"/>
                  </a:lnTo>
                  <a:lnTo>
                    <a:pt x="3810" y="2278380"/>
                  </a:lnTo>
                  <a:lnTo>
                    <a:pt x="8382" y="2278380"/>
                  </a:lnTo>
                  <a:lnTo>
                    <a:pt x="17526" y="2278380"/>
                  </a:lnTo>
                  <a:lnTo>
                    <a:pt x="120396" y="2278380"/>
                  </a:lnTo>
                  <a:lnTo>
                    <a:pt x="129540" y="2278380"/>
                  </a:lnTo>
                  <a:lnTo>
                    <a:pt x="134112" y="2278380"/>
                  </a:lnTo>
                  <a:lnTo>
                    <a:pt x="137922" y="2274570"/>
                  </a:lnTo>
                  <a:lnTo>
                    <a:pt x="137922" y="3810"/>
                  </a:lnTo>
                  <a:close/>
                </a:path>
                <a:path w="1655445" h="2278379">
                  <a:moveTo>
                    <a:pt x="1655064" y="3810"/>
                  </a:moveTo>
                  <a:lnTo>
                    <a:pt x="1651254" y="0"/>
                  </a:lnTo>
                  <a:lnTo>
                    <a:pt x="1637538" y="0"/>
                  </a:lnTo>
                  <a:lnTo>
                    <a:pt x="1637538" y="17526"/>
                  </a:lnTo>
                  <a:lnTo>
                    <a:pt x="1637538" y="2260854"/>
                  </a:lnTo>
                  <a:lnTo>
                    <a:pt x="1534668" y="2260854"/>
                  </a:lnTo>
                  <a:lnTo>
                    <a:pt x="1534668" y="17526"/>
                  </a:lnTo>
                  <a:lnTo>
                    <a:pt x="1637538" y="17526"/>
                  </a:lnTo>
                  <a:lnTo>
                    <a:pt x="1637538" y="0"/>
                  </a:lnTo>
                  <a:lnTo>
                    <a:pt x="1520952" y="0"/>
                  </a:lnTo>
                  <a:lnTo>
                    <a:pt x="1517142" y="3810"/>
                  </a:lnTo>
                  <a:lnTo>
                    <a:pt x="1517142" y="2274570"/>
                  </a:lnTo>
                  <a:lnTo>
                    <a:pt x="1520952" y="2278380"/>
                  </a:lnTo>
                  <a:lnTo>
                    <a:pt x="1525524" y="2278380"/>
                  </a:lnTo>
                  <a:lnTo>
                    <a:pt x="1534668" y="2278380"/>
                  </a:lnTo>
                  <a:lnTo>
                    <a:pt x="1637538" y="2278380"/>
                  </a:lnTo>
                  <a:lnTo>
                    <a:pt x="1646682" y="2278380"/>
                  </a:lnTo>
                  <a:lnTo>
                    <a:pt x="1651254" y="2278380"/>
                  </a:lnTo>
                  <a:lnTo>
                    <a:pt x="1655064" y="2274570"/>
                  </a:lnTo>
                  <a:lnTo>
                    <a:pt x="165506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97019" y="3730244"/>
            <a:ext cx="31559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65" dirty="0">
                <a:latin typeface="Cambria"/>
                <a:cs typeface="Cambria"/>
              </a:rPr>
              <a:t>𝑣</a:t>
            </a:r>
            <a:r>
              <a:rPr sz="2550" spc="97" baseline="-16339" dirty="0">
                <a:latin typeface="Cambria"/>
                <a:cs typeface="Cambria"/>
              </a:rPr>
              <a:t>i</a:t>
            </a:r>
            <a:endParaRPr sz="2550" baseline="-16339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735953" y="2814624"/>
            <a:ext cx="611505" cy="107124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90"/>
              </a:spcBef>
            </a:pPr>
            <a:r>
              <a:rPr sz="3525" spc="247" baseline="11820" dirty="0">
                <a:latin typeface="Cambria"/>
                <a:cs typeface="Cambria"/>
              </a:rPr>
              <a:t>𝑣</a:t>
            </a:r>
            <a:r>
              <a:rPr sz="1700" spc="165" dirty="0">
                <a:latin typeface="Cambria"/>
                <a:cs typeface="Cambria"/>
              </a:rPr>
              <a:t>i–2</a:t>
            </a:r>
            <a:endParaRPr sz="17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sz="3525" spc="247" baseline="11820" dirty="0">
                <a:latin typeface="Cambria"/>
                <a:cs typeface="Cambria"/>
              </a:rPr>
              <a:t>𝑣</a:t>
            </a:r>
            <a:r>
              <a:rPr sz="1700" spc="165" dirty="0">
                <a:latin typeface="Cambria"/>
                <a:cs typeface="Cambria"/>
              </a:rPr>
              <a:t>i–1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35953" y="4149648"/>
            <a:ext cx="611505" cy="107124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90"/>
              </a:spcBef>
            </a:pPr>
            <a:r>
              <a:rPr sz="3525" spc="209" baseline="11820" dirty="0">
                <a:latin typeface="Cambria"/>
                <a:cs typeface="Cambria"/>
              </a:rPr>
              <a:t>𝑣</a:t>
            </a:r>
            <a:r>
              <a:rPr sz="1700" spc="140" dirty="0">
                <a:latin typeface="Cambria"/>
                <a:cs typeface="Cambria"/>
              </a:rPr>
              <a:t>i+1</a:t>
            </a:r>
            <a:endParaRPr sz="17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sz="3525" spc="209" baseline="11820" dirty="0">
                <a:latin typeface="Cambria"/>
                <a:cs typeface="Cambria"/>
              </a:rPr>
              <a:t>𝑣</a:t>
            </a:r>
            <a:r>
              <a:rPr sz="1700" spc="140" dirty="0">
                <a:latin typeface="Cambria"/>
                <a:cs typeface="Cambria"/>
              </a:rPr>
              <a:t>i+2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57343" y="2408174"/>
            <a:ext cx="1913889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Shallow</a:t>
            </a:r>
            <a:r>
              <a:rPr sz="195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ENCoding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5" name="頁尾版面配置區 54">
            <a:extLst>
              <a:ext uri="{FF2B5EF4-FFF2-40B4-BE49-F238E27FC236}">
                <a16:creationId xmlns:a16="http://schemas.microsoft.com/office/drawing/2014/main" id="{BA632BFA-676E-59AA-39B8-9B143DC859F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56" name="投影片編號版面配置區 55">
            <a:extLst>
              <a:ext uri="{FF2B5EF4-FFF2-40B4-BE49-F238E27FC236}">
                <a16:creationId xmlns:a16="http://schemas.microsoft.com/office/drawing/2014/main" id="{DA94BFDF-458F-8B01-832F-D31EFFF121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</a:t>
            </a:fld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971" y="510794"/>
            <a:ext cx="7944484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Limitations</a:t>
            </a:r>
            <a:r>
              <a:rPr spc="25" dirty="0"/>
              <a:t> </a:t>
            </a:r>
            <a:r>
              <a:rPr spc="-5" dirty="0"/>
              <a:t>of </a:t>
            </a:r>
            <a:r>
              <a:rPr spc="-10" dirty="0"/>
              <a:t>Shallow</a:t>
            </a:r>
            <a:r>
              <a:rPr spc="25" dirty="0"/>
              <a:t> </a:t>
            </a:r>
            <a:r>
              <a:rPr spc="-15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3250577" y="1903476"/>
            <a:ext cx="34290" cy="407034"/>
          </a:xfrm>
          <a:custGeom>
            <a:avLst/>
            <a:gdLst/>
            <a:ahLst/>
            <a:cxnLst/>
            <a:rect l="l" t="t" r="r" b="b"/>
            <a:pathLst>
              <a:path w="34289" h="407035">
                <a:moveTo>
                  <a:pt x="34290" y="406907"/>
                </a:moveTo>
                <a:lnTo>
                  <a:pt x="34290" y="0"/>
                </a:lnTo>
                <a:lnTo>
                  <a:pt x="0" y="0"/>
                </a:lnTo>
                <a:lnTo>
                  <a:pt x="0" y="406907"/>
                </a:lnTo>
                <a:lnTo>
                  <a:pt x="34290" y="40690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3951" y="1903476"/>
            <a:ext cx="34290" cy="407034"/>
          </a:xfrm>
          <a:custGeom>
            <a:avLst/>
            <a:gdLst/>
            <a:ahLst/>
            <a:cxnLst/>
            <a:rect l="l" t="t" r="r" b="b"/>
            <a:pathLst>
              <a:path w="34289" h="407035">
                <a:moveTo>
                  <a:pt x="34289" y="406907"/>
                </a:moveTo>
                <a:lnTo>
                  <a:pt x="34289" y="0"/>
                </a:lnTo>
                <a:lnTo>
                  <a:pt x="0" y="0"/>
                </a:lnTo>
                <a:lnTo>
                  <a:pt x="0" y="406907"/>
                </a:lnTo>
                <a:lnTo>
                  <a:pt x="34289" y="40690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2155" y="1935479"/>
            <a:ext cx="256540" cy="302895"/>
          </a:xfrm>
          <a:custGeom>
            <a:avLst/>
            <a:gdLst/>
            <a:ahLst/>
            <a:cxnLst/>
            <a:rect l="l" t="t" r="r" b="b"/>
            <a:pathLst>
              <a:path w="256539" h="302894">
                <a:moveTo>
                  <a:pt x="256031" y="0"/>
                </a:moveTo>
                <a:lnTo>
                  <a:pt x="166877" y="0"/>
                </a:lnTo>
                <a:lnTo>
                  <a:pt x="163830" y="10668"/>
                </a:lnTo>
                <a:lnTo>
                  <a:pt x="173712" y="13251"/>
                </a:lnTo>
                <a:lnTo>
                  <a:pt x="180593" y="17621"/>
                </a:lnTo>
                <a:lnTo>
                  <a:pt x="184618" y="23848"/>
                </a:lnTo>
                <a:lnTo>
                  <a:pt x="185927" y="32003"/>
                </a:lnTo>
                <a:lnTo>
                  <a:pt x="185927" y="38100"/>
                </a:lnTo>
                <a:lnTo>
                  <a:pt x="74675" y="248412"/>
                </a:lnTo>
                <a:lnTo>
                  <a:pt x="72389" y="248412"/>
                </a:lnTo>
                <a:lnTo>
                  <a:pt x="72389" y="230886"/>
                </a:lnTo>
                <a:lnTo>
                  <a:pt x="66293" y="70865"/>
                </a:lnTo>
                <a:lnTo>
                  <a:pt x="66293" y="59436"/>
                </a:lnTo>
                <a:lnTo>
                  <a:pt x="65531" y="53339"/>
                </a:lnTo>
                <a:lnTo>
                  <a:pt x="65531" y="41909"/>
                </a:lnTo>
                <a:lnTo>
                  <a:pt x="90677" y="10668"/>
                </a:lnTo>
                <a:lnTo>
                  <a:pt x="92963" y="0"/>
                </a:lnTo>
                <a:lnTo>
                  <a:pt x="2285" y="0"/>
                </a:lnTo>
                <a:lnTo>
                  <a:pt x="0" y="10668"/>
                </a:lnTo>
                <a:lnTo>
                  <a:pt x="6857" y="11430"/>
                </a:lnTo>
                <a:lnTo>
                  <a:pt x="12191" y="13716"/>
                </a:lnTo>
                <a:lnTo>
                  <a:pt x="15239" y="17526"/>
                </a:lnTo>
                <a:lnTo>
                  <a:pt x="19050" y="21336"/>
                </a:lnTo>
                <a:lnTo>
                  <a:pt x="21335" y="26670"/>
                </a:lnTo>
                <a:lnTo>
                  <a:pt x="24383" y="40386"/>
                </a:lnTo>
                <a:lnTo>
                  <a:pt x="25907" y="57912"/>
                </a:lnTo>
                <a:lnTo>
                  <a:pt x="40385" y="302513"/>
                </a:lnTo>
                <a:lnTo>
                  <a:pt x="69341" y="302513"/>
                </a:lnTo>
                <a:lnTo>
                  <a:pt x="209550" y="59436"/>
                </a:lnTo>
                <a:lnTo>
                  <a:pt x="230124" y="26669"/>
                </a:lnTo>
                <a:lnTo>
                  <a:pt x="242315" y="15239"/>
                </a:lnTo>
                <a:lnTo>
                  <a:pt x="246125" y="12192"/>
                </a:lnTo>
                <a:lnTo>
                  <a:pt x="249935" y="10668"/>
                </a:lnTo>
                <a:lnTo>
                  <a:pt x="253745" y="10668"/>
                </a:lnTo>
                <a:lnTo>
                  <a:pt x="256031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36689" y="2518029"/>
            <a:ext cx="34798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5"/>
              </a:lnSpc>
            </a:pPr>
            <a:r>
              <a:rPr sz="3050" spc="10" dirty="0">
                <a:latin typeface="Calibri"/>
                <a:cs typeface="Calibri"/>
              </a:rPr>
              <a:t>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03" y="1663244"/>
            <a:ext cx="7218045" cy="45974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579755" indent="-567690">
              <a:lnSpc>
                <a:spcPct val="100000"/>
              </a:lnSpc>
              <a:spcBef>
                <a:spcPts val="994"/>
              </a:spcBef>
              <a:buAutoNum type="arabicParenR"/>
              <a:tabLst>
                <a:tab pos="579755" algn="l"/>
                <a:tab pos="580390" algn="l"/>
                <a:tab pos="2764790" algn="l"/>
              </a:tabLst>
            </a:pPr>
            <a:r>
              <a:rPr sz="3500" spc="-5" dirty="0">
                <a:solidFill>
                  <a:srgbClr val="00B050"/>
                </a:solidFill>
                <a:latin typeface="Calibri"/>
                <a:cs typeface="Calibri"/>
              </a:rPr>
              <a:t>Require	</a:t>
            </a:r>
            <a:r>
              <a:rPr sz="3500" spc="5" dirty="0">
                <a:solidFill>
                  <a:srgbClr val="00B050"/>
                </a:solidFill>
                <a:latin typeface="Calibri"/>
                <a:cs typeface="Calibri"/>
              </a:rPr>
              <a:t>learnable</a:t>
            </a:r>
            <a:r>
              <a:rPr sz="35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00B050"/>
                </a:solidFill>
                <a:latin typeface="Calibri"/>
                <a:cs typeface="Calibri"/>
              </a:rPr>
              <a:t>parameters</a:t>
            </a:r>
            <a:endParaRPr sz="35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795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3050" spc="15" dirty="0">
                <a:latin typeface="Calibri"/>
                <a:cs typeface="Calibri"/>
              </a:rPr>
              <a:t>No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sharing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parameters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between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</a:t>
            </a:r>
            <a:endParaRPr sz="3050">
              <a:latin typeface="Calibri"/>
              <a:cs typeface="Calibri"/>
            </a:endParaRPr>
          </a:p>
          <a:p>
            <a:pPr marL="579755" indent="-567690">
              <a:lnSpc>
                <a:spcPct val="100000"/>
              </a:lnSpc>
              <a:spcBef>
                <a:spcPts val="850"/>
              </a:spcBef>
              <a:buAutoNum type="arabicParenR"/>
              <a:tabLst>
                <a:tab pos="579755" algn="l"/>
                <a:tab pos="580390" algn="l"/>
              </a:tabLst>
            </a:pPr>
            <a:r>
              <a:rPr sz="3500" dirty="0">
                <a:solidFill>
                  <a:srgbClr val="00B050"/>
                </a:solidFill>
                <a:latin typeface="Calibri"/>
                <a:cs typeface="Calibri"/>
              </a:rPr>
              <a:t>Inherently</a:t>
            </a:r>
            <a:r>
              <a:rPr sz="35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00B050"/>
                </a:solidFill>
                <a:latin typeface="Calibri"/>
                <a:cs typeface="Calibri"/>
              </a:rPr>
              <a:t>“transductive”</a:t>
            </a:r>
            <a:endParaRPr sz="3500">
              <a:latin typeface="Calibri"/>
              <a:cs typeface="Calibri"/>
            </a:endParaRPr>
          </a:p>
          <a:p>
            <a:pPr marL="830580" marR="94615" lvl="1" indent="-314960">
              <a:lnSpc>
                <a:spcPct val="101099"/>
              </a:lnSpc>
              <a:spcBef>
                <a:spcPts val="770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3050" spc="10" dirty="0">
                <a:latin typeface="Calibri"/>
                <a:cs typeface="Calibri"/>
              </a:rPr>
              <a:t>Cannot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generate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embeddings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-15" dirty="0">
                <a:latin typeface="Calibri"/>
                <a:cs typeface="Calibri"/>
              </a:rPr>
              <a:t>for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nodes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that</a:t>
            </a:r>
            <a:r>
              <a:rPr sz="3050" dirty="0">
                <a:latin typeface="Calibri"/>
                <a:cs typeface="Calibri"/>
              </a:rPr>
              <a:t> are</a:t>
            </a:r>
            <a:r>
              <a:rPr sz="3050" spc="10" dirty="0">
                <a:latin typeface="Calibri"/>
                <a:cs typeface="Calibri"/>
              </a:rPr>
              <a:t> not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seen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during</a:t>
            </a:r>
            <a:r>
              <a:rPr sz="3050" dirty="0">
                <a:latin typeface="Calibri"/>
                <a:cs typeface="Calibri"/>
              </a:rPr>
              <a:t> training</a:t>
            </a:r>
            <a:endParaRPr sz="3050">
              <a:latin typeface="Calibri"/>
              <a:cs typeface="Calibri"/>
            </a:endParaRPr>
          </a:p>
          <a:p>
            <a:pPr marL="579755" indent="-567055">
              <a:lnSpc>
                <a:spcPct val="100000"/>
              </a:lnSpc>
              <a:spcBef>
                <a:spcPts val="850"/>
              </a:spcBef>
              <a:buAutoNum type="arabicParenR"/>
              <a:tabLst>
                <a:tab pos="579120" algn="l"/>
                <a:tab pos="579755" algn="l"/>
              </a:tabLst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Unable</a:t>
            </a:r>
            <a:r>
              <a:rPr sz="35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35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00B050"/>
                </a:solidFill>
                <a:latin typeface="Calibri"/>
                <a:cs typeface="Calibri"/>
              </a:rPr>
              <a:t>incorporate</a:t>
            </a:r>
            <a:r>
              <a:rPr sz="35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node</a:t>
            </a:r>
            <a:r>
              <a:rPr sz="35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00B050"/>
                </a:solidFill>
                <a:latin typeface="Calibri"/>
                <a:cs typeface="Calibri"/>
              </a:rPr>
              <a:t>features</a:t>
            </a:r>
            <a:endParaRPr sz="3500">
              <a:latin typeface="Calibri"/>
              <a:cs typeface="Calibri"/>
            </a:endParaRPr>
          </a:p>
          <a:p>
            <a:pPr marL="830580" marR="936625" lvl="1" indent="-314960">
              <a:lnSpc>
                <a:spcPct val="101099"/>
              </a:lnSpc>
              <a:spcBef>
                <a:spcPts val="765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3050" dirty="0">
                <a:latin typeface="Calibri"/>
                <a:cs typeface="Calibri"/>
              </a:rPr>
              <a:t>Many graphs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have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</a:t>
            </a:r>
            <a:r>
              <a:rPr sz="3050" dirty="0">
                <a:latin typeface="Calibri"/>
                <a:cs typeface="Calibri"/>
              </a:rPr>
              <a:t> attributes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that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we</a:t>
            </a:r>
            <a:r>
              <a:rPr sz="3050" dirty="0">
                <a:latin typeface="Calibri"/>
                <a:cs typeface="Calibri"/>
              </a:rPr>
              <a:t> can</a:t>
            </a:r>
            <a:r>
              <a:rPr sz="3050" spc="15" dirty="0">
                <a:latin typeface="Calibri"/>
                <a:cs typeface="Calibri"/>
              </a:rPr>
              <a:t> and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should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leverage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3525" y="2663952"/>
            <a:ext cx="2330311" cy="2365247"/>
          </a:xfrm>
          <a:prstGeom prst="rect">
            <a:avLst/>
          </a:prstGeom>
        </p:spPr>
      </p:pic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A7F1B4B6-51A0-BC1B-3D88-365CE47882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7495B179-4102-1815-6FC0-7255AB371E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3</a:t>
            </a:fld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326" y="132520"/>
            <a:ext cx="8847455" cy="198564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784225">
              <a:lnSpc>
                <a:spcPct val="100000"/>
              </a:lnSpc>
              <a:spcBef>
                <a:spcPts val="1450"/>
              </a:spcBef>
            </a:pPr>
            <a:r>
              <a:rPr spc="-25" dirty="0"/>
              <a:t>Graph</a:t>
            </a:r>
            <a:r>
              <a:rPr spc="-10" dirty="0"/>
              <a:t> </a:t>
            </a:r>
            <a:r>
              <a:rPr spc="-20" dirty="0"/>
              <a:t>Neural</a:t>
            </a:r>
            <a:r>
              <a:rPr spc="-5" dirty="0"/>
              <a:t> </a:t>
            </a:r>
            <a:r>
              <a:rPr spc="-15" dirty="0"/>
              <a:t>Networks</a:t>
            </a:r>
            <a:r>
              <a:rPr spc="-10" dirty="0"/>
              <a:t> </a:t>
            </a:r>
            <a:r>
              <a:rPr spc="-5" dirty="0"/>
              <a:t>(GNN)</a:t>
            </a:r>
          </a:p>
          <a:p>
            <a:pPr marL="601980" marR="5080" indent="-589915">
              <a:lnSpc>
                <a:spcPct val="101099"/>
              </a:lnSpc>
              <a:spcBef>
                <a:spcPts val="855"/>
              </a:spcBef>
            </a:pPr>
            <a:r>
              <a:rPr sz="3050" b="1" spc="15" dirty="0">
                <a:solidFill>
                  <a:srgbClr val="000000"/>
                </a:solidFill>
                <a:latin typeface="Calibri"/>
                <a:cs typeface="Calibri"/>
              </a:rPr>
              <a:t>Encoding </a:t>
            </a:r>
            <a:r>
              <a:rPr sz="3050" b="1" spc="5" dirty="0">
                <a:solidFill>
                  <a:srgbClr val="000000"/>
                </a:solidFill>
                <a:latin typeface="Calibri"/>
                <a:cs typeface="Calibri"/>
              </a:rPr>
              <a:t>every </a:t>
            </a:r>
            <a:r>
              <a:rPr sz="3050" b="1" spc="15" dirty="0">
                <a:solidFill>
                  <a:srgbClr val="000000"/>
                </a:solidFill>
                <a:latin typeface="Calibri"/>
                <a:cs typeface="Calibri"/>
              </a:rPr>
              <a:t>node </a:t>
            </a:r>
            <a:r>
              <a:rPr sz="3050" spc="10" dirty="0">
                <a:solidFill>
                  <a:srgbClr val="000000"/>
                </a:solidFill>
              </a:rPr>
              <a:t>in </a:t>
            </a:r>
            <a:r>
              <a:rPr sz="3050" spc="15" dirty="0">
                <a:solidFill>
                  <a:srgbClr val="000000"/>
                </a:solidFill>
              </a:rPr>
              <a:t>a </a:t>
            </a:r>
            <a:r>
              <a:rPr sz="3050" dirty="0">
                <a:solidFill>
                  <a:srgbClr val="000000"/>
                </a:solidFill>
              </a:rPr>
              <a:t>graph </a:t>
            </a:r>
            <a:r>
              <a:rPr sz="3050" spc="5" dirty="0">
                <a:solidFill>
                  <a:srgbClr val="000000"/>
                </a:solidFill>
              </a:rPr>
              <a:t>through </a:t>
            </a:r>
            <a:r>
              <a:rPr sz="3050" spc="10" dirty="0">
                <a:solidFill>
                  <a:srgbClr val="FF0065"/>
                </a:solidFill>
              </a:rPr>
              <a:t>multiple </a:t>
            </a:r>
            <a:r>
              <a:rPr sz="3050" spc="-15" dirty="0">
                <a:solidFill>
                  <a:srgbClr val="FF0065"/>
                </a:solidFill>
              </a:rPr>
              <a:t>layers </a:t>
            </a:r>
            <a:r>
              <a:rPr sz="3050" spc="-675" dirty="0">
                <a:solidFill>
                  <a:srgbClr val="FF0065"/>
                </a:solidFill>
              </a:rPr>
              <a:t> </a:t>
            </a:r>
            <a:r>
              <a:rPr sz="3050" spc="10" dirty="0">
                <a:solidFill>
                  <a:srgbClr val="FF0065"/>
                </a:solidFill>
              </a:rPr>
              <a:t>of </a:t>
            </a:r>
            <a:r>
              <a:rPr sz="3050" spc="5" dirty="0">
                <a:solidFill>
                  <a:srgbClr val="FF0065"/>
                </a:solidFill>
              </a:rPr>
              <a:t>non‐linear</a:t>
            </a:r>
            <a:r>
              <a:rPr sz="3050" spc="10" dirty="0">
                <a:solidFill>
                  <a:srgbClr val="FF0065"/>
                </a:solidFill>
              </a:rPr>
              <a:t> </a:t>
            </a:r>
            <a:r>
              <a:rPr sz="3050" spc="-5" dirty="0">
                <a:solidFill>
                  <a:srgbClr val="FF0065"/>
                </a:solidFill>
              </a:rPr>
              <a:t>transformations</a:t>
            </a:r>
            <a:r>
              <a:rPr sz="3050" spc="25" dirty="0">
                <a:solidFill>
                  <a:srgbClr val="FF0065"/>
                </a:solidFill>
              </a:rPr>
              <a:t> </a:t>
            </a:r>
            <a:r>
              <a:rPr sz="3050" spc="10" dirty="0">
                <a:solidFill>
                  <a:srgbClr val="FF0065"/>
                </a:solidFill>
              </a:rPr>
              <a:t>of </a:t>
            </a:r>
            <a:r>
              <a:rPr sz="3050" dirty="0">
                <a:solidFill>
                  <a:srgbClr val="FF0065"/>
                </a:solidFill>
              </a:rPr>
              <a:t>graph</a:t>
            </a:r>
            <a:r>
              <a:rPr sz="3050" spc="10" dirty="0">
                <a:solidFill>
                  <a:srgbClr val="FF0065"/>
                </a:solidFill>
              </a:rPr>
              <a:t> </a:t>
            </a:r>
            <a:r>
              <a:rPr sz="3050" dirty="0">
                <a:solidFill>
                  <a:srgbClr val="FF0065"/>
                </a:solidFill>
              </a:rPr>
              <a:t>structure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833" y="2346959"/>
            <a:ext cx="8247888" cy="4767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94666" y="3766057"/>
            <a:ext cx="2159635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92710" indent="635" algn="ctr">
              <a:lnSpc>
                <a:spcPct val="100699"/>
              </a:lnSpc>
              <a:spcBef>
                <a:spcPts val="100"/>
              </a:spcBef>
            </a:pPr>
            <a:r>
              <a:rPr sz="1750" spc="5" dirty="0">
                <a:latin typeface="Calibri"/>
                <a:cs typeface="Calibri"/>
              </a:rPr>
              <a:t>Node </a:t>
            </a:r>
            <a:r>
              <a:rPr sz="1750" spc="-5" dirty="0">
                <a:latin typeface="Calibri"/>
                <a:cs typeface="Calibri"/>
              </a:rPr>
              <a:t>Classification </a:t>
            </a:r>
            <a:r>
              <a:rPr sz="1750" dirty="0">
                <a:latin typeface="Calibri"/>
                <a:cs typeface="Calibri"/>
              </a:rPr>
              <a:t> Link </a:t>
            </a:r>
            <a:r>
              <a:rPr sz="1750" spc="-5" dirty="0">
                <a:latin typeface="Calibri"/>
                <a:cs typeface="Calibri"/>
              </a:rPr>
              <a:t>Prediction </a:t>
            </a:r>
            <a:r>
              <a:rPr sz="1750" dirty="0">
                <a:latin typeface="Calibri"/>
                <a:cs typeface="Calibri"/>
              </a:rPr>
              <a:t> Community </a:t>
            </a:r>
            <a:r>
              <a:rPr sz="1750" spc="-5" dirty="0">
                <a:latin typeface="Calibri"/>
                <a:cs typeface="Calibri"/>
              </a:rPr>
              <a:t>Detection </a:t>
            </a:r>
            <a:r>
              <a:rPr sz="1750" spc="-38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Centrality Prediction </a:t>
            </a:r>
            <a:r>
              <a:rPr sz="1750" dirty="0">
                <a:latin typeface="Calibri"/>
                <a:cs typeface="Calibri"/>
              </a:rPr>
              <a:t> Cascade </a:t>
            </a:r>
            <a:r>
              <a:rPr sz="1750" spc="-5" dirty="0">
                <a:latin typeface="Calibri"/>
                <a:cs typeface="Calibri"/>
              </a:rPr>
              <a:t>Prediction 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Popularity Prediction 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Recommendation 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NLP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tasks</a:t>
            </a: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alibri"/>
                <a:cs typeface="Calibri"/>
              </a:rPr>
              <a:t>(e.g.,</a:t>
            </a:r>
            <a:r>
              <a:rPr sz="1750" spc="-10" dirty="0">
                <a:latin typeface="Calibri"/>
                <a:cs typeface="Calibri"/>
              </a:rPr>
              <a:t> text </a:t>
            </a:r>
            <a:r>
              <a:rPr sz="1750" spc="-5" dirty="0">
                <a:latin typeface="Calibri"/>
                <a:cs typeface="Calibri"/>
              </a:rPr>
              <a:t>classification)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68720C8-C617-C5C0-CE46-4627FAD552B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E7CB4C3-5F74-D8DC-D255-0486A41020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4</a:t>
            </a:fld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9599" y="349249"/>
            <a:ext cx="247332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</a:t>
            </a:r>
            <a:r>
              <a:rPr spc="-65" dirty="0"/>
              <a:t>t</a:t>
            </a:r>
            <a:r>
              <a:rPr spc="-55" dirty="0"/>
              <a:t>a</a:t>
            </a:r>
            <a:r>
              <a:rPr spc="-5"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280414"/>
            <a:ext cx="423291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latin typeface="Calibri"/>
                <a:cs typeface="Calibri"/>
              </a:rPr>
              <a:t>Assume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spc="-15" dirty="0">
                <a:latin typeface="Calibri"/>
                <a:cs typeface="Calibri"/>
              </a:rPr>
              <a:t>we </a:t>
            </a:r>
            <a:r>
              <a:rPr sz="3300" spc="-25" dirty="0">
                <a:latin typeface="Calibri"/>
                <a:cs typeface="Calibri"/>
              </a:rPr>
              <a:t>have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</a:t>
            </a:r>
            <a:r>
              <a:rPr sz="3300" spc="-15" dirty="0">
                <a:latin typeface="Calibri"/>
                <a:cs typeface="Calibri"/>
              </a:rPr>
              <a:t> graph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0921" y="1430274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5" h="285750">
                <a:moveTo>
                  <a:pt x="220218" y="10667"/>
                </a:moveTo>
                <a:lnTo>
                  <a:pt x="176129" y="1285"/>
                </a:lnTo>
                <a:lnTo>
                  <a:pt x="148589" y="0"/>
                </a:lnTo>
                <a:lnTo>
                  <a:pt x="132314" y="1000"/>
                </a:lnTo>
                <a:lnTo>
                  <a:pt x="87630" y="16001"/>
                </a:lnTo>
                <a:lnTo>
                  <a:pt x="50232" y="48470"/>
                </a:lnTo>
                <a:lnTo>
                  <a:pt x="22479" y="94392"/>
                </a:lnTo>
                <a:lnTo>
                  <a:pt x="5464" y="148732"/>
                </a:lnTo>
                <a:lnTo>
                  <a:pt x="0" y="198881"/>
                </a:lnTo>
                <a:lnTo>
                  <a:pt x="1273" y="218753"/>
                </a:lnTo>
                <a:lnTo>
                  <a:pt x="19812" y="263651"/>
                </a:lnTo>
                <a:lnTo>
                  <a:pt x="60317" y="284333"/>
                </a:lnTo>
                <a:lnTo>
                  <a:pt x="78486" y="285749"/>
                </a:lnTo>
                <a:lnTo>
                  <a:pt x="86868" y="285749"/>
                </a:lnTo>
                <a:lnTo>
                  <a:pt x="126992" y="273700"/>
                </a:lnTo>
                <a:lnTo>
                  <a:pt x="137160" y="268985"/>
                </a:lnTo>
                <a:lnTo>
                  <a:pt x="147827" y="285749"/>
                </a:lnTo>
                <a:lnTo>
                  <a:pt x="163830" y="281177"/>
                </a:lnTo>
                <a:lnTo>
                  <a:pt x="178308" y="216407"/>
                </a:lnTo>
                <a:lnTo>
                  <a:pt x="186689" y="182879"/>
                </a:lnTo>
                <a:lnTo>
                  <a:pt x="208025" y="166115"/>
                </a:lnTo>
                <a:lnTo>
                  <a:pt x="210312" y="156209"/>
                </a:lnTo>
                <a:lnTo>
                  <a:pt x="128777" y="156209"/>
                </a:lnTo>
                <a:lnTo>
                  <a:pt x="126491" y="166115"/>
                </a:lnTo>
                <a:lnTo>
                  <a:pt x="133350" y="166115"/>
                </a:lnTo>
                <a:lnTo>
                  <a:pt x="137922" y="167639"/>
                </a:lnTo>
                <a:lnTo>
                  <a:pt x="141732" y="169925"/>
                </a:lnTo>
                <a:lnTo>
                  <a:pt x="144780" y="172973"/>
                </a:lnTo>
                <a:lnTo>
                  <a:pt x="146303" y="177545"/>
                </a:lnTo>
                <a:lnTo>
                  <a:pt x="146303" y="183641"/>
                </a:lnTo>
                <a:lnTo>
                  <a:pt x="139446" y="225551"/>
                </a:lnTo>
                <a:lnTo>
                  <a:pt x="137922" y="233933"/>
                </a:lnTo>
                <a:lnTo>
                  <a:pt x="106680" y="263651"/>
                </a:lnTo>
                <a:lnTo>
                  <a:pt x="89153" y="267461"/>
                </a:lnTo>
                <a:lnTo>
                  <a:pt x="83820" y="267461"/>
                </a:lnTo>
                <a:lnTo>
                  <a:pt x="44529" y="244113"/>
                </a:lnTo>
                <a:lnTo>
                  <a:pt x="38100" y="206501"/>
                </a:lnTo>
                <a:lnTo>
                  <a:pt x="38516" y="193333"/>
                </a:lnTo>
                <a:lnTo>
                  <a:pt x="44196" y="152399"/>
                </a:lnTo>
                <a:lnTo>
                  <a:pt x="55661" y="110180"/>
                </a:lnTo>
                <a:lnTo>
                  <a:pt x="72294" y="72770"/>
                </a:lnTo>
                <a:lnTo>
                  <a:pt x="98869" y="37718"/>
                </a:lnTo>
                <a:lnTo>
                  <a:pt x="137112" y="18740"/>
                </a:lnTo>
                <a:lnTo>
                  <a:pt x="145541" y="18287"/>
                </a:lnTo>
                <a:lnTo>
                  <a:pt x="155555" y="18990"/>
                </a:lnTo>
                <a:lnTo>
                  <a:pt x="186309" y="54137"/>
                </a:lnTo>
                <a:lnTo>
                  <a:pt x="187451" y="66293"/>
                </a:lnTo>
                <a:lnTo>
                  <a:pt x="207263" y="66293"/>
                </a:lnTo>
                <a:lnTo>
                  <a:pt x="220218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3257" y="1536953"/>
            <a:ext cx="252729" cy="27940"/>
          </a:xfrm>
          <a:custGeom>
            <a:avLst/>
            <a:gdLst/>
            <a:ahLst/>
            <a:cxnLst/>
            <a:rect l="l" t="t" r="r" b="b"/>
            <a:pathLst>
              <a:path w="252729" h="27940">
                <a:moveTo>
                  <a:pt x="252222" y="27431"/>
                </a:moveTo>
                <a:lnTo>
                  <a:pt x="252222" y="0"/>
                </a:lnTo>
                <a:lnTo>
                  <a:pt x="0" y="0"/>
                </a:lnTo>
                <a:lnTo>
                  <a:pt x="0" y="27431"/>
                </a:lnTo>
                <a:lnTo>
                  <a:pt x="252222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3257" y="1622297"/>
            <a:ext cx="252729" cy="27940"/>
          </a:xfrm>
          <a:custGeom>
            <a:avLst/>
            <a:gdLst/>
            <a:ahLst/>
            <a:cxnLst/>
            <a:rect l="l" t="t" r="r" b="b"/>
            <a:pathLst>
              <a:path w="252729" h="27939">
                <a:moveTo>
                  <a:pt x="252222" y="27432"/>
                </a:moveTo>
                <a:lnTo>
                  <a:pt x="252222" y="0"/>
                </a:lnTo>
                <a:lnTo>
                  <a:pt x="0" y="0"/>
                </a:lnTo>
                <a:lnTo>
                  <a:pt x="0" y="27432"/>
                </a:lnTo>
                <a:lnTo>
                  <a:pt x="252222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9121" y="1416570"/>
            <a:ext cx="480059" cy="389890"/>
          </a:xfrm>
          <a:custGeom>
            <a:avLst/>
            <a:gdLst/>
            <a:ahLst/>
            <a:cxnLst/>
            <a:rect l="l" t="t" r="r" b="b"/>
            <a:pathLst>
              <a:path w="480059" h="389889">
                <a:moveTo>
                  <a:pt x="129540" y="15240"/>
                </a:moveTo>
                <a:lnTo>
                  <a:pt x="124206" y="0"/>
                </a:lnTo>
                <a:lnTo>
                  <a:pt x="95758" y="9842"/>
                </a:lnTo>
                <a:lnTo>
                  <a:pt x="70954" y="24472"/>
                </a:lnTo>
                <a:lnTo>
                  <a:pt x="32004" y="67818"/>
                </a:lnTo>
                <a:lnTo>
                  <a:pt x="8001" y="125628"/>
                </a:lnTo>
                <a:lnTo>
                  <a:pt x="0" y="194310"/>
                </a:lnTo>
                <a:lnTo>
                  <a:pt x="1993" y="230136"/>
                </a:lnTo>
                <a:lnTo>
                  <a:pt x="17995" y="293535"/>
                </a:lnTo>
                <a:lnTo>
                  <a:pt x="49720" y="344805"/>
                </a:lnTo>
                <a:lnTo>
                  <a:pt x="95758" y="379095"/>
                </a:lnTo>
                <a:lnTo>
                  <a:pt x="124206" y="389382"/>
                </a:lnTo>
                <a:lnTo>
                  <a:pt x="128778" y="373380"/>
                </a:lnTo>
                <a:lnTo>
                  <a:pt x="106781" y="363499"/>
                </a:lnTo>
                <a:lnTo>
                  <a:pt x="87718" y="349846"/>
                </a:lnTo>
                <a:lnTo>
                  <a:pt x="58674" y="310896"/>
                </a:lnTo>
                <a:lnTo>
                  <a:pt x="41529" y="257746"/>
                </a:lnTo>
                <a:lnTo>
                  <a:pt x="35814" y="192024"/>
                </a:lnTo>
                <a:lnTo>
                  <a:pt x="37236" y="159042"/>
                </a:lnTo>
                <a:lnTo>
                  <a:pt x="48666" y="101358"/>
                </a:lnTo>
                <a:lnTo>
                  <a:pt x="71666" y="55956"/>
                </a:lnTo>
                <a:lnTo>
                  <a:pt x="107099" y="25095"/>
                </a:lnTo>
                <a:lnTo>
                  <a:pt x="129540" y="15240"/>
                </a:lnTo>
                <a:close/>
              </a:path>
              <a:path w="480059" h="389889">
                <a:moveTo>
                  <a:pt x="396989" y="16764"/>
                </a:moveTo>
                <a:lnTo>
                  <a:pt x="313169" y="16764"/>
                </a:lnTo>
                <a:lnTo>
                  <a:pt x="310883" y="26670"/>
                </a:lnTo>
                <a:lnTo>
                  <a:pt x="319874" y="28790"/>
                </a:lnTo>
                <a:lnTo>
                  <a:pt x="326313" y="32854"/>
                </a:lnTo>
                <a:lnTo>
                  <a:pt x="330161" y="38773"/>
                </a:lnTo>
                <a:lnTo>
                  <a:pt x="331457" y="46482"/>
                </a:lnTo>
                <a:lnTo>
                  <a:pt x="331457" y="51816"/>
                </a:lnTo>
                <a:lnTo>
                  <a:pt x="316217" y="89154"/>
                </a:lnTo>
                <a:lnTo>
                  <a:pt x="227063" y="249174"/>
                </a:lnTo>
                <a:lnTo>
                  <a:pt x="224777" y="249174"/>
                </a:lnTo>
                <a:lnTo>
                  <a:pt x="224777" y="232410"/>
                </a:lnTo>
                <a:lnTo>
                  <a:pt x="219443" y="82296"/>
                </a:lnTo>
                <a:lnTo>
                  <a:pt x="218681" y="72390"/>
                </a:lnTo>
                <a:lnTo>
                  <a:pt x="218681" y="55626"/>
                </a:lnTo>
                <a:lnTo>
                  <a:pt x="219443" y="48768"/>
                </a:lnTo>
                <a:lnTo>
                  <a:pt x="222491" y="38862"/>
                </a:lnTo>
                <a:lnTo>
                  <a:pt x="224777" y="34290"/>
                </a:lnTo>
                <a:lnTo>
                  <a:pt x="227825" y="32004"/>
                </a:lnTo>
                <a:lnTo>
                  <a:pt x="230873" y="28956"/>
                </a:lnTo>
                <a:lnTo>
                  <a:pt x="236207" y="27432"/>
                </a:lnTo>
                <a:lnTo>
                  <a:pt x="241541" y="26670"/>
                </a:lnTo>
                <a:lnTo>
                  <a:pt x="243827" y="16764"/>
                </a:lnTo>
                <a:lnTo>
                  <a:pt x="159245" y="16764"/>
                </a:lnTo>
                <a:lnTo>
                  <a:pt x="156959" y="26670"/>
                </a:lnTo>
                <a:lnTo>
                  <a:pt x="163817" y="27432"/>
                </a:lnTo>
                <a:lnTo>
                  <a:pt x="168389" y="29718"/>
                </a:lnTo>
                <a:lnTo>
                  <a:pt x="181343" y="70866"/>
                </a:lnTo>
                <a:lnTo>
                  <a:pt x="195059" y="299466"/>
                </a:lnTo>
                <a:lnTo>
                  <a:pt x="222491" y="299466"/>
                </a:lnTo>
                <a:lnTo>
                  <a:pt x="353555" y="72390"/>
                </a:lnTo>
                <a:lnTo>
                  <a:pt x="377177" y="36576"/>
                </a:lnTo>
                <a:lnTo>
                  <a:pt x="390893" y="26670"/>
                </a:lnTo>
                <a:lnTo>
                  <a:pt x="394703" y="26670"/>
                </a:lnTo>
                <a:lnTo>
                  <a:pt x="396989" y="16764"/>
                </a:lnTo>
                <a:close/>
              </a:path>
              <a:path w="480059" h="389889">
                <a:moveTo>
                  <a:pt x="480047" y="277368"/>
                </a:moveTo>
                <a:lnTo>
                  <a:pt x="479780" y="270383"/>
                </a:lnTo>
                <a:lnTo>
                  <a:pt x="479094" y="263271"/>
                </a:lnTo>
                <a:lnTo>
                  <a:pt x="476999" y="249174"/>
                </a:lnTo>
                <a:lnTo>
                  <a:pt x="441172" y="249174"/>
                </a:lnTo>
                <a:lnTo>
                  <a:pt x="442569" y="271780"/>
                </a:lnTo>
                <a:lnTo>
                  <a:pt x="442709" y="289560"/>
                </a:lnTo>
                <a:lnTo>
                  <a:pt x="430517" y="328422"/>
                </a:lnTo>
                <a:lnTo>
                  <a:pt x="419087" y="340614"/>
                </a:lnTo>
                <a:lnTo>
                  <a:pt x="429755" y="353568"/>
                </a:lnTo>
                <a:lnTo>
                  <a:pt x="459473" y="326898"/>
                </a:lnTo>
                <a:lnTo>
                  <a:pt x="478523" y="290893"/>
                </a:lnTo>
                <a:lnTo>
                  <a:pt x="479640" y="284200"/>
                </a:lnTo>
                <a:lnTo>
                  <a:pt x="480047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9766" y="1416570"/>
            <a:ext cx="405765" cy="389890"/>
          </a:xfrm>
          <a:custGeom>
            <a:avLst/>
            <a:gdLst/>
            <a:ahLst/>
            <a:cxnLst/>
            <a:rect l="l" t="t" r="r" b="b"/>
            <a:pathLst>
              <a:path w="405765" h="389889">
                <a:moveTo>
                  <a:pt x="242316" y="16764"/>
                </a:moveTo>
                <a:lnTo>
                  <a:pt x="53340" y="16764"/>
                </a:lnTo>
                <a:lnTo>
                  <a:pt x="51054" y="26670"/>
                </a:lnTo>
                <a:lnTo>
                  <a:pt x="58674" y="26670"/>
                </a:lnTo>
                <a:lnTo>
                  <a:pt x="63246" y="28194"/>
                </a:lnTo>
                <a:lnTo>
                  <a:pt x="70104" y="33528"/>
                </a:lnTo>
                <a:lnTo>
                  <a:pt x="71628" y="38100"/>
                </a:lnTo>
                <a:lnTo>
                  <a:pt x="71628" y="44196"/>
                </a:lnTo>
                <a:lnTo>
                  <a:pt x="32004" y="234696"/>
                </a:lnTo>
                <a:lnTo>
                  <a:pt x="20574" y="274320"/>
                </a:lnTo>
                <a:lnTo>
                  <a:pt x="18288" y="277368"/>
                </a:lnTo>
                <a:lnTo>
                  <a:pt x="16764" y="280416"/>
                </a:lnTo>
                <a:lnTo>
                  <a:pt x="13716" y="281940"/>
                </a:lnTo>
                <a:lnTo>
                  <a:pt x="11430" y="284226"/>
                </a:lnTo>
                <a:lnTo>
                  <a:pt x="2286" y="285750"/>
                </a:lnTo>
                <a:lnTo>
                  <a:pt x="0" y="296418"/>
                </a:lnTo>
                <a:lnTo>
                  <a:pt x="181356" y="296418"/>
                </a:lnTo>
                <a:lnTo>
                  <a:pt x="199644" y="225552"/>
                </a:lnTo>
                <a:lnTo>
                  <a:pt x="179832" y="225552"/>
                </a:lnTo>
                <a:lnTo>
                  <a:pt x="175844" y="233248"/>
                </a:lnTo>
                <a:lnTo>
                  <a:pt x="165354" y="252222"/>
                </a:lnTo>
                <a:lnTo>
                  <a:pt x="156972" y="263652"/>
                </a:lnTo>
                <a:lnTo>
                  <a:pt x="152400" y="267462"/>
                </a:lnTo>
                <a:lnTo>
                  <a:pt x="148590" y="271272"/>
                </a:lnTo>
                <a:lnTo>
                  <a:pt x="144018" y="273558"/>
                </a:lnTo>
                <a:lnTo>
                  <a:pt x="139446" y="275082"/>
                </a:lnTo>
                <a:lnTo>
                  <a:pt x="134874" y="277368"/>
                </a:lnTo>
                <a:lnTo>
                  <a:pt x="128016" y="278130"/>
                </a:lnTo>
                <a:lnTo>
                  <a:pt x="59436" y="278130"/>
                </a:lnTo>
                <a:lnTo>
                  <a:pt x="85344" y="160020"/>
                </a:lnTo>
                <a:lnTo>
                  <a:pt x="138684" y="160020"/>
                </a:lnTo>
                <a:lnTo>
                  <a:pt x="140970" y="161544"/>
                </a:lnTo>
                <a:lnTo>
                  <a:pt x="144018" y="162306"/>
                </a:lnTo>
                <a:lnTo>
                  <a:pt x="145542" y="164592"/>
                </a:lnTo>
                <a:lnTo>
                  <a:pt x="148590" y="172212"/>
                </a:lnTo>
                <a:lnTo>
                  <a:pt x="149352" y="179832"/>
                </a:lnTo>
                <a:lnTo>
                  <a:pt x="149352" y="191262"/>
                </a:lnTo>
                <a:lnTo>
                  <a:pt x="166878" y="191262"/>
                </a:lnTo>
                <a:lnTo>
                  <a:pt x="185166" y="112776"/>
                </a:lnTo>
                <a:lnTo>
                  <a:pt x="166116" y="112776"/>
                </a:lnTo>
                <a:lnTo>
                  <a:pt x="162547" y="119761"/>
                </a:lnTo>
                <a:lnTo>
                  <a:pt x="158775" y="125818"/>
                </a:lnTo>
                <a:lnTo>
                  <a:pt x="154863" y="130873"/>
                </a:lnTo>
                <a:lnTo>
                  <a:pt x="150876" y="134874"/>
                </a:lnTo>
                <a:lnTo>
                  <a:pt x="145542" y="139446"/>
                </a:lnTo>
                <a:lnTo>
                  <a:pt x="138684" y="141732"/>
                </a:lnTo>
                <a:lnTo>
                  <a:pt x="89154" y="141732"/>
                </a:lnTo>
                <a:lnTo>
                  <a:pt x="112776" y="35052"/>
                </a:lnTo>
                <a:lnTo>
                  <a:pt x="188976" y="35052"/>
                </a:lnTo>
                <a:lnTo>
                  <a:pt x="195072" y="36576"/>
                </a:lnTo>
                <a:lnTo>
                  <a:pt x="198120" y="38100"/>
                </a:lnTo>
                <a:lnTo>
                  <a:pt x="199644" y="40386"/>
                </a:lnTo>
                <a:lnTo>
                  <a:pt x="201930" y="42672"/>
                </a:lnTo>
                <a:lnTo>
                  <a:pt x="208026" y="80010"/>
                </a:lnTo>
                <a:lnTo>
                  <a:pt x="227838" y="80010"/>
                </a:lnTo>
                <a:lnTo>
                  <a:pt x="242316" y="16764"/>
                </a:lnTo>
                <a:close/>
              </a:path>
              <a:path w="405765" h="389889">
                <a:moveTo>
                  <a:pt x="405371" y="194310"/>
                </a:moveTo>
                <a:lnTo>
                  <a:pt x="396989" y="125628"/>
                </a:lnTo>
                <a:lnTo>
                  <a:pt x="372605" y="67818"/>
                </a:lnTo>
                <a:lnTo>
                  <a:pt x="333641" y="24472"/>
                </a:lnTo>
                <a:lnTo>
                  <a:pt x="280403" y="0"/>
                </a:lnTo>
                <a:lnTo>
                  <a:pt x="275069" y="15240"/>
                </a:lnTo>
                <a:lnTo>
                  <a:pt x="297497" y="25095"/>
                </a:lnTo>
                <a:lnTo>
                  <a:pt x="316776" y="38671"/>
                </a:lnTo>
                <a:lnTo>
                  <a:pt x="345935" y="76962"/>
                </a:lnTo>
                <a:lnTo>
                  <a:pt x="363740" y="128778"/>
                </a:lnTo>
                <a:lnTo>
                  <a:pt x="369557" y="192024"/>
                </a:lnTo>
                <a:lnTo>
                  <a:pt x="368007" y="226453"/>
                </a:lnTo>
                <a:lnTo>
                  <a:pt x="356044" y="285889"/>
                </a:lnTo>
                <a:lnTo>
                  <a:pt x="332943" y="332333"/>
                </a:lnTo>
                <a:lnTo>
                  <a:pt x="297815" y="363499"/>
                </a:lnTo>
                <a:lnTo>
                  <a:pt x="275831" y="373380"/>
                </a:lnTo>
                <a:lnTo>
                  <a:pt x="280403" y="389382"/>
                </a:lnTo>
                <a:lnTo>
                  <a:pt x="333641" y="364236"/>
                </a:lnTo>
                <a:lnTo>
                  <a:pt x="372605" y="320802"/>
                </a:lnTo>
                <a:lnTo>
                  <a:pt x="396989" y="263271"/>
                </a:lnTo>
                <a:lnTo>
                  <a:pt x="403250" y="230136"/>
                </a:lnTo>
                <a:lnTo>
                  <a:pt x="405371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0525" y="1987295"/>
            <a:ext cx="240029" cy="283210"/>
          </a:xfrm>
          <a:custGeom>
            <a:avLst/>
            <a:gdLst/>
            <a:ahLst/>
            <a:cxnLst/>
            <a:rect l="l" t="t" r="r" b="b"/>
            <a:pathLst>
              <a:path w="240030" h="283210">
                <a:moveTo>
                  <a:pt x="240029" y="0"/>
                </a:moveTo>
                <a:lnTo>
                  <a:pt x="156209" y="0"/>
                </a:lnTo>
                <a:lnTo>
                  <a:pt x="153924" y="9905"/>
                </a:lnTo>
                <a:lnTo>
                  <a:pt x="162925" y="12037"/>
                </a:lnTo>
                <a:lnTo>
                  <a:pt x="169354" y="16097"/>
                </a:lnTo>
                <a:lnTo>
                  <a:pt x="173212" y="22014"/>
                </a:lnTo>
                <a:lnTo>
                  <a:pt x="174497" y="29717"/>
                </a:lnTo>
                <a:lnTo>
                  <a:pt x="174497" y="35051"/>
                </a:lnTo>
                <a:lnTo>
                  <a:pt x="159257" y="72389"/>
                </a:lnTo>
                <a:lnTo>
                  <a:pt x="70103" y="232409"/>
                </a:lnTo>
                <a:lnTo>
                  <a:pt x="67818" y="232409"/>
                </a:lnTo>
                <a:lnTo>
                  <a:pt x="67818" y="215645"/>
                </a:lnTo>
                <a:lnTo>
                  <a:pt x="62484" y="65531"/>
                </a:lnTo>
                <a:lnTo>
                  <a:pt x="61721" y="55625"/>
                </a:lnTo>
                <a:lnTo>
                  <a:pt x="61721" y="38861"/>
                </a:lnTo>
                <a:lnTo>
                  <a:pt x="62484" y="32003"/>
                </a:lnTo>
                <a:lnTo>
                  <a:pt x="65531" y="22097"/>
                </a:lnTo>
                <a:lnTo>
                  <a:pt x="67818" y="17525"/>
                </a:lnTo>
                <a:lnTo>
                  <a:pt x="70865" y="15239"/>
                </a:lnTo>
                <a:lnTo>
                  <a:pt x="73913" y="12191"/>
                </a:lnTo>
                <a:lnTo>
                  <a:pt x="79247" y="10667"/>
                </a:lnTo>
                <a:lnTo>
                  <a:pt x="84581" y="9905"/>
                </a:lnTo>
                <a:lnTo>
                  <a:pt x="86868" y="0"/>
                </a:lnTo>
                <a:lnTo>
                  <a:pt x="2285" y="0"/>
                </a:lnTo>
                <a:lnTo>
                  <a:pt x="0" y="9905"/>
                </a:lnTo>
                <a:lnTo>
                  <a:pt x="6857" y="10667"/>
                </a:lnTo>
                <a:lnTo>
                  <a:pt x="11429" y="12953"/>
                </a:lnTo>
                <a:lnTo>
                  <a:pt x="24384" y="54101"/>
                </a:lnTo>
                <a:lnTo>
                  <a:pt x="38100" y="282701"/>
                </a:lnTo>
                <a:lnTo>
                  <a:pt x="65531" y="282701"/>
                </a:lnTo>
                <a:lnTo>
                  <a:pt x="196596" y="55625"/>
                </a:lnTo>
                <a:lnTo>
                  <a:pt x="220218" y="19811"/>
                </a:lnTo>
                <a:lnTo>
                  <a:pt x="233934" y="9905"/>
                </a:lnTo>
                <a:lnTo>
                  <a:pt x="237744" y="9905"/>
                </a:lnTo>
                <a:lnTo>
                  <a:pt x="240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8427" y="2539745"/>
            <a:ext cx="257810" cy="281305"/>
          </a:xfrm>
          <a:custGeom>
            <a:avLst/>
            <a:gdLst/>
            <a:ahLst/>
            <a:cxnLst/>
            <a:rect l="l" t="t" r="r" b="b"/>
            <a:pathLst>
              <a:path w="257809" h="281305">
                <a:moveTo>
                  <a:pt x="257556" y="267461"/>
                </a:moveTo>
                <a:lnTo>
                  <a:pt x="249936" y="265937"/>
                </a:lnTo>
                <a:lnTo>
                  <a:pt x="247650" y="263651"/>
                </a:lnTo>
                <a:lnTo>
                  <a:pt x="244602" y="262127"/>
                </a:lnTo>
                <a:lnTo>
                  <a:pt x="235458" y="226313"/>
                </a:lnTo>
                <a:lnTo>
                  <a:pt x="235458" y="218693"/>
                </a:lnTo>
                <a:lnTo>
                  <a:pt x="226314" y="0"/>
                </a:lnTo>
                <a:lnTo>
                  <a:pt x="167640" y="0"/>
                </a:lnTo>
                <a:lnTo>
                  <a:pt x="39624" y="227837"/>
                </a:lnTo>
                <a:lnTo>
                  <a:pt x="35766" y="235708"/>
                </a:lnTo>
                <a:lnTo>
                  <a:pt x="32194" y="242220"/>
                </a:lnTo>
                <a:lnTo>
                  <a:pt x="16002" y="261365"/>
                </a:lnTo>
                <a:lnTo>
                  <a:pt x="12192" y="264413"/>
                </a:lnTo>
                <a:lnTo>
                  <a:pt x="3048" y="267461"/>
                </a:lnTo>
                <a:lnTo>
                  <a:pt x="0" y="281177"/>
                </a:lnTo>
                <a:lnTo>
                  <a:pt x="72390" y="281177"/>
                </a:lnTo>
                <a:lnTo>
                  <a:pt x="72390" y="244601"/>
                </a:lnTo>
                <a:lnTo>
                  <a:pt x="73152" y="237743"/>
                </a:lnTo>
                <a:lnTo>
                  <a:pt x="76200" y="230885"/>
                </a:lnTo>
                <a:lnTo>
                  <a:pt x="78474" y="224706"/>
                </a:lnTo>
                <a:lnTo>
                  <a:pt x="81819" y="217455"/>
                </a:lnTo>
                <a:lnTo>
                  <a:pt x="86165" y="208918"/>
                </a:lnTo>
                <a:lnTo>
                  <a:pt x="91440" y="198881"/>
                </a:lnTo>
                <a:lnTo>
                  <a:pt x="94488" y="194309"/>
                </a:lnTo>
                <a:lnTo>
                  <a:pt x="106680" y="194309"/>
                </a:lnTo>
                <a:lnTo>
                  <a:pt x="106680" y="170687"/>
                </a:lnTo>
                <a:lnTo>
                  <a:pt x="169926" y="51053"/>
                </a:lnTo>
                <a:lnTo>
                  <a:pt x="172974" y="51053"/>
                </a:lnTo>
                <a:lnTo>
                  <a:pt x="172974" y="121157"/>
                </a:lnTo>
                <a:lnTo>
                  <a:pt x="173736" y="170687"/>
                </a:lnTo>
                <a:lnTo>
                  <a:pt x="173736" y="194309"/>
                </a:lnTo>
                <a:lnTo>
                  <a:pt x="174498" y="194309"/>
                </a:lnTo>
                <a:lnTo>
                  <a:pt x="174498" y="214121"/>
                </a:lnTo>
                <a:lnTo>
                  <a:pt x="175260" y="220217"/>
                </a:lnTo>
                <a:lnTo>
                  <a:pt x="175260" y="281177"/>
                </a:lnTo>
                <a:lnTo>
                  <a:pt x="254508" y="281177"/>
                </a:lnTo>
                <a:lnTo>
                  <a:pt x="257556" y="267461"/>
                </a:lnTo>
                <a:close/>
              </a:path>
              <a:path w="257809" h="281305">
                <a:moveTo>
                  <a:pt x="89916" y="267461"/>
                </a:moveTo>
                <a:lnTo>
                  <a:pt x="77724" y="265937"/>
                </a:lnTo>
                <a:lnTo>
                  <a:pt x="72390" y="259841"/>
                </a:lnTo>
                <a:lnTo>
                  <a:pt x="72390" y="281177"/>
                </a:lnTo>
                <a:lnTo>
                  <a:pt x="86868" y="281177"/>
                </a:lnTo>
                <a:lnTo>
                  <a:pt x="89916" y="267461"/>
                </a:lnTo>
                <a:close/>
              </a:path>
              <a:path w="257809" h="281305">
                <a:moveTo>
                  <a:pt x="173736" y="194309"/>
                </a:moveTo>
                <a:lnTo>
                  <a:pt x="173736" y="170687"/>
                </a:lnTo>
                <a:lnTo>
                  <a:pt x="106680" y="170687"/>
                </a:lnTo>
                <a:lnTo>
                  <a:pt x="106680" y="194309"/>
                </a:lnTo>
                <a:lnTo>
                  <a:pt x="173736" y="194309"/>
                </a:lnTo>
                <a:close/>
              </a:path>
              <a:path w="257809" h="281305">
                <a:moveTo>
                  <a:pt x="175260" y="281177"/>
                </a:moveTo>
                <a:lnTo>
                  <a:pt x="175260" y="240791"/>
                </a:lnTo>
                <a:lnTo>
                  <a:pt x="174498" y="246887"/>
                </a:lnTo>
                <a:lnTo>
                  <a:pt x="171450" y="256031"/>
                </a:lnTo>
                <a:lnTo>
                  <a:pt x="151638" y="267461"/>
                </a:lnTo>
                <a:lnTo>
                  <a:pt x="148590" y="281177"/>
                </a:lnTo>
                <a:lnTo>
                  <a:pt x="175260" y="281177"/>
                </a:lnTo>
                <a:close/>
              </a:path>
              <a:path w="257809" h="281305">
                <a:moveTo>
                  <a:pt x="172974" y="121157"/>
                </a:moveTo>
                <a:lnTo>
                  <a:pt x="172974" y="51053"/>
                </a:lnTo>
                <a:lnTo>
                  <a:pt x="172533" y="57792"/>
                </a:lnTo>
                <a:lnTo>
                  <a:pt x="172307" y="64389"/>
                </a:lnTo>
                <a:lnTo>
                  <a:pt x="172223" y="70985"/>
                </a:lnTo>
                <a:lnTo>
                  <a:pt x="172223" y="86867"/>
                </a:lnTo>
                <a:lnTo>
                  <a:pt x="172307" y="97154"/>
                </a:lnTo>
                <a:lnTo>
                  <a:pt x="172533" y="108584"/>
                </a:lnTo>
                <a:lnTo>
                  <a:pt x="172974" y="121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86903" y="3132582"/>
            <a:ext cx="527685" cy="280035"/>
            <a:chOff x="1286903" y="3132582"/>
            <a:chExt cx="527685" cy="280035"/>
          </a:xfrm>
        </p:grpSpPr>
        <p:sp>
          <p:nvSpPr>
            <p:cNvPr id="12" name="object 12"/>
            <p:cNvSpPr/>
            <p:nvPr/>
          </p:nvSpPr>
          <p:spPr>
            <a:xfrm>
              <a:off x="1286903" y="3132582"/>
              <a:ext cx="292100" cy="280035"/>
            </a:xfrm>
            <a:custGeom>
              <a:avLst/>
              <a:gdLst/>
              <a:ahLst/>
              <a:cxnLst/>
              <a:rect l="l" t="t" r="r" b="b"/>
              <a:pathLst>
                <a:path w="292100" h="280035">
                  <a:moveTo>
                    <a:pt x="291846" y="0"/>
                  </a:moveTo>
                  <a:lnTo>
                    <a:pt x="206501" y="0"/>
                  </a:lnTo>
                  <a:lnTo>
                    <a:pt x="203453" y="12954"/>
                  </a:lnTo>
                  <a:lnTo>
                    <a:pt x="208787" y="13716"/>
                  </a:lnTo>
                  <a:lnTo>
                    <a:pt x="212597" y="15240"/>
                  </a:lnTo>
                  <a:lnTo>
                    <a:pt x="214884" y="17526"/>
                  </a:lnTo>
                  <a:lnTo>
                    <a:pt x="217169" y="19050"/>
                  </a:lnTo>
                  <a:lnTo>
                    <a:pt x="218694" y="22860"/>
                  </a:lnTo>
                  <a:lnTo>
                    <a:pt x="218694" y="31242"/>
                  </a:lnTo>
                  <a:lnTo>
                    <a:pt x="216407" y="35814"/>
                  </a:lnTo>
                  <a:lnTo>
                    <a:pt x="213359" y="41148"/>
                  </a:lnTo>
                  <a:lnTo>
                    <a:pt x="200929" y="57971"/>
                  </a:lnTo>
                  <a:lnTo>
                    <a:pt x="167640" y="99822"/>
                  </a:lnTo>
                  <a:lnTo>
                    <a:pt x="154685" y="65532"/>
                  </a:lnTo>
                  <a:lnTo>
                    <a:pt x="151637" y="57912"/>
                  </a:lnTo>
                  <a:lnTo>
                    <a:pt x="149351" y="51054"/>
                  </a:lnTo>
                  <a:lnTo>
                    <a:pt x="146303" y="39624"/>
                  </a:lnTo>
                  <a:lnTo>
                    <a:pt x="145541" y="35052"/>
                  </a:lnTo>
                  <a:lnTo>
                    <a:pt x="145541" y="25908"/>
                  </a:lnTo>
                  <a:lnTo>
                    <a:pt x="147065" y="22098"/>
                  </a:lnTo>
                  <a:lnTo>
                    <a:pt x="149351" y="19050"/>
                  </a:lnTo>
                  <a:lnTo>
                    <a:pt x="152400" y="16002"/>
                  </a:lnTo>
                  <a:lnTo>
                    <a:pt x="156209" y="13716"/>
                  </a:lnTo>
                  <a:lnTo>
                    <a:pt x="162306" y="13716"/>
                  </a:lnTo>
                  <a:lnTo>
                    <a:pt x="165353" y="0"/>
                  </a:lnTo>
                  <a:lnTo>
                    <a:pt x="60959" y="0"/>
                  </a:lnTo>
                  <a:lnTo>
                    <a:pt x="57912" y="13716"/>
                  </a:lnTo>
                  <a:lnTo>
                    <a:pt x="64007" y="15240"/>
                  </a:lnTo>
                  <a:lnTo>
                    <a:pt x="66293" y="16764"/>
                  </a:lnTo>
                  <a:lnTo>
                    <a:pt x="85343" y="48768"/>
                  </a:lnTo>
                  <a:lnTo>
                    <a:pt x="88391" y="54864"/>
                  </a:lnTo>
                  <a:lnTo>
                    <a:pt x="90678" y="60198"/>
                  </a:lnTo>
                  <a:lnTo>
                    <a:pt x="121919" y="143256"/>
                  </a:lnTo>
                  <a:lnTo>
                    <a:pt x="51053" y="222504"/>
                  </a:lnTo>
                  <a:lnTo>
                    <a:pt x="40493" y="234815"/>
                  </a:lnTo>
                  <a:lnTo>
                    <a:pt x="8381" y="264414"/>
                  </a:lnTo>
                  <a:lnTo>
                    <a:pt x="3047" y="265938"/>
                  </a:lnTo>
                  <a:lnTo>
                    <a:pt x="0" y="279654"/>
                  </a:lnTo>
                  <a:lnTo>
                    <a:pt x="85343" y="279654"/>
                  </a:lnTo>
                  <a:lnTo>
                    <a:pt x="88391" y="265938"/>
                  </a:lnTo>
                  <a:lnTo>
                    <a:pt x="78485" y="265176"/>
                  </a:lnTo>
                  <a:lnTo>
                    <a:pt x="73151" y="260604"/>
                  </a:lnTo>
                  <a:lnTo>
                    <a:pt x="73151" y="248412"/>
                  </a:lnTo>
                  <a:lnTo>
                    <a:pt x="74675" y="243840"/>
                  </a:lnTo>
                  <a:lnTo>
                    <a:pt x="76962" y="239268"/>
                  </a:lnTo>
                  <a:lnTo>
                    <a:pt x="79247" y="235458"/>
                  </a:lnTo>
                  <a:lnTo>
                    <a:pt x="83819" y="229362"/>
                  </a:lnTo>
                  <a:lnTo>
                    <a:pt x="90678" y="221742"/>
                  </a:lnTo>
                  <a:lnTo>
                    <a:pt x="132587" y="171450"/>
                  </a:lnTo>
                  <a:lnTo>
                    <a:pt x="153162" y="225552"/>
                  </a:lnTo>
                  <a:lnTo>
                    <a:pt x="155447" y="230886"/>
                  </a:lnTo>
                  <a:lnTo>
                    <a:pt x="156209" y="236220"/>
                  </a:lnTo>
                  <a:lnTo>
                    <a:pt x="157734" y="241554"/>
                  </a:lnTo>
                  <a:lnTo>
                    <a:pt x="158496" y="246126"/>
                  </a:lnTo>
                  <a:lnTo>
                    <a:pt x="158496" y="259842"/>
                  </a:lnTo>
                  <a:lnTo>
                    <a:pt x="152400" y="264414"/>
                  </a:lnTo>
                  <a:lnTo>
                    <a:pt x="141731" y="265938"/>
                  </a:lnTo>
                  <a:lnTo>
                    <a:pt x="139446" y="279654"/>
                  </a:lnTo>
                  <a:lnTo>
                    <a:pt x="243840" y="279654"/>
                  </a:lnTo>
                  <a:lnTo>
                    <a:pt x="246887" y="265938"/>
                  </a:lnTo>
                  <a:lnTo>
                    <a:pt x="239268" y="264414"/>
                  </a:lnTo>
                  <a:lnTo>
                    <a:pt x="233934" y="260604"/>
                  </a:lnTo>
                  <a:lnTo>
                    <a:pt x="225921" y="248328"/>
                  </a:lnTo>
                  <a:lnTo>
                    <a:pt x="222408" y="241268"/>
                  </a:lnTo>
                  <a:lnTo>
                    <a:pt x="218753" y="232636"/>
                  </a:lnTo>
                  <a:lnTo>
                    <a:pt x="178307" y="128778"/>
                  </a:lnTo>
                  <a:lnTo>
                    <a:pt x="236981" y="60198"/>
                  </a:lnTo>
                  <a:lnTo>
                    <a:pt x="265175" y="28956"/>
                  </a:lnTo>
                  <a:lnTo>
                    <a:pt x="275844" y="19812"/>
                  </a:lnTo>
                  <a:lnTo>
                    <a:pt x="281940" y="15240"/>
                  </a:lnTo>
                  <a:lnTo>
                    <a:pt x="288797" y="13716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2277" y="3170682"/>
              <a:ext cx="201930" cy="24155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869071" y="3132582"/>
            <a:ext cx="287655" cy="280035"/>
          </a:xfrm>
          <a:custGeom>
            <a:avLst/>
            <a:gdLst/>
            <a:ahLst/>
            <a:cxnLst/>
            <a:rect l="l" t="t" r="r" b="b"/>
            <a:pathLst>
              <a:path w="287655" h="280035">
                <a:moveTo>
                  <a:pt x="248412" y="75438"/>
                </a:moveTo>
                <a:lnTo>
                  <a:pt x="236219" y="33528"/>
                </a:lnTo>
                <a:lnTo>
                  <a:pt x="201168" y="8382"/>
                </a:lnTo>
                <a:lnTo>
                  <a:pt x="156019" y="494"/>
                </a:lnTo>
                <a:lnTo>
                  <a:pt x="0" y="0"/>
                </a:lnTo>
                <a:lnTo>
                  <a:pt x="0" y="9906"/>
                </a:lnTo>
                <a:lnTo>
                  <a:pt x="6096" y="11430"/>
                </a:lnTo>
                <a:lnTo>
                  <a:pt x="9906" y="12954"/>
                </a:lnTo>
                <a:lnTo>
                  <a:pt x="22098" y="30480"/>
                </a:lnTo>
                <a:lnTo>
                  <a:pt x="22860" y="34290"/>
                </a:lnTo>
                <a:lnTo>
                  <a:pt x="23622" y="41148"/>
                </a:lnTo>
                <a:lnTo>
                  <a:pt x="23622" y="279654"/>
                </a:lnTo>
                <a:lnTo>
                  <a:pt x="46481" y="279654"/>
                </a:lnTo>
                <a:lnTo>
                  <a:pt x="46481" y="17526"/>
                </a:lnTo>
                <a:lnTo>
                  <a:pt x="80772" y="17526"/>
                </a:lnTo>
                <a:lnTo>
                  <a:pt x="80772" y="279654"/>
                </a:lnTo>
                <a:lnTo>
                  <a:pt x="103631" y="279654"/>
                </a:lnTo>
                <a:lnTo>
                  <a:pt x="103631" y="20574"/>
                </a:lnTo>
                <a:lnTo>
                  <a:pt x="122681" y="20638"/>
                </a:lnTo>
                <a:lnTo>
                  <a:pt x="132183" y="21443"/>
                </a:lnTo>
                <a:lnTo>
                  <a:pt x="141160" y="24098"/>
                </a:lnTo>
                <a:lnTo>
                  <a:pt x="148709" y="28610"/>
                </a:lnTo>
                <a:lnTo>
                  <a:pt x="154686" y="35052"/>
                </a:lnTo>
                <a:lnTo>
                  <a:pt x="154686" y="16002"/>
                </a:lnTo>
                <a:lnTo>
                  <a:pt x="197560" y="27003"/>
                </a:lnTo>
                <a:lnTo>
                  <a:pt x="223658" y="63007"/>
                </a:lnTo>
                <a:lnTo>
                  <a:pt x="224790" y="75438"/>
                </a:lnTo>
                <a:lnTo>
                  <a:pt x="224790" y="130385"/>
                </a:lnTo>
                <a:lnTo>
                  <a:pt x="234886" y="120015"/>
                </a:lnTo>
                <a:lnTo>
                  <a:pt x="245006" y="99441"/>
                </a:lnTo>
                <a:lnTo>
                  <a:pt x="248412" y="75438"/>
                </a:lnTo>
                <a:close/>
              </a:path>
              <a:path w="287655" h="280035">
                <a:moveTo>
                  <a:pt x="23622" y="279654"/>
                </a:moveTo>
                <a:lnTo>
                  <a:pt x="23622" y="238506"/>
                </a:lnTo>
                <a:lnTo>
                  <a:pt x="22860" y="246126"/>
                </a:lnTo>
                <a:lnTo>
                  <a:pt x="22098" y="250698"/>
                </a:lnTo>
                <a:lnTo>
                  <a:pt x="0" y="269748"/>
                </a:lnTo>
                <a:lnTo>
                  <a:pt x="0" y="279654"/>
                </a:lnTo>
                <a:lnTo>
                  <a:pt x="23622" y="279654"/>
                </a:lnTo>
                <a:close/>
              </a:path>
              <a:path w="287655" h="280035">
                <a:moveTo>
                  <a:pt x="80772" y="279654"/>
                </a:moveTo>
                <a:lnTo>
                  <a:pt x="80772" y="262128"/>
                </a:lnTo>
                <a:lnTo>
                  <a:pt x="46481" y="262128"/>
                </a:lnTo>
                <a:lnTo>
                  <a:pt x="46481" y="279654"/>
                </a:lnTo>
                <a:lnTo>
                  <a:pt x="80772" y="279654"/>
                </a:lnTo>
                <a:close/>
              </a:path>
              <a:path w="287655" h="280035">
                <a:moveTo>
                  <a:pt x="166116" y="137362"/>
                </a:moveTo>
                <a:lnTo>
                  <a:pt x="166116" y="78486"/>
                </a:lnTo>
                <a:lnTo>
                  <a:pt x="165830" y="87891"/>
                </a:lnTo>
                <a:lnTo>
                  <a:pt x="164973" y="96583"/>
                </a:lnTo>
                <a:lnTo>
                  <a:pt x="147066" y="132588"/>
                </a:lnTo>
                <a:lnTo>
                  <a:pt x="103631" y="140208"/>
                </a:lnTo>
                <a:lnTo>
                  <a:pt x="103631" y="160782"/>
                </a:lnTo>
                <a:lnTo>
                  <a:pt x="115824" y="160782"/>
                </a:lnTo>
                <a:lnTo>
                  <a:pt x="118110" y="161544"/>
                </a:lnTo>
                <a:lnTo>
                  <a:pt x="122681" y="164592"/>
                </a:lnTo>
                <a:lnTo>
                  <a:pt x="127254" y="169164"/>
                </a:lnTo>
                <a:lnTo>
                  <a:pt x="129540" y="172974"/>
                </a:lnTo>
                <a:lnTo>
                  <a:pt x="135636" y="185166"/>
                </a:lnTo>
                <a:lnTo>
                  <a:pt x="137922" y="189166"/>
                </a:lnTo>
                <a:lnTo>
                  <a:pt x="137922" y="151638"/>
                </a:lnTo>
                <a:lnTo>
                  <a:pt x="150530" y="147066"/>
                </a:lnTo>
                <a:lnTo>
                  <a:pt x="161067" y="141351"/>
                </a:lnTo>
                <a:lnTo>
                  <a:pt x="166116" y="137362"/>
                </a:lnTo>
                <a:close/>
              </a:path>
              <a:path w="287655" h="280035">
                <a:moveTo>
                  <a:pt x="127254" y="279654"/>
                </a:moveTo>
                <a:lnTo>
                  <a:pt x="127254" y="269748"/>
                </a:lnTo>
                <a:lnTo>
                  <a:pt x="121158" y="267462"/>
                </a:lnTo>
                <a:lnTo>
                  <a:pt x="116586" y="265938"/>
                </a:lnTo>
                <a:lnTo>
                  <a:pt x="113537" y="264414"/>
                </a:lnTo>
                <a:lnTo>
                  <a:pt x="103631" y="244602"/>
                </a:lnTo>
                <a:lnTo>
                  <a:pt x="103631" y="279654"/>
                </a:lnTo>
                <a:lnTo>
                  <a:pt x="127254" y="279654"/>
                </a:lnTo>
                <a:close/>
              </a:path>
              <a:path w="287655" h="280035">
                <a:moveTo>
                  <a:pt x="243078" y="279654"/>
                </a:moveTo>
                <a:lnTo>
                  <a:pt x="243078" y="262128"/>
                </a:lnTo>
                <a:lnTo>
                  <a:pt x="202692" y="262128"/>
                </a:lnTo>
                <a:lnTo>
                  <a:pt x="200406" y="259080"/>
                </a:lnTo>
                <a:lnTo>
                  <a:pt x="198119" y="255270"/>
                </a:lnTo>
                <a:lnTo>
                  <a:pt x="195834" y="249936"/>
                </a:lnTo>
                <a:lnTo>
                  <a:pt x="192786" y="245364"/>
                </a:lnTo>
                <a:lnTo>
                  <a:pt x="189737" y="240030"/>
                </a:lnTo>
                <a:lnTo>
                  <a:pt x="187452" y="233934"/>
                </a:lnTo>
                <a:lnTo>
                  <a:pt x="163068" y="187452"/>
                </a:lnTo>
                <a:lnTo>
                  <a:pt x="159258" y="179832"/>
                </a:lnTo>
                <a:lnTo>
                  <a:pt x="156210" y="174498"/>
                </a:lnTo>
                <a:lnTo>
                  <a:pt x="153924" y="170688"/>
                </a:lnTo>
                <a:lnTo>
                  <a:pt x="151637" y="167640"/>
                </a:lnTo>
                <a:lnTo>
                  <a:pt x="149352" y="163830"/>
                </a:lnTo>
                <a:lnTo>
                  <a:pt x="141731" y="156210"/>
                </a:lnTo>
                <a:lnTo>
                  <a:pt x="137922" y="153924"/>
                </a:lnTo>
                <a:lnTo>
                  <a:pt x="137922" y="189166"/>
                </a:lnTo>
                <a:lnTo>
                  <a:pt x="141731" y="195834"/>
                </a:lnTo>
                <a:lnTo>
                  <a:pt x="171450" y="253746"/>
                </a:lnTo>
                <a:lnTo>
                  <a:pt x="175260" y="261366"/>
                </a:lnTo>
                <a:lnTo>
                  <a:pt x="178308" y="266700"/>
                </a:lnTo>
                <a:lnTo>
                  <a:pt x="180594" y="270510"/>
                </a:lnTo>
                <a:lnTo>
                  <a:pt x="182141" y="273589"/>
                </a:lnTo>
                <a:lnTo>
                  <a:pt x="186690" y="279654"/>
                </a:lnTo>
                <a:lnTo>
                  <a:pt x="243078" y="279654"/>
                </a:lnTo>
                <a:close/>
              </a:path>
              <a:path w="287655" h="280035">
                <a:moveTo>
                  <a:pt x="188975" y="79248"/>
                </a:moveTo>
                <a:lnTo>
                  <a:pt x="176010" y="34968"/>
                </a:lnTo>
                <a:lnTo>
                  <a:pt x="154686" y="16002"/>
                </a:lnTo>
                <a:lnTo>
                  <a:pt x="154686" y="35052"/>
                </a:lnTo>
                <a:lnTo>
                  <a:pt x="159686" y="42910"/>
                </a:lnTo>
                <a:lnTo>
                  <a:pt x="163258" y="52768"/>
                </a:lnTo>
                <a:lnTo>
                  <a:pt x="165401" y="64627"/>
                </a:lnTo>
                <a:lnTo>
                  <a:pt x="166116" y="78486"/>
                </a:lnTo>
                <a:lnTo>
                  <a:pt x="166116" y="137362"/>
                </a:lnTo>
                <a:lnTo>
                  <a:pt x="169747" y="134493"/>
                </a:lnTo>
                <a:lnTo>
                  <a:pt x="176784" y="126492"/>
                </a:lnTo>
                <a:lnTo>
                  <a:pt x="181903" y="117074"/>
                </a:lnTo>
                <a:lnTo>
                  <a:pt x="185737" y="106013"/>
                </a:lnTo>
                <a:lnTo>
                  <a:pt x="188142" y="93380"/>
                </a:lnTo>
                <a:lnTo>
                  <a:pt x="188975" y="79248"/>
                </a:lnTo>
                <a:close/>
              </a:path>
              <a:path w="287655" h="280035">
                <a:moveTo>
                  <a:pt x="224790" y="130385"/>
                </a:moveTo>
                <a:lnTo>
                  <a:pt x="224790" y="75438"/>
                </a:lnTo>
                <a:lnTo>
                  <a:pt x="220932" y="100012"/>
                </a:lnTo>
                <a:lnTo>
                  <a:pt x="209359" y="120014"/>
                </a:lnTo>
                <a:lnTo>
                  <a:pt x="190071" y="135445"/>
                </a:lnTo>
                <a:lnTo>
                  <a:pt x="163068" y="146304"/>
                </a:lnTo>
                <a:lnTo>
                  <a:pt x="163068" y="153162"/>
                </a:lnTo>
                <a:lnTo>
                  <a:pt x="195072" y="178209"/>
                </a:lnTo>
                <a:lnTo>
                  <a:pt x="195072" y="150876"/>
                </a:lnTo>
                <a:lnTo>
                  <a:pt x="218193" y="137160"/>
                </a:lnTo>
                <a:lnTo>
                  <a:pt x="224790" y="130385"/>
                </a:lnTo>
                <a:close/>
              </a:path>
              <a:path w="287655" h="280035">
                <a:moveTo>
                  <a:pt x="287274" y="279654"/>
                </a:moveTo>
                <a:lnTo>
                  <a:pt x="287274" y="269748"/>
                </a:lnTo>
                <a:lnTo>
                  <a:pt x="282702" y="268224"/>
                </a:lnTo>
                <a:lnTo>
                  <a:pt x="278892" y="266700"/>
                </a:lnTo>
                <a:lnTo>
                  <a:pt x="272796" y="262128"/>
                </a:lnTo>
                <a:lnTo>
                  <a:pt x="269748" y="259080"/>
                </a:lnTo>
                <a:lnTo>
                  <a:pt x="260604" y="247650"/>
                </a:lnTo>
                <a:lnTo>
                  <a:pt x="258318" y="243078"/>
                </a:lnTo>
                <a:lnTo>
                  <a:pt x="255269" y="238506"/>
                </a:lnTo>
                <a:lnTo>
                  <a:pt x="252222" y="233172"/>
                </a:lnTo>
                <a:lnTo>
                  <a:pt x="248412" y="227076"/>
                </a:lnTo>
                <a:lnTo>
                  <a:pt x="233172" y="198882"/>
                </a:lnTo>
                <a:lnTo>
                  <a:pt x="227718" y="189297"/>
                </a:lnTo>
                <a:lnTo>
                  <a:pt x="222694" y="181070"/>
                </a:lnTo>
                <a:lnTo>
                  <a:pt x="217955" y="174128"/>
                </a:lnTo>
                <a:lnTo>
                  <a:pt x="213360" y="168402"/>
                </a:lnTo>
                <a:lnTo>
                  <a:pt x="208025" y="161544"/>
                </a:lnTo>
                <a:lnTo>
                  <a:pt x="201930" y="156210"/>
                </a:lnTo>
                <a:lnTo>
                  <a:pt x="195072" y="153162"/>
                </a:lnTo>
                <a:lnTo>
                  <a:pt x="195072" y="178209"/>
                </a:lnTo>
                <a:lnTo>
                  <a:pt x="196976" y="180879"/>
                </a:lnTo>
                <a:lnTo>
                  <a:pt x="201810" y="188654"/>
                </a:lnTo>
                <a:lnTo>
                  <a:pt x="206502" y="197358"/>
                </a:lnTo>
                <a:lnTo>
                  <a:pt x="225552" y="234696"/>
                </a:lnTo>
                <a:lnTo>
                  <a:pt x="227837" y="238506"/>
                </a:lnTo>
                <a:lnTo>
                  <a:pt x="233934" y="247650"/>
                </a:lnTo>
                <a:lnTo>
                  <a:pt x="236981" y="252984"/>
                </a:lnTo>
                <a:lnTo>
                  <a:pt x="240030" y="256794"/>
                </a:lnTo>
                <a:lnTo>
                  <a:pt x="243078" y="259842"/>
                </a:lnTo>
                <a:lnTo>
                  <a:pt x="243078" y="279654"/>
                </a:lnTo>
                <a:lnTo>
                  <a:pt x="287274" y="279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0547" y="3031998"/>
            <a:ext cx="24130" cy="278130"/>
          </a:xfrm>
          <a:custGeom>
            <a:avLst/>
            <a:gdLst/>
            <a:ahLst/>
            <a:cxnLst/>
            <a:rect l="l" t="t" r="r" b="b"/>
            <a:pathLst>
              <a:path w="24130" h="278129">
                <a:moveTo>
                  <a:pt x="23622" y="278129"/>
                </a:moveTo>
                <a:lnTo>
                  <a:pt x="23622" y="0"/>
                </a:lnTo>
                <a:lnTo>
                  <a:pt x="0" y="0"/>
                </a:lnTo>
                <a:lnTo>
                  <a:pt x="0" y="278129"/>
                </a:lnTo>
                <a:lnTo>
                  <a:pt x="23622" y="278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4985" y="3031998"/>
            <a:ext cx="24130" cy="278130"/>
          </a:xfrm>
          <a:custGeom>
            <a:avLst/>
            <a:gdLst/>
            <a:ahLst/>
            <a:cxnLst/>
            <a:rect l="l" t="t" r="r" b="b"/>
            <a:pathLst>
              <a:path w="24130" h="278129">
                <a:moveTo>
                  <a:pt x="23621" y="278129"/>
                </a:moveTo>
                <a:lnTo>
                  <a:pt x="23621" y="0"/>
                </a:lnTo>
                <a:lnTo>
                  <a:pt x="0" y="0"/>
                </a:lnTo>
                <a:lnTo>
                  <a:pt x="0" y="278129"/>
                </a:lnTo>
                <a:lnTo>
                  <a:pt x="23621" y="278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43639" y="2939288"/>
            <a:ext cx="83375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345" dirty="0">
                <a:latin typeface="Cambria"/>
                <a:cs typeface="Cambria"/>
              </a:rPr>
              <a:t>m×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V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291" y="2979673"/>
            <a:ext cx="46755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Calibri"/>
                <a:cs typeface="Calibri"/>
              </a:rPr>
              <a:t>is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matrix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of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FF0065"/>
                </a:solidFill>
                <a:latin typeface="Calibri"/>
                <a:cs typeface="Calibri"/>
              </a:rPr>
              <a:t>node</a:t>
            </a:r>
            <a:r>
              <a:rPr sz="3300" spc="-1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FF0065"/>
                </a:solidFill>
                <a:latin typeface="Calibri"/>
                <a:cs typeface="Calibri"/>
              </a:rPr>
              <a:t>features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9333" y="3724655"/>
            <a:ext cx="201930" cy="2415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5191" y="3765803"/>
            <a:ext cx="208025" cy="20497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047379" y="3686555"/>
            <a:ext cx="240029" cy="283210"/>
          </a:xfrm>
          <a:custGeom>
            <a:avLst/>
            <a:gdLst/>
            <a:ahLst/>
            <a:cxnLst/>
            <a:rect l="l" t="t" r="r" b="b"/>
            <a:pathLst>
              <a:path w="240030" h="283210">
                <a:moveTo>
                  <a:pt x="240029" y="0"/>
                </a:moveTo>
                <a:lnTo>
                  <a:pt x="156209" y="0"/>
                </a:lnTo>
                <a:lnTo>
                  <a:pt x="153923" y="9906"/>
                </a:lnTo>
                <a:lnTo>
                  <a:pt x="162925" y="12037"/>
                </a:lnTo>
                <a:lnTo>
                  <a:pt x="169354" y="16097"/>
                </a:lnTo>
                <a:lnTo>
                  <a:pt x="173212" y="22014"/>
                </a:lnTo>
                <a:lnTo>
                  <a:pt x="174497" y="29718"/>
                </a:lnTo>
                <a:lnTo>
                  <a:pt x="174497" y="35052"/>
                </a:lnTo>
                <a:lnTo>
                  <a:pt x="159257" y="72390"/>
                </a:lnTo>
                <a:lnTo>
                  <a:pt x="70103" y="232410"/>
                </a:lnTo>
                <a:lnTo>
                  <a:pt x="67817" y="232410"/>
                </a:lnTo>
                <a:lnTo>
                  <a:pt x="67817" y="215646"/>
                </a:lnTo>
                <a:lnTo>
                  <a:pt x="62483" y="65532"/>
                </a:lnTo>
                <a:lnTo>
                  <a:pt x="61721" y="55626"/>
                </a:lnTo>
                <a:lnTo>
                  <a:pt x="61721" y="38862"/>
                </a:lnTo>
                <a:lnTo>
                  <a:pt x="62483" y="32004"/>
                </a:lnTo>
                <a:lnTo>
                  <a:pt x="65531" y="22098"/>
                </a:lnTo>
                <a:lnTo>
                  <a:pt x="67817" y="17526"/>
                </a:lnTo>
                <a:lnTo>
                  <a:pt x="70865" y="15240"/>
                </a:lnTo>
                <a:lnTo>
                  <a:pt x="73913" y="12192"/>
                </a:lnTo>
                <a:lnTo>
                  <a:pt x="79247" y="10668"/>
                </a:lnTo>
                <a:lnTo>
                  <a:pt x="84581" y="9906"/>
                </a:lnTo>
                <a:lnTo>
                  <a:pt x="86867" y="0"/>
                </a:lnTo>
                <a:lnTo>
                  <a:pt x="2285" y="0"/>
                </a:lnTo>
                <a:lnTo>
                  <a:pt x="0" y="9906"/>
                </a:lnTo>
                <a:lnTo>
                  <a:pt x="6857" y="10668"/>
                </a:lnTo>
                <a:lnTo>
                  <a:pt x="11429" y="12954"/>
                </a:lnTo>
                <a:lnTo>
                  <a:pt x="24383" y="54102"/>
                </a:lnTo>
                <a:lnTo>
                  <a:pt x="38100" y="282702"/>
                </a:lnTo>
                <a:lnTo>
                  <a:pt x="65531" y="282702"/>
                </a:lnTo>
                <a:lnTo>
                  <a:pt x="196595" y="55626"/>
                </a:lnTo>
                <a:lnTo>
                  <a:pt x="220217" y="19812"/>
                </a:lnTo>
                <a:lnTo>
                  <a:pt x="233933" y="9906"/>
                </a:lnTo>
                <a:lnTo>
                  <a:pt x="237744" y="9906"/>
                </a:lnTo>
                <a:lnTo>
                  <a:pt x="240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01553" y="3686555"/>
            <a:ext cx="240029" cy="283210"/>
          </a:xfrm>
          <a:custGeom>
            <a:avLst/>
            <a:gdLst/>
            <a:ahLst/>
            <a:cxnLst/>
            <a:rect l="l" t="t" r="r" b="b"/>
            <a:pathLst>
              <a:path w="240029" h="283210">
                <a:moveTo>
                  <a:pt x="240029" y="0"/>
                </a:moveTo>
                <a:lnTo>
                  <a:pt x="156209" y="0"/>
                </a:lnTo>
                <a:lnTo>
                  <a:pt x="153924" y="9906"/>
                </a:lnTo>
                <a:lnTo>
                  <a:pt x="162925" y="12037"/>
                </a:lnTo>
                <a:lnTo>
                  <a:pt x="169354" y="16097"/>
                </a:lnTo>
                <a:lnTo>
                  <a:pt x="173212" y="22014"/>
                </a:lnTo>
                <a:lnTo>
                  <a:pt x="174498" y="29718"/>
                </a:lnTo>
                <a:lnTo>
                  <a:pt x="174498" y="35052"/>
                </a:lnTo>
                <a:lnTo>
                  <a:pt x="159257" y="72390"/>
                </a:lnTo>
                <a:lnTo>
                  <a:pt x="70103" y="232410"/>
                </a:lnTo>
                <a:lnTo>
                  <a:pt x="67817" y="232410"/>
                </a:lnTo>
                <a:lnTo>
                  <a:pt x="67817" y="215646"/>
                </a:lnTo>
                <a:lnTo>
                  <a:pt x="62483" y="65532"/>
                </a:lnTo>
                <a:lnTo>
                  <a:pt x="61721" y="55626"/>
                </a:lnTo>
                <a:lnTo>
                  <a:pt x="61721" y="38862"/>
                </a:lnTo>
                <a:lnTo>
                  <a:pt x="62483" y="32004"/>
                </a:lnTo>
                <a:lnTo>
                  <a:pt x="65531" y="22098"/>
                </a:lnTo>
                <a:lnTo>
                  <a:pt x="67817" y="17526"/>
                </a:lnTo>
                <a:lnTo>
                  <a:pt x="70865" y="15240"/>
                </a:lnTo>
                <a:lnTo>
                  <a:pt x="73913" y="12192"/>
                </a:lnTo>
                <a:lnTo>
                  <a:pt x="79248" y="10668"/>
                </a:lnTo>
                <a:lnTo>
                  <a:pt x="84581" y="9906"/>
                </a:lnTo>
                <a:lnTo>
                  <a:pt x="86867" y="0"/>
                </a:lnTo>
                <a:lnTo>
                  <a:pt x="2286" y="0"/>
                </a:lnTo>
                <a:lnTo>
                  <a:pt x="0" y="9906"/>
                </a:lnTo>
                <a:lnTo>
                  <a:pt x="6857" y="10668"/>
                </a:lnTo>
                <a:lnTo>
                  <a:pt x="11429" y="12954"/>
                </a:lnTo>
                <a:lnTo>
                  <a:pt x="24383" y="54102"/>
                </a:lnTo>
                <a:lnTo>
                  <a:pt x="38100" y="282702"/>
                </a:lnTo>
                <a:lnTo>
                  <a:pt x="65531" y="282702"/>
                </a:lnTo>
                <a:lnTo>
                  <a:pt x="196595" y="55626"/>
                </a:lnTo>
                <a:lnTo>
                  <a:pt x="220217" y="19812"/>
                </a:lnTo>
                <a:lnTo>
                  <a:pt x="233933" y="9906"/>
                </a:lnTo>
                <a:lnTo>
                  <a:pt x="237743" y="9906"/>
                </a:lnTo>
                <a:lnTo>
                  <a:pt x="240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60730" indent="-7486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60730" algn="l"/>
                <a:tab pos="761365" algn="l"/>
              </a:tabLst>
            </a:pPr>
            <a:r>
              <a:rPr spc="-5" dirty="0"/>
              <a:t>is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node</a:t>
            </a:r>
            <a:r>
              <a:rPr spc="-25" dirty="0"/>
              <a:t> </a:t>
            </a:r>
            <a:r>
              <a:rPr spc="-5" dirty="0"/>
              <a:t>set</a:t>
            </a:r>
          </a:p>
          <a:p>
            <a:pPr marL="763270" indent="-75120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762635" algn="l"/>
                <a:tab pos="763905" algn="l"/>
              </a:tabLst>
            </a:pPr>
            <a:r>
              <a:rPr spc="-5" dirty="0"/>
              <a:t>is the </a:t>
            </a:r>
            <a:r>
              <a:rPr spc="-5" dirty="0">
                <a:solidFill>
                  <a:srgbClr val="FF0065"/>
                </a:solidFill>
              </a:rPr>
              <a:t>adjacency </a:t>
            </a:r>
            <a:r>
              <a:rPr spc="-10" dirty="0">
                <a:solidFill>
                  <a:srgbClr val="FF0065"/>
                </a:solidFill>
              </a:rPr>
              <a:t>matrix </a:t>
            </a:r>
            <a:r>
              <a:rPr spc="-5" dirty="0"/>
              <a:t>(assume </a:t>
            </a:r>
            <a:r>
              <a:rPr dirty="0"/>
              <a:t>binary)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>
                <a:latin typeface="Arial MT"/>
                <a:cs typeface="Arial MT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>
                <a:latin typeface="Arial MT"/>
                <a:cs typeface="Arial MT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>
                <a:latin typeface="Arial MT"/>
                <a:cs typeface="Arial MT"/>
              </a:rPr>
              <a:t>•</a:t>
            </a:r>
          </a:p>
        </p:txBody>
      </p:sp>
      <p:sp>
        <p:nvSpPr>
          <p:cNvPr id="24" name="object 24"/>
          <p:cNvSpPr/>
          <p:nvPr/>
        </p:nvSpPr>
        <p:spPr>
          <a:xfrm>
            <a:off x="1302143" y="4238244"/>
            <a:ext cx="285115" cy="280035"/>
          </a:xfrm>
          <a:custGeom>
            <a:avLst/>
            <a:gdLst/>
            <a:ahLst/>
            <a:cxnLst/>
            <a:rect l="l" t="t" r="r" b="b"/>
            <a:pathLst>
              <a:path w="285115" h="280035">
                <a:moveTo>
                  <a:pt x="284987" y="0"/>
                </a:moveTo>
                <a:lnTo>
                  <a:pt x="213359" y="0"/>
                </a:lnTo>
                <a:lnTo>
                  <a:pt x="211073" y="9905"/>
                </a:lnTo>
                <a:lnTo>
                  <a:pt x="217931" y="9905"/>
                </a:lnTo>
                <a:lnTo>
                  <a:pt x="222503" y="11429"/>
                </a:lnTo>
                <a:lnTo>
                  <a:pt x="226313" y="13715"/>
                </a:lnTo>
                <a:lnTo>
                  <a:pt x="229361" y="16763"/>
                </a:lnTo>
                <a:lnTo>
                  <a:pt x="230885" y="21335"/>
                </a:lnTo>
                <a:lnTo>
                  <a:pt x="230885" y="27431"/>
                </a:lnTo>
                <a:lnTo>
                  <a:pt x="230600" y="34266"/>
                </a:lnTo>
                <a:lnTo>
                  <a:pt x="229742" y="42100"/>
                </a:lnTo>
                <a:lnTo>
                  <a:pt x="228314" y="50792"/>
                </a:lnTo>
                <a:lnTo>
                  <a:pt x="211835" y="124967"/>
                </a:lnTo>
                <a:lnTo>
                  <a:pt x="201167" y="176021"/>
                </a:lnTo>
                <a:lnTo>
                  <a:pt x="193547" y="217169"/>
                </a:lnTo>
                <a:lnTo>
                  <a:pt x="191261" y="217169"/>
                </a:lnTo>
                <a:lnTo>
                  <a:pt x="187987" y="204906"/>
                </a:lnTo>
                <a:lnTo>
                  <a:pt x="183927" y="191071"/>
                </a:lnTo>
                <a:lnTo>
                  <a:pt x="173735" y="159257"/>
                </a:lnTo>
                <a:lnTo>
                  <a:pt x="119633" y="0"/>
                </a:lnTo>
                <a:lnTo>
                  <a:pt x="54101" y="0"/>
                </a:lnTo>
                <a:lnTo>
                  <a:pt x="51815" y="9905"/>
                </a:lnTo>
                <a:lnTo>
                  <a:pt x="58673" y="9905"/>
                </a:lnTo>
                <a:lnTo>
                  <a:pt x="64007" y="11429"/>
                </a:lnTo>
                <a:lnTo>
                  <a:pt x="67055" y="13715"/>
                </a:lnTo>
                <a:lnTo>
                  <a:pt x="70103" y="16763"/>
                </a:lnTo>
                <a:lnTo>
                  <a:pt x="71627" y="21335"/>
                </a:lnTo>
                <a:lnTo>
                  <a:pt x="71627" y="38100"/>
                </a:lnTo>
                <a:lnTo>
                  <a:pt x="70103" y="48767"/>
                </a:lnTo>
                <a:lnTo>
                  <a:pt x="67055" y="60197"/>
                </a:lnTo>
                <a:lnTo>
                  <a:pt x="32765" y="218693"/>
                </a:lnTo>
                <a:lnTo>
                  <a:pt x="25907" y="246125"/>
                </a:lnTo>
                <a:lnTo>
                  <a:pt x="24383" y="250697"/>
                </a:lnTo>
                <a:lnTo>
                  <a:pt x="22859" y="254507"/>
                </a:lnTo>
                <a:lnTo>
                  <a:pt x="20573" y="257555"/>
                </a:lnTo>
                <a:lnTo>
                  <a:pt x="19050" y="261365"/>
                </a:lnTo>
                <a:lnTo>
                  <a:pt x="16763" y="263651"/>
                </a:lnTo>
                <a:lnTo>
                  <a:pt x="11429" y="267461"/>
                </a:lnTo>
                <a:lnTo>
                  <a:pt x="7619" y="268985"/>
                </a:lnTo>
                <a:lnTo>
                  <a:pt x="2285" y="269747"/>
                </a:lnTo>
                <a:lnTo>
                  <a:pt x="0" y="279653"/>
                </a:lnTo>
                <a:lnTo>
                  <a:pt x="71628" y="279653"/>
                </a:lnTo>
                <a:lnTo>
                  <a:pt x="73913" y="269747"/>
                </a:lnTo>
                <a:lnTo>
                  <a:pt x="67056" y="268985"/>
                </a:lnTo>
                <a:lnTo>
                  <a:pt x="61721" y="267461"/>
                </a:lnTo>
                <a:lnTo>
                  <a:pt x="58673" y="265175"/>
                </a:lnTo>
                <a:lnTo>
                  <a:pt x="55625" y="262127"/>
                </a:lnTo>
                <a:lnTo>
                  <a:pt x="54101" y="258317"/>
                </a:lnTo>
                <a:lnTo>
                  <a:pt x="54101" y="251459"/>
                </a:lnTo>
                <a:lnTo>
                  <a:pt x="76199" y="137921"/>
                </a:lnTo>
                <a:lnTo>
                  <a:pt x="79498" y="124063"/>
                </a:lnTo>
                <a:lnTo>
                  <a:pt x="85522" y="95488"/>
                </a:lnTo>
                <a:lnTo>
                  <a:pt x="92963" y="56102"/>
                </a:lnTo>
                <a:lnTo>
                  <a:pt x="95249" y="41147"/>
                </a:lnTo>
                <a:lnTo>
                  <a:pt x="97535" y="41147"/>
                </a:lnTo>
                <a:lnTo>
                  <a:pt x="101798" y="56697"/>
                </a:lnTo>
                <a:lnTo>
                  <a:pt x="106489" y="72389"/>
                </a:lnTo>
                <a:lnTo>
                  <a:pt x="116585" y="103631"/>
                </a:lnTo>
                <a:lnTo>
                  <a:pt x="176783" y="279653"/>
                </a:lnTo>
                <a:lnTo>
                  <a:pt x="204215" y="279653"/>
                </a:lnTo>
                <a:lnTo>
                  <a:pt x="252221" y="60959"/>
                </a:lnTo>
                <a:lnTo>
                  <a:pt x="256317" y="43624"/>
                </a:lnTo>
                <a:lnTo>
                  <a:pt x="277367" y="10667"/>
                </a:lnTo>
                <a:lnTo>
                  <a:pt x="282701" y="9905"/>
                </a:lnTo>
                <a:lnTo>
                  <a:pt x="284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646567" y="4203953"/>
            <a:ext cx="516255" cy="389890"/>
            <a:chOff x="1646567" y="4203953"/>
            <a:chExt cx="516255" cy="389890"/>
          </a:xfrm>
        </p:grpSpPr>
        <p:sp>
          <p:nvSpPr>
            <p:cNvPr id="26" name="object 26"/>
            <p:cNvSpPr/>
            <p:nvPr/>
          </p:nvSpPr>
          <p:spPr>
            <a:xfrm>
              <a:off x="1646567" y="4203953"/>
              <a:ext cx="516255" cy="389890"/>
            </a:xfrm>
            <a:custGeom>
              <a:avLst/>
              <a:gdLst/>
              <a:ahLst/>
              <a:cxnLst/>
              <a:rect l="l" t="t" r="r" b="b"/>
              <a:pathLst>
                <a:path w="516255" h="389889">
                  <a:moveTo>
                    <a:pt x="515873" y="195072"/>
                  </a:moveTo>
                  <a:lnTo>
                    <a:pt x="507872" y="126396"/>
                  </a:lnTo>
                  <a:lnTo>
                    <a:pt x="483869" y="68580"/>
                  </a:lnTo>
                  <a:lnTo>
                    <a:pt x="444912" y="25146"/>
                  </a:lnTo>
                  <a:lnTo>
                    <a:pt x="391668" y="0"/>
                  </a:lnTo>
                  <a:lnTo>
                    <a:pt x="386333" y="16001"/>
                  </a:lnTo>
                  <a:lnTo>
                    <a:pt x="408765" y="25860"/>
                  </a:lnTo>
                  <a:lnTo>
                    <a:pt x="428053" y="39433"/>
                  </a:lnTo>
                  <a:lnTo>
                    <a:pt x="457200" y="77724"/>
                  </a:lnTo>
                  <a:lnTo>
                    <a:pt x="474725" y="129254"/>
                  </a:lnTo>
                  <a:lnTo>
                    <a:pt x="480821" y="192786"/>
                  </a:lnTo>
                  <a:lnTo>
                    <a:pt x="480821" y="325615"/>
                  </a:lnTo>
                  <a:lnTo>
                    <a:pt x="483869" y="321563"/>
                  </a:lnTo>
                  <a:lnTo>
                    <a:pt x="497871" y="293977"/>
                  </a:lnTo>
                  <a:lnTo>
                    <a:pt x="507872" y="263747"/>
                  </a:lnTo>
                  <a:lnTo>
                    <a:pt x="513873" y="230802"/>
                  </a:lnTo>
                  <a:lnTo>
                    <a:pt x="515873" y="195072"/>
                  </a:lnTo>
                  <a:close/>
                </a:path>
                <a:path w="516255" h="389889">
                  <a:moveTo>
                    <a:pt x="480821" y="325615"/>
                  </a:moveTo>
                  <a:lnTo>
                    <a:pt x="480821" y="192786"/>
                  </a:lnTo>
                  <a:lnTo>
                    <a:pt x="479274" y="227099"/>
                  </a:lnTo>
                  <a:lnTo>
                    <a:pt x="474725" y="258127"/>
                  </a:lnTo>
                  <a:lnTo>
                    <a:pt x="457200" y="310896"/>
                  </a:lnTo>
                  <a:lnTo>
                    <a:pt x="428148" y="349853"/>
                  </a:lnTo>
                  <a:lnTo>
                    <a:pt x="387095" y="373380"/>
                  </a:lnTo>
                  <a:lnTo>
                    <a:pt x="391668" y="389382"/>
                  </a:lnTo>
                  <a:lnTo>
                    <a:pt x="420112" y="379106"/>
                  </a:lnTo>
                  <a:lnTo>
                    <a:pt x="444912" y="364331"/>
                  </a:lnTo>
                  <a:lnTo>
                    <a:pt x="466141" y="345126"/>
                  </a:lnTo>
                  <a:lnTo>
                    <a:pt x="480821" y="325615"/>
                  </a:lnTo>
                  <a:close/>
                </a:path>
                <a:path w="516255" h="389889">
                  <a:moveTo>
                    <a:pt x="129539" y="16001"/>
                  </a:moveTo>
                  <a:lnTo>
                    <a:pt x="124206" y="0"/>
                  </a:lnTo>
                  <a:lnTo>
                    <a:pt x="96083" y="10287"/>
                  </a:lnTo>
                  <a:lnTo>
                    <a:pt x="71247" y="25146"/>
                  </a:lnTo>
                  <a:lnTo>
                    <a:pt x="32003" y="68580"/>
                  </a:lnTo>
                  <a:lnTo>
                    <a:pt x="8000" y="126396"/>
                  </a:lnTo>
                  <a:lnTo>
                    <a:pt x="0" y="195072"/>
                  </a:lnTo>
                  <a:lnTo>
                    <a:pt x="2000" y="230802"/>
                  </a:lnTo>
                  <a:lnTo>
                    <a:pt x="8000" y="263747"/>
                  </a:lnTo>
                  <a:lnTo>
                    <a:pt x="18002" y="293977"/>
                  </a:lnTo>
                  <a:lnTo>
                    <a:pt x="32003" y="321563"/>
                  </a:lnTo>
                  <a:lnTo>
                    <a:pt x="35813" y="326627"/>
                  </a:lnTo>
                  <a:lnTo>
                    <a:pt x="35813" y="192786"/>
                  </a:lnTo>
                  <a:lnTo>
                    <a:pt x="37242" y="159484"/>
                  </a:lnTo>
                  <a:lnTo>
                    <a:pt x="48672" y="102024"/>
                  </a:lnTo>
                  <a:lnTo>
                    <a:pt x="71675" y="56721"/>
                  </a:lnTo>
                  <a:lnTo>
                    <a:pt x="107108" y="25860"/>
                  </a:lnTo>
                  <a:lnTo>
                    <a:pt x="129539" y="16001"/>
                  </a:lnTo>
                  <a:close/>
                </a:path>
                <a:path w="516255" h="389889">
                  <a:moveTo>
                    <a:pt x="128777" y="373380"/>
                  </a:moveTo>
                  <a:lnTo>
                    <a:pt x="87725" y="349853"/>
                  </a:lnTo>
                  <a:lnTo>
                    <a:pt x="58673" y="310896"/>
                  </a:lnTo>
                  <a:lnTo>
                    <a:pt x="41528" y="258127"/>
                  </a:lnTo>
                  <a:lnTo>
                    <a:pt x="35813" y="192786"/>
                  </a:lnTo>
                  <a:lnTo>
                    <a:pt x="35813" y="326627"/>
                  </a:lnTo>
                  <a:lnTo>
                    <a:pt x="49732" y="345126"/>
                  </a:lnTo>
                  <a:lnTo>
                    <a:pt x="70961" y="364331"/>
                  </a:lnTo>
                  <a:lnTo>
                    <a:pt x="95761" y="379106"/>
                  </a:lnTo>
                  <a:lnTo>
                    <a:pt x="124206" y="389382"/>
                  </a:lnTo>
                  <a:lnTo>
                    <a:pt x="128777" y="373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7443" y="4317491"/>
              <a:ext cx="208025" cy="20497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186311" y="3485794"/>
            <a:ext cx="4076700" cy="11290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480"/>
              </a:spcBef>
            </a:pPr>
            <a:r>
              <a:rPr sz="3300" dirty="0">
                <a:latin typeface="Calibri"/>
                <a:cs typeface="Calibri"/>
              </a:rPr>
              <a:t>: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node</a:t>
            </a:r>
            <a:r>
              <a:rPr sz="3300" spc="-2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in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300" dirty="0">
                <a:latin typeface="Calibri"/>
                <a:cs typeface="Calibri"/>
              </a:rPr>
              <a:t>: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the</a:t>
            </a:r>
            <a:r>
              <a:rPr sz="3300" spc="-25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set</a:t>
            </a:r>
            <a:r>
              <a:rPr sz="3300" spc="-4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of</a:t>
            </a:r>
            <a:r>
              <a:rPr sz="3300" spc="-15" dirty="0"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FF0065"/>
                </a:solidFill>
                <a:latin typeface="Calibri"/>
                <a:cs typeface="Calibri"/>
              </a:rPr>
              <a:t>neighbors</a:t>
            </a:r>
            <a:r>
              <a:rPr sz="330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8763" y="4317491"/>
            <a:ext cx="208026" cy="20497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900817" y="4584150"/>
            <a:ext cx="8503920" cy="23634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300" dirty="0">
                <a:latin typeface="Calibri"/>
                <a:cs typeface="Calibri"/>
              </a:rPr>
              <a:t>Node</a:t>
            </a:r>
            <a:r>
              <a:rPr sz="3300" spc="-25" dirty="0">
                <a:latin typeface="Calibri"/>
                <a:cs typeface="Calibri"/>
              </a:rPr>
              <a:t> features</a:t>
            </a:r>
            <a:endParaRPr sz="33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80"/>
              </a:spcBef>
              <a:buSzPct val="59649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2850" dirty="0">
                <a:latin typeface="Calibri"/>
                <a:cs typeface="Calibri"/>
              </a:rPr>
              <a:t>Social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networks: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user </a:t>
            </a:r>
            <a:r>
              <a:rPr sz="2850" spc="-10" dirty="0">
                <a:latin typeface="Calibri"/>
                <a:cs typeface="Calibri"/>
              </a:rPr>
              <a:t>profiles,</a:t>
            </a:r>
            <a:r>
              <a:rPr sz="2850" spc="-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user </a:t>
            </a:r>
            <a:r>
              <a:rPr sz="2850" spc="-5" dirty="0">
                <a:latin typeface="Calibri"/>
                <a:cs typeface="Calibri"/>
              </a:rPr>
              <a:t>posts</a:t>
            </a:r>
            <a:endParaRPr sz="28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360"/>
              </a:spcBef>
              <a:buSzPct val="59649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2850" spc="5" dirty="0">
                <a:latin typeface="Calibri"/>
                <a:cs typeface="Calibri"/>
              </a:rPr>
              <a:t>When </a:t>
            </a:r>
            <a:r>
              <a:rPr sz="2850" spc="-5" dirty="0">
                <a:latin typeface="Calibri"/>
                <a:cs typeface="Calibri"/>
              </a:rPr>
              <a:t>there</a:t>
            </a:r>
            <a:r>
              <a:rPr sz="2850" dirty="0">
                <a:latin typeface="Calibri"/>
                <a:cs typeface="Calibri"/>
              </a:rPr>
              <a:t> is</a:t>
            </a:r>
            <a:r>
              <a:rPr sz="2850" spc="-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no node </a:t>
            </a:r>
            <a:r>
              <a:rPr sz="2850" spc="-20" dirty="0">
                <a:latin typeface="Calibri"/>
                <a:cs typeface="Calibri"/>
              </a:rPr>
              <a:t>feature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in </a:t>
            </a:r>
            <a:r>
              <a:rPr sz="2850" spc="5" dirty="0">
                <a:latin typeface="Calibri"/>
                <a:cs typeface="Calibri"/>
              </a:rPr>
              <a:t>the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graph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dataset:</a:t>
            </a:r>
            <a:endParaRPr sz="2850">
              <a:latin typeface="Calibri"/>
              <a:cs typeface="Calibri"/>
            </a:endParaRPr>
          </a:p>
          <a:p>
            <a:pPr marL="1271905" lvl="2" indent="-252729">
              <a:lnSpc>
                <a:spcPct val="100000"/>
              </a:lnSpc>
              <a:spcBef>
                <a:spcPts val="350"/>
              </a:spcBef>
              <a:buSzPct val="60416"/>
              <a:buFont typeface="Wingdings"/>
              <a:buChar char=""/>
              <a:tabLst>
                <a:tab pos="1272540" algn="l"/>
              </a:tabLst>
            </a:pPr>
            <a:r>
              <a:rPr sz="2400" spc="-5" dirty="0">
                <a:latin typeface="Calibri"/>
                <a:cs typeface="Calibri"/>
              </a:rPr>
              <a:t>Indicator </a:t>
            </a:r>
            <a:r>
              <a:rPr sz="2400" spc="-10" dirty="0">
                <a:latin typeface="Calibri"/>
                <a:cs typeface="Calibri"/>
              </a:rPr>
              <a:t>vectors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(one‐hot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encoding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node)</a:t>
            </a:r>
            <a:endParaRPr sz="2400">
              <a:latin typeface="Calibri"/>
              <a:cs typeface="Calibri"/>
            </a:endParaRPr>
          </a:p>
          <a:p>
            <a:pPr marL="1271905" lvl="2" indent="-252729">
              <a:lnSpc>
                <a:spcPct val="100000"/>
              </a:lnSpc>
              <a:spcBef>
                <a:spcPts val="320"/>
              </a:spcBef>
              <a:buSzPct val="60416"/>
              <a:buFont typeface="Wingdings"/>
              <a:buChar char=""/>
              <a:tabLst>
                <a:tab pos="1272540" algn="l"/>
              </a:tabLst>
            </a:pPr>
            <a:r>
              <a:rPr sz="2400" spc="-15" dirty="0">
                <a:latin typeface="Calibri"/>
                <a:cs typeface="Calibri"/>
              </a:rPr>
              <a:t>Vector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1: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[1,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1,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…,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1]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頁尾版面配置區 35">
            <a:extLst>
              <a:ext uri="{FF2B5EF4-FFF2-40B4-BE49-F238E27FC236}">
                <a16:creationId xmlns:a16="http://schemas.microsoft.com/office/drawing/2014/main" id="{A79FD7A8-0411-11A7-A79A-BED74B3643D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29BCBF73-A749-E454-A8C7-5838E3259C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5</a:t>
            </a:fld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235" y="388873"/>
            <a:ext cx="44900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10" dirty="0"/>
              <a:t>Naïve</a:t>
            </a:r>
            <a:r>
              <a:rPr spc="-25" dirty="0"/>
              <a:t> </a:t>
            </a:r>
            <a:r>
              <a:rPr spc="-1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220661"/>
            <a:ext cx="8038465" cy="131508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spc="10" dirty="0">
                <a:latin typeface="Calibri"/>
                <a:cs typeface="Calibri"/>
              </a:rPr>
              <a:t>Join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adjacency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matrix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and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features</a:t>
            </a:r>
            <a:endParaRPr sz="35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spc="-5" dirty="0">
                <a:latin typeface="Calibri"/>
                <a:cs typeface="Calibri"/>
              </a:rPr>
              <a:t>Feed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15" dirty="0">
                <a:latin typeface="Calibri"/>
                <a:cs typeface="Calibri"/>
              </a:rPr>
              <a:t>them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into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deep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(fully</a:t>
            </a:r>
            <a:r>
              <a:rPr sz="3500" spc="2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connected)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15" dirty="0">
                <a:latin typeface="Calibri"/>
                <a:cs typeface="Calibri"/>
              </a:rPr>
              <a:t>NN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817" y="4712451"/>
            <a:ext cx="499046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Issues</a:t>
            </a:r>
            <a:r>
              <a:rPr sz="35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with</a:t>
            </a:r>
            <a:r>
              <a:rPr sz="35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this</a:t>
            </a:r>
            <a:r>
              <a:rPr sz="35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00B050"/>
                </a:solidFill>
                <a:latin typeface="Calibri"/>
                <a:cs typeface="Calibri"/>
              </a:rPr>
              <a:t>approach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499" y="5504941"/>
            <a:ext cx="201295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Wingdings"/>
                <a:cs typeface="Wingdings"/>
              </a:rPr>
              <a:t>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7057" y="5488775"/>
            <a:ext cx="213360" cy="267970"/>
          </a:xfrm>
          <a:custGeom>
            <a:avLst/>
            <a:gdLst/>
            <a:ahLst/>
            <a:cxnLst/>
            <a:rect l="l" t="t" r="r" b="b"/>
            <a:pathLst>
              <a:path w="213360" h="267970">
                <a:moveTo>
                  <a:pt x="213360" y="82968"/>
                </a:moveTo>
                <a:lnTo>
                  <a:pt x="202430" y="32926"/>
                </a:lnTo>
                <a:lnTo>
                  <a:pt x="169544" y="5149"/>
                </a:lnTo>
                <a:lnTo>
                  <a:pt x="134874" y="0"/>
                </a:lnTo>
                <a:lnTo>
                  <a:pt x="121824" y="767"/>
                </a:lnTo>
                <a:lnTo>
                  <a:pt x="81533" y="13626"/>
                </a:lnTo>
                <a:lnTo>
                  <a:pt x="47672" y="42665"/>
                </a:lnTo>
                <a:lnTo>
                  <a:pt x="22002" y="85540"/>
                </a:lnTo>
                <a:lnTo>
                  <a:pt x="5786" y="137272"/>
                </a:lnTo>
                <a:lnTo>
                  <a:pt x="0" y="184314"/>
                </a:lnTo>
                <a:lnTo>
                  <a:pt x="1285" y="203161"/>
                </a:lnTo>
                <a:lnTo>
                  <a:pt x="20574" y="245274"/>
                </a:lnTo>
                <a:lnTo>
                  <a:pt x="36575" y="257518"/>
                </a:lnTo>
                <a:lnTo>
                  <a:pt x="36575" y="191172"/>
                </a:lnTo>
                <a:lnTo>
                  <a:pt x="37004" y="178158"/>
                </a:lnTo>
                <a:lnTo>
                  <a:pt x="43433" y="133260"/>
                </a:lnTo>
                <a:lnTo>
                  <a:pt x="58328" y="87076"/>
                </a:lnTo>
                <a:lnTo>
                  <a:pt x="79247" y="48964"/>
                </a:lnTo>
                <a:lnTo>
                  <a:pt x="114871" y="20198"/>
                </a:lnTo>
                <a:lnTo>
                  <a:pt x="134874" y="16674"/>
                </a:lnTo>
                <a:lnTo>
                  <a:pt x="153447" y="20267"/>
                </a:lnTo>
                <a:lnTo>
                  <a:pt x="166782" y="31057"/>
                </a:lnTo>
                <a:lnTo>
                  <a:pt x="174843" y="49142"/>
                </a:lnTo>
                <a:lnTo>
                  <a:pt x="177545" y="74586"/>
                </a:lnTo>
                <a:lnTo>
                  <a:pt x="177545" y="208079"/>
                </a:lnTo>
                <a:lnTo>
                  <a:pt x="182880" y="199744"/>
                </a:lnTo>
                <a:lnTo>
                  <a:pt x="203454" y="150024"/>
                </a:lnTo>
                <a:lnTo>
                  <a:pt x="212776" y="98267"/>
                </a:lnTo>
                <a:lnTo>
                  <a:pt x="213360" y="82968"/>
                </a:lnTo>
                <a:close/>
              </a:path>
              <a:path w="213360" h="267970">
                <a:moveTo>
                  <a:pt x="177545" y="208079"/>
                </a:moveTo>
                <a:lnTo>
                  <a:pt x="177545" y="74586"/>
                </a:lnTo>
                <a:lnTo>
                  <a:pt x="176569" y="94862"/>
                </a:lnTo>
                <a:lnTo>
                  <a:pt x="173736" y="115639"/>
                </a:lnTo>
                <a:lnTo>
                  <a:pt x="163068" y="158406"/>
                </a:lnTo>
                <a:lnTo>
                  <a:pt x="147161" y="197173"/>
                </a:lnTo>
                <a:lnTo>
                  <a:pt x="116109" y="236785"/>
                </a:lnTo>
                <a:lnTo>
                  <a:pt x="79247" y="250608"/>
                </a:lnTo>
                <a:lnTo>
                  <a:pt x="60364" y="246893"/>
                </a:lnTo>
                <a:lnTo>
                  <a:pt x="47053" y="235749"/>
                </a:lnTo>
                <a:lnTo>
                  <a:pt x="39171" y="217175"/>
                </a:lnTo>
                <a:lnTo>
                  <a:pt x="36575" y="191172"/>
                </a:lnTo>
                <a:lnTo>
                  <a:pt x="36575" y="257518"/>
                </a:lnTo>
                <a:lnTo>
                  <a:pt x="44672" y="261752"/>
                </a:lnTo>
                <a:lnTo>
                  <a:pt x="60364" y="265958"/>
                </a:lnTo>
                <a:lnTo>
                  <a:pt x="78486" y="267372"/>
                </a:lnTo>
                <a:lnTo>
                  <a:pt x="91940" y="266515"/>
                </a:lnTo>
                <a:lnTo>
                  <a:pt x="130301" y="253656"/>
                </a:lnTo>
                <a:lnTo>
                  <a:pt x="164056" y="226438"/>
                </a:lnTo>
                <a:lnTo>
                  <a:pt x="173736" y="214032"/>
                </a:lnTo>
                <a:lnTo>
                  <a:pt x="177545" y="208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0521" y="5459742"/>
            <a:ext cx="763270" cy="363855"/>
          </a:xfrm>
          <a:custGeom>
            <a:avLst/>
            <a:gdLst/>
            <a:ahLst/>
            <a:cxnLst/>
            <a:rect l="l" t="t" r="r" b="b"/>
            <a:pathLst>
              <a:path w="763269" h="363854">
                <a:moveTo>
                  <a:pt x="121158" y="15240"/>
                </a:moveTo>
                <a:lnTo>
                  <a:pt x="115824" y="0"/>
                </a:lnTo>
                <a:lnTo>
                  <a:pt x="89395" y="9563"/>
                </a:lnTo>
                <a:lnTo>
                  <a:pt x="66192" y="23431"/>
                </a:lnTo>
                <a:lnTo>
                  <a:pt x="29718" y="64008"/>
                </a:lnTo>
                <a:lnTo>
                  <a:pt x="7429" y="117919"/>
                </a:lnTo>
                <a:lnTo>
                  <a:pt x="0" y="182118"/>
                </a:lnTo>
                <a:lnTo>
                  <a:pt x="1854" y="215239"/>
                </a:lnTo>
                <a:lnTo>
                  <a:pt x="7429" y="245935"/>
                </a:lnTo>
                <a:lnTo>
                  <a:pt x="16713" y="274053"/>
                </a:lnTo>
                <a:lnTo>
                  <a:pt x="29718" y="299466"/>
                </a:lnTo>
                <a:lnTo>
                  <a:pt x="32766" y="303593"/>
                </a:lnTo>
                <a:lnTo>
                  <a:pt x="46278" y="321894"/>
                </a:lnTo>
                <a:lnTo>
                  <a:pt x="66192" y="340042"/>
                </a:lnTo>
                <a:lnTo>
                  <a:pt x="89395" y="353898"/>
                </a:lnTo>
                <a:lnTo>
                  <a:pt x="115824" y="363474"/>
                </a:lnTo>
                <a:lnTo>
                  <a:pt x="120396" y="348234"/>
                </a:lnTo>
                <a:lnTo>
                  <a:pt x="99542" y="339077"/>
                </a:lnTo>
                <a:lnTo>
                  <a:pt x="81622" y="326415"/>
                </a:lnTo>
                <a:lnTo>
                  <a:pt x="54864" y="290322"/>
                </a:lnTo>
                <a:lnTo>
                  <a:pt x="38379" y="241071"/>
                </a:lnTo>
                <a:lnTo>
                  <a:pt x="32766" y="179832"/>
                </a:lnTo>
                <a:lnTo>
                  <a:pt x="34175" y="149110"/>
                </a:lnTo>
                <a:lnTo>
                  <a:pt x="45300" y="95389"/>
                </a:lnTo>
                <a:lnTo>
                  <a:pt x="66713" y="52959"/>
                </a:lnTo>
                <a:lnTo>
                  <a:pt x="99860" y="24384"/>
                </a:lnTo>
                <a:lnTo>
                  <a:pt x="121158" y="15240"/>
                </a:lnTo>
                <a:close/>
              </a:path>
              <a:path w="763269" h="363854">
                <a:moveTo>
                  <a:pt x="204978" y="3810"/>
                </a:moveTo>
                <a:lnTo>
                  <a:pt x="176022" y="3810"/>
                </a:lnTo>
                <a:lnTo>
                  <a:pt x="176022" y="359664"/>
                </a:lnTo>
                <a:lnTo>
                  <a:pt x="204978" y="359664"/>
                </a:lnTo>
                <a:lnTo>
                  <a:pt x="204978" y="3810"/>
                </a:lnTo>
                <a:close/>
              </a:path>
              <a:path w="763269" h="363854">
                <a:moveTo>
                  <a:pt x="493776" y="32004"/>
                </a:moveTo>
                <a:lnTo>
                  <a:pt x="416052" y="32004"/>
                </a:lnTo>
                <a:lnTo>
                  <a:pt x="413766" y="41148"/>
                </a:lnTo>
                <a:lnTo>
                  <a:pt x="422198" y="43256"/>
                </a:lnTo>
                <a:lnTo>
                  <a:pt x="428142" y="47244"/>
                </a:lnTo>
                <a:lnTo>
                  <a:pt x="431660" y="52933"/>
                </a:lnTo>
                <a:lnTo>
                  <a:pt x="432816" y="60198"/>
                </a:lnTo>
                <a:lnTo>
                  <a:pt x="432816" y="64770"/>
                </a:lnTo>
                <a:lnTo>
                  <a:pt x="431292" y="70866"/>
                </a:lnTo>
                <a:lnTo>
                  <a:pt x="426720" y="83058"/>
                </a:lnTo>
                <a:lnTo>
                  <a:pt x="418338" y="99822"/>
                </a:lnTo>
                <a:lnTo>
                  <a:pt x="335280" y="249174"/>
                </a:lnTo>
                <a:lnTo>
                  <a:pt x="333756" y="249174"/>
                </a:lnTo>
                <a:lnTo>
                  <a:pt x="333756" y="233934"/>
                </a:lnTo>
                <a:lnTo>
                  <a:pt x="328422" y="93726"/>
                </a:lnTo>
                <a:lnTo>
                  <a:pt x="327660" y="83820"/>
                </a:lnTo>
                <a:lnTo>
                  <a:pt x="327660" y="68580"/>
                </a:lnTo>
                <a:lnTo>
                  <a:pt x="343662" y="41148"/>
                </a:lnTo>
                <a:lnTo>
                  <a:pt x="348996" y="41148"/>
                </a:lnTo>
                <a:lnTo>
                  <a:pt x="351282" y="32004"/>
                </a:lnTo>
                <a:lnTo>
                  <a:pt x="272034" y="32004"/>
                </a:lnTo>
                <a:lnTo>
                  <a:pt x="269748" y="41148"/>
                </a:lnTo>
                <a:lnTo>
                  <a:pt x="276606" y="41910"/>
                </a:lnTo>
                <a:lnTo>
                  <a:pt x="281178" y="44196"/>
                </a:lnTo>
                <a:lnTo>
                  <a:pt x="283464" y="47244"/>
                </a:lnTo>
                <a:lnTo>
                  <a:pt x="286512" y="50292"/>
                </a:lnTo>
                <a:lnTo>
                  <a:pt x="288798" y="54864"/>
                </a:lnTo>
                <a:lnTo>
                  <a:pt x="290322" y="60960"/>
                </a:lnTo>
                <a:lnTo>
                  <a:pt x="291084" y="67056"/>
                </a:lnTo>
                <a:lnTo>
                  <a:pt x="292608" y="73914"/>
                </a:lnTo>
                <a:lnTo>
                  <a:pt x="292608" y="82296"/>
                </a:lnTo>
                <a:lnTo>
                  <a:pt x="305562" y="296418"/>
                </a:lnTo>
                <a:lnTo>
                  <a:pt x="330708" y="296418"/>
                </a:lnTo>
                <a:lnTo>
                  <a:pt x="453390" y="83820"/>
                </a:lnTo>
                <a:lnTo>
                  <a:pt x="459244" y="74269"/>
                </a:lnTo>
                <a:lnTo>
                  <a:pt x="468388" y="60020"/>
                </a:lnTo>
                <a:lnTo>
                  <a:pt x="475488" y="50292"/>
                </a:lnTo>
                <a:lnTo>
                  <a:pt x="478536" y="47244"/>
                </a:lnTo>
                <a:lnTo>
                  <a:pt x="482346" y="44958"/>
                </a:lnTo>
                <a:lnTo>
                  <a:pt x="485394" y="42672"/>
                </a:lnTo>
                <a:lnTo>
                  <a:pt x="488442" y="41148"/>
                </a:lnTo>
                <a:lnTo>
                  <a:pt x="491490" y="41148"/>
                </a:lnTo>
                <a:lnTo>
                  <a:pt x="493776" y="32004"/>
                </a:lnTo>
                <a:close/>
              </a:path>
              <a:path w="763269" h="363854">
                <a:moveTo>
                  <a:pt x="586740" y="3810"/>
                </a:moveTo>
                <a:lnTo>
                  <a:pt x="557784" y="3810"/>
                </a:lnTo>
                <a:lnTo>
                  <a:pt x="557784" y="359664"/>
                </a:lnTo>
                <a:lnTo>
                  <a:pt x="586740" y="359664"/>
                </a:lnTo>
                <a:lnTo>
                  <a:pt x="586740" y="3810"/>
                </a:lnTo>
                <a:close/>
              </a:path>
              <a:path w="763269" h="363854">
                <a:moveTo>
                  <a:pt x="762762" y="182118"/>
                </a:moveTo>
                <a:lnTo>
                  <a:pt x="755332" y="117919"/>
                </a:lnTo>
                <a:lnTo>
                  <a:pt x="733044" y="64008"/>
                </a:lnTo>
                <a:lnTo>
                  <a:pt x="696277" y="23431"/>
                </a:lnTo>
                <a:lnTo>
                  <a:pt x="646938" y="0"/>
                </a:lnTo>
                <a:lnTo>
                  <a:pt x="641604" y="15240"/>
                </a:lnTo>
                <a:lnTo>
                  <a:pt x="662889" y="24384"/>
                </a:lnTo>
                <a:lnTo>
                  <a:pt x="681037" y="36957"/>
                </a:lnTo>
                <a:lnTo>
                  <a:pt x="707898" y="72390"/>
                </a:lnTo>
                <a:lnTo>
                  <a:pt x="724369" y="120967"/>
                </a:lnTo>
                <a:lnTo>
                  <a:pt x="729996" y="179832"/>
                </a:lnTo>
                <a:lnTo>
                  <a:pt x="728573" y="211988"/>
                </a:lnTo>
                <a:lnTo>
                  <a:pt x="717448" y="267157"/>
                </a:lnTo>
                <a:lnTo>
                  <a:pt x="695718" y="310184"/>
                </a:lnTo>
                <a:lnTo>
                  <a:pt x="663105" y="339077"/>
                </a:lnTo>
                <a:lnTo>
                  <a:pt x="642366" y="348234"/>
                </a:lnTo>
                <a:lnTo>
                  <a:pt x="646938" y="363474"/>
                </a:lnTo>
                <a:lnTo>
                  <a:pt x="696556" y="340042"/>
                </a:lnTo>
                <a:lnTo>
                  <a:pt x="729996" y="303593"/>
                </a:lnTo>
                <a:lnTo>
                  <a:pt x="755332" y="245935"/>
                </a:lnTo>
                <a:lnTo>
                  <a:pt x="760895" y="215239"/>
                </a:lnTo>
                <a:lnTo>
                  <a:pt x="762762" y="182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12497" y="5348732"/>
            <a:ext cx="184467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0" dirty="0">
                <a:latin typeface="Calibri"/>
                <a:cs typeface="Calibri"/>
              </a:rPr>
              <a:t>pa</a:t>
            </a:r>
            <a:r>
              <a:rPr sz="3050" spc="-60" dirty="0">
                <a:latin typeface="Calibri"/>
                <a:cs typeface="Calibri"/>
              </a:rPr>
              <a:t>r</a:t>
            </a:r>
            <a:r>
              <a:rPr sz="3050" spc="10" dirty="0">
                <a:latin typeface="Calibri"/>
                <a:cs typeface="Calibri"/>
              </a:rPr>
              <a:t>a</a:t>
            </a:r>
            <a:r>
              <a:rPr sz="3050" spc="25" dirty="0">
                <a:latin typeface="Calibri"/>
                <a:cs typeface="Calibri"/>
              </a:rPr>
              <a:t>m</a:t>
            </a:r>
            <a:r>
              <a:rPr sz="3050" spc="-5" dirty="0">
                <a:latin typeface="Calibri"/>
                <a:cs typeface="Calibri"/>
              </a:rPr>
              <a:t>e</a:t>
            </a:r>
            <a:r>
              <a:rPr sz="3050" spc="-30" dirty="0">
                <a:latin typeface="Calibri"/>
                <a:cs typeface="Calibri"/>
              </a:rPr>
              <a:t>t</a:t>
            </a:r>
            <a:r>
              <a:rPr sz="3050" spc="15" dirty="0">
                <a:latin typeface="Calibri"/>
                <a:cs typeface="Calibri"/>
              </a:rPr>
              <a:t>e</a:t>
            </a:r>
            <a:r>
              <a:rPr sz="3050" spc="-45" dirty="0">
                <a:latin typeface="Calibri"/>
                <a:cs typeface="Calibri"/>
              </a:rPr>
              <a:t>r</a:t>
            </a:r>
            <a:r>
              <a:rPr sz="3050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4499" y="5817971"/>
            <a:ext cx="6920230" cy="11531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869"/>
              </a:spcBef>
              <a:buSzPct val="60655"/>
              <a:buFont typeface="Wingdings"/>
              <a:buChar char=""/>
              <a:tabLst>
                <a:tab pos="327025" algn="l"/>
                <a:tab pos="327660" algn="l"/>
              </a:tabLst>
            </a:pPr>
            <a:r>
              <a:rPr sz="3050" spc="15" dirty="0">
                <a:latin typeface="Calibri"/>
                <a:cs typeface="Calibri"/>
              </a:rPr>
              <a:t>Not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applicable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graphs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different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sizes</a:t>
            </a:r>
            <a:endParaRPr sz="3050">
              <a:latin typeface="Calibri"/>
              <a:cs typeface="Calibri"/>
            </a:endParaRPr>
          </a:p>
          <a:p>
            <a:pPr marL="327025" indent="-314960">
              <a:lnSpc>
                <a:spcPct val="100000"/>
              </a:lnSpc>
              <a:spcBef>
                <a:spcPts val="780"/>
              </a:spcBef>
              <a:buSzPct val="60655"/>
              <a:buFont typeface="Wingdings"/>
              <a:buChar char=""/>
              <a:tabLst>
                <a:tab pos="327025" algn="l"/>
                <a:tab pos="327660" algn="l"/>
              </a:tabLst>
            </a:pPr>
            <a:r>
              <a:rPr sz="3050" spc="5" dirty="0">
                <a:latin typeface="Calibri"/>
                <a:cs typeface="Calibri"/>
              </a:rPr>
              <a:t>Sensitive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ordering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123" y="2660904"/>
            <a:ext cx="9934193" cy="1904238"/>
          </a:xfrm>
          <a:prstGeom prst="rect">
            <a:avLst/>
          </a:prstGeom>
        </p:spPr>
      </p:pic>
      <p:sp>
        <p:nvSpPr>
          <p:cNvPr id="16" name="頁尾版面配置區 15">
            <a:extLst>
              <a:ext uri="{FF2B5EF4-FFF2-40B4-BE49-F238E27FC236}">
                <a16:creationId xmlns:a16="http://schemas.microsoft.com/office/drawing/2014/main" id="{CBE78F0B-358D-BBFE-61E1-B7DB3DD8C1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B1700A2C-1F4A-FBA9-BF4C-5F1FAFA302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6</a:t>
            </a:fld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615" y="425449"/>
            <a:ext cx="831088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dirty="0"/>
              <a:t>Idea</a:t>
            </a:r>
            <a:r>
              <a:rPr sz="4400" spc="-5" dirty="0"/>
              <a:t> </a:t>
            </a:r>
            <a:r>
              <a:rPr sz="4400" spc="-20" dirty="0"/>
              <a:t>from</a:t>
            </a:r>
            <a:r>
              <a:rPr sz="4400" spc="-5" dirty="0"/>
              <a:t> </a:t>
            </a:r>
            <a:r>
              <a:rPr sz="4400" spc="-15" dirty="0"/>
              <a:t>Convolutional</a:t>
            </a:r>
            <a:r>
              <a:rPr sz="4400" spc="-30" dirty="0"/>
              <a:t> </a:t>
            </a:r>
            <a:r>
              <a:rPr sz="4400" spc="-15" dirty="0"/>
              <a:t>Neural</a:t>
            </a:r>
            <a:r>
              <a:rPr sz="4400" spc="-5" dirty="0"/>
              <a:t> </a:t>
            </a:r>
            <a:r>
              <a:rPr sz="4400" dirty="0"/>
              <a:t>Nets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5255" y="1236841"/>
            <a:ext cx="9338310" cy="11550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Calibri"/>
                <a:cs typeface="Calibri"/>
              </a:rPr>
              <a:t>Goal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is</a:t>
            </a:r>
            <a:r>
              <a:rPr sz="3050" spc="-5" dirty="0">
                <a:latin typeface="Calibri"/>
                <a:cs typeface="Calibri"/>
              </a:rPr>
              <a:t> to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generalize</a:t>
            </a:r>
            <a:r>
              <a:rPr sz="3050" dirty="0">
                <a:latin typeface="Calibri"/>
                <a:cs typeface="Calibri"/>
              </a:rPr>
              <a:t> convolutions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beyond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simple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lattices</a:t>
            </a:r>
            <a:endParaRPr sz="30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-5" dirty="0">
                <a:latin typeface="Calibri"/>
                <a:cs typeface="Calibri"/>
              </a:rPr>
              <a:t>Leverage </a:t>
            </a:r>
            <a:r>
              <a:rPr sz="3050" spc="10" dirty="0">
                <a:latin typeface="Calibri"/>
                <a:cs typeface="Calibri"/>
              </a:rPr>
              <a:t>node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features/attributes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(e.g.,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text,</a:t>
            </a:r>
            <a:r>
              <a:rPr sz="3050" spc="5" dirty="0">
                <a:latin typeface="Calibri"/>
                <a:cs typeface="Calibri"/>
              </a:rPr>
              <a:t> images)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686" y="2716362"/>
            <a:ext cx="7924662" cy="4287611"/>
          </a:xfrm>
          <a:prstGeom prst="rect">
            <a:avLst/>
          </a:prstGeom>
        </p:spPr>
      </p:pic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C9B2885E-9E87-4749-9054-CFDDDAB219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EAC63185-3B06-FBB7-1D2F-1A0319A99C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7</a:t>
            </a:fld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309" y="510794"/>
            <a:ext cx="71164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However,</a:t>
            </a:r>
            <a:r>
              <a:rPr spc="-15" dirty="0"/>
              <a:t> </a:t>
            </a:r>
            <a:r>
              <a:rPr spc="-20" dirty="0"/>
              <a:t>Real‐world</a:t>
            </a:r>
            <a:r>
              <a:rPr spc="10" dirty="0"/>
              <a:t> </a:t>
            </a:r>
            <a:r>
              <a:rPr spc="-2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752" y="5600053"/>
            <a:ext cx="9039860" cy="11550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Calibri"/>
                <a:cs typeface="Calibri"/>
              </a:rPr>
              <a:t>No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fixed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notion of</a:t>
            </a:r>
            <a:r>
              <a:rPr sz="3050" spc="5" dirty="0">
                <a:latin typeface="Calibri"/>
                <a:cs typeface="Calibri"/>
              </a:rPr>
              <a:t> locality</a:t>
            </a:r>
            <a:r>
              <a:rPr sz="3050" spc="10" dirty="0">
                <a:latin typeface="Calibri"/>
                <a:cs typeface="Calibri"/>
              </a:rPr>
              <a:t> or </a:t>
            </a:r>
            <a:r>
              <a:rPr sz="3050" spc="5" dirty="0">
                <a:latin typeface="Calibri"/>
                <a:cs typeface="Calibri"/>
              </a:rPr>
              <a:t>sliding </a:t>
            </a:r>
            <a:r>
              <a:rPr sz="3050" spc="15" dirty="0">
                <a:latin typeface="Calibri"/>
                <a:cs typeface="Calibri"/>
              </a:rPr>
              <a:t>window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on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graphs</a:t>
            </a:r>
            <a:endParaRPr sz="30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dirty="0">
                <a:latin typeface="Calibri"/>
                <a:cs typeface="Calibri"/>
              </a:rPr>
              <a:t>Graph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is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permutation</a:t>
            </a:r>
            <a:r>
              <a:rPr sz="3050" spc="-5" dirty="0">
                <a:latin typeface="Calibri"/>
                <a:cs typeface="Calibri"/>
              </a:rPr>
              <a:t> invariant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398" y="1762087"/>
            <a:ext cx="9535402" cy="3500873"/>
          </a:xfrm>
          <a:prstGeom prst="rect">
            <a:avLst/>
          </a:prstGeom>
        </p:spPr>
      </p:pic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FC2510E9-7C8D-C891-8C52-3A5928C648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AE01978-B7D9-1298-62AE-F3C90F71F0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8</a:t>
            </a:fld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E7E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693</Words>
  <Application>Microsoft Macintosh PowerPoint</Application>
  <PresentationFormat>自訂</PresentationFormat>
  <Paragraphs>125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PMingLiU-ExtB</vt:lpstr>
      <vt:lpstr>Arial MT</vt:lpstr>
      <vt:lpstr>Aptos</vt:lpstr>
      <vt:lpstr>Arial</vt:lpstr>
      <vt:lpstr>Calibri</vt:lpstr>
      <vt:lpstr>Calibri Light</vt:lpstr>
      <vt:lpstr>Cambria</vt:lpstr>
      <vt:lpstr>Consolas</vt:lpstr>
      <vt:lpstr>Wingdings</vt:lpstr>
      <vt:lpstr>Office Theme</vt:lpstr>
      <vt:lpstr>Graph Neural Networks (GNN) The basic form of neighborhood aggregation</vt:lpstr>
      <vt:lpstr>Node Embeddings</vt:lpstr>
      <vt:lpstr>Embedding Nodes</vt:lpstr>
      <vt:lpstr>Limitations of Shallow Encoding</vt:lpstr>
      <vt:lpstr>Graph Neural Networks (GNN) Encoding every node in a graph through multiple layers  of non‐linear transformations of graph structure</vt:lpstr>
      <vt:lpstr>Notations</vt:lpstr>
      <vt:lpstr>A Naïve Approach</vt:lpstr>
      <vt:lpstr>Idea from Convolutional Neural Nets</vt:lpstr>
      <vt:lpstr>However, Real‐world Graphs</vt:lpstr>
      <vt:lpstr>From Images to Graphs</vt:lpstr>
      <vt:lpstr>Graph Neural Networks</vt:lpstr>
      <vt:lpstr>Neighborhood Aggregation</vt:lpstr>
      <vt:lpstr>Neighborhood Aggregation</vt:lpstr>
      <vt:lpstr>Deep Model: Multiple Layers</vt:lpstr>
      <vt:lpstr>Neighborhood Aggregation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mlg_10-1_gnn_basic.pptx</dc:title>
  <dc:creator>NCKU</dc:creator>
  <cp:lastModifiedBy>李易庭</cp:lastModifiedBy>
  <cp:revision>1</cp:revision>
  <dcterms:created xsi:type="dcterms:W3CDTF">2024-09-05T03:48:16Z</dcterms:created>
  <dcterms:modified xsi:type="dcterms:W3CDTF">2024-09-05T03:50:12Z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2024-09-05T00:00:00Z</vt:filetime>
  </property>
</Properties>
</file>