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6"/>
  </p:notesMasterIdLst>
  <p:sldIdLst>
    <p:sldId id="476" r:id="rId2"/>
    <p:sldId id="477" r:id="rId3"/>
    <p:sldId id="478" r:id="rId4"/>
    <p:sldId id="4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請按這裡移動投影片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95C9898-632D-4E55-9ECD-755A2F24138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84120" y="14842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00000" y="3892680"/>
            <a:ext cx="777528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777528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00000" y="3892680"/>
            <a:ext cx="777528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84120" y="14842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00000" y="38926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884120" y="38926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25034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29080" y="1484280"/>
            <a:ext cx="25034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58160" y="1484280"/>
            <a:ext cx="25034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00000" y="3892680"/>
            <a:ext cx="25034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29080" y="3892680"/>
            <a:ext cx="25034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58160" y="3892680"/>
            <a:ext cx="25034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00000" y="1484280"/>
            <a:ext cx="7775280" cy="461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4838" y="273600"/>
            <a:ext cx="7211601" cy="11448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275512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300" kern="1200">
                <a:solidFill>
                  <a:srgbClr val="003399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19DC8319-8F65-4D10-A634-A28E59957D3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7775280" cy="461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3794040" cy="461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884120" y="1484280"/>
            <a:ext cx="3794040" cy="461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403280" y="260280"/>
            <a:ext cx="7272000" cy="3832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84120" y="1484280"/>
            <a:ext cx="3794040" cy="461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00000" y="38926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03280" y="260280"/>
            <a:ext cx="7272000" cy="826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00000" y="1484280"/>
            <a:ext cx="3794040" cy="461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84120" y="14842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84120" y="3892680"/>
            <a:ext cx="3794040" cy="21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2"/>
          <p:cNvPicPr/>
          <p:nvPr/>
        </p:nvPicPr>
        <p:blipFill>
          <a:blip r:embed="rId15"/>
          <a:stretch/>
        </p:blipFill>
        <p:spPr>
          <a:xfrm>
            <a:off x="49320" y="32760"/>
            <a:ext cx="792708" cy="719408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61884" y="13192"/>
            <a:ext cx="7447575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err="1">
                <a:latin typeface="Arial"/>
              </a:rPr>
              <a:t>請按這裡編輯題名文字格式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請按這裡編輯大綱文字格式</a:t>
            </a:r>
            <a:endParaRPr lang="en-US" sz="32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Arial"/>
              </a:rPr>
              <a:t>第二個大綱層次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第三個大綱層次</a:t>
            </a:r>
            <a:endParaRPr lang="en-US" sz="2400" b="0" strike="noStrike" spc="-1" dirty="0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latin typeface="Arial"/>
              </a:rPr>
              <a:t>第四個大綱層次</a:t>
            </a:r>
            <a:endParaRPr lang="en-US" sz="2000" b="0" strike="noStrike" spc="-1" dirty="0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第五個大綱層次</a:t>
            </a:r>
            <a:endParaRPr lang="en-US" sz="2000" b="0" strike="noStrike" spc="-1" dirty="0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第六個大綱層次</a:t>
            </a:r>
            <a:endParaRPr lang="en-US" sz="2000" b="0" strike="noStrike" spc="-1" dirty="0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第七個大綱層次</a:t>
            </a:r>
            <a:endParaRPr lang="en-US" sz="20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0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DA4FE-EA20-858C-11BC-6BDB5C6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99" y="-74614"/>
            <a:ext cx="7997408" cy="1144800"/>
          </a:xfrm>
        </p:spPr>
        <p:txBody>
          <a:bodyPr/>
          <a:lstStyle/>
          <a:p>
            <a:r>
              <a:rPr 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Dynamic Polymorphism</a:t>
            </a:r>
            <a:r>
              <a:rPr lang="zh-TW" alt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典型使用結構與優點</a:t>
            </a:r>
            <a:endParaRPr lang="en-US" sz="3200" b="1" spc="-1" baseline="-25000" dirty="0">
              <a:solidFill>
                <a:srgbClr val="003399"/>
              </a:solidFill>
              <a:latin typeface="Times New Roman"/>
              <a:ea typeface="標楷體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F88D17-8828-0B83-A771-B703F43E634B}"/>
              </a:ext>
            </a:extLst>
          </p:cNvPr>
          <p:cNvSpPr txBox="1"/>
          <p:nvPr/>
        </p:nvSpPr>
        <p:spPr>
          <a:xfrm>
            <a:off x="2582983" y="2505482"/>
            <a:ext cx="405945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44DB9C-19D2-0EA9-49ED-C14CE57786A2}"/>
              </a:ext>
            </a:extLst>
          </p:cNvPr>
          <p:cNvSpPr txBox="1"/>
          <p:nvPr/>
        </p:nvSpPr>
        <p:spPr>
          <a:xfrm>
            <a:off x="214284" y="4347718"/>
            <a:ext cx="405945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B8F8CE-FCCB-75FE-8EEE-2F03F886CB99}"/>
              </a:ext>
            </a:extLst>
          </p:cNvPr>
          <p:cNvSpPr txBox="1"/>
          <p:nvPr/>
        </p:nvSpPr>
        <p:spPr>
          <a:xfrm>
            <a:off x="4834453" y="4338645"/>
            <a:ext cx="405945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Orange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CC14513-3ADB-3469-BAA7-DCF677DC93D7}"/>
              </a:ext>
            </a:extLst>
          </p:cNvPr>
          <p:cNvSpPr/>
          <p:nvPr/>
        </p:nvSpPr>
        <p:spPr>
          <a:xfrm>
            <a:off x="3720122" y="3362159"/>
            <a:ext cx="355601" cy="23226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F0F82660-D322-11D3-BC79-EAA0540A45E5}"/>
              </a:ext>
            </a:extLst>
          </p:cNvPr>
          <p:cNvSpPr/>
          <p:nvPr/>
        </p:nvSpPr>
        <p:spPr>
          <a:xfrm>
            <a:off x="5177691" y="3362158"/>
            <a:ext cx="355601" cy="23226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F2382C7-8322-6B5E-D57F-83773C430138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>
            <a:off x="2244011" y="3594419"/>
            <a:ext cx="1653912" cy="75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D5DFA0B-5272-B468-4F41-F58D0C855DC2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>
            <a:off x="5355492" y="3594418"/>
            <a:ext cx="1508688" cy="744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14B494F-E5AA-7ADB-739A-6D9AF67523E5}"/>
              </a:ext>
            </a:extLst>
          </p:cNvPr>
          <p:cNvSpPr txBox="1"/>
          <p:nvPr/>
        </p:nvSpPr>
        <p:spPr>
          <a:xfrm>
            <a:off x="264646" y="1451963"/>
            <a:ext cx="88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首先，先建立樹狀結構，通常</a:t>
            </a:r>
            <a:r>
              <a:rPr lang="en-US" altLang="zh-TW" dirty="0">
                <a:solidFill>
                  <a:srgbClr val="FF0000"/>
                </a:solidFill>
              </a:rPr>
              <a:t>Superclass</a:t>
            </a:r>
            <a:r>
              <a:rPr lang="zh-TW" altLang="en-US" dirty="0">
                <a:solidFill>
                  <a:srgbClr val="FF0000"/>
                </a:solidFill>
              </a:rPr>
              <a:t>定義抽象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Subclass</a:t>
            </a:r>
            <a:r>
              <a:rPr lang="zh-TW" altLang="en-US" dirty="0">
                <a:solidFill>
                  <a:srgbClr val="FF0000"/>
                </a:solidFill>
              </a:rPr>
              <a:t>實作各自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427AFBBE-7F40-CB2D-3DF1-1A59ACFD1F91}"/>
              </a:ext>
            </a:extLst>
          </p:cNvPr>
          <p:cNvCxnSpPr>
            <a:cxnSpLocks/>
            <a:stCxn id="34" idx="1"/>
            <a:endCxn id="32" idx="1"/>
          </p:cNvCxnSpPr>
          <p:nvPr/>
        </p:nvCxnSpPr>
        <p:spPr>
          <a:xfrm rot="10800000" flipH="1">
            <a:off x="488455" y="2940008"/>
            <a:ext cx="2403240" cy="2090610"/>
          </a:xfrm>
          <a:prstGeom prst="curvedConnector3">
            <a:avLst>
              <a:gd name="adj1" fmla="val -95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58C2D6B-8402-F3C6-BFE4-0BDA04536598}"/>
              </a:ext>
            </a:extLst>
          </p:cNvPr>
          <p:cNvSpPr/>
          <p:nvPr/>
        </p:nvSpPr>
        <p:spPr>
          <a:xfrm>
            <a:off x="2891695" y="2917148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AF1C80-94B1-C390-2A99-CC8674FB2763}"/>
              </a:ext>
            </a:extLst>
          </p:cNvPr>
          <p:cNvSpPr/>
          <p:nvPr/>
        </p:nvSpPr>
        <p:spPr>
          <a:xfrm>
            <a:off x="488455" y="5007758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992998C5-8513-DED9-E7BA-E5B345E26E33}"/>
              </a:ext>
            </a:extLst>
          </p:cNvPr>
          <p:cNvCxnSpPr>
            <a:cxnSpLocks/>
            <a:stCxn id="38" idx="3"/>
            <a:endCxn id="37" idx="3"/>
          </p:cNvCxnSpPr>
          <p:nvPr/>
        </p:nvCxnSpPr>
        <p:spPr>
          <a:xfrm flipH="1" flipV="1">
            <a:off x="6376193" y="2924458"/>
            <a:ext cx="1402852" cy="2067167"/>
          </a:xfrm>
          <a:prstGeom prst="curvedConnector3">
            <a:avLst>
              <a:gd name="adj1" fmla="val -162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7DAE6DC-3AE0-25E3-36AB-9CD236511161}"/>
              </a:ext>
            </a:extLst>
          </p:cNvPr>
          <p:cNvSpPr/>
          <p:nvPr/>
        </p:nvSpPr>
        <p:spPr>
          <a:xfrm>
            <a:off x="6330474" y="2901598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00000</a:t>
            </a:r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58847B-6A3D-E64A-F78F-474F3F5BBAA6}"/>
              </a:ext>
            </a:extLst>
          </p:cNvPr>
          <p:cNvSpPr/>
          <p:nvPr/>
        </p:nvSpPr>
        <p:spPr>
          <a:xfrm>
            <a:off x="7733326" y="4968765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06C21C2-C235-436C-2CE6-D22D838F7142}"/>
              </a:ext>
            </a:extLst>
          </p:cNvPr>
          <p:cNvSpPr txBox="1"/>
          <p:nvPr/>
        </p:nvSpPr>
        <p:spPr>
          <a:xfrm>
            <a:off x="0" y="3478288"/>
            <a:ext cx="24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overrides/implements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FA137AB-D6F5-2093-8C3B-75AF7A443D05}"/>
              </a:ext>
            </a:extLst>
          </p:cNvPr>
          <p:cNvSpPr txBox="1"/>
          <p:nvPr/>
        </p:nvSpPr>
        <p:spPr>
          <a:xfrm>
            <a:off x="6864180" y="3500999"/>
            <a:ext cx="24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overrides/implements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DA4FE-EA20-858C-11BC-6BDB5C6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92" y="0"/>
            <a:ext cx="7927070" cy="1144800"/>
          </a:xfrm>
        </p:spPr>
        <p:txBody>
          <a:bodyPr/>
          <a:lstStyle/>
          <a:p>
            <a:r>
              <a:rPr 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Dynamic Polymorphism</a:t>
            </a:r>
            <a:r>
              <a:rPr lang="zh-TW" alt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典型使用結構與優點</a:t>
            </a:r>
            <a:endParaRPr lang="en-US" sz="3200" b="1" spc="-1" baseline="-25000" dirty="0">
              <a:solidFill>
                <a:srgbClr val="003399"/>
              </a:solidFill>
              <a:latin typeface="Times New Roman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0AFE71-72DB-519E-030F-6455AF883D77}"/>
              </a:ext>
            </a:extLst>
          </p:cNvPr>
          <p:cNvSpPr txBox="1"/>
          <p:nvPr/>
        </p:nvSpPr>
        <p:spPr>
          <a:xfrm>
            <a:off x="998143" y="2783279"/>
            <a:ext cx="696119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Shop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checkout(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.getPrice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checkout(Apple </a:t>
            </a:r>
            <a:r>
              <a:rPr lang="en-US" strike="sngStrike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.getPrice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trike="sngStrike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checkout(Orange </a:t>
            </a:r>
            <a:r>
              <a:rPr lang="en-US" strike="sngStrike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strike="sngStrike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.getPrice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trike="sngStrike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818BC7-6248-7D80-A5F4-5A1B8E43B688}"/>
              </a:ext>
            </a:extLst>
          </p:cNvPr>
          <p:cNvSpPr txBox="1"/>
          <p:nvPr/>
        </p:nvSpPr>
        <p:spPr>
          <a:xfrm>
            <a:off x="626417" y="1594706"/>
            <a:ext cx="811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接著，在需要</a:t>
            </a:r>
            <a:r>
              <a:rPr lang="en-US" altLang="zh-TW" dirty="0">
                <a:solidFill>
                  <a:srgbClr val="FF0000"/>
                </a:solidFill>
              </a:rPr>
              <a:t>Subclass</a:t>
            </a:r>
            <a:r>
              <a:rPr lang="zh-TW" altLang="en-US" dirty="0">
                <a:solidFill>
                  <a:srgbClr val="FF0000"/>
                </a:solidFill>
              </a:rPr>
              <a:t>當作參數的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zh-TW" altLang="en-US" dirty="0">
                <a:solidFill>
                  <a:srgbClr val="FF0000"/>
                </a:solidFill>
              </a:rPr>
              <a:t>上，改為利用</a:t>
            </a:r>
            <a:r>
              <a:rPr lang="en-US" altLang="zh-TW" dirty="0">
                <a:solidFill>
                  <a:srgbClr val="FF0000"/>
                </a:solidFill>
              </a:rPr>
              <a:t>Superclass</a:t>
            </a:r>
            <a:r>
              <a:rPr lang="zh-TW" altLang="en-US" dirty="0">
                <a:solidFill>
                  <a:srgbClr val="FF0000"/>
                </a:solidFill>
              </a:rPr>
              <a:t>當作參數，以避免為每一個</a:t>
            </a:r>
            <a:r>
              <a:rPr lang="en-US" altLang="zh-TW" dirty="0">
                <a:solidFill>
                  <a:srgbClr val="FF0000"/>
                </a:solidFill>
              </a:rPr>
              <a:t>Subclass</a:t>
            </a:r>
            <a:r>
              <a:rPr lang="zh-TW" altLang="en-US" dirty="0">
                <a:solidFill>
                  <a:srgbClr val="FF0000"/>
                </a:solidFill>
              </a:rPr>
              <a:t>產生重複的程式碼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C725CA9-1B26-F37D-24AE-60F030263073}"/>
              </a:ext>
            </a:extLst>
          </p:cNvPr>
          <p:cNvCxnSpPr>
            <a:cxnSpLocks/>
          </p:cNvCxnSpPr>
          <p:nvPr/>
        </p:nvCxnSpPr>
        <p:spPr>
          <a:xfrm>
            <a:off x="3681046" y="2321169"/>
            <a:ext cx="414216" cy="1107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DA4FE-EA20-858C-11BC-6BDB5C6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92" y="0"/>
            <a:ext cx="7942700" cy="1144800"/>
          </a:xfrm>
        </p:spPr>
        <p:txBody>
          <a:bodyPr/>
          <a:lstStyle/>
          <a:p>
            <a:r>
              <a:rPr 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Dynamic Polymorphism</a:t>
            </a:r>
            <a:r>
              <a:rPr lang="zh-TW" alt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典型使用結構與優點</a:t>
            </a:r>
            <a:endParaRPr lang="en-US" sz="3200" b="1" spc="-1" baseline="-25000" dirty="0">
              <a:solidFill>
                <a:srgbClr val="003399"/>
              </a:solidFill>
              <a:latin typeface="Times New Roman"/>
              <a:ea typeface="標楷體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EE35FC-A214-032F-86DE-B96E5977A531}"/>
              </a:ext>
            </a:extLst>
          </p:cNvPr>
          <p:cNvSpPr txBox="1"/>
          <p:nvPr/>
        </p:nvSpPr>
        <p:spPr>
          <a:xfrm>
            <a:off x="326289" y="1324601"/>
            <a:ext cx="61936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Apple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Shop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Shop();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output: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1426E8-88D6-1CE5-BA27-119F436C74FE}"/>
              </a:ext>
            </a:extLst>
          </p:cNvPr>
          <p:cNvSpPr txBox="1"/>
          <p:nvPr/>
        </p:nvSpPr>
        <p:spPr>
          <a:xfrm>
            <a:off x="263767" y="837108"/>
            <a:ext cx="56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最後，使用端可動態餵入</a:t>
            </a:r>
            <a:r>
              <a:rPr lang="en-US" altLang="zh-TW" dirty="0">
                <a:solidFill>
                  <a:srgbClr val="FF0000"/>
                </a:solidFill>
              </a:rPr>
              <a:t>Subclass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Object Instance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DC0CF73-636F-7744-177F-CA1095ED100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70625" y="1206440"/>
            <a:ext cx="1094975" cy="1239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078D60-CEA6-BF6D-79DE-242B7F6D7155}"/>
              </a:ext>
            </a:extLst>
          </p:cNvPr>
          <p:cNvSpPr txBox="1"/>
          <p:nvPr/>
        </p:nvSpPr>
        <p:spPr>
          <a:xfrm>
            <a:off x="2097453" y="3739766"/>
            <a:ext cx="513666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Shop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checkout(Fruit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.getPrice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4AC418-2ABE-E594-7F3C-60AFE03EA45D}"/>
              </a:ext>
            </a:extLst>
          </p:cNvPr>
          <p:cNvSpPr txBox="1"/>
          <p:nvPr/>
        </p:nvSpPr>
        <p:spPr>
          <a:xfrm>
            <a:off x="4752392" y="5430714"/>
            <a:ext cx="405945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C7EB9A0-9066-B0FC-B78D-1C4E343B5923}"/>
              </a:ext>
            </a:extLst>
          </p:cNvPr>
          <p:cNvCxnSpPr>
            <a:cxnSpLocks/>
          </p:cNvCxnSpPr>
          <p:nvPr/>
        </p:nvCxnSpPr>
        <p:spPr>
          <a:xfrm>
            <a:off x="4341447" y="2609711"/>
            <a:ext cx="832338" cy="1407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709F298-7E48-08A6-E419-407020BE1CA9}"/>
              </a:ext>
            </a:extLst>
          </p:cNvPr>
          <p:cNvCxnSpPr>
            <a:cxnSpLocks/>
          </p:cNvCxnSpPr>
          <p:nvPr/>
        </p:nvCxnSpPr>
        <p:spPr>
          <a:xfrm>
            <a:off x="4165600" y="4400202"/>
            <a:ext cx="1953846" cy="1359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2B3450-E98D-859E-7219-3B30ACDC4DB8}"/>
              </a:ext>
            </a:extLst>
          </p:cNvPr>
          <p:cNvSpPr txBox="1"/>
          <p:nvPr/>
        </p:nvSpPr>
        <p:spPr>
          <a:xfrm>
            <a:off x="5587481" y="4877628"/>
            <a:ext cx="3224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Dynamic polymorphism achieved by dynamic method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binding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29616AF-FAE4-DA93-D644-E4676D7ABB7D}"/>
              </a:ext>
            </a:extLst>
          </p:cNvPr>
          <p:cNvSpPr txBox="1"/>
          <p:nvPr/>
        </p:nvSpPr>
        <p:spPr>
          <a:xfrm>
            <a:off x="4880550" y="3366834"/>
            <a:ext cx="316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297443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DA4FE-EA20-858C-11BC-6BDB5C6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-124985"/>
            <a:ext cx="8028670" cy="1144800"/>
          </a:xfrm>
        </p:spPr>
        <p:txBody>
          <a:bodyPr/>
          <a:lstStyle/>
          <a:p>
            <a:r>
              <a:rPr 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Dynamic Polymorphism</a:t>
            </a:r>
            <a:r>
              <a:rPr lang="zh-TW" altLang="en-US" sz="3200" b="1" spc="-1" dirty="0">
                <a:solidFill>
                  <a:srgbClr val="003399"/>
                </a:solidFill>
                <a:latin typeface="Times New Roman"/>
                <a:ea typeface="標楷體"/>
              </a:rPr>
              <a:t>典型使用結構與優點</a:t>
            </a:r>
            <a:endParaRPr lang="en-US" sz="3200" b="1" spc="-1" baseline="-25000" dirty="0">
              <a:solidFill>
                <a:srgbClr val="003399"/>
              </a:solidFill>
              <a:latin typeface="Times New Roman"/>
              <a:ea typeface="標楷體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D988C0-DA75-6844-B3C4-30B1AE93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80" y="1323166"/>
            <a:ext cx="8229240" cy="3977280"/>
          </a:xfrm>
        </p:spPr>
        <p:txBody>
          <a:bodyPr/>
          <a:lstStyle/>
          <a:p>
            <a:r>
              <a:rPr lang="zh-TW" altLang="en-US" sz="3200" dirty="0"/>
              <a:t>帶來的好處是什麼</a:t>
            </a:r>
            <a:r>
              <a:rPr lang="en-US" altLang="zh-TW" sz="3200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假設要新增一個</a:t>
            </a:r>
            <a:r>
              <a:rPr lang="en-US" altLang="zh-TW" dirty="0"/>
              <a:t>Strawberry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，那麼</a:t>
            </a:r>
            <a:r>
              <a:rPr lang="en-US" altLang="zh-TW" dirty="0"/>
              <a:t>Shop Class</a:t>
            </a:r>
            <a:r>
              <a:rPr lang="zh-TW" altLang="en-US" dirty="0"/>
              <a:t>的</a:t>
            </a:r>
            <a:r>
              <a:rPr lang="en-US" altLang="zh-TW" dirty="0"/>
              <a:t>checkout</a:t>
            </a:r>
            <a:r>
              <a:rPr lang="zh-TW" altLang="en-US" dirty="0"/>
              <a:t>完全不需要修改</a:t>
            </a:r>
            <a:r>
              <a:rPr lang="en-US" altLang="zh-TW" dirty="0"/>
              <a:t>!</a:t>
            </a:r>
            <a:r>
              <a:rPr lang="zh-TW" altLang="en-US" dirty="0"/>
              <a:t> 易於擴充</a:t>
            </a:r>
            <a:r>
              <a:rPr lang="en-US" altLang="zh-TW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7413</TotalTime>
  <Words>361</Words>
  <Application>Microsoft Office PowerPoint</Application>
  <PresentationFormat>如螢幕大小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Arial</vt:lpstr>
      <vt:lpstr>Consolas</vt:lpstr>
      <vt:lpstr>Symbol</vt:lpstr>
      <vt:lpstr>Times New Roman</vt:lpstr>
      <vt:lpstr>Trebuchet MS</vt:lpstr>
      <vt:lpstr>Wingdings</vt:lpstr>
      <vt:lpstr>Office Theme</vt:lpstr>
      <vt:lpstr>Dynamic Polymorphism典型使用結構與優點</vt:lpstr>
      <vt:lpstr>Dynamic Polymorphism典型使用結構與優點</vt:lpstr>
      <vt:lpstr>Dynamic Polymorphism典型使用結構與優點</vt:lpstr>
      <vt:lpstr>Dynamic Polymorphism典型使用結構與優點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H A P T E R 1 Writing Your First Java Program</dc:title>
  <dc:subject/>
  <dc:creator>林宥辰</dc:creator>
  <dc:description/>
  <cp:lastModifiedBy>李信杰</cp:lastModifiedBy>
  <cp:revision>218</cp:revision>
  <dcterms:created xsi:type="dcterms:W3CDTF">2013-11-08T03:14:51Z</dcterms:created>
  <dcterms:modified xsi:type="dcterms:W3CDTF">2024-09-19T06:24:20Z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65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89</vt:i4>
  </property>
</Properties>
</file>