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sldIdLst>
    <p:sldId id="260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9A1FC5-660C-445E-9921-16AC47EF2F94}">
          <p14:sldIdLst/>
        </p14:section>
        <p14:section name="Untitled Section" id="{570E7F7E-178B-4BEF-A415-CB12D255E83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Wilkinson" initials="JW" lastIdx="0" clrIdx="0">
    <p:extLst>
      <p:ext uri="{19B8F6BF-5375-455C-9EA6-DF929625EA0E}">
        <p15:presenceInfo xmlns:p15="http://schemas.microsoft.com/office/powerpoint/2012/main" userId="S-1-5-21-1664130791-3153540899-3044996548-620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A8C"/>
    <a:srgbClr val="A51E37"/>
    <a:srgbClr val="B4A069"/>
    <a:srgbClr val="0F5D91"/>
    <a:srgbClr val="E2DFD8"/>
    <a:srgbClr val="E0DDD6"/>
    <a:srgbClr val="EAE7E0"/>
    <a:srgbClr val="F2F0EC"/>
    <a:srgbClr val="D7D4CD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6" autoAdjust="0"/>
    <p:restoredTop sz="96395" autoAdjust="0"/>
  </p:normalViewPr>
  <p:slideViewPr>
    <p:cSldViewPr snapToGrid="0">
      <p:cViewPr>
        <p:scale>
          <a:sx n="33" d="100"/>
          <a:sy n="33" d="100"/>
        </p:scale>
        <p:origin x="1094" y="-12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Wilkinson" userId="5a50c2db6233526a" providerId="LiveId" clId="{3774F336-05B4-4C30-99C0-5A3F1C481074}"/>
    <pc:docChg chg="delSld modSection">
      <pc:chgData name="Joe Wilkinson" userId="5a50c2db6233526a" providerId="LiveId" clId="{3774F336-05B4-4C30-99C0-5A3F1C481074}" dt="2022-12-09T12:57:06.261" v="0" actId="47"/>
      <pc:docMkLst>
        <pc:docMk/>
      </pc:docMkLst>
      <pc:sldChg chg="del">
        <pc:chgData name="Joe Wilkinson" userId="5a50c2db6233526a" providerId="LiveId" clId="{3774F336-05B4-4C30-99C0-5A3F1C481074}" dt="2022-12-09T12:57:06.261" v="0" actId="47"/>
        <pc:sldMkLst>
          <pc:docMk/>
          <pc:sldMk cId="2834366398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64797-9D2F-4255-8CEA-36CF6B34EA25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B0E47-C441-4C4E-A4F0-D3E6BAF4AF5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4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6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59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4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6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1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0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0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72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B9D7-E486-4CD1-973E-CC4B3B5250A4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4E9C-3F98-4826-B553-51E4A6E406A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2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>
            <a:extLst>
              <a:ext uri="{FF2B5EF4-FFF2-40B4-BE49-F238E27FC236}">
                <a16:creationId xmlns:a16="http://schemas.microsoft.com/office/drawing/2014/main" id="{24E8F8E4-3270-6261-9234-CCB8C5D1A4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48000" y="8819998"/>
            <a:ext cx="12960000" cy="26700184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GB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		</a:t>
            </a:r>
            <a:r>
              <a:rPr lang="da-DK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Introduction</a:t>
            </a:r>
            <a:endParaRPr lang="en-GB" sz="3200" b="1" dirty="0">
              <a:solidFill>
                <a:srgbClr val="A51E37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342900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Periodically driven quantum systems in a thermal environment generically settle to a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Floquet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-Gibbs state in a rotating frame (high driven frequency). </a:t>
            </a:r>
          </a:p>
          <a:p>
            <a:pPr marL="342900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laser-driven atomic systems the situation is typically more complicated, since the corresponding Hamiltonian is time-independent only in the rotating frame of the laser. </a:t>
            </a:r>
          </a:p>
          <a:p>
            <a:pPr marL="342900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such systems are exposed to periodic variations of external parameters, their actual Hamiltonian usually becomes a quasi-periodic function of time. </a:t>
            </a:r>
          </a:p>
          <a:p>
            <a:pPr marL="342900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show that systems of this type approach a stable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Floquet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-Gibbs state in an interaction picture that is connected to the Schrödinger picture by a quasi-periodic unitary transformation. </a:t>
            </a:r>
          </a:p>
          <a:p>
            <a:pPr>
              <a:lnSpc>
                <a:spcPct val="120000"/>
              </a:lnSpc>
            </a:pPr>
            <a:r>
              <a:rPr lang="en-GB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	</a:t>
            </a:r>
            <a:r>
              <a:rPr kumimoji="0" lang="da-DK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 Hamiltonian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A51E37"/>
              </a:solidFill>
              <a:effectLst/>
              <a:uLnTx/>
              <a:uFillTx/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defTabSz="4572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rgbClr val="A51E37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marR="0" lvl="0" indent="0" defTabSz="4572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		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Rotating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frame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of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laser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A51E37"/>
              </a:solidFill>
              <a:effectLst/>
              <a:uLnTx/>
              <a:uFillTx/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8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8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8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8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8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defRPr/>
            </a:pPr>
            <a:endParaRPr lang="en-GB" sz="3200" b="1" dirty="0">
              <a:solidFill>
                <a:srgbClr val="A51E37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defRPr/>
            </a:pPr>
            <a:endParaRPr lang="en-GB" sz="3200" b="1" dirty="0">
              <a:solidFill>
                <a:srgbClr val="A51E37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defRPr/>
            </a:pPr>
            <a:r>
              <a:rPr lang="en-GB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		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External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modulation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of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parameters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Redfield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equation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vs</a:t>
            </a:r>
            <a:r>
              <a:rPr lang="de-DE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</a:t>
            </a:r>
            <a:r>
              <a:rPr lang="de-DE" sz="3200" b="1" dirty="0" err="1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Effective</a:t>
            </a:r>
            <a:r>
              <a:rPr lang="de-DE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de-DE" sz="3200" b="1" dirty="0" err="1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Floquet</a:t>
            </a:r>
            <a:r>
              <a:rPr lang="de-DE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-Gibbs </a:t>
            </a:r>
            <a:r>
              <a:rPr lang="de-DE" sz="3200" b="1" dirty="0" err="1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ensemble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A51E37"/>
              </a:solidFill>
              <a:effectLst/>
              <a:uLnTx/>
              <a:uFillTx/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A51E37"/>
              </a:solidFill>
              <a:effectLst/>
              <a:uLnTx/>
              <a:uFillTx/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EECB22-A5B1-A492-5EBF-11A5EDB5FF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67606" y="1367881"/>
            <a:ext cx="27540000" cy="40068000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DA7ED83C-23CA-E9A4-918A-6D7006FF62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67213" y="8819998"/>
            <a:ext cx="12960000" cy="26700181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		</a:t>
            </a:r>
            <a:r>
              <a:rPr lang="de-DE" sz="3200" b="1" dirty="0" err="1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Weak</a:t>
            </a:r>
            <a:r>
              <a:rPr lang="de-DE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de-DE" sz="3200" b="1" dirty="0" err="1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coupling</a:t>
            </a:r>
            <a:r>
              <a:rPr lang="de-DE" sz="32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Magnus </a:t>
            </a:r>
            <a:r>
              <a:rPr lang="de-DE" sz="3200" b="1" dirty="0" err="1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expansion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A51E37"/>
              </a:solidFill>
              <a:effectLst/>
              <a:uLnTx/>
              <a:uFillTx/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6</a:t>
            </a:r>
            <a:r>
              <a:rPr lang="en-GB" sz="28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	</a:t>
            </a:r>
            <a:r>
              <a:rPr kumimoji="0" lang="da-DK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Perturbation theory</a:t>
            </a:r>
            <a:endParaRPr lang="en-US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AD81122-11F0-9935-BE9C-ECCE2B9DC4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2006" y="1367873"/>
            <a:ext cx="25711201" cy="2144671"/>
            <a:chOff x="2282006" y="1367873"/>
            <a:chExt cx="25711201" cy="2144671"/>
          </a:xfrm>
        </p:grpSpPr>
        <p:pic>
          <p:nvPicPr>
            <p:cNvPr id="28" name="Picture 27" descr="Text">
              <a:extLst>
                <a:ext uri="{FF2B5EF4-FFF2-40B4-BE49-F238E27FC236}">
                  <a16:creationId xmlns:a16="http://schemas.microsoft.com/office/drawing/2014/main" id="{8CF64B70-8278-0B1E-495C-44D803314E6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006" y="1367876"/>
              <a:ext cx="8352000" cy="2144668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6E82A5-FCF3-8C68-F49F-752434C8C1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548406" y="1367875"/>
              <a:ext cx="0" cy="2144666"/>
            </a:xfrm>
            <a:prstGeom prst="line">
              <a:avLst/>
            </a:prstGeom>
            <a:ln w="6350">
              <a:solidFill>
                <a:srgbClr val="A51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505AF31-632B-E5C0-57DA-A329C22919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462806" y="1367873"/>
              <a:ext cx="6948000" cy="2144668"/>
            </a:xfrm>
            <a:prstGeom prst="rect">
              <a:avLst/>
            </a:prstGeom>
            <a:noFill/>
            <a:ln w="127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GB" sz="4800" b="1" dirty="0">
                  <a:solidFill>
                    <a:srgbClr val="A51E37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Faculty of Science</a:t>
              </a:r>
            </a:p>
            <a:p>
              <a:r>
                <a:rPr lang="en-GB" sz="3600" b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Institute for Theoretical Physics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DDB8A4-F73F-85B3-91FB-CC9F88EDE9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239605" y="1367873"/>
              <a:ext cx="6753602" cy="2144668"/>
            </a:xfrm>
            <a:prstGeom prst="rect">
              <a:avLst/>
            </a:prstGeom>
            <a:noFill/>
            <a:ln w="127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GB" sz="3600" b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Theoretical Atomic Physics and Synthetic Quantum Systems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4FEDFE5-9518-C79A-B23A-30C6AACBC7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67587" y="3969744"/>
            <a:ext cx="27539999" cy="4291200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132FE8A1-BC53-7B6F-0E0D-E16D9B87A8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47999" y="36633768"/>
            <a:ext cx="20975117" cy="3171401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GB" sz="36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References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[1] R. H. Lehmberg, </a:t>
            </a:r>
            <a:r>
              <a:rPr lang="en-GB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Radiation from an 𝑁-Atom System. I. General Formalism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Phys. Rev. A 2, 883 (1970).</a:t>
            </a:r>
            <a:endParaRPr lang="en-GB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[2] C. </a:t>
            </a:r>
            <a:r>
              <a:rPr lang="en-GB" sz="20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Nill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K. </a:t>
            </a:r>
            <a:r>
              <a:rPr lang="en-GB" sz="20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Brandner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B. Olmos, F. </a:t>
            </a:r>
            <a:r>
              <a:rPr lang="en-GB" sz="20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Carollo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I. </a:t>
            </a:r>
            <a:r>
              <a:rPr lang="en-GB" sz="20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Lesanovsky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Many-Body Radiative Decay in Strongly Interacting Rydberg Ensembles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GB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Phys. Rev. Lett. </a:t>
            </a:r>
            <a:r>
              <a:rPr lang="en-GB" sz="2000" b="1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129</a:t>
            </a:r>
            <a:r>
              <a:rPr lang="en-GB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243202 (2022)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[3] </a:t>
            </a:r>
            <a:r>
              <a:rPr lang="en-U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K. B. Whaley and J. C. Light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Rotating-frame transformations: A new approximation for multiphoton absorption and dissociation in laser fields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Phys. Rev. A </a:t>
            </a:r>
            <a:r>
              <a:rPr lang="en-US" sz="2000" b="1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29</a:t>
            </a:r>
            <a:r>
              <a:rPr lang="en-US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1188 </a:t>
            </a:r>
            <a:r>
              <a:rPr lang="en-GB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(2022)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[4] T. Mori, </a:t>
            </a:r>
            <a:r>
              <a:rPr lang="en-US" sz="20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Floquet</a:t>
            </a:r>
            <a:r>
              <a:rPr lang="en-US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States in Open Quantum Systems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GB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Annu. Rev. </a:t>
            </a:r>
            <a:r>
              <a:rPr lang="en-GB" sz="2000" dirty="0" err="1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Condens</a:t>
            </a:r>
            <a:r>
              <a:rPr lang="en-GB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Matter Phys </a:t>
            </a:r>
            <a:r>
              <a:rPr lang="en-GB" sz="2000" b="1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14</a:t>
            </a:r>
            <a:r>
              <a:rPr lang="en-GB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35 (2023)</a:t>
            </a:r>
            <a:endParaRPr lang="en-GB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[5] </a:t>
            </a:r>
            <a:r>
              <a:rPr lang="en-U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J. R. Johansson, P. D. Nation, and F. Nori, </a:t>
            </a:r>
            <a:r>
              <a:rPr lang="en-US" sz="20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QuTiP</a:t>
            </a:r>
            <a:r>
              <a:rPr lang="en-US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2: A Python framework for the dynamics of open quantum systems</a:t>
            </a:r>
            <a:r>
              <a:rPr lang="en-U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Comp. Phys. Comm. </a:t>
            </a:r>
            <a:r>
              <a:rPr lang="en-US" sz="2000" b="1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184</a:t>
            </a:r>
            <a:r>
              <a:rPr lang="en-US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1234 (2013),</a:t>
            </a:r>
            <a:endParaRPr lang="en-GB" sz="2000" dirty="0">
              <a:solidFill>
                <a:srgbClr val="415A8C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[6] T. </a:t>
            </a:r>
            <a:r>
              <a:rPr lang="en-GB" sz="20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Kuwahara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T. Mori and K. Saito, </a:t>
            </a:r>
            <a:r>
              <a:rPr lang="en-US" sz="20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Floquet</a:t>
            </a:r>
            <a:r>
              <a:rPr lang="en-US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–Magnus theory and generic transient dynamics in periodically driven many-body quantum systems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GB" sz="2000" dirty="0">
                <a:solidFill>
                  <a:srgbClr val="415A8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Ann. Phys., 367 (2016)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345757E2-4857-250F-E5DE-4BFE9724C99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367587" y="8260944"/>
            <a:ext cx="27539999" cy="0"/>
          </a:xfrm>
          <a:prstGeom prst="line">
            <a:avLst/>
          </a:prstGeom>
          <a:ln w="57150">
            <a:solidFill>
              <a:srgbClr val="A51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0B890704-7A28-6B11-3F06-8D90C8C33D3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367585" y="36131843"/>
            <a:ext cx="27539999" cy="0"/>
          </a:xfrm>
          <a:prstGeom prst="line">
            <a:avLst/>
          </a:prstGeom>
          <a:ln w="57150">
            <a:solidFill>
              <a:srgbClr val="A51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BC92748-83FA-F6F4-F689-4D2670A6C6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47598" y="4171408"/>
            <a:ext cx="27180000" cy="2123658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ctr"/>
            <a:r>
              <a:rPr lang="en-US" sz="8800" b="1" i="0" strike="noStrike" baseline="0" dirty="0" err="1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Floquet</a:t>
            </a:r>
            <a:r>
              <a:rPr lang="en-US" sz="8800" b="1" i="0" strike="noStrike" baseline="0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-Gibbs states in laser driven atomic systems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cap="small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Wilson S. Martins [Tübingen], Kay </a:t>
            </a:r>
            <a:r>
              <a:rPr lang="en-US" sz="4000" cap="small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Brandner</a:t>
            </a:r>
            <a:r>
              <a:rPr lang="en-US" sz="4000" cap="small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[Nottingham], Federico </a:t>
            </a:r>
            <a:r>
              <a:rPr lang="en-US" sz="4000" cap="small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Carollo</a:t>
            </a:r>
            <a:r>
              <a:rPr lang="en-US" sz="4000" cap="small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[Tübingen], and Igor </a:t>
            </a:r>
            <a:r>
              <a:rPr lang="en-US" sz="4000" cap="small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Lesanovsky</a:t>
            </a:r>
            <a:r>
              <a:rPr lang="en-US" sz="4000" cap="small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[Nottingham, Tübingen]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8867E1AB-737A-5DE4-E171-EB6E94538F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47598" y="7652289"/>
            <a:ext cx="27180000" cy="430887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GB" sz="2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Institut</a:t>
            </a:r>
            <a:r>
              <a:rPr lang="en-GB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für </a:t>
            </a:r>
            <a:r>
              <a:rPr lang="en-GB" sz="2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Theoretische</a:t>
            </a:r>
            <a:r>
              <a:rPr lang="en-GB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Physik</a:t>
            </a:r>
            <a:r>
              <a:rPr lang="en-GB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Universität Tübingen, Auf der </a:t>
            </a:r>
            <a:r>
              <a:rPr lang="en-GB" sz="2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Morgenstelle</a:t>
            </a:r>
            <a:r>
              <a:rPr lang="en-GB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14, 72076 Tübingen, Germany	</a:t>
            </a:r>
          </a:p>
        </p:txBody>
      </p: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7C52F3DF-8C47-4965-0C93-DCF3446342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137606" y="8782196"/>
            <a:ext cx="0" cy="26735698"/>
          </a:xfrm>
          <a:prstGeom prst="line">
            <a:avLst/>
          </a:prstGeom>
          <a:ln w="57150">
            <a:solidFill>
              <a:srgbClr val="A51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835C986-BC6C-F4E2-3124-10AD074AAD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37517" y="36633768"/>
            <a:ext cx="5289696" cy="3171401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de-DE" sz="3600" b="1" dirty="0">
                <a:solidFill>
                  <a:srgbClr val="A51E37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Contact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Wilson S. Martins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wilson.santana-martins@uni-tuebingen.de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Institut für Theoretische Physik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Auf der Morgenstelle 14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72076 Tübingen, Germany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8C4788-7ED6-9391-0040-506843C3D8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2001" y="40752120"/>
            <a:ext cx="25711211" cy="1080001"/>
            <a:chOff x="2281985" y="40355880"/>
            <a:chExt cx="25711211" cy="1080001"/>
          </a:xfrm>
        </p:grpSpPr>
        <p:pic>
          <p:nvPicPr>
            <p:cNvPr id="7" name="Picture 6" descr="Text">
              <a:extLst>
                <a:ext uri="{FF2B5EF4-FFF2-40B4-BE49-F238E27FC236}">
                  <a16:creationId xmlns:a16="http://schemas.microsoft.com/office/drawing/2014/main" id="{2A6A7176-4389-6AF7-44A2-7EED573F8CE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985" y="40355881"/>
              <a:ext cx="4205853" cy="108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D167D-C9A3-6FAD-9A31-C31B251063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43" b="10165"/>
            <a:stretch/>
          </p:blipFill>
          <p:spPr>
            <a:xfrm>
              <a:off x="25158197" y="40355880"/>
              <a:ext cx="2834999" cy="108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1AFC583-735D-C9E5-30B1-5F7569D7DE23}"/>
              </a:ext>
            </a:extLst>
          </p:cNvPr>
          <p:cNvSpPr txBox="1"/>
          <p:nvPr/>
        </p:nvSpPr>
        <p:spPr>
          <a:xfrm>
            <a:off x="9093329" y="16362020"/>
            <a:ext cx="55493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1. </a:t>
            </a:r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Sketch of the system and environment</a:t>
            </a:r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system consists in a chain of atoms embedded in a thermal environment of harmonic oscillators. The atomic states are driven by a laser field and the atoms interact locally.</a:t>
            </a:r>
            <a:endParaRPr lang="en-GB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44BEDFFE-7537-47C5-0FF9-3D10AD9B8115}"/>
              </a:ext>
            </a:extLst>
          </p:cNvPr>
          <p:cNvGrpSpPr/>
          <p:nvPr/>
        </p:nvGrpSpPr>
        <p:grpSpPr>
          <a:xfrm>
            <a:off x="15534642" y="14536586"/>
            <a:ext cx="13320000" cy="15359317"/>
            <a:chOff x="1377078" y="30988381"/>
            <a:chExt cx="13320000" cy="81945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43C61-B7FE-05BB-12F3-521CF4EA25E9}"/>
                </a:ext>
              </a:extLst>
            </p:cNvPr>
            <p:cNvSpPr/>
            <p:nvPr/>
          </p:nvSpPr>
          <p:spPr>
            <a:xfrm>
              <a:off x="1377078" y="30988381"/>
              <a:ext cx="13320000" cy="8194521"/>
            </a:xfrm>
            <a:prstGeom prst="rect">
              <a:avLst/>
            </a:prstGeom>
            <a:solidFill>
              <a:srgbClr val="A51E37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51B5D51-8BEB-096F-403A-C8A68B498246}"/>
                </a:ext>
              </a:extLst>
            </p:cNvPr>
            <p:cNvSpPr>
              <a:spLocks/>
            </p:cNvSpPr>
            <p:nvPr/>
          </p:nvSpPr>
          <p:spPr>
            <a:xfrm>
              <a:off x="1792804" y="33784802"/>
              <a:ext cx="6480000" cy="533008"/>
            </a:xfrm>
            <a:prstGeom prst="rect">
              <a:avLst/>
            </a:prstGeom>
            <a:noFill/>
            <a:ln w="127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360000" bIns="0" numCol="1" rtlCol="0" anchor="t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24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A51E37"/>
                  </a:solidFill>
                  <a:effectLst/>
                  <a:uLnTx/>
                  <a:uFillTx/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3.2	</a:t>
              </a:r>
              <a:r>
                <a:rPr kumimoji="0" lang="da-DK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A51E37"/>
                  </a:solidFill>
                  <a:effectLst/>
                  <a:uLnTx/>
                  <a:uFillTx/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Important perturbative scales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  <a:p>
              <a:pPr>
                <a:lnSpc>
                  <a:spcPct val="120000"/>
                </a:lnSpc>
              </a:pPr>
              <a:endPara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55511B-A860-8C3E-68B0-C2C91019C6EF}"/>
                </a:ext>
              </a:extLst>
            </p:cNvPr>
            <p:cNvSpPr>
              <a:spLocks/>
            </p:cNvSpPr>
            <p:nvPr/>
          </p:nvSpPr>
          <p:spPr>
            <a:xfrm>
              <a:off x="1461975" y="31039648"/>
              <a:ext cx="6480000" cy="540929"/>
            </a:xfrm>
            <a:prstGeom prst="rect">
              <a:avLst/>
            </a:prstGeom>
            <a:noFill/>
            <a:ln w="127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tIns="0" rIns="0" bIns="0" numCol="1" rtlCol="0" anchor="t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24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A51E37"/>
                  </a:solidFill>
                  <a:effectLst/>
                  <a:uLnTx/>
                  <a:uFillTx/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3.</a:t>
              </a:r>
              <a:r>
                <a:rPr lang="en-GB" sz="2800" b="1" dirty="0">
                  <a:solidFill>
                    <a:srgbClr val="A51E37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A51E37"/>
                  </a:solidFill>
                  <a:effectLst/>
                  <a:uLnTx/>
                  <a:uFillTx/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	</a:t>
              </a:r>
              <a:r>
                <a:rPr kumimoji="0" lang="da-DK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A51E37"/>
                  </a:solidFill>
                  <a:effectLst/>
                  <a:uLnTx/>
                  <a:uFillTx/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Fermi Golden Rule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  <a:p>
              <a:pPr>
                <a:lnSpc>
                  <a:spcPct val="120000"/>
                </a:lnSpc>
              </a:pPr>
              <a:endPara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>
                <a:lnSpc>
                  <a:spcPct val="120000"/>
                </a:lnSpc>
              </a:pPr>
              <a:endPara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>
                <a:lnSpc>
                  <a:spcPct val="120000"/>
                </a:lnSpc>
              </a:pPr>
              <a:endPara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8FEF3-D5FE-D2B4-DE44-192FF83A94BD}"/>
              </a:ext>
            </a:extLst>
          </p:cNvPr>
          <p:cNvSpPr>
            <a:spLocks/>
          </p:cNvSpPr>
          <p:nvPr/>
        </p:nvSpPr>
        <p:spPr>
          <a:xfrm>
            <a:off x="15765906" y="22935382"/>
            <a:ext cx="6480000" cy="7242098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0" bIns="0" numCol="1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E992D7C0-0394-A862-D7C8-54FAA755D286}"/>
              </a:ext>
            </a:extLst>
          </p:cNvPr>
          <p:cNvSpPr/>
          <p:nvPr/>
        </p:nvSpPr>
        <p:spPr>
          <a:xfrm>
            <a:off x="15583937" y="32077819"/>
            <a:ext cx="6840000" cy="360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D39482D8-78B8-C67D-493C-571D97DA9CA7}"/>
              </a:ext>
            </a:extLst>
          </p:cNvPr>
          <p:cNvSpPr>
            <a:spLocks/>
          </p:cNvSpPr>
          <p:nvPr/>
        </p:nvSpPr>
        <p:spPr>
          <a:xfrm>
            <a:off x="15602346" y="29895904"/>
            <a:ext cx="5170356" cy="5197392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7		</a:t>
            </a:r>
            <a:r>
              <a:rPr kumimoji="0" lang="da-DK" sz="3200" b="1" i="0" u="none" strike="noStrike" kern="1200" cap="none" spc="0" normalizeH="0" baseline="0" noProof="0" dirty="0">
                <a:ln>
                  <a:noFill/>
                </a:ln>
                <a:solidFill>
                  <a:srgbClr val="A51E37"/>
                </a:solidFill>
                <a:effectLst/>
                <a:uLnTx/>
                <a:uFillTx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Conclusions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A51E37"/>
              </a:solidFill>
              <a:effectLst/>
              <a:uLnTx/>
              <a:uFillTx/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Our work offers:</a:t>
            </a:r>
          </a:p>
          <a:p>
            <a:pPr marL="800100" lvl="1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theoretical modelling for reservoir-induced stabilized system at long times within a class of experimentally relevant systems;</a:t>
            </a:r>
          </a:p>
          <a:p>
            <a:pPr marL="800100" lvl="1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counterpart for nonequilibrium, system and reservoir;</a:t>
            </a:r>
          </a:p>
          <a:p>
            <a:pPr marL="800100" lvl="1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en-GB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route for application of such scenarios in quantum devices with thermodynamically consistent description. </a:t>
            </a:r>
          </a:p>
          <a:p>
            <a:pPr marL="800100" lvl="1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9" name="Imagem 1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97F8029-7F6F-A95C-C9F1-DA812CCF4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67" y="13398877"/>
            <a:ext cx="5344010" cy="3156845"/>
          </a:xfrm>
          <a:prstGeom prst="rect">
            <a:avLst/>
          </a:prstGeom>
        </p:spPr>
      </p:pic>
      <p:pic>
        <p:nvPicPr>
          <p:cNvPr id="21" name="Imagem 2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A2DF970-07F5-2DCE-96C2-EC3D2E91C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812" y="30463421"/>
            <a:ext cx="8707467" cy="3731772"/>
          </a:xfrm>
          <a:prstGeom prst="rect">
            <a:avLst/>
          </a:prstGeom>
        </p:spPr>
      </p:pic>
      <p:pic>
        <p:nvPicPr>
          <p:cNvPr id="29" name="Imagem 28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DA0F3CD8-6DEE-B237-FF34-A32762FE8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8" y="30845404"/>
            <a:ext cx="3240086" cy="2521966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E748394D-E1C5-41B2-8452-5B6FF93F4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68" y="30747712"/>
            <a:ext cx="8499358" cy="3767757"/>
          </a:xfrm>
          <a:prstGeom prst="rect">
            <a:avLst/>
          </a:prstGeom>
        </p:spPr>
      </p:pic>
      <p:sp>
        <p:nvSpPr>
          <p:cNvPr id="5" name="TextBox 46">
            <a:extLst>
              <a:ext uri="{FF2B5EF4-FFF2-40B4-BE49-F238E27FC236}">
                <a16:creationId xmlns:a16="http://schemas.microsoft.com/office/drawing/2014/main" id="{91492BFB-CDAC-93EE-2BFF-31506FF1D631}"/>
              </a:ext>
            </a:extLst>
          </p:cNvPr>
          <p:cNvSpPr txBox="1"/>
          <p:nvPr/>
        </p:nvSpPr>
        <p:spPr>
          <a:xfrm>
            <a:off x="1454831" y="33128634"/>
            <a:ext cx="34868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3. </a:t>
            </a:r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External modulation of parameters</a:t>
            </a:r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propose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modulation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ground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state-Rydberg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level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frequency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that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reached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magnetic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fields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applied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atomic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ensemble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GB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D41759-28C9-F8FE-8C70-6EE1D41EBDFC}"/>
                  </a:ext>
                </a:extLst>
              </p:cNvPr>
              <p:cNvSpPr txBox="1"/>
              <p:nvPr/>
            </p:nvSpPr>
            <p:spPr>
              <a:xfrm>
                <a:off x="3367854" y="14201786"/>
                <a:ext cx="24767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D41759-28C9-F8FE-8C70-6EE1D41E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54" y="14201786"/>
                <a:ext cx="2476704" cy="369332"/>
              </a:xfrm>
              <a:prstGeom prst="rect">
                <a:avLst/>
              </a:prstGeom>
              <a:blipFill>
                <a:blip r:embed="rId8"/>
                <a:stretch>
                  <a:fillRect l="-4177" t="-26667" r="-49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5738B41-CF0A-8090-E9C9-DBFD606603F1}"/>
                  </a:ext>
                </a:extLst>
              </p:cNvPr>
              <p:cNvSpPr txBox="1"/>
              <p:nvPr/>
            </p:nvSpPr>
            <p:spPr>
              <a:xfrm>
                <a:off x="3361297" y="15344248"/>
                <a:ext cx="247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5738B41-CF0A-8090-E9C9-DBFD6066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97" y="15344248"/>
                <a:ext cx="2475293" cy="369332"/>
              </a:xfrm>
              <a:prstGeom prst="rect">
                <a:avLst/>
              </a:prstGeom>
              <a:blipFill>
                <a:blip r:embed="rId9"/>
                <a:stretch>
                  <a:fillRect l="-2217"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766566C-207D-FC09-A6C2-4CB5BC79D680}"/>
                  </a:ext>
                </a:extLst>
              </p:cNvPr>
              <p:cNvSpPr txBox="1"/>
              <p:nvPr/>
            </p:nvSpPr>
            <p:spPr>
              <a:xfrm>
                <a:off x="1810343" y="16315956"/>
                <a:ext cx="7257349" cy="4806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sSubSup>
                          <m:sSubSup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766566C-207D-FC09-A6C2-4CB5BC79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43" y="16315956"/>
                <a:ext cx="7257349" cy="480644"/>
              </a:xfrm>
              <a:prstGeom prst="rect">
                <a:avLst/>
              </a:prstGeom>
              <a:blipFill>
                <a:blip r:embed="rId10"/>
                <a:stretch>
                  <a:fillRect t="-5000" b="-275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9B8A1D-FDD1-600F-D73F-2CDC6C0DFFF1}"/>
                  </a:ext>
                </a:extLst>
              </p:cNvPr>
              <p:cNvSpPr txBox="1"/>
              <p:nvPr/>
            </p:nvSpPr>
            <p:spPr>
              <a:xfrm>
                <a:off x="3326938" y="29167330"/>
                <a:ext cx="7085150" cy="1033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de-D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9B8A1D-FDD1-600F-D73F-2CDC6C0DF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38" y="29167330"/>
                <a:ext cx="7085150" cy="1033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77D9C6C-EDDB-6A2E-DF00-F551C5721108}"/>
                  </a:ext>
                </a:extLst>
              </p:cNvPr>
              <p:cNvSpPr txBox="1"/>
              <p:nvPr/>
            </p:nvSpPr>
            <p:spPr>
              <a:xfrm>
                <a:off x="6035963" y="17769421"/>
                <a:ext cx="2990028" cy="1033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m:rPr>
                                  <m:sty m:val="p"/>
                                </m:rPr>
                                <a:rPr lang="de-DE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77D9C6C-EDDB-6A2E-DF00-F551C5721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963" y="17769421"/>
                <a:ext cx="2990028" cy="10336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">
                <a:extLst>
                  <a:ext uri="{FF2B5EF4-FFF2-40B4-BE49-F238E27FC236}">
                    <a16:creationId xmlns:a16="http://schemas.microsoft.com/office/drawing/2014/main" id="{E61899C9-6DE2-1499-7C76-BB257A373465}"/>
                  </a:ext>
                </a:extLst>
              </p:cNvPr>
              <p:cNvSpPr txBox="1"/>
              <p:nvPr/>
            </p:nvSpPr>
            <p:spPr>
              <a:xfrm>
                <a:off x="19531285" y="9946028"/>
                <a:ext cx="4729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sz="2400" dirty="0"/>
                  <a:t>,</a:t>
                </a:r>
              </a:p>
            </p:txBody>
          </p:sp>
        </mc:Choice>
        <mc:Fallback xmlns="">
          <p:sp>
            <p:nvSpPr>
              <p:cNvPr id="18" name="TextBox 1">
                <a:extLst>
                  <a:ext uri="{FF2B5EF4-FFF2-40B4-BE49-F238E27FC236}">
                    <a16:creationId xmlns:a16="http://schemas.microsoft.com/office/drawing/2014/main" id="{E61899C9-6DE2-1499-7C76-BB257A373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285" y="9946028"/>
                <a:ext cx="4729052" cy="369332"/>
              </a:xfrm>
              <a:prstGeom prst="rect">
                <a:avLst/>
              </a:prstGeom>
              <a:blipFill>
                <a:blip r:embed="rId13"/>
                <a:stretch>
                  <a:fillRect l="-2320" t="-26667" r="-2835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7">
                <a:extLst>
                  <a:ext uri="{FF2B5EF4-FFF2-40B4-BE49-F238E27FC236}">
                    <a16:creationId xmlns:a16="http://schemas.microsoft.com/office/drawing/2014/main" id="{40E857F7-2DEA-3570-C5BB-EC7EBD059438}"/>
                  </a:ext>
                </a:extLst>
              </p:cNvPr>
              <p:cNvSpPr txBox="1"/>
              <p:nvPr/>
            </p:nvSpPr>
            <p:spPr>
              <a:xfrm>
                <a:off x="23797170" y="10811236"/>
                <a:ext cx="4657622" cy="476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7">
                <a:extLst>
                  <a:ext uri="{FF2B5EF4-FFF2-40B4-BE49-F238E27FC236}">
                    <a16:creationId xmlns:a16="http://schemas.microsoft.com/office/drawing/2014/main" id="{40E857F7-2DEA-3570-C5BB-EC7EBD05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170" y="10811236"/>
                <a:ext cx="4657622" cy="4765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68DC9118-78ED-128C-5306-6275233D445C}"/>
                  </a:ext>
                </a:extLst>
              </p:cNvPr>
              <p:cNvSpPr txBox="1"/>
              <p:nvPr/>
            </p:nvSpPr>
            <p:spPr>
              <a:xfrm>
                <a:off x="16027188" y="11861159"/>
                <a:ext cx="3083068" cy="11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68DC9118-78ED-128C-5306-6275233D4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188" y="11861159"/>
                <a:ext cx="3083068" cy="11008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>
                <a:extLst>
                  <a:ext uri="{FF2B5EF4-FFF2-40B4-BE49-F238E27FC236}">
                    <a16:creationId xmlns:a16="http://schemas.microsoft.com/office/drawing/2014/main" id="{4F6A12B0-948F-98ED-6BF9-EEC9211467D3}"/>
                  </a:ext>
                </a:extLst>
              </p:cNvPr>
              <p:cNvSpPr txBox="1"/>
              <p:nvPr/>
            </p:nvSpPr>
            <p:spPr>
              <a:xfrm>
                <a:off x="19110256" y="12110089"/>
                <a:ext cx="1402692" cy="469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10">
                <a:extLst>
                  <a:ext uri="{FF2B5EF4-FFF2-40B4-BE49-F238E27FC236}">
                    <a16:creationId xmlns:a16="http://schemas.microsoft.com/office/drawing/2014/main" id="{4F6A12B0-948F-98ED-6BF9-EEC92114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256" y="12110089"/>
                <a:ext cx="1402692" cy="4691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2870A98C-1DA0-E61F-4CED-224CF0B7F84F}"/>
                  </a:ext>
                </a:extLst>
              </p:cNvPr>
              <p:cNvSpPr txBox="1"/>
              <p:nvPr/>
            </p:nvSpPr>
            <p:spPr>
              <a:xfrm>
                <a:off x="21023235" y="12720654"/>
                <a:ext cx="8755025" cy="502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𝑖𝑉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Sup>
                          <m:sSubSupPr>
                            <m:ctrlP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</m:sSub>
                    <m:sSubSup>
                      <m:sSubSup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2870A98C-1DA0-E61F-4CED-224CF0B7F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235" y="12720654"/>
                <a:ext cx="8755025" cy="502253"/>
              </a:xfrm>
              <a:prstGeom prst="rect">
                <a:avLst/>
              </a:prstGeom>
              <a:blipFill>
                <a:blip r:embed="rId17"/>
                <a:stretch>
                  <a:fillRect t="-3659" b="-256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have Esquerda 15">
            <a:extLst>
              <a:ext uri="{FF2B5EF4-FFF2-40B4-BE49-F238E27FC236}">
                <a16:creationId xmlns:a16="http://schemas.microsoft.com/office/drawing/2014/main" id="{0216178A-206E-524A-4144-A2F28AACA346}"/>
              </a:ext>
            </a:extLst>
          </p:cNvPr>
          <p:cNvSpPr/>
          <p:nvPr/>
        </p:nvSpPr>
        <p:spPr>
          <a:xfrm rot="16200000" flipV="1">
            <a:off x="27477680" y="11987326"/>
            <a:ext cx="307910" cy="26856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050115BF-5085-6352-73D4-0C0208118B7A}"/>
                  </a:ext>
                </a:extLst>
              </p:cNvPr>
              <p:cNvSpPr txBox="1"/>
              <p:nvPr/>
            </p:nvSpPr>
            <p:spPr>
              <a:xfrm>
                <a:off x="26647670" y="13412013"/>
                <a:ext cx="2070310" cy="464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sub>
                        <m:sup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de-D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050115BF-5085-6352-73D4-0C0208118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670" y="13412013"/>
                <a:ext cx="2070310" cy="4642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2">
                <a:extLst>
                  <a:ext uri="{FF2B5EF4-FFF2-40B4-BE49-F238E27FC236}">
                    <a16:creationId xmlns:a16="http://schemas.microsoft.com/office/drawing/2014/main" id="{0B9EC7CF-F414-52AD-2DAD-8AB1ADF40EA6}"/>
                  </a:ext>
                </a:extLst>
              </p:cNvPr>
              <p:cNvSpPr txBox="1"/>
              <p:nvPr/>
            </p:nvSpPr>
            <p:spPr>
              <a:xfrm>
                <a:off x="16636974" y="10813543"/>
                <a:ext cx="4804392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2">
                <a:extLst>
                  <a:ext uri="{FF2B5EF4-FFF2-40B4-BE49-F238E27FC236}">
                    <a16:creationId xmlns:a16="http://schemas.microsoft.com/office/drawing/2014/main" id="{0B9EC7CF-F414-52AD-2DAD-8AB1ADF4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6974" y="10813543"/>
                <a:ext cx="4804392" cy="5809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7CE2478-1717-AEE7-5CF9-3D40ABFA70E4}"/>
                  </a:ext>
                </a:extLst>
              </p:cNvPr>
              <p:cNvSpPr txBox="1"/>
              <p:nvPr/>
            </p:nvSpPr>
            <p:spPr>
              <a:xfrm>
                <a:off x="1547598" y="17763073"/>
                <a:ext cx="4357861" cy="1033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de-D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D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7CE2478-1717-AEE7-5CF9-3D40ABFA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98" y="17763073"/>
                <a:ext cx="4357861" cy="10336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D955838-2C7A-AB18-C56D-78A186546E38}"/>
                  </a:ext>
                </a:extLst>
              </p:cNvPr>
              <p:cNvSpPr txBox="1"/>
              <p:nvPr/>
            </p:nvSpPr>
            <p:spPr>
              <a:xfrm>
                <a:off x="2251898" y="20971139"/>
                <a:ext cx="2153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]=0,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D955838-2C7A-AB18-C56D-78A18654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98" y="20971139"/>
                <a:ext cx="2153410" cy="369332"/>
              </a:xfrm>
              <a:prstGeom prst="rect">
                <a:avLst/>
              </a:prstGeom>
              <a:blipFill>
                <a:blip r:embed="rId21"/>
                <a:stretch>
                  <a:fillRect l="-8475" t="-24590" r="-1130" b="-49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98AFE32-746D-2BAD-F20A-7C12839D2DB3}"/>
                  </a:ext>
                </a:extLst>
              </p:cNvPr>
              <p:cNvSpPr txBox="1"/>
              <p:nvPr/>
            </p:nvSpPr>
            <p:spPr>
              <a:xfrm>
                <a:off x="2251898" y="20357327"/>
                <a:ext cx="3486917" cy="441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  <m:sup>
                        <m: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</a:rPr>
                              <m:t>atom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laser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98AFE32-746D-2BAD-F20A-7C12839D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98" y="20357327"/>
                <a:ext cx="3486917" cy="441788"/>
              </a:xfrm>
              <a:prstGeom prst="rect">
                <a:avLst/>
              </a:prstGeom>
              <a:blipFill>
                <a:blip r:embed="rId22"/>
                <a:stretch>
                  <a:fillRect t="-8219" r="-4371" b="-369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9ED4C64-122C-5149-102A-FC96AE6383E3}"/>
                  </a:ext>
                </a:extLst>
              </p:cNvPr>
              <p:cNvSpPr txBox="1"/>
              <p:nvPr/>
            </p:nvSpPr>
            <p:spPr>
              <a:xfrm>
                <a:off x="6277997" y="20025231"/>
                <a:ext cx="5856691" cy="113082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atom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acc>
                            <m:accPr>
                              <m:chr m:val="̃"/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sSubSup>
                                <m:sSubSup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9ED4C64-122C-5149-102A-FC96AE638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97" y="20025231"/>
                <a:ext cx="5856691" cy="113082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4259827-53CB-9C94-4CF1-AD601CA03138}"/>
                  </a:ext>
                </a:extLst>
              </p:cNvPr>
              <p:cNvSpPr txBox="1"/>
              <p:nvPr/>
            </p:nvSpPr>
            <p:spPr>
              <a:xfrm>
                <a:off x="12690110" y="20021391"/>
                <a:ext cx="1510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400" dirty="0"/>
                  <a:t>-</a:t>
                </a:r>
                <a:r>
                  <a:rPr lang="de-DE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4259827-53CB-9C94-4CF1-AD601CA0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110" y="20021391"/>
                <a:ext cx="1510413" cy="369332"/>
              </a:xfrm>
              <a:prstGeom prst="rect">
                <a:avLst/>
              </a:prstGeom>
              <a:blipFill>
                <a:blip r:embed="rId24"/>
                <a:stretch>
                  <a:fillRect l="-7287" t="-24590" r="-1619" b="-49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1">
                <a:extLst>
                  <a:ext uri="{FF2B5EF4-FFF2-40B4-BE49-F238E27FC236}">
                    <a16:creationId xmlns:a16="http://schemas.microsoft.com/office/drawing/2014/main" id="{DE622A49-FF6F-5E68-492E-F14FC15A3BEF}"/>
                  </a:ext>
                </a:extLst>
              </p:cNvPr>
              <p:cNvSpPr txBox="1"/>
              <p:nvPr/>
            </p:nvSpPr>
            <p:spPr>
              <a:xfrm>
                <a:off x="15950368" y="16989080"/>
                <a:ext cx="4022961" cy="689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400"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GB" sz="240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b>
                                        </m:s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400"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</m:sub>
                                        </m:s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de-DE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2400" dirty="0"/>
                  <a:t>,</a:t>
                </a:r>
              </a:p>
            </p:txBody>
          </p:sp>
        </mc:Choice>
        <mc:Fallback xmlns="">
          <p:sp>
            <p:nvSpPr>
              <p:cNvPr id="41" name="TextBox 11">
                <a:extLst>
                  <a:ext uri="{FF2B5EF4-FFF2-40B4-BE49-F238E27FC236}">
                    <a16:creationId xmlns:a16="http://schemas.microsoft.com/office/drawing/2014/main" id="{DE622A49-FF6F-5E68-492E-F14FC15A3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368" y="16989080"/>
                <a:ext cx="4022961" cy="689228"/>
              </a:xfrm>
              <a:prstGeom prst="rect">
                <a:avLst/>
              </a:prstGeom>
              <a:blipFill>
                <a:blip r:embed="rId25"/>
                <a:stretch>
                  <a:fillRect r="-3642" b="-9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12">
                <a:extLst>
                  <a:ext uri="{FF2B5EF4-FFF2-40B4-BE49-F238E27FC236}">
                    <a16:creationId xmlns:a16="http://schemas.microsoft.com/office/drawing/2014/main" id="{8FBA5F32-7804-5534-5055-EC04E46837F7}"/>
                  </a:ext>
                </a:extLst>
              </p:cNvPr>
              <p:cNvSpPr txBox="1"/>
              <p:nvPr/>
            </p:nvSpPr>
            <p:spPr>
              <a:xfrm>
                <a:off x="18383127" y="18557569"/>
                <a:ext cx="8848576" cy="92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40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de-DE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  <m:r>
                                        <a:rPr lang="en-GB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2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κ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3" name="TextBox 12">
                <a:extLst>
                  <a:ext uri="{FF2B5EF4-FFF2-40B4-BE49-F238E27FC236}">
                    <a16:creationId xmlns:a16="http://schemas.microsoft.com/office/drawing/2014/main" id="{8FBA5F32-7804-5534-5055-EC04E468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127" y="18557569"/>
                <a:ext cx="8848576" cy="92448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EAEC3AA4-3CF3-CDF6-B282-F3CEA85BEAF9}"/>
                  </a:ext>
                </a:extLst>
              </p:cNvPr>
              <p:cNvSpPr txBox="1"/>
              <p:nvPr/>
            </p:nvSpPr>
            <p:spPr>
              <a:xfrm>
                <a:off x="21469755" y="16963754"/>
                <a:ext cx="7144713" cy="639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GB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SE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=</a:t>
                </a:r>
                <a:r>
                  <a:rPr lang="en-GB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GB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  <m:r>
                              <a:rPr lang="en-GB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</m:e>
                              <m:sup>
                                <m: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de-DE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EAEC3AA4-3CF3-CDF6-B282-F3CEA85B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755" y="16963754"/>
                <a:ext cx="7144713" cy="639727"/>
              </a:xfrm>
              <a:prstGeom prst="rect">
                <a:avLst/>
              </a:prstGeom>
              <a:blipFill>
                <a:blip r:embed="rId27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">
                <a:extLst>
                  <a:ext uri="{FF2B5EF4-FFF2-40B4-BE49-F238E27FC236}">
                    <a16:creationId xmlns:a16="http://schemas.microsoft.com/office/drawing/2014/main" id="{1CE3A61D-DE1C-FD71-4379-0A4323E32840}"/>
                  </a:ext>
                </a:extLst>
              </p:cNvPr>
              <p:cNvSpPr txBox="1"/>
              <p:nvPr/>
            </p:nvSpPr>
            <p:spPr>
              <a:xfrm>
                <a:off x="17660423" y="25693701"/>
                <a:ext cx="9558322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kk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n-GB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(0,0)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GB" sz="2400" dirty="0"/>
                        <m:t>]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5" name="TextBox 4">
                <a:extLst>
                  <a:ext uri="{FF2B5EF4-FFF2-40B4-BE49-F238E27FC236}">
                    <a16:creationId xmlns:a16="http://schemas.microsoft.com/office/drawing/2014/main" id="{1CE3A61D-DE1C-FD71-4379-0A4323E3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423" y="25693701"/>
                <a:ext cx="9558322" cy="96872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5">
                <a:extLst>
                  <a:ext uri="{FF2B5EF4-FFF2-40B4-BE49-F238E27FC236}">
                    <a16:creationId xmlns:a16="http://schemas.microsoft.com/office/drawing/2014/main" id="{33C9337D-3182-931E-8B8E-15A5A097CC8B}"/>
                  </a:ext>
                </a:extLst>
              </p:cNvPr>
              <p:cNvSpPr txBox="1"/>
              <p:nvPr/>
            </p:nvSpPr>
            <p:spPr>
              <a:xfrm>
                <a:off x="18414804" y="26416588"/>
                <a:ext cx="812363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40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n-GB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(0,0)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6" name="TextBox 5">
                <a:extLst>
                  <a:ext uri="{FF2B5EF4-FFF2-40B4-BE49-F238E27FC236}">
                    <a16:creationId xmlns:a16="http://schemas.microsoft.com/office/drawing/2014/main" id="{33C9337D-3182-931E-8B8E-15A5A097C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804" y="26416588"/>
                <a:ext cx="8123634" cy="96872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8">
                <a:extLst>
                  <a:ext uri="{FF2B5EF4-FFF2-40B4-BE49-F238E27FC236}">
                    <a16:creationId xmlns:a16="http://schemas.microsoft.com/office/drawing/2014/main" id="{E8B255ED-A9FE-101A-07A6-1AB44C4C2F2E}"/>
                  </a:ext>
                </a:extLst>
              </p:cNvPr>
              <p:cNvSpPr txBox="1"/>
              <p:nvPr/>
            </p:nvSpPr>
            <p:spPr>
              <a:xfrm>
                <a:off x="18471233" y="27336690"/>
                <a:ext cx="2488053" cy="444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48" name="TextBox 8">
                <a:extLst>
                  <a:ext uri="{FF2B5EF4-FFF2-40B4-BE49-F238E27FC236}">
                    <a16:creationId xmlns:a16="http://schemas.microsoft.com/office/drawing/2014/main" id="{E8B255ED-A9FE-101A-07A6-1AB44C4C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1233" y="27336690"/>
                <a:ext cx="2488053" cy="4448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46">
            <a:extLst>
              <a:ext uri="{FF2B5EF4-FFF2-40B4-BE49-F238E27FC236}">
                <a16:creationId xmlns:a16="http://schemas.microsoft.com/office/drawing/2014/main" id="{D5ECFBD7-9729-8ABC-6FD8-04A57BDA47C3}"/>
              </a:ext>
            </a:extLst>
          </p:cNvPr>
          <p:cNvSpPr txBox="1"/>
          <p:nvPr/>
        </p:nvSpPr>
        <p:spPr>
          <a:xfrm>
            <a:off x="5450593" y="34298003"/>
            <a:ext cx="8520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 </a:t>
            </a:r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Dynamics of local observables for long times</a:t>
            </a:r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Modulating the detuning, the system dynamics at long times coincides </a:t>
            </a:r>
            <a:r>
              <a:rPr lang="en-GB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stroboscopically</a:t>
            </a:r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states taken from the truncated </a:t>
            </a:r>
            <a:r>
              <a:rPr lang="en-GB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Floquet</a:t>
            </a:r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-Gibbs ensembles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GB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3148D1B2-CABC-1133-8EC8-8E7A92C55863}"/>
              </a:ext>
            </a:extLst>
          </p:cNvPr>
          <p:cNvSpPr txBox="1"/>
          <p:nvPr/>
        </p:nvSpPr>
        <p:spPr>
          <a:xfrm>
            <a:off x="21169267" y="33949822"/>
            <a:ext cx="8084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 </a:t>
            </a:r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Quantum fidelities for Redfield equation states and EFG ensembles</a:t>
            </a:r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Fidelities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show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convergence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exact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dynamics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towards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equilibrium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states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obtained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by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truncated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effective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Hamiltonians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at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GB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7">
                <a:extLst>
                  <a:ext uri="{FF2B5EF4-FFF2-40B4-BE49-F238E27FC236}">
                    <a16:creationId xmlns:a16="http://schemas.microsoft.com/office/drawing/2014/main" id="{7AED237D-DE87-89F2-28F1-D9C445266AA2}"/>
                  </a:ext>
                </a:extLst>
              </p:cNvPr>
              <p:cNvSpPr txBox="1"/>
              <p:nvPr/>
            </p:nvSpPr>
            <p:spPr>
              <a:xfrm>
                <a:off x="2361244" y="27734421"/>
                <a:ext cx="5128003" cy="113082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sSubSup>
                                <m:sSubSup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7">
                <a:extLst>
                  <a:ext uri="{FF2B5EF4-FFF2-40B4-BE49-F238E27FC236}">
                    <a16:creationId xmlns:a16="http://schemas.microsoft.com/office/drawing/2014/main" id="{7AED237D-DE87-89F2-28F1-D9C44526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44" y="27734421"/>
                <a:ext cx="5128003" cy="113082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TextBox 2">
                <a:extLst>
                  <a:ext uri="{FF2B5EF4-FFF2-40B4-BE49-F238E27FC236}">
                    <a16:creationId xmlns:a16="http://schemas.microsoft.com/office/drawing/2014/main" id="{73E14ECA-5AC0-5E98-A5B8-A3FA5FBF544E}"/>
                  </a:ext>
                </a:extLst>
              </p:cNvPr>
              <p:cNvSpPr txBox="1"/>
              <p:nvPr/>
            </p:nvSpPr>
            <p:spPr>
              <a:xfrm>
                <a:off x="17755770" y="17659637"/>
                <a:ext cx="9455089" cy="92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GB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40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de-DE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  <m:r>
                                        <a:rPr lang="en-GB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2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κ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49" name="TextBox 2">
                <a:extLst>
                  <a:ext uri="{FF2B5EF4-FFF2-40B4-BE49-F238E27FC236}">
                    <a16:creationId xmlns:a16="http://schemas.microsoft.com/office/drawing/2014/main" id="{73E14ECA-5AC0-5E98-A5B8-A3FA5FBF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770" y="17659637"/>
                <a:ext cx="9455089" cy="92448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Box 3">
                <a:extLst>
                  <a:ext uri="{FF2B5EF4-FFF2-40B4-BE49-F238E27FC236}">
                    <a16:creationId xmlns:a16="http://schemas.microsoft.com/office/drawing/2014/main" id="{F52BA32B-9D84-7AF5-C835-F4E72F2E61D9}"/>
                  </a:ext>
                </a:extLst>
              </p:cNvPr>
              <p:cNvSpPr txBox="1"/>
              <p:nvPr/>
            </p:nvSpPr>
            <p:spPr>
              <a:xfrm>
                <a:off x="19065353" y="20894849"/>
                <a:ext cx="8043955" cy="46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50" name="TextBox 3">
                <a:extLst>
                  <a:ext uri="{FF2B5EF4-FFF2-40B4-BE49-F238E27FC236}">
                    <a16:creationId xmlns:a16="http://schemas.microsoft.com/office/drawing/2014/main" id="{F52BA32B-9D84-7AF5-C835-F4E72F2E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353" y="20894849"/>
                <a:ext cx="8043955" cy="466153"/>
              </a:xfrm>
              <a:prstGeom prst="rect">
                <a:avLst/>
              </a:prstGeom>
              <a:blipFill>
                <a:blip r:embed="rId33"/>
                <a:stretch>
                  <a:fillRect l="-1213" t="-9211" b="-30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TextBox 5">
                <a:extLst>
                  <a:ext uri="{FF2B5EF4-FFF2-40B4-BE49-F238E27FC236}">
                    <a16:creationId xmlns:a16="http://schemas.microsoft.com/office/drawing/2014/main" id="{4E9351DC-566F-351A-3CD7-2741D17C1199}"/>
                  </a:ext>
                </a:extLst>
              </p:cNvPr>
              <p:cNvSpPr txBox="1"/>
              <p:nvPr/>
            </p:nvSpPr>
            <p:spPr>
              <a:xfrm>
                <a:off x="16032443" y="20255119"/>
                <a:ext cx="4400820" cy="371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sz="2400" dirty="0"/>
                  <a:t>, Bohr frequencies of</a:t>
                </a:r>
              </a:p>
            </p:txBody>
          </p:sp>
        </mc:Choice>
        <mc:Fallback xmlns="">
          <p:sp>
            <p:nvSpPr>
              <p:cNvPr id="451" name="TextBox 5">
                <a:extLst>
                  <a:ext uri="{FF2B5EF4-FFF2-40B4-BE49-F238E27FC236}">
                    <a16:creationId xmlns:a16="http://schemas.microsoft.com/office/drawing/2014/main" id="{4E9351DC-566F-351A-3CD7-2741D17C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443" y="20255119"/>
                <a:ext cx="4400820" cy="371833"/>
              </a:xfrm>
              <a:prstGeom prst="rect">
                <a:avLst/>
              </a:prstGeom>
              <a:blipFill>
                <a:blip r:embed="rId34"/>
                <a:stretch>
                  <a:fillRect t="-26230" r="-3047" b="-475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TextBox 8">
                <a:extLst>
                  <a:ext uri="{FF2B5EF4-FFF2-40B4-BE49-F238E27FC236}">
                    <a16:creationId xmlns:a16="http://schemas.microsoft.com/office/drawing/2014/main" id="{0678289F-5FB5-E061-A27A-4D6ACD7CF5DD}"/>
                  </a:ext>
                </a:extLst>
              </p:cNvPr>
              <p:cNvSpPr txBox="1"/>
              <p:nvPr/>
            </p:nvSpPr>
            <p:spPr>
              <a:xfrm>
                <a:off x="20273626" y="19822718"/>
                <a:ext cx="3961114" cy="1054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sup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52" name="TextBox 8">
                <a:extLst>
                  <a:ext uri="{FF2B5EF4-FFF2-40B4-BE49-F238E27FC236}">
                    <a16:creationId xmlns:a16="http://schemas.microsoft.com/office/drawing/2014/main" id="{0678289F-5FB5-E061-A27A-4D6ACD7C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626" y="19822718"/>
                <a:ext cx="3961114" cy="105426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TextBox 9">
                <a:extLst>
                  <a:ext uri="{FF2B5EF4-FFF2-40B4-BE49-F238E27FC236}">
                    <a16:creationId xmlns:a16="http://schemas.microsoft.com/office/drawing/2014/main" id="{C5FC667D-7034-6B9C-85C3-DE8010ECCF08}"/>
                  </a:ext>
                </a:extLst>
              </p:cNvPr>
              <p:cNvSpPr txBox="1"/>
              <p:nvPr/>
            </p:nvSpPr>
            <p:spPr>
              <a:xfrm>
                <a:off x="18808436" y="23828940"/>
                <a:ext cx="6385402" cy="627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κ</m:t>
                                </m:r>
                                <m:r>
                                  <a:rPr lang="en-GB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  <m:sup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(0,0)</m:t>
                            </m:r>
                          </m:e>
                        </m:d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]</a:t>
                </a:r>
              </a:p>
            </p:txBody>
          </p:sp>
        </mc:Choice>
        <mc:Fallback xmlns="">
          <p:sp>
            <p:nvSpPr>
              <p:cNvPr id="453" name="TextBox 9">
                <a:extLst>
                  <a:ext uri="{FF2B5EF4-FFF2-40B4-BE49-F238E27FC236}">
                    <a16:creationId xmlns:a16="http://schemas.microsoft.com/office/drawing/2014/main" id="{C5FC667D-7034-6B9C-85C3-DE8010ECC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436" y="23828940"/>
                <a:ext cx="6385402" cy="627351"/>
              </a:xfrm>
              <a:prstGeom prst="rect">
                <a:avLst/>
              </a:prstGeom>
              <a:blipFill>
                <a:blip r:embed="rId36"/>
                <a:stretch>
                  <a:fillRect r="-1908" b="-14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 descr="Tela de celular com texto preto sobre fundo escuro&#10;&#10;Descrição gerada automaticamente">
            <a:extLst>
              <a:ext uri="{FF2B5EF4-FFF2-40B4-BE49-F238E27FC236}">
                <a16:creationId xmlns:a16="http://schemas.microsoft.com/office/drawing/2014/main" id="{8C7B75A9-8E87-BC2E-549C-6EAE37E54B2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740" y="21407015"/>
            <a:ext cx="5401429" cy="1800476"/>
          </a:xfrm>
          <a:prstGeom prst="rect">
            <a:avLst/>
          </a:prstGeom>
        </p:spPr>
      </p:pic>
      <p:sp>
        <p:nvSpPr>
          <p:cNvPr id="15" name="TextBox 46">
            <a:extLst>
              <a:ext uri="{FF2B5EF4-FFF2-40B4-BE49-F238E27FC236}">
                <a16:creationId xmlns:a16="http://schemas.microsoft.com/office/drawing/2014/main" id="{4B1A6DD9-8637-4912-E547-6E940298B288}"/>
              </a:ext>
            </a:extLst>
          </p:cNvPr>
          <p:cNvSpPr txBox="1"/>
          <p:nvPr/>
        </p:nvSpPr>
        <p:spPr>
          <a:xfrm>
            <a:off x="9177199" y="22690981"/>
            <a:ext cx="5755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GB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2. </a:t>
            </a:r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Energy level in the rotating frame and Rydberg interaction</a:t>
            </a:r>
            <a:r>
              <a:rPr lang="en-GB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new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frame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introduces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detuning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interaction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set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nearest-neighbour</a:t>
            </a:r>
            <a:r>
              <a:rPr lang="de-DE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GB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9C3B73-67CF-C386-7880-6A6E88E091FF}"/>
              </a:ext>
            </a:extLst>
          </p:cNvPr>
          <p:cNvSpPr/>
          <p:nvPr/>
        </p:nvSpPr>
        <p:spPr>
          <a:xfrm>
            <a:off x="17432386" y="25693699"/>
            <a:ext cx="10096204" cy="3766135"/>
          </a:xfrm>
          <a:prstGeom prst="rect">
            <a:avLst/>
          </a:prstGeom>
          <a:solidFill>
            <a:srgbClr val="A51E3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3E562A5-2660-4B6B-A95B-A51E32885DC0}"/>
              </a:ext>
            </a:extLst>
          </p:cNvPr>
          <p:cNvSpPr txBox="1"/>
          <p:nvPr/>
        </p:nvSpPr>
        <p:spPr>
          <a:xfrm>
            <a:off x="23320537" y="27336690"/>
            <a:ext cx="364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Detailed</a:t>
            </a:r>
            <a:r>
              <a:rPr lang="de-DE" sz="2400" b="1" dirty="0"/>
              <a:t> </a:t>
            </a:r>
            <a:r>
              <a:rPr lang="de-DE" sz="2400" b="1" dirty="0" err="1"/>
              <a:t>balance</a:t>
            </a:r>
            <a:r>
              <a:rPr lang="de-DE" sz="2400" b="1" dirty="0"/>
              <a:t> </a:t>
            </a:r>
            <a:r>
              <a:rPr lang="de-DE" sz="2400" b="1" dirty="0" err="1"/>
              <a:t>condition</a:t>
            </a:r>
            <a:endParaRPr lang="de-DE" sz="2400" b="1" dirty="0"/>
          </a:p>
        </p:txBody>
      </p:sp>
      <p:sp>
        <p:nvSpPr>
          <p:cNvPr id="49" name="Rectangle 493">
            <a:extLst>
              <a:ext uri="{FF2B5EF4-FFF2-40B4-BE49-F238E27FC236}">
                <a16:creationId xmlns:a16="http://schemas.microsoft.com/office/drawing/2014/main" id="{CF4797B8-909B-41F1-218F-C8032E2786CF}"/>
              </a:ext>
            </a:extLst>
          </p:cNvPr>
          <p:cNvSpPr>
            <a:spLocks/>
          </p:cNvSpPr>
          <p:nvPr/>
        </p:nvSpPr>
        <p:spPr>
          <a:xfrm>
            <a:off x="15720344" y="33950603"/>
            <a:ext cx="4500008" cy="1066895"/>
          </a:xfrm>
          <a:prstGeom prst="rect">
            <a:avLst/>
          </a:prstGeom>
          <a:noFill/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rtlCol="0" anchor="t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Symbol" panose="05050102010706020507" pitchFamily="18" charset="2"/>
              <a:buChar char="-"/>
            </a:pPr>
            <a:endParaRPr lang="en-GB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3A39F4F-BC1F-F623-3C6A-EDE4C8F9F743}"/>
                  </a:ext>
                </a:extLst>
              </p:cNvPr>
              <p:cNvSpPr txBox="1"/>
              <p:nvPr/>
            </p:nvSpPr>
            <p:spPr>
              <a:xfrm>
                <a:off x="15983651" y="24503202"/>
                <a:ext cx="128608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Provided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</a:t>
                </a:r>
                <a:r>
                  <a:rPr lang="en-GB" sz="2400" dirty="0"/>
                  <a:t>any transition in the system is accompanied by transitions of the same frequency in the environment, i.e., no energy absorbed from driving. 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3A39F4F-BC1F-F623-3C6A-EDE4C8F9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3651" y="24503202"/>
                <a:ext cx="12860866" cy="1477328"/>
              </a:xfrm>
              <a:prstGeom prst="rect">
                <a:avLst/>
              </a:prstGeom>
              <a:blipFill>
                <a:blip r:embed="rId38"/>
                <a:stretch>
                  <a:fillRect l="-758" t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ixaDeTexto 39">
            <a:extLst>
              <a:ext uri="{FF2B5EF4-FFF2-40B4-BE49-F238E27FC236}">
                <a16:creationId xmlns:a16="http://schemas.microsoft.com/office/drawing/2014/main" id="{44CA293D-ECEA-8916-B4FD-93BBEB4503E4}"/>
              </a:ext>
            </a:extLst>
          </p:cNvPr>
          <p:cNvSpPr txBox="1"/>
          <p:nvPr/>
        </p:nvSpPr>
        <p:spPr>
          <a:xfrm>
            <a:off x="1454831" y="13690228"/>
            <a:ext cx="779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System and </a:t>
            </a:r>
            <a:r>
              <a:rPr lang="de-DE" sz="2400" dirty="0" err="1"/>
              <a:t>environment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described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Hamiltonian</a:t>
            </a:r>
            <a:endParaRPr lang="de-DE" sz="24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0C9D385-8BB1-A24C-B293-9C6D350B4C0D}"/>
              </a:ext>
            </a:extLst>
          </p:cNvPr>
          <p:cNvSpPr txBox="1"/>
          <p:nvPr/>
        </p:nvSpPr>
        <p:spPr>
          <a:xfrm>
            <a:off x="1440158" y="14558972"/>
            <a:ext cx="7796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in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Hamiltonian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re-written</a:t>
            </a:r>
            <a:r>
              <a:rPr lang="de-DE" sz="2400" dirty="0"/>
              <a:t> in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time-independent and time-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endParaRPr lang="de-DE" sz="2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43E8CFC-4D74-8F63-77FD-D402222A70D3}"/>
              </a:ext>
            </a:extLst>
          </p:cNvPr>
          <p:cNvSpPr txBox="1"/>
          <p:nvPr/>
        </p:nvSpPr>
        <p:spPr>
          <a:xfrm>
            <a:off x="1436374" y="15811762"/>
            <a:ext cx="779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being</a:t>
            </a:r>
            <a:endParaRPr lang="de-DE" sz="24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7545462-4037-B1A2-820F-A551FA00626B}"/>
              </a:ext>
            </a:extLst>
          </p:cNvPr>
          <p:cNvSpPr txBox="1"/>
          <p:nvPr/>
        </p:nvSpPr>
        <p:spPr>
          <a:xfrm>
            <a:off x="1413323" y="16786138"/>
            <a:ext cx="773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interaction</a:t>
            </a:r>
            <a:r>
              <a:rPr lang="de-DE" sz="2400" dirty="0"/>
              <a:t> laser-</a:t>
            </a:r>
            <a:r>
              <a:rPr lang="de-DE" sz="2400" dirty="0" err="1"/>
              <a:t>atomic</a:t>
            </a:r>
            <a:r>
              <a:rPr lang="de-DE" sz="2400" dirty="0"/>
              <a:t> </a:t>
            </a:r>
            <a:r>
              <a:rPr lang="de-DE" sz="2400" dirty="0" err="1"/>
              <a:t>dipole</a:t>
            </a:r>
            <a:r>
              <a:rPr lang="de-DE" sz="2400" dirty="0"/>
              <a:t>. Coupling and </a:t>
            </a:r>
            <a:r>
              <a:rPr lang="de-DE" sz="2400" dirty="0" err="1"/>
              <a:t>environment</a:t>
            </a:r>
            <a:r>
              <a:rPr lang="de-DE" sz="2400" dirty="0"/>
              <a:t> </a:t>
            </a:r>
            <a:r>
              <a:rPr lang="de-DE" sz="2400" dirty="0" err="1"/>
              <a:t>Hamiltonian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defined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[1,2]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CB76B87-1B7A-34AF-CCF3-D2E58DC3BA57}"/>
              </a:ext>
            </a:extLst>
          </p:cNvPr>
          <p:cNvSpPr txBox="1"/>
          <p:nvPr/>
        </p:nvSpPr>
        <p:spPr>
          <a:xfrm>
            <a:off x="1452172" y="19420982"/>
            <a:ext cx="12020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There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transformation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rotating</a:t>
            </a:r>
            <a:r>
              <a:rPr lang="de-DE" sz="2400" dirty="0"/>
              <a:t> frame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laser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makes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atomic</a:t>
            </a:r>
            <a:r>
              <a:rPr lang="de-DE" sz="2400" dirty="0"/>
              <a:t> </a:t>
            </a:r>
            <a:r>
              <a:rPr lang="de-DE" sz="2400" dirty="0" err="1"/>
              <a:t>Hamiltonian</a:t>
            </a:r>
            <a:r>
              <a:rPr lang="de-DE" sz="2400" dirty="0"/>
              <a:t> time-independent 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C70ED72B-792D-16E2-3B97-92FFD0DED3DA}"/>
                  </a:ext>
                </a:extLst>
              </p:cNvPr>
              <p:cNvSpPr txBox="1"/>
              <p:nvPr/>
            </p:nvSpPr>
            <p:spPr>
              <a:xfrm>
                <a:off x="5471368" y="21738400"/>
                <a:ext cx="2812862" cy="3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RF</m:t>
                        </m:r>
                      </m:sup>
                    </m:sSubSup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C70ED72B-792D-16E2-3B97-92FFD0DE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368" y="21738400"/>
                <a:ext cx="2812862" cy="394339"/>
              </a:xfrm>
              <a:prstGeom prst="rect">
                <a:avLst/>
              </a:prstGeom>
              <a:blipFill>
                <a:blip r:embed="rId39"/>
                <a:stretch>
                  <a:fillRect t="-16923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aixaDeTexto 61">
            <a:extLst>
              <a:ext uri="{FF2B5EF4-FFF2-40B4-BE49-F238E27FC236}">
                <a16:creationId xmlns:a16="http://schemas.microsoft.com/office/drawing/2014/main" id="{6BB95533-F885-983B-BAF6-74BC08940916}"/>
              </a:ext>
            </a:extLst>
          </p:cNvPr>
          <p:cNvSpPr txBox="1"/>
          <p:nvPr/>
        </p:nvSpPr>
        <p:spPr>
          <a:xfrm>
            <a:off x="1440384" y="21719066"/>
            <a:ext cx="3966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400" dirty="0" err="1"/>
              <a:t>rotating</a:t>
            </a:r>
            <a:r>
              <a:rPr lang="de-DE" sz="2400" dirty="0"/>
              <a:t> frame </a:t>
            </a:r>
            <a:r>
              <a:rPr lang="de-DE" sz="2400" dirty="0" err="1"/>
              <a:t>Hamiltonian</a:t>
            </a:r>
            <a:r>
              <a:rPr lang="de-DE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8FF2CA5-25AA-F0A9-0BD7-205F2A30D8B8}"/>
                  </a:ext>
                </a:extLst>
              </p:cNvPr>
              <p:cNvSpPr txBox="1"/>
              <p:nvPr/>
            </p:nvSpPr>
            <p:spPr>
              <a:xfrm>
                <a:off x="1440383" y="22100669"/>
                <a:ext cx="732564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sz="2400" dirty="0"/>
                  <a:t>Lindblad (</a:t>
                </a:r>
                <a:r>
                  <a:rPr lang="de-DE" sz="2400" dirty="0" err="1"/>
                  <a:t>weak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coupling</a:t>
                </a:r>
                <a:r>
                  <a:rPr lang="de-DE" sz="2400" dirty="0"/>
                  <a:t>)  form </a:t>
                </a:r>
                <a:r>
                  <a:rPr lang="de-DE" sz="2400" dirty="0" err="1"/>
                  <a:t>can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found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sz="2400" u="sng" dirty="0"/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sz="2400" dirty="0" err="1"/>
                  <a:t>unique</a:t>
                </a:r>
                <a:r>
                  <a:rPr lang="de-DE" sz="2400" dirty="0"/>
                  <a:t> non-trivial </a:t>
                </a:r>
                <a:r>
                  <a:rPr lang="de-DE" sz="2400" dirty="0" err="1"/>
                  <a:t>steady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state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sz="2400" dirty="0"/>
                  <a:t>)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[4]</a:t>
                </a: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8FF2CA5-25AA-F0A9-0BD7-205F2A30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83" y="22100669"/>
                <a:ext cx="7325647" cy="1200329"/>
              </a:xfrm>
              <a:prstGeom prst="rect">
                <a:avLst/>
              </a:prstGeom>
              <a:blipFill>
                <a:blip r:embed="rId40"/>
                <a:stretch>
                  <a:fillRect l="-1331" t="-5584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aixaDeTexto 456">
                <a:extLst>
                  <a:ext uri="{FF2B5EF4-FFF2-40B4-BE49-F238E27FC236}">
                    <a16:creationId xmlns:a16="http://schemas.microsoft.com/office/drawing/2014/main" id="{4300EBE1-FEBB-767C-30C1-50553E930F72}"/>
                  </a:ext>
                </a:extLst>
              </p:cNvPr>
              <p:cNvSpPr txBox="1"/>
              <p:nvPr/>
            </p:nvSpPr>
            <p:spPr>
              <a:xfrm>
                <a:off x="2768828" y="23290312"/>
                <a:ext cx="2532425" cy="446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de-DE" sz="240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RF</m:t>
                              </m:r>
                            </m:sup>
                          </m:sSubSup>
                        </m:sup>
                      </m:sSup>
                      <m:r>
                        <a:rPr lang="en-GB" sz="24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457" name="CaixaDeTexto 456">
                <a:extLst>
                  <a:ext uri="{FF2B5EF4-FFF2-40B4-BE49-F238E27FC236}">
                    <a16:creationId xmlns:a16="http://schemas.microsoft.com/office/drawing/2014/main" id="{4300EBE1-FEBB-767C-30C1-50553E930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28" y="23290312"/>
                <a:ext cx="2532425" cy="44659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CaixaDeTexto 458">
                <a:extLst>
                  <a:ext uri="{FF2B5EF4-FFF2-40B4-BE49-F238E27FC236}">
                    <a16:creationId xmlns:a16="http://schemas.microsoft.com/office/drawing/2014/main" id="{4F18194D-FC1B-33C4-0018-DA8A972A018B}"/>
                  </a:ext>
                </a:extLst>
              </p:cNvPr>
              <p:cNvSpPr txBox="1"/>
              <p:nvPr/>
            </p:nvSpPr>
            <p:spPr>
              <a:xfrm>
                <a:off x="5711425" y="23329526"/>
                <a:ext cx="8201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sz="2400" dirty="0"/>
                  <a:t>,</a:t>
                </a:r>
              </a:p>
            </p:txBody>
          </p:sp>
        </mc:Choice>
        <mc:Fallback xmlns="">
          <p:sp>
            <p:nvSpPr>
              <p:cNvPr id="459" name="CaixaDeTexto 458">
                <a:extLst>
                  <a:ext uri="{FF2B5EF4-FFF2-40B4-BE49-F238E27FC236}">
                    <a16:creationId xmlns:a16="http://schemas.microsoft.com/office/drawing/2014/main" id="{4F18194D-FC1B-33C4-0018-DA8A972A0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425" y="23329526"/>
                <a:ext cx="820161" cy="369332"/>
              </a:xfrm>
              <a:prstGeom prst="rect">
                <a:avLst/>
              </a:prstGeom>
              <a:blipFill>
                <a:blip r:embed="rId42"/>
                <a:stretch>
                  <a:fillRect l="-13433" t="-24590" r="-21642" b="-49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CaixaDeTexto 460">
                <a:extLst>
                  <a:ext uri="{FF2B5EF4-FFF2-40B4-BE49-F238E27FC236}">
                    <a16:creationId xmlns:a16="http://schemas.microsoft.com/office/drawing/2014/main" id="{41CA7C4F-D5F0-94E5-C80E-4D93B599D321}"/>
                  </a:ext>
                </a:extLst>
              </p:cNvPr>
              <p:cNvSpPr txBox="1"/>
              <p:nvPr/>
            </p:nvSpPr>
            <p:spPr>
              <a:xfrm>
                <a:off x="6728686" y="23307313"/>
                <a:ext cx="1521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de-DE" sz="2400" dirty="0"/>
                  <a:t>.</a:t>
                </a:r>
              </a:p>
            </p:txBody>
          </p:sp>
        </mc:Choice>
        <mc:Fallback xmlns="">
          <p:sp>
            <p:nvSpPr>
              <p:cNvPr id="461" name="CaixaDeTexto 460">
                <a:extLst>
                  <a:ext uri="{FF2B5EF4-FFF2-40B4-BE49-F238E27FC236}">
                    <a16:creationId xmlns:a16="http://schemas.microsoft.com/office/drawing/2014/main" id="{41CA7C4F-D5F0-94E5-C80E-4D93B599D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686" y="23307313"/>
                <a:ext cx="1521122" cy="369332"/>
              </a:xfrm>
              <a:prstGeom prst="rect">
                <a:avLst/>
              </a:prstGeom>
              <a:blipFill>
                <a:blip r:embed="rId43"/>
                <a:stretch>
                  <a:fillRect l="-7229" t="-24590" r="-12048" b="-49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CaixaDeTexto 462">
                <a:extLst>
                  <a:ext uri="{FF2B5EF4-FFF2-40B4-BE49-F238E27FC236}">
                    <a16:creationId xmlns:a16="http://schemas.microsoft.com/office/drawing/2014/main" id="{164FD940-8CDD-A4D3-B137-0A7C6603D8CC}"/>
                  </a:ext>
                </a:extLst>
              </p:cNvPr>
              <p:cNvSpPr txBox="1"/>
              <p:nvPr/>
            </p:nvSpPr>
            <p:spPr>
              <a:xfrm>
                <a:off x="1475727" y="24219710"/>
                <a:ext cx="121750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de-DE" sz="2400" dirty="0"/>
                  <a:t>external </a:t>
                </a:r>
                <a:r>
                  <a:rPr lang="de-DE" sz="2400" dirty="0" err="1"/>
                  <a:t>modulation</a:t>
                </a:r>
                <a:r>
                  <a:rPr lang="de-DE" sz="2400" dirty="0"/>
                  <a:t>? e.g., time-dependent detuning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or Rabi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de-DE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en-GB" sz="2400" dirty="0">
                    <a:ea typeface="Cambria Math" panose="02040503050406030204" pitchFamily="18" charset="0"/>
                  </a:rPr>
                  <a:t>overall Hamiltonian is quasiperiodic;</a:t>
                </a:r>
                <a:endParaRPr lang="en-GB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stroboscopic</a:t>
                </a:r>
                <a:r>
                  <a:rPr lang="de-DE" sz="2400" dirty="0"/>
                  <a:t> equlibrium?</a:t>
                </a:r>
              </a:p>
            </p:txBody>
          </p:sp>
        </mc:Choice>
        <mc:Fallback xmlns="">
          <p:sp>
            <p:nvSpPr>
              <p:cNvPr id="463" name="CaixaDeTexto 462">
                <a:extLst>
                  <a:ext uri="{FF2B5EF4-FFF2-40B4-BE49-F238E27FC236}">
                    <a16:creationId xmlns:a16="http://schemas.microsoft.com/office/drawing/2014/main" id="{164FD940-8CDD-A4D3-B137-0A7C6603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27" y="24219710"/>
                <a:ext cx="12175015" cy="1200329"/>
              </a:xfrm>
              <a:prstGeom prst="rect">
                <a:avLst/>
              </a:prstGeom>
              <a:blipFill>
                <a:blip r:embed="rId44"/>
                <a:stretch>
                  <a:fillRect l="-801" t="-5584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CaixaDeTexto 463">
                <a:extLst>
                  <a:ext uri="{FF2B5EF4-FFF2-40B4-BE49-F238E27FC236}">
                    <a16:creationId xmlns:a16="http://schemas.microsoft.com/office/drawing/2014/main" id="{DA9A0D31-07D9-7B2E-1635-53509BAC1EC8}"/>
                  </a:ext>
                </a:extLst>
              </p:cNvPr>
              <p:cNvSpPr txBox="1"/>
              <p:nvPr/>
            </p:nvSpPr>
            <p:spPr>
              <a:xfrm>
                <a:off x="15696376" y="9380221"/>
                <a:ext cx="12558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err="1"/>
                  <a:t>Considering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overall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quasiperiodic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Hamiltonian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setting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interaction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strength</a:t>
                </a:r>
                <a:endParaRPr lang="de-DE" sz="2400" dirty="0"/>
              </a:p>
            </p:txBody>
          </p:sp>
        </mc:Choice>
        <mc:Fallback xmlns="">
          <p:sp>
            <p:nvSpPr>
              <p:cNvPr id="464" name="CaixaDeTexto 463">
                <a:extLst>
                  <a:ext uri="{FF2B5EF4-FFF2-40B4-BE49-F238E27FC236}">
                    <a16:creationId xmlns:a16="http://schemas.microsoft.com/office/drawing/2014/main" id="{DA9A0D31-07D9-7B2E-1635-53509BAC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376" y="9380221"/>
                <a:ext cx="12558437" cy="461665"/>
              </a:xfrm>
              <a:prstGeom prst="rect">
                <a:avLst/>
              </a:prstGeom>
              <a:blipFill>
                <a:blip r:embed="rId45"/>
                <a:stretch>
                  <a:fillRect l="-777" t="-10667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5" name="CaixaDeTexto 464">
            <a:extLst>
              <a:ext uri="{FF2B5EF4-FFF2-40B4-BE49-F238E27FC236}">
                <a16:creationId xmlns:a16="http://schemas.microsoft.com/office/drawing/2014/main" id="{6F5C99D1-717C-E229-2E12-3B54062DE5CF}"/>
              </a:ext>
            </a:extLst>
          </p:cNvPr>
          <p:cNvSpPr txBox="1"/>
          <p:nvPr/>
        </p:nvSpPr>
        <p:spPr>
          <a:xfrm>
            <a:off x="15749378" y="10343810"/>
            <a:ext cx="1437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Floquet</a:t>
            </a:r>
            <a:r>
              <a:rPr lang="de-DE" sz="2400" b="1" dirty="0"/>
              <a:t> </a:t>
            </a:r>
            <a:r>
              <a:rPr lang="de-DE" sz="2400" b="1" dirty="0" err="1"/>
              <a:t>theorem</a:t>
            </a:r>
            <a:r>
              <a:rPr lang="de-DE" sz="2400" b="1" dirty="0"/>
              <a:t> </a:t>
            </a:r>
            <a:r>
              <a:rPr lang="de-DE" sz="2400" dirty="0" err="1"/>
              <a:t>gives</a:t>
            </a:r>
            <a:r>
              <a:rPr lang="de-DE" sz="2400" dirty="0"/>
              <a:t> a </a:t>
            </a:r>
            <a:r>
              <a:rPr lang="de-DE" sz="2400" dirty="0" err="1"/>
              <a:t>way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decompose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dynamics</a:t>
            </a:r>
            <a:r>
              <a:rPr lang="de-DE" sz="2400" dirty="0"/>
              <a:t> in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periodic</a:t>
            </a:r>
            <a:r>
              <a:rPr lang="de-DE" sz="2400" dirty="0"/>
              <a:t> and time-independent </a:t>
            </a:r>
            <a:r>
              <a:rPr lang="de-DE" sz="2400" dirty="0" err="1"/>
              <a:t>part</a:t>
            </a:r>
            <a:endParaRPr lang="de-DE" sz="2400" dirty="0"/>
          </a:p>
        </p:txBody>
      </p: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37746F76-DB34-52C9-7994-E8926E1B199D}"/>
              </a:ext>
            </a:extLst>
          </p:cNvPr>
          <p:cNvSpPr txBox="1"/>
          <p:nvPr/>
        </p:nvSpPr>
        <p:spPr>
          <a:xfrm>
            <a:off x="15740863" y="11401949"/>
            <a:ext cx="1437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Operator can be expanded in terms of asymptotic Magnus series [6]:</a:t>
            </a:r>
          </a:p>
        </p:txBody>
      </p:sp>
      <p:sp>
        <p:nvSpPr>
          <p:cNvPr id="467" name="CaixaDeTexto 466">
            <a:extLst>
              <a:ext uri="{FF2B5EF4-FFF2-40B4-BE49-F238E27FC236}">
                <a16:creationId xmlns:a16="http://schemas.microsoft.com/office/drawing/2014/main" id="{A9390ECF-9E70-17CB-9D4D-433B72171615}"/>
              </a:ext>
            </a:extLst>
          </p:cNvPr>
          <p:cNvSpPr txBox="1"/>
          <p:nvPr/>
        </p:nvSpPr>
        <p:spPr>
          <a:xfrm>
            <a:off x="1497378" y="26962314"/>
            <a:ext cx="1307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compare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exact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solution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time-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dependent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Redfield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equation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[5]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generic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many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-body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composed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Rydberg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atoms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corresponding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Floquet</a:t>
            </a:r>
            <a:r>
              <a:rPr lang="de-DE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-Gibbs </a:t>
            </a:r>
            <a:r>
              <a:rPr lang="de-DE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CaixaDeTexto 473">
                <a:extLst>
                  <a:ext uri="{FF2B5EF4-FFF2-40B4-BE49-F238E27FC236}">
                    <a16:creationId xmlns:a16="http://schemas.microsoft.com/office/drawing/2014/main" id="{0404BF70-4B22-C085-47FD-ECC713854740}"/>
                  </a:ext>
                </a:extLst>
              </p:cNvPr>
              <p:cNvSpPr txBox="1"/>
              <p:nvPr/>
            </p:nvSpPr>
            <p:spPr>
              <a:xfrm>
                <a:off x="9453815" y="27747543"/>
                <a:ext cx="269541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474" name="CaixaDeTexto 473">
                <a:extLst>
                  <a:ext uri="{FF2B5EF4-FFF2-40B4-BE49-F238E27FC236}">
                    <a16:creationId xmlns:a16="http://schemas.microsoft.com/office/drawing/2014/main" id="{0404BF70-4B22-C085-47FD-ECC713854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815" y="27747543"/>
                <a:ext cx="2695418" cy="103848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12">
                <a:extLst>
                  <a:ext uri="{FF2B5EF4-FFF2-40B4-BE49-F238E27FC236}">
                    <a16:creationId xmlns:a16="http://schemas.microsoft.com/office/drawing/2014/main" id="{49D62F24-2A13-0E98-3D69-FF6BAB59295B}"/>
                  </a:ext>
                </a:extLst>
              </p:cNvPr>
              <p:cNvSpPr txBox="1"/>
              <p:nvPr/>
            </p:nvSpPr>
            <p:spPr>
              <a:xfrm>
                <a:off x="15753961" y="13016015"/>
                <a:ext cx="8755025" cy="113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the term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/>
                  <a:t>is suppressed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2400" dirty="0"/>
                  <a:t>,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</a:t>
                </a:r>
                <a:r>
                  <a:rPr lang="en-GB" sz="2400" dirty="0"/>
                  <a:t>s small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400" dirty="0"/>
                  <a:t>, large,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sz="2400" dirty="0"/>
                  <a:t> can be treated as a perturbation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5" name="TextBox 12">
                <a:extLst>
                  <a:ext uri="{FF2B5EF4-FFF2-40B4-BE49-F238E27FC236}">
                    <a16:creationId xmlns:a16="http://schemas.microsoft.com/office/drawing/2014/main" id="{49D62F24-2A13-0E98-3D69-FF6BAB59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961" y="13016015"/>
                <a:ext cx="8755025" cy="1139671"/>
              </a:xfrm>
              <a:prstGeom prst="rect">
                <a:avLst/>
              </a:prstGeom>
              <a:blipFill>
                <a:blip r:embed="rId47"/>
                <a:stretch>
                  <a:fillRect l="-1113" b="-96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6" name="CaixaDeTexto 475">
            <a:extLst>
              <a:ext uri="{FF2B5EF4-FFF2-40B4-BE49-F238E27FC236}">
                <a16:creationId xmlns:a16="http://schemas.microsoft.com/office/drawing/2014/main" id="{9D209B89-3941-34A9-F904-BB8CBC4B593D}"/>
              </a:ext>
            </a:extLst>
          </p:cNvPr>
          <p:cNvSpPr txBox="1"/>
          <p:nvPr/>
        </p:nvSpPr>
        <p:spPr>
          <a:xfrm>
            <a:off x="1452172" y="28840661"/>
            <a:ext cx="1307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now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coupling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 system-environment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becomes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 time-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dependent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de-DE" sz="2400" dirty="0"/>
          </a:p>
        </p:txBody>
      </p:sp>
      <p:sp>
        <p:nvSpPr>
          <p:cNvPr id="477" name="CaixaDeTexto 476">
            <a:extLst>
              <a:ext uri="{FF2B5EF4-FFF2-40B4-BE49-F238E27FC236}">
                <a16:creationId xmlns:a16="http://schemas.microsoft.com/office/drawing/2014/main" id="{11223839-C6D2-7836-B8C3-775F2C049140}"/>
              </a:ext>
            </a:extLst>
          </p:cNvPr>
          <p:cNvSpPr txBox="1"/>
          <p:nvPr/>
        </p:nvSpPr>
        <p:spPr>
          <a:xfrm>
            <a:off x="1452172" y="30106691"/>
            <a:ext cx="718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environment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Hamiltonian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remains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before</a:t>
            </a:r>
            <a:r>
              <a:rPr lang="de-DE" sz="2400" dirty="0"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de-DE" sz="2400" dirty="0"/>
          </a:p>
        </p:txBody>
      </p:sp>
      <p:sp>
        <p:nvSpPr>
          <p:cNvPr id="478" name="CaixaDeTexto 477">
            <a:extLst>
              <a:ext uri="{FF2B5EF4-FFF2-40B4-BE49-F238E27FC236}">
                <a16:creationId xmlns:a16="http://schemas.microsoft.com/office/drawing/2014/main" id="{DACD3EE1-4F91-3EAC-18ED-9EAC0429854D}"/>
              </a:ext>
            </a:extLst>
          </p:cNvPr>
          <p:cNvSpPr txBox="1"/>
          <p:nvPr/>
        </p:nvSpPr>
        <p:spPr>
          <a:xfrm>
            <a:off x="20939359" y="12116991"/>
            <a:ext cx="851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Applying to the overall Hamiltonian we obtain: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TextBox 9">
                <a:extLst>
                  <a:ext uri="{FF2B5EF4-FFF2-40B4-BE49-F238E27FC236}">
                    <a16:creationId xmlns:a16="http://schemas.microsoft.com/office/drawing/2014/main" id="{498208E4-30D6-692E-283A-D5AF66D650BD}"/>
                  </a:ext>
                </a:extLst>
              </p:cNvPr>
              <p:cNvSpPr txBox="1"/>
              <p:nvPr/>
            </p:nvSpPr>
            <p:spPr>
              <a:xfrm>
                <a:off x="15950368" y="15112083"/>
                <a:ext cx="8128001" cy="175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SE</m:t>
                        </m:r>
                      </m:sub>
                      <m:sup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sz="2400" dirty="0"/>
                  <a:t> is periodic: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GB" sz="2400" dirty="0"/>
                  <a:t>;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being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2400" dirty="0"/>
                  <a:t> the eigenstates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</m:t>
                        </m:r>
                      </m:sub>
                      <m:sup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sz="2400" dirty="0"/>
                  <a:t>, respectively;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transition rates,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400" dirty="0"/>
                  <a:t>, come as   </a:t>
                </a:r>
              </a:p>
            </p:txBody>
          </p:sp>
        </mc:Choice>
        <mc:Fallback xmlns="">
          <p:sp>
            <p:nvSpPr>
              <p:cNvPr id="479" name="TextBox 9">
                <a:extLst>
                  <a:ext uri="{FF2B5EF4-FFF2-40B4-BE49-F238E27FC236}">
                    <a16:creationId xmlns:a16="http://schemas.microsoft.com/office/drawing/2014/main" id="{498208E4-30D6-692E-283A-D5AF66D6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368" y="15112083"/>
                <a:ext cx="8128001" cy="1759456"/>
              </a:xfrm>
              <a:prstGeom prst="rect">
                <a:avLst/>
              </a:prstGeom>
              <a:blipFill>
                <a:blip r:embed="rId48"/>
                <a:stretch>
                  <a:fillRect l="-1200" b="-69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CaixaDeTexto 479">
            <a:extLst>
              <a:ext uri="{FF2B5EF4-FFF2-40B4-BE49-F238E27FC236}">
                <a16:creationId xmlns:a16="http://schemas.microsoft.com/office/drawing/2014/main" id="{7C90AC5B-5113-933A-51EB-8984D15F0FA8}"/>
              </a:ext>
            </a:extLst>
          </p:cNvPr>
          <p:cNvSpPr txBox="1"/>
          <p:nvPr/>
        </p:nvSpPr>
        <p:spPr>
          <a:xfrm>
            <a:off x="17428519" y="27814901"/>
            <a:ext cx="1009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The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relaxes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an </a:t>
            </a:r>
            <a:r>
              <a:rPr lang="de-DE" sz="2400" dirty="0" err="1"/>
              <a:t>effective</a:t>
            </a:r>
            <a:r>
              <a:rPr lang="de-DE" sz="2400" dirty="0"/>
              <a:t> Gibbs </a:t>
            </a:r>
            <a:r>
              <a:rPr lang="de-DE" sz="2400" dirty="0" err="1"/>
              <a:t>state</a:t>
            </a:r>
            <a:r>
              <a:rPr lang="de-DE" sz="2400" dirty="0"/>
              <a:t> 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temperature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reservoir</a:t>
            </a:r>
            <a:r>
              <a:rPr lang="de-DE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" name="CaixaDeTexto 480">
                <a:extLst>
                  <a:ext uri="{FF2B5EF4-FFF2-40B4-BE49-F238E27FC236}">
                    <a16:creationId xmlns:a16="http://schemas.microsoft.com/office/drawing/2014/main" id="{0C8767BA-2DB6-31D3-06C0-FF5524399B2C}"/>
                  </a:ext>
                </a:extLst>
              </p:cNvPr>
              <p:cNvSpPr txBox="1"/>
              <p:nvPr/>
            </p:nvSpPr>
            <p:spPr>
              <a:xfrm>
                <a:off x="21112495" y="28357749"/>
                <a:ext cx="1974836" cy="1039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SF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SF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SF</m:t>
                              </m:r>
                            </m:sub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481" name="CaixaDeTexto 480">
                <a:extLst>
                  <a:ext uri="{FF2B5EF4-FFF2-40B4-BE49-F238E27FC236}">
                    <a16:creationId xmlns:a16="http://schemas.microsoft.com/office/drawing/2014/main" id="{0C8767BA-2DB6-31D3-06C0-FF552439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2495" y="28357749"/>
                <a:ext cx="1974836" cy="103990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CaixaDeTexto 481">
                <a:extLst>
                  <a:ext uri="{FF2B5EF4-FFF2-40B4-BE49-F238E27FC236}">
                    <a16:creationId xmlns:a16="http://schemas.microsoft.com/office/drawing/2014/main" id="{32354E07-5505-B7EA-1E25-12F2ABFCCBCE}"/>
                  </a:ext>
                </a:extLst>
              </p:cNvPr>
              <p:cNvSpPr txBox="1"/>
              <p:nvPr/>
            </p:nvSpPr>
            <p:spPr>
              <a:xfrm>
                <a:off x="12526794" y="20585817"/>
                <a:ext cx="1554849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/>
                  <a:t>.</a:t>
                </a:r>
              </a:p>
            </p:txBody>
          </p:sp>
        </mc:Choice>
        <mc:Fallback xmlns="">
          <p:sp>
            <p:nvSpPr>
              <p:cNvPr id="482" name="CaixaDeTexto 481">
                <a:extLst>
                  <a:ext uri="{FF2B5EF4-FFF2-40B4-BE49-F238E27FC236}">
                    <a16:creationId xmlns:a16="http://schemas.microsoft.com/office/drawing/2014/main" id="{32354E07-5505-B7EA-1E25-12F2ABFCC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794" y="20585817"/>
                <a:ext cx="1554849" cy="575414"/>
              </a:xfrm>
              <a:prstGeom prst="rect">
                <a:avLst/>
              </a:prstGeom>
              <a:blipFill>
                <a:blip r:embed="rId50"/>
                <a:stretch>
                  <a:fillRect r="-8627" b="-18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CaixaDeTexto 484">
                <a:extLst>
                  <a:ext uri="{FF2B5EF4-FFF2-40B4-BE49-F238E27FC236}">
                    <a16:creationId xmlns:a16="http://schemas.microsoft.com/office/drawing/2014/main" id="{89A3930A-95DA-0794-F626-0730A9BB7A4B}"/>
                  </a:ext>
                </a:extLst>
              </p:cNvPr>
              <p:cNvSpPr txBox="1"/>
              <p:nvPr/>
            </p:nvSpPr>
            <p:spPr>
              <a:xfrm>
                <a:off x="15902998" y="21472811"/>
                <a:ext cx="1202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err="1"/>
                  <a:t>Being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this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condition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only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satisfied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if</a:t>
                </a:r>
                <a:r>
                  <a:rPr lang="de-DE" sz="2400" dirty="0"/>
                  <a:t>:</a:t>
                </a:r>
              </a:p>
            </p:txBody>
          </p:sp>
        </mc:Choice>
        <mc:Fallback xmlns="">
          <p:sp>
            <p:nvSpPr>
              <p:cNvPr id="485" name="CaixaDeTexto 484">
                <a:extLst>
                  <a:ext uri="{FF2B5EF4-FFF2-40B4-BE49-F238E27FC236}">
                    <a16:creationId xmlns:a16="http://schemas.microsoft.com/office/drawing/2014/main" id="{89A3930A-95DA-0794-F626-0730A9BB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998" y="21472811"/>
                <a:ext cx="12020759" cy="461665"/>
              </a:xfrm>
              <a:prstGeom prst="rect">
                <a:avLst/>
              </a:prstGeom>
              <a:blipFill>
                <a:blip r:embed="rId51"/>
                <a:stretch>
                  <a:fillRect l="-811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CaixaDeTexto 485">
                <a:extLst>
                  <a:ext uri="{FF2B5EF4-FFF2-40B4-BE49-F238E27FC236}">
                    <a16:creationId xmlns:a16="http://schemas.microsoft.com/office/drawing/2014/main" id="{3883DB8E-1A06-6D35-84EB-5D4591907E08}"/>
                  </a:ext>
                </a:extLst>
              </p:cNvPr>
              <p:cNvSpPr txBox="1"/>
              <p:nvPr/>
            </p:nvSpPr>
            <p:spPr>
              <a:xfrm>
                <a:off x="15965214" y="21799994"/>
                <a:ext cx="12020759" cy="1380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|≫1</m:t>
                    </m:r>
                  </m:oMath>
                </a14:m>
                <a:r>
                  <a:rPr lang="de-DE" sz="2400" dirty="0"/>
                  <a:t>,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)~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de-DE" sz="2400" dirty="0"/>
                  <a:t>, at least;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e-DE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de-DE" sz="2400" dirty="0"/>
                  <a:t>, but such high-</a:t>
                </a:r>
                <a:r>
                  <a:rPr lang="de-DE" sz="2400" dirty="0" err="1"/>
                  <a:t>energetic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transitions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higher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order</a:t>
                </a:r>
                <a:r>
                  <a:rPr lang="de-DE" sz="2400" dirty="0"/>
                  <a:t> in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any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reasonable</a:t>
                </a:r>
                <a:r>
                  <a:rPr lang="de-DE" sz="2400" dirty="0"/>
                  <a:t> system-environment </a:t>
                </a:r>
                <a:r>
                  <a:rPr lang="de-DE" sz="2400" dirty="0" err="1"/>
                  <a:t>interaction</a:t>
                </a:r>
                <a:r>
                  <a:rPr lang="de-DE" sz="2400" dirty="0"/>
                  <a:t>.</a:t>
                </a:r>
              </a:p>
            </p:txBody>
          </p:sp>
        </mc:Choice>
        <mc:Fallback xmlns="">
          <p:sp>
            <p:nvSpPr>
              <p:cNvPr id="486" name="CaixaDeTexto 485">
                <a:extLst>
                  <a:ext uri="{FF2B5EF4-FFF2-40B4-BE49-F238E27FC236}">
                    <a16:creationId xmlns:a16="http://schemas.microsoft.com/office/drawing/2014/main" id="{3883DB8E-1A06-6D35-84EB-5D459190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214" y="21799994"/>
                <a:ext cx="12020759" cy="1380058"/>
              </a:xfrm>
              <a:prstGeom prst="rect">
                <a:avLst/>
              </a:prstGeom>
              <a:blipFill>
                <a:blip r:embed="rId52"/>
                <a:stretch>
                  <a:fillRect l="-811" b="-8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CaixaDeTexto 486">
                <a:extLst>
                  <a:ext uri="{FF2B5EF4-FFF2-40B4-BE49-F238E27FC236}">
                    <a16:creationId xmlns:a16="http://schemas.microsoft.com/office/drawing/2014/main" id="{94ADAEA9-98C4-DC94-842F-40496A4B23EB}"/>
                  </a:ext>
                </a:extLst>
              </p:cNvPr>
              <p:cNvSpPr txBox="1"/>
              <p:nvPr/>
            </p:nvSpPr>
            <p:spPr>
              <a:xfrm>
                <a:off x="15965213" y="23271356"/>
                <a:ext cx="120207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Repeating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argument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and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obtain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important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contributions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coming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from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487" name="CaixaDeTexto 486">
                <a:extLst>
                  <a:ext uri="{FF2B5EF4-FFF2-40B4-BE49-F238E27FC236}">
                    <a16:creationId xmlns:a16="http://schemas.microsoft.com/office/drawing/2014/main" id="{94ADAEA9-98C4-DC94-842F-40496A4B2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213" y="23271356"/>
                <a:ext cx="12020759" cy="830997"/>
              </a:xfrm>
              <a:prstGeom prst="rect">
                <a:avLst/>
              </a:prstGeom>
              <a:blipFill>
                <a:blip r:embed="rId53"/>
                <a:stretch>
                  <a:fillRect l="-811" t="-5839" b="-15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17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E7D3691BDD63489D5D5057AAB6866B" ma:contentTypeVersion="8" ma:contentTypeDescription="Create a new document." ma:contentTypeScope="" ma:versionID="b340ea19227e79fb21caaf65e3a68b03">
  <xsd:schema xmlns:xsd="http://www.w3.org/2001/XMLSchema" xmlns:xs="http://www.w3.org/2001/XMLSchema" xmlns:p="http://schemas.microsoft.com/office/2006/metadata/properties" xmlns:ns3="770cb767-e1f5-416b-8a55-d96ed8185bf7" targetNamespace="http://schemas.microsoft.com/office/2006/metadata/properties" ma:root="true" ma:fieldsID="d3f16db40076143f61e320077e78a4f1" ns3:_="">
    <xsd:import namespace="770cb767-e1f5-416b-8a55-d96ed8185b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cb767-e1f5-416b-8a55-d96ed8185b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AE62A8-2128-449E-AB61-5C051605B38A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70cb767-e1f5-416b-8a55-d96ed8185bf7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4A9856-D2BE-4F23-8C9E-5374D3BE1E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5307C2-0351-4176-B22C-435A50ACD3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0cb767-e1f5-416b-8a55-d96ed8185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1332</Words>
  <Application>Microsoft Office PowerPoint</Application>
  <PresentationFormat>Personalizar</PresentationFormat>
  <Paragraphs>152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Cambria Math</vt:lpstr>
      <vt:lpstr>CMU Sans Serif</vt:lpstr>
      <vt:lpstr>CMU Serif</vt:lpstr>
      <vt:lpstr>Symbol</vt:lpstr>
      <vt:lpstr>Office Theme</vt:lpstr>
      <vt:lpstr>Apresentação do PowerPoint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Wilkinson</dc:creator>
  <cp:lastModifiedBy>Wilson Martins</cp:lastModifiedBy>
  <cp:revision>256</cp:revision>
  <dcterms:created xsi:type="dcterms:W3CDTF">2019-08-12T11:32:38Z</dcterms:created>
  <dcterms:modified xsi:type="dcterms:W3CDTF">2024-07-04T21:20:48Z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0x01010023E7D3691BDD63489D5D5057AAB6866B</vt:lpwstr>
  </property>
</Properties>
</file>