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65"/>
  </p:notesMasterIdLst>
  <p:handoutMasterIdLst>
    <p:handoutMasterId r:id="rId66"/>
  </p:handoutMasterIdLst>
  <p:sldIdLst>
    <p:sldId id="627" r:id="rId2"/>
    <p:sldId id="641" r:id="rId3"/>
    <p:sldId id="644" r:id="rId4"/>
    <p:sldId id="665" r:id="rId5"/>
    <p:sldId id="650" r:id="rId6"/>
    <p:sldId id="651" r:id="rId7"/>
    <p:sldId id="645" r:id="rId8"/>
    <p:sldId id="652" r:id="rId9"/>
    <p:sldId id="666" r:id="rId10"/>
    <p:sldId id="671" r:id="rId11"/>
    <p:sldId id="667" r:id="rId12"/>
    <p:sldId id="668" r:id="rId13"/>
    <p:sldId id="669" r:id="rId14"/>
    <p:sldId id="670" r:id="rId15"/>
    <p:sldId id="672" r:id="rId16"/>
    <p:sldId id="706" r:id="rId17"/>
    <p:sldId id="673" r:id="rId18"/>
    <p:sldId id="674" r:id="rId19"/>
    <p:sldId id="678" r:id="rId20"/>
    <p:sldId id="675" r:id="rId21"/>
    <p:sldId id="677" r:id="rId22"/>
    <p:sldId id="688" r:id="rId23"/>
    <p:sldId id="676" r:id="rId24"/>
    <p:sldId id="681" r:id="rId25"/>
    <p:sldId id="680" r:id="rId26"/>
    <p:sldId id="682" r:id="rId27"/>
    <p:sldId id="683" r:id="rId28"/>
    <p:sldId id="684" r:id="rId29"/>
    <p:sldId id="685" r:id="rId30"/>
    <p:sldId id="686" r:id="rId31"/>
    <p:sldId id="687" r:id="rId32"/>
    <p:sldId id="646" r:id="rId33"/>
    <p:sldId id="657" r:id="rId34"/>
    <p:sldId id="658" r:id="rId35"/>
    <p:sldId id="659" r:id="rId36"/>
    <p:sldId id="660" r:id="rId37"/>
    <p:sldId id="661" r:id="rId38"/>
    <p:sldId id="662" r:id="rId39"/>
    <p:sldId id="663" r:id="rId40"/>
    <p:sldId id="664" r:id="rId41"/>
    <p:sldId id="705" r:id="rId42"/>
    <p:sldId id="691" r:id="rId43"/>
    <p:sldId id="689" r:id="rId44"/>
    <p:sldId id="690" r:id="rId45"/>
    <p:sldId id="647" r:id="rId46"/>
    <p:sldId id="653" r:id="rId47"/>
    <p:sldId id="654" r:id="rId48"/>
    <p:sldId id="655" r:id="rId49"/>
    <p:sldId id="693" r:id="rId50"/>
    <p:sldId id="695" r:id="rId51"/>
    <p:sldId id="702" r:id="rId52"/>
    <p:sldId id="697" r:id="rId53"/>
    <p:sldId id="698" r:id="rId54"/>
    <p:sldId id="703" r:id="rId55"/>
    <p:sldId id="699" r:id="rId56"/>
    <p:sldId id="704" r:id="rId57"/>
    <p:sldId id="700" r:id="rId58"/>
    <p:sldId id="701" r:id="rId59"/>
    <p:sldId id="696" r:id="rId60"/>
    <p:sldId id="692" r:id="rId61"/>
    <p:sldId id="642" r:id="rId62"/>
    <p:sldId id="643" r:id="rId63"/>
    <p:sldId id="640" r:id="rId64"/>
  </p:sldIdLst>
  <p:sldSz cx="12192000" cy="6858000"/>
  <p:notesSz cx="6858000" cy="9144000"/>
  <p:custDataLst>
    <p:tags r:id="rId6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12ABDB"/>
    <a:srgbClr val="FF7E83"/>
    <a:srgbClr val="FFC000"/>
    <a:srgbClr val="FF304C"/>
    <a:srgbClr val="FFFF00"/>
    <a:srgbClr val="45EAED"/>
    <a:srgbClr val="70AD10"/>
    <a:srgbClr val="FF8394"/>
    <a:srgbClr val="E3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4841" autoAdjust="0"/>
  </p:normalViewPr>
  <p:slideViewPr>
    <p:cSldViewPr>
      <p:cViewPr varScale="1">
        <p:scale>
          <a:sx n="97" d="100"/>
          <a:sy n="97" d="100"/>
        </p:scale>
        <p:origin x="882" y="72"/>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062B2-0405-44FE-9C57-443C19A50B21}" type="doc">
      <dgm:prSet loTypeId="urn:microsoft.com/office/officeart/2005/8/layout/hierarchy4" loCatId="relationship" qsTypeId="urn:microsoft.com/office/officeart/2005/8/quickstyle/simple1" qsCatId="simple" csTypeId="urn:microsoft.com/office/officeart/2005/8/colors/accent6_2" csCatId="accent6" phldr="1"/>
      <dgm:spPr/>
      <dgm:t>
        <a:bodyPr/>
        <a:lstStyle/>
        <a:p>
          <a:endParaRPr lang="de-DE"/>
        </a:p>
      </dgm:t>
    </dgm:pt>
    <dgm:pt modelId="{F9EB9104-5B24-44A0-BD2E-A8A12E40EDBC}">
      <dgm:prSet phldrT="[Text]"/>
      <dgm:spPr/>
      <dgm:t>
        <a:bodyPr/>
        <a:lstStyle/>
        <a:p>
          <a:r>
            <a:rPr lang="pl-PL" dirty="0"/>
            <a:t>HTTP</a:t>
          </a:r>
          <a:endParaRPr lang="de-DE" dirty="0"/>
        </a:p>
      </dgm:t>
    </dgm:pt>
    <dgm:pt modelId="{F635F75B-FF68-4F41-A689-6F45925C1027}" type="parTrans" cxnId="{674AC41B-7C2D-41BF-BDCB-207625438A8D}">
      <dgm:prSet/>
      <dgm:spPr/>
      <dgm:t>
        <a:bodyPr/>
        <a:lstStyle/>
        <a:p>
          <a:endParaRPr lang="de-DE"/>
        </a:p>
      </dgm:t>
    </dgm:pt>
    <dgm:pt modelId="{CCFA30D3-7F2D-4CAE-B2A0-09D2EA7EC2C3}" type="sibTrans" cxnId="{674AC41B-7C2D-41BF-BDCB-207625438A8D}">
      <dgm:prSet/>
      <dgm:spPr/>
      <dgm:t>
        <a:bodyPr/>
        <a:lstStyle/>
        <a:p>
          <a:endParaRPr lang="de-DE"/>
        </a:p>
      </dgm:t>
    </dgm:pt>
    <dgm:pt modelId="{7BB93073-354E-4B7B-B7BC-65339336E3B8}">
      <dgm:prSet phldrT="[Text]"/>
      <dgm:spPr/>
      <dgm:t>
        <a:bodyPr/>
        <a:lstStyle/>
        <a:p>
          <a:r>
            <a:rPr lang="pl-PL" dirty="0"/>
            <a:t>Nagłówek(header) – min. 1 wiersz</a:t>
          </a:r>
          <a:endParaRPr lang="de-DE" dirty="0"/>
        </a:p>
      </dgm:t>
    </dgm:pt>
    <dgm:pt modelId="{365675A1-ABA0-4747-AB56-ED8C10A140A0}" type="parTrans" cxnId="{FCC34A54-1B06-4FC3-8E3C-89DD17E0DB50}">
      <dgm:prSet/>
      <dgm:spPr/>
      <dgm:t>
        <a:bodyPr/>
        <a:lstStyle/>
        <a:p>
          <a:endParaRPr lang="de-DE"/>
        </a:p>
      </dgm:t>
    </dgm:pt>
    <dgm:pt modelId="{EF46481D-5985-4888-B58D-9B264CD0565D}" type="sibTrans" cxnId="{FCC34A54-1B06-4FC3-8E3C-89DD17E0DB50}">
      <dgm:prSet/>
      <dgm:spPr/>
      <dgm:t>
        <a:bodyPr/>
        <a:lstStyle/>
        <a:p>
          <a:endParaRPr lang="de-DE"/>
        </a:p>
      </dgm:t>
    </dgm:pt>
    <dgm:pt modelId="{FFFB03D0-99EA-4ADD-881F-59281AD66B05}">
      <dgm:prSet phldrT="[Text]"/>
      <dgm:spPr/>
      <dgm:t>
        <a:bodyPr/>
        <a:lstStyle/>
        <a:p>
          <a:r>
            <a:rPr lang="pl-PL" dirty="0"/>
            <a:t>Metoda(np. GET)</a:t>
          </a:r>
          <a:endParaRPr lang="de-DE" dirty="0"/>
        </a:p>
      </dgm:t>
    </dgm:pt>
    <dgm:pt modelId="{6F7DEDBB-78B0-4B43-AB2B-0A984883D977}" type="parTrans" cxnId="{AE821079-C51A-40DA-8BA0-B411F6BE4806}">
      <dgm:prSet/>
      <dgm:spPr/>
      <dgm:t>
        <a:bodyPr/>
        <a:lstStyle/>
        <a:p>
          <a:endParaRPr lang="de-DE"/>
        </a:p>
      </dgm:t>
    </dgm:pt>
    <dgm:pt modelId="{3A6F12C3-F24F-43C9-BE84-2880DF3B4541}" type="sibTrans" cxnId="{AE821079-C51A-40DA-8BA0-B411F6BE4806}">
      <dgm:prSet/>
      <dgm:spPr/>
      <dgm:t>
        <a:bodyPr/>
        <a:lstStyle/>
        <a:p>
          <a:endParaRPr lang="de-DE"/>
        </a:p>
      </dgm:t>
    </dgm:pt>
    <dgm:pt modelId="{FA7B9DD9-5125-4C54-89C7-2C1B2409EA27}">
      <dgm:prSet phldrT="[Text]"/>
      <dgm:spPr/>
      <dgm:t>
        <a:bodyPr/>
        <a:lstStyle/>
        <a:p>
          <a:r>
            <a:rPr lang="pl-PL" dirty="0"/>
            <a:t>Adres URI(/)</a:t>
          </a:r>
          <a:endParaRPr lang="de-DE" dirty="0"/>
        </a:p>
      </dgm:t>
    </dgm:pt>
    <dgm:pt modelId="{25603ADA-12D3-41C4-9AAA-E955294936DF}" type="parTrans" cxnId="{55DD8A19-6BCC-4C2A-AEA6-908DD7807780}">
      <dgm:prSet/>
      <dgm:spPr/>
      <dgm:t>
        <a:bodyPr/>
        <a:lstStyle/>
        <a:p>
          <a:endParaRPr lang="de-DE"/>
        </a:p>
      </dgm:t>
    </dgm:pt>
    <dgm:pt modelId="{7B4F569E-8DD3-4B01-97D4-2A4FEDE04A00}" type="sibTrans" cxnId="{55DD8A19-6BCC-4C2A-AEA6-908DD7807780}">
      <dgm:prSet/>
      <dgm:spPr/>
      <dgm:t>
        <a:bodyPr/>
        <a:lstStyle/>
        <a:p>
          <a:endParaRPr lang="de-DE"/>
        </a:p>
      </dgm:t>
    </dgm:pt>
    <dgm:pt modelId="{AC4DE975-A7E8-4E8C-BAFB-DF128D76B253}">
      <dgm:prSet phldrT="[Text]"/>
      <dgm:spPr/>
      <dgm:t>
        <a:bodyPr/>
        <a:lstStyle/>
        <a:p>
          <a:r>
            <a:rPr lang="pl-PL" dirty="0"/>
            <a:t>Ciało(body)</a:t>
          </a:r>
          <a:endParaRPr lang="de-DE" dirty="0"/>
        </a:p>
      </dgm:t>
    </dgm:pt>
    <dgm:pt modelId="{BCF56E5D-8666-4588-B6ED-34EF660F4BE1}" type="parTrans" cxnId="{33A09231-48E2-432D-AD0C-DDDE0F8B94FA}">
      <dgm:prSet/>
      <dgm:spPr/>
      <dgm:t>
        <a:bodyPr/>
        <a:lstStyle/>
        <a:p>
          <a:endParaRPr lang="de-DE"/>
        </a:p>
      </dgm:t>
    </dgm:pt>
    <dgm:pt modelId="{7D5262FE-0B8A-4A3D-BDA0-468512F20848}" type="sibTrans" cxnId="{33A09231-48E2-432D-AD0C-DDDE0F8B94FA}">
      <dgm:prSet/>
      <dgm:spPr/>
      <dgm:t>
        <a:bodyPr/>
        <a:lstStyle/>
        <a:p>
          <a:endParaRPr lang="de-DE"/>
        </a:p>
      </dgm:t>
    </dgm:pt>
    <dgm:pt modelId="{8A5F522B-D7E9-4D27-9B3D-94030F438FD6}">
      <dgm:prSet phldrT="[Text]"/>
      <dgm:spPr/>
      <dgm:t>
        <a:bodyPr/>
        <a:lstStyle/>
        <a:p>
          <a:r>
            <a:rPr lang="pl-PL" dirty="0"/>
            <a:t>Przesyłane po 1. pustej linii</a:t>
          </a:r>
          <a:endParaRPr lang="de-DE" dirty="0"/>
        </a:p>
      </dgm:t>
    </dgm:pt>
    <dgm:pt modelId="{CCD9F54B-E4E7-4C56-9739-E13FCD73D3DB}" type="parTrans" cxnId="{DF05E905-5CEE-4361-8A01-9067938FE2D2}">
      <dgm:prSet/>
      <dgm:spPr/>
      <dgm:t>
        <a:bodyPr/>
        <a:lstStyle/>
        <a:p>
          <a:endParaRPr lang="de-DE"/>
        </a:p>
      </dgm:t>
    </dgm:pt>
    <dgm:pt modelId="{53C96A13-57FB-4AEE-8BCC-9ABFB1921227}" type="sibTrans" cxnId="{DF05E905-5CEE-4361-8A01-9067938FE2D2}">
      <dgm:prSet/>
      <dgm:spPr/>
      <dgm:t>
        <a:bodyPr/>
        <a:lstStyle/>
        <a:p>
          <a:endParaRPr lang="de-DE"/>
        </a:p>
      </dgm:t>
    </dgm:pt>
    <dgm:pt modelId="{FDE7EF8A-72F5-4B0F-82F0-CD6DFAE4EB18}">
      <dgm:prSet/>
      <dgm:spPr/>
      <dgm:t>
        <a:bodyPr/>
        <a:lstStyle/>
        <a:p>
          <a:r>
            <a:rPr lang="pl-PL" dirty="0"/>
            <a:t>Wersja protokołu(</a:t>
          </a:r>
          <a:r>
            <a:rPr lang="de-DE" dirty="0"/>
            <a:t>HTTP/1.1</a:t>
          </a:r>
          <a:r>
            <a:rPr lang="pl-PL" dirty="0"/>
            <a:t>)</a:t>
          </a:r>
          <a:endParaRPr lang="de-DE" dirty="0"/>
        </a:p>
      </dgm:t>
    </dgm:pt>
    <dgm:pt modelId="{823C08BA-A10A-4D07-86BA-2F5AD950E2D9}" type="parTrans" cxnId="{842AE93D-FE1B-4F49-8B78-55F8A835188A}">
      <dgm:prSet/>
      <dgm:spPr/>
      <dgm:t>
        <a:bodyPr/>
        <a:lstStyle/>
        <a:p>
          <a:endParaRPr lang="de-DE"/>
        </a:p>
      </dgm:t>
    </dgm:pt>
    <dgm:pt modelId="{6A79D693-F593-4799-87BA-86B497EB9965}" type="sibTrans" cxnId="{842AE93D-FE1B-4F49-8B78-55F8A835188A}">
      <dgm:prSet/>
      <dgm:spPr/>
      <dgm:t>
        <a:bodyPr/>
        <a:lstStyle/>
        <a:p>
          <a:endParaRPr lang="de-DE"/>
        </a:p>
      </dgm:t>
    </dgm:pt>
    <dgm:pt modelId="{456B29E2-308A-4985-B369-C948D851E9BD}">
      <dgm:prSet/>
      <dgm:spPr/>
      <dgm:t>
        <a:bodyPr/>
        <a:lstStyle/>
        <a:p>
          <a:r>
            <a:rPr lang="pl-PL" dirty="0"/>
            <a:t>Pozostałe nagłówki (opcjonalne)</a:t>
          </a:r>
          <a:endParaRPr lang="de-DE" dirty="0"/>
        </a:p>
      </dgm:t>
    </dgm:pt>
    <dgm:pt modelId="{286F925A-23F1-4296-9955-7F099328B81C}" type="parTrans" cxnId="{5A64166B-36BA-4B0F-B167-E61123D1B99E}">
      <dgm:prSet/>
      <dgm:spPr/>
      <dgm:t>
        <a:bodyPr/>
        <a:lstStyle/>
        <a:p>
          <a:endParaRPr lang="de-DE"/>
        </a:p>
      </dgm:t>
    </dgm:pt>
    <dgm:pt modelId="{7B2C706E-1660-4CFD-8768-45F83C0D5D21}" type="sibTrans" cxnId="{5A64166B-36BA-4B0F-B167-E61123D1B99E}">
      <dgm:prSet/>
      <dgm:spPr/>
      <dgm:t>
        <a:bodyPr/>
        <a:lstStyle/>
        <a:p>
          <a:endParaRPr lang="de-DE"/>
        </a:p>
      </dgm:t>
    </dgm:pt>
    <dgm:pt modelId="{C99931C9-BB19-426C-9EDE-3E407D0FB4D9}" type="pres">
      <dgm:prSet presAssocID="{ED2062B2-0405-44FE-9C57-443C19A50B21}" presName="Name0" presStyleCnt="0">
        <dgm:presLayoutVars>
          <dgm:chPref val="1"/>
          <dgm:dir/>
          <dgm:animOne val="branch"/>
          <dgm:animLvl val="lvl"/>
          <dgm:resizeHandles/>
        </dgm:presLayoutVars>
      </dgm:prSet>
      <dgm:spPr/>
    </dgm:pt>
    <dgm:pt modelId="{D7F79A84-73D7-48B9-9BA3-A6670E8EB26B}" type="pres">
      <dgm:prSet presAssocID="{F9EB9104-5B24-44A0-BD2E-A8A12E40EDBC}" presName="vertOne" presStyleCnt="0"/>
      <dgm:spPr/>
    </dgm:pt>
    <dgm:pt modelId="{36FF337B-1B83-4754-B9FF-D6C57ED3A3F3}" type="pres">
      <dgm:prSet presAssocID="{F9EB9104-5B24-44A0-BD2E-A8A12E40EDBC}" presName="txOne" presStyleLbl="node0" presStyleIdx="0" presStyleCnt="1" custLinFactNeighborX="1431" custLinFactNeighborY="12241">
        <dgm:presLayoutVars>
          <dgm:chPref val="3"/>
        </dgm:presLayoutVars>
      </dgm:prSet>
      <dgm:spPr/>
    </dgm:pt>
    <dgm:pt modelId="{38E3486B-F59F-4218-82AB-66D01518498D}" type="pres">
      <dgm:prSet presAssocID="{F9EB9104-5B24-44A0-BD2E-A8A12E40EDBC}" presName="parTransOne" presStyleCnt="0"/>
      <dgm:spPr/>
    </dgm:pt>
    <dgm:pt modelId="{88319D13-7B4D-4C1D-8453-8B85632C8340}" type="pres">
      <dgm:prSet presAssocID="{F9EB9104-5B24-44A0-BD2E-A8A12E40EDBC}" presName="horzOne" presStyleCnt="0"/>
      <dgm:spPr/>
    </dgm:pt>
    <dgm:pt modelId="{BC9F6EAD-D772-4D36-BAA3-1E3FDBCD8859}" type="pres">
      <dgm:prSet presAssocID="{7BB93073-354E-4B7B-B7BC-65339336E3B8}" presName="vertTwo" presStyleCnt="0"/>
      <dgm:spPr/>
    </dgm:pt>
    <dgm:pt modelId="{33B19A65-4197-4478-AEE2-BE606CA6B078}" type="pres">
      <dgm:prSet presAssocID="{7BB93073-354E-4B7B-B7BC-65339336E3B8}" presName="txTwo" presStyleLbl="node2" presStyleIdx="0" presStyleCnt="2">
        <dgm:presLayoutVars>
          <dgm:chPref val="3"/>
        </dgm:presLayoutVars>
      </dgm:prSet>
      <dgm:spPr/>
    </dgm:pt>
    <dgm:pt modelId="{25DE515B-C369-4087-B260-6A8D39C8234C}" type="pres">
      <dgm:prSet presAssocID="{7BB93073-354E-4B7B-B7BC-65339336E3B8}" presName="parTransTwo" presStyleCnt="0"/>
      <dgm:spPr/>
    </dgm:pt>
    <dgm:pt modelId="{3DAA0BB9-3CF5-419F-9054-A65D8B7AE322}" type="pres">
      <dgm:prSet presAssocID="{7BB93073-354E-4B7B-B7BC-65339336E3B8}" presName="horzTwo" presStyleCnt="0"/>
      <dgm:spPr/>
    </dgm:pt>
    <dgm:pt modelId="{1D8F9476-FD46-44C0-8A87-68CECBBC7C22}" type="pres">
      <dgm:prSet presAssocID="{FFFB03D0-99EA-4ADD-881F-59281AD66B05}" presName="vertThree" presStyleCnt="0"/>
      <dgm:spPr/>
    </dgm:pt>
    <dgm:pt modelId="{CCD34E6E-FE99-444B-86A4-4EC4CF24DF2A}" type="pres">
      <dgm:prSet presAssocID="{FFFB03D0-99EA-4ADD-881F-59281AD66B05}" presName="txThree" presStyleLbl="node3" presStyleIdx="0" presStyleCnt="5">
        <dgm:presLayoutVars>
          <dgm:chPref val="3"/>
        </dgm:presLayoutVars>
      </dgm:prSet>
      <dgm:spPr/>
    </dgm:pt>
    <dgm:pt modelId="{09159F00-6F2A-4868-B8FD-B5356ED69380}" type="pres">
      <dgm:prSet presAssocID="{FFFB03D0-99EA-4ADD-881F-59281AD66B05}" presName="horzThree" presStyleCnt="0"/>
      <dgm:spPr/>
    </dgm:pt>
    <dgm:pt modelId="{84E52276-224B-49D3-9021-8BD26BC0622D}" type="pres">
      <dgm:prSet presAssocID="{3A6F12C3-F24F-43C9-BE84-2880DF3B4541}" presName="sibSpaceThree" presStyleCnt="0"/>
      <dgm:spPr/>
    </dgm:pt>
    <dgm:pt modelId="{EDC6BF82-FC6D-4594-BDB6-F7500F4D0273}" type="pres">
      <dgm:prSet presAssocID="{FA7B9DD9-5125-4C54-89C7-2C1B2409EA27}" presName="vertThree" presStyleCnt="0"/>
      <dgm:spPr/>
    </dgm:pt>
    <dgm:pt modelId="{9BF49BB8-144F-40CA-8C51-8BEC53598A3D}" type="pres">
      <dgm:prSet presAssocID="{FA7B9DD9-5125-4C54-89C7-2C1B2409EA27}" presName="txThree" presStyleLbl="node3" presStyleIdx="1" presStyleCnt="5">
        <dgm:presLayoutVars>
          <dgm:chPref val="3"/>
        </dgm:presLayoutVars>
      </dgm:prSet>
      <dgm:spPr/>
    </dgm:pt>
    <dgm:pt modelId="{8A8620CC-EA22-4C22-9AB9-D8C14FA81B92}" type="pres">
      <dgm:prSet presAssocID="{FA7B9DD9-5125-4C54-89C7-2C1B2409EA27}" presName="horzThree" presStyleCnt="0"/>
      <dgm:spPr/>
    </dgm:pt>
    <dgm:pt modelId="{61FDB987-AC2B-48A6-8940-02666C9E29D7}" type="pres">
      <dgm:prSet presAssocID="{7B4F569E-8DD3-4B01-97D4-2A4FEDE04A00}" presName="sibSpaceThree" presStyleCnt="0"/>
      <dgm:spPr/>
    </dgm:pt>
    <dgm:pt modelId="{0410C95D-16FB-4535-A087-0693D5FB623A}" type="pres">
      <dgm:prSet presAssocID="{FDE7EF8A-72F5-4B0F-82F0-CD6DFAE4EB18}" presName="vertThree" presStyleCnt="0"/>
      <dgm:spPr/>
    </dgm:pt>
    <dgm:pt modelId="{F24A49CF-C9F9-404A-B41E-5B5186C17965}" type="pres">
      <dgm:prSet presAssocID="{FDE7EF8A-72F5-4B0F-82F0-CD6DFAE4EB18}" presName="txThree" presStyleLbl="node3" presStyleIdx="2" presStyleCnt="5">
        <dgm:presLayoutVars>
          <dgm:chPref val="3"/>
        </dgm:presLayoutVars>
      </dgm:prSet>
      <dgm:spPr/>
    </dgm:pt>
    <dgm:pt modelId="{ADFE9DC1-F1C1-4768-B12A-0D13CE69B79D}" type="pres">
      <dgm:prSet presAssocID="{FDE7EF8A-72F5-4B0F-82F0-CD6DFAE4EB18}" presName="horzThree" presStyleCnt="0"/>
      <dgm:spPr/>
    </dgm:pt>
    <dgm:pt modelId="{A2A6EE46-72F9-4E79-9921-E072A819EC6C}" type="pres">
      <dgm:prSet presAssocID="{6A79D693-F593-4799-87BA-86B497EB9965}" presName="sibSpaceThree" presStyleCnt="0"/>
      <dgm:spPr/>
    </dgm:pt>
    <dgm:pt modelId="{9A3370F5-4010-4CBA-B40B-4FBEDFD4DC01}" type="pres">
      <dgm:prSet presAssocID="{456B29E2-308A-4985-B369-C948D851E9BD}" presName="vertThree" presStyleCnt="0"/>
      <dgm:spPr/>
    </dgm:pt>
    <dgm:pt modelId="{74375E4A-D152-4A91-AAF0-EAF63F799EAC}" type="pres">
      <dgm:prSet presAssocID="{456B29E2-308A-4985-B369-C948D851E9BD}" presName="txThree" presStyleLbl="node3" presStyleIdx="3" presStyleCnt="5">
        <dgm:presLayoutVars>
          <dgm:chPref val="3"/>
        </dgm:presLayoutVars>
      </dgm:prSet>
      <dgm:spPr/>
    </dgm:pt>
    <dgm:pt modelId="{22BCA558-931C-4139-8452-4520023A11D1}" type="pres">
      <dgm:prSet presAssocID="{456B29E2-308A-4985-B369-C948D851E9BD}" presName="horzThree" presStyleCnt="0"/>
      <dgm:spPr/>
    </dgm:pt>
    <dgm:pt modelId="{5E20F13B-3E7A-4600-AC6D-C5A0B77246F1}" type="pres">
      <dgm:prSet presAssocID="{EF46481D-5985-4888-B58D-9B264CD0565D}" presName="sibSpaceTwo" presStyleCnt="0"/>
      <dgm:spPr/>
    </dgm:pt>
    <dgm:pt modelId="{1A971753-CE47-46D7-A4C2-FF14BFACFD29}" type="pres">
      <dgm:prSet presAssocID="{AC4DE975-A7E8-4E8C-BAFB-DF128D76B253}" presName="vertTwo" presStyleCnt="0"/>
      <dgm:spPr/>
    </dgm:pt>
    <dgm:pt modelId="{3250C125-CEA4-4A8E-AD7F-CFA523F9482D}" type="pres">
      <dgm:prSet presAssocID="{AC4DE975-A7E8-4E8C-BAFB-DF128D76B253}" presName="txTwo" presStyleLbl="node2" presStyleIdx="1" presStyleCnt="2">
        <dgm:presLayoutVars>
          <dgm:chPref val="3"/>
        </dgm:presLayoutVars>
      </dgm:prSet>
      <dgm:spPr/>
    </dgm:pt>
    <dgm:pt modelId="{79A0E8BE-DEEF-4535-B785-9A7C50C37572}" type="pres">
      <dgm:prSet presAssocID="{AC4DE975-A7E8-4E8C-BAFB-DF128D76B253}" presName="parTransTwo" presStyleCnt="0"/>
      <dgm:spPr/>
    </dgm:pt>
    <dgm:pt modelId="{FCDC7A6F-A4E0-42E5-9519-127EDEADE972}" type="pres">
      <dgm:prSet presAssocID="{AC4DE975-A7E8-4E8C-BAFB-DF128D76B253}" presName="horzTwo" presStyleCnt="0"/>
      <dgm:spPr/>
    </dgm:pt>
    <dgm:pt modelId="{3507A873-D18E-46D5-AC16-43239EB96C94}" type="pres">
      <dgm:prSet presAssocID="{8A5F522B-D7E9-4D27-9B3D-94030F438FD6}" presName="vertThree" presStyleCnt="0"/>
      <dgm:spPr/>
    </dgm:pt>
    <dgm:pt modelId="{F50B6806-3989-48E6-A815-6730C0E2C740}" type="pres">
      <dgm:prSet presAssocID="{8A5F522B-D7E9-4D27-9B3D-94030F438FD6}" presName="txThree" presStyleLbl="node3" presStyleIdx="4" presStyleCnt="5">
        <dgm:presLayoutVars>
          <dgm:chPref val="3"/>
        </dgm:presLayoutVars>
      </dgm:prSet>
      <dgm:spPr/>
    </dgm:pt>
    <dgm:pt modelId="{167D0C31-FD1E-43DF-A490-D60282ABB70B}" type="pres">
      <dgm:prSet presAssocID="{8A5F522B-D7E9-4D27-9B3D-94030F438FD6}" presName="horzThree" presStyleCnt="0"/>
      <dgm:spPr/>
    </dgm:pt>
  </dgm:ptLst>
  <dgm:cxnLst>
    <dgm:cxn modelId="{DF05E905-5CEE-4361-8A01-9067938FE2D2}" srcId="{AC4DE975-A7E8-4E8C-BAFB-DF128D76B253}" destId="{8A5F522B-D7E9-4D27-9B3D-94030F438FD6}" srcOrd="0" destOrd="0" parTransId="{CCD9F54B-E4E7-4C56-9739-E13FCD73D3DB}" sibTransId="{53C96A13-57FB-4AEE-8BCC-9ABFB1921227}"/>
    <dgm:cxn modelId="{8B412808-EC07-4A76-B4AD-9DBCC546234D}" type="presOf" srcId="{456B29E2-308A-4985-B369-C948D851E9BD}" destId="{74375E4A-D152-4A91-AAF0-EAF63F799EAC}" srcOrd="0" destOrd="0" presId="urn:microsoft.com/office/officeart/2005/8/layout/hierarchy4"/>
    <dgm:cxn modelId="{55DD8A19-6BCC-4C2A-AEA6-908DD7807780}" srcId="{7BB93073-354E-4B7B-B7BC-65339336E3B8}" destId="{FA7B9DD9-5125-4C54-89C7-2C1B2409EA27}" srcOrd="1" destOrd="0" parTransId="{25603ADA-12D3-41C4-9AAA-E955294936DF}" sibTransId="{7B4F569E-8DD3-4B01-97D4-2A4FEDE04A00}"/>
    <dgm:cxn modelId="{674AC41B-7C2D-41BF-BDCB-207625438A8D}" srcId="{ED2062B2-0405-44FE-9C57-443C19A50B21}" destId="{F9EB9104-5B24-44A0-BD2E-A8A12E40EDBC}" srcOrd="0" destOrd="0" parTransId="{F635F75B-FF68-4F41-A689-6F45925C1027}" sibTransId="{CCFA30D3-7F2D-4CAE-B2A0-09D2EA7EC2C3}"/>
    <dgm:cxn modelId="{33A09231-48E2-432D-AD0C-DDDE0F8B94FA}" srcId="{F9EB9104-5B24-44A0-BD2E-A8A12E40EDBC}" destId="{AC4DE975-A7E8-4E8C-BAFB-DF128D76B253}" srcOrd="1" destOrd="0" parTransId="{BCF56E5D-8666-4588-B6ED-34EF660F4BE1}" sibTransId="{7D5262FE-0B8A-4A3D-BDA0-468512F20848}"/>
    <dgm:cxn modelId="{842AE93D-FE1B-4F49-8B78-55F8A835188A}" srcId="{7BB93073-354E-4B7B-B7BC-65339336E3B8}" destId="{FDE7EF8A-72F5-4B0F-82F0-CD6DFAE4EB18}" srcOrd="2" destOrd="0" parTransId="{823C08BA-A10A-4D07-86BA-2F5AD950E2D9}" sibTransId="{6A79D693-F593-4799-87BA-86B497EB9965}"/>
    <dgm:cxn modelId="{5A64166B-36BA-4B0F-B167-E61123D1B99E}" srcId="{7BB93073-354E-4B7B-B7BC-65339336E3B8}" destId="{456B29E2-308A-4985-B369-C948D851E9BD}" srcOrd="3" destOrd="0" parTransId="{286F925A-23F1-4296-9955-7F099328B81C}" sibTransId="{7B2C706E-1660-4CFD-8768-45F83C0D5D21}"/>
    <dgm:cxn modelId="{FCC34A54-1B06-4FC3-8E3C-89DD17E0DB50}" srcId="{F9EB9104-5B24-44A0-BD2E-A8A12E40EDBC}" destId="{7BB93073-354E-4B7B-B7BC-65339336E3B8}" srcOrd="0" destOrd="0" parTransId="{365675A1-ABA0-4747-AB56-ED8C10A140A0}" sibTransId="{EF46481D-5985-4888-B58D-9B264CD0565D}"/>
    <dgm:cxn modelId="{AE821079-C51A-40DA-8BA0-B411F6BE4806}" srcId="{7BB93073-354E-4B7B-B7BC-65339336E3B8}" destId="{FFFB03D0-99EA-4ADD-881F-59281AD66B05}" srcOrd="0" destOrd="0" parTransId="{6F7DEDBB-78B0-4B43-AB2B-0A984883D977}" sibTransId="{3A6F12C3-F24F-43C9-BE84-2880DF3B4541}"/>
    <dgm:cxn modelId="{2A876D93-7C96-41BF-AA7F-3BCF2E68D901}" type="presOf" srcId="{FFFB03D0-99EA-4ADD-881F-59281AD66B05}" destId="{CCD34E6E-FE99-444B-86A4-4EC4CF24DF2A}" srcOrd="0" destOrd="0" presId="urn:microsoft.com/office/officeart/2005/8/layout/hierarchy4"/>
    <dgm:cxn modelId="{79A9B794-1548-4C1D-ACBA-E9B4AB74280C}" type="presOf" srcId="{FA7B9DD9-5125-4C54-89C7-2C1B2409EA27}" destId="{9BF49BB8-144F-40CA-8C51-8BEC53598A3D}" srcOrd="0" destOrd="0" presId="urn:microsoft.com/office/officeart/2005/8/layout/hierarchy4"/>
    <dgm:cxn modelId="{F4D07CAB-8784-42B2-9259-6B45E6EAF6E8}" type="presOf" srcId="{7BB93073-354E-4B7B-B7BC-65339336E3B8}" destId="{33B19A65-4197-4478-AEE2-BE606CA6B078}" srcOrd="0" destOrd="0" presId="urn:microsoft.com/office/officeart/2005/8/layout/hierarchy4"/>
    <dgm:cxn modelId="{ED3F87C0-456D-49BE-810C-E06D779A2924}" type="presOf" srcId="{8A5F522B-D7E9-4D27-9B3D-94030F438FD6}" destId="{F50B6806-3989-48E6-A815-6730C0E2C740}" srcOrd="0" destOrd="0" presId="urn:microsoft.com/office/officeart/2005/8/layout/hierarchy4"/>
    <dgm:cxn modelId="{049737DC-EEC2-46FD-99D4-BE0EEB707637}" type="presOf" srcId="{ED2062B2-0405-44FE-9C57-443C19A50B21}" destId="{C99931C9-BB19-426C-9EDE-3E407D0FB4D9}" srcOrd="0" destOrd="0" presId="urn:microsoft.com/office/officeart/2005/8/layout/hierarchy4"/>
    <dgm:cxn modelId="{CFDDB8E0-EEFF-47A9-A93F-C9705D35DFA5}" type="presOf" srcId="{AC4DE975-A7E8-4E8C-BAFB-DF128D76B253}" destId="{3250C125-CEA4-4A8E-AD7F-CFA523F9482D}" srcOrd="0" destOrd="0" presId="urn:microsoft.com/office/officeart/2005/8/layout/hierarchy4"/>
    <dgm:cxn modelId="{AD887AF9-3EF4-4BA7-8371-D81CCD2E226B}" type="presOf" srcId="{F9EB9104-5B24-44A0-BD2E-A8A12E40EDBC}" destId="{36FF337B-1B83-4754-B9FF-D6C57ED3A3F3}" srcOrd="0" destOrd="0" presId="urn:microsoft.com/office/officeart/2005/8/layout/hierarchy4"/>
    <dgm:cxn modelId="{4CA4F7FC-E925-40A6-815A-3602D8F3D122}" type="presOf" srcId="{FDE7EF8A-72F5-4B0F-82F0-CD6DFAE4EB18}" destId="{F24A49CF-C9F9-404A-B41E-5B5186C17965}" srcOrd="0" destOrd="0" presId="urn:microsoft.com/office/officeart/2005/8/layout/hierarchy4"/>
    <dgm:cxn modelId="{54B6390F-ACBB-45C8-9993-F67221C86370}" type="presParOf" srcId="{C99931C9-BB19-426C-9EDE-3E407D0FB4D9}" destId="{D7F79A84-73D7-48B9-9BA3-A6670E8EB26B}" srcOrd="0" destOrd="0" presId="urn:microsoft.com/office/officeart/2005/8/layout/hierarchy4"/>
    <dgm:cxn modelId="{A396D1D1-D7B8-42E2-9B85-B29D2A3A69C7}" type="presParOf" srcId="{D7F79A84-73D7-48B9-9BA3-A6670E8EB26B}" destId="{36FF337B-1B83-4754-B9FF-D6C57ED3A3F3}" srcOrd="0" destOrd="0" presId="urn:microsoft.com/office/officeart/2005/8/layout/hierarchy4"/>
    <dgm:cxn modelId="{E40A7575-4085-45B0-869C-234FF6EE611E}" type="presParOf" srcId="{D7F79A84-73D7-48B9-9BA3-A6670E8EB26B}" destId="{38E3486B-F59F-4218-82AB-66D01518498D}" srcOrd="1" destOrd="0" presId="urn:microsoft.com/office/officeart/2005/8/layout/hierarchy4"/>
    <dgm:cxn modelId="{FF5DC791-532B-4914-AF97-B070D30536A6}" type="presParOf" srcId="{D7F79A84-73D7-48B9-9BA3-A6670E8EB26B}" destId="{88319D13-7B4D-4C1D-8453-8B85632C8340}" srcOrd="2" destOrd="0" presId="urn:microsoft.com/office/officeart/2005/8/layout/hierarchy4"/>
    <dgm:cxn modelId="{13466E7A-5FA7-45ED-9B92-A07F74B4D43F}" type="presParOf" srcId="{88319D13-7B4D-4C1D-8453-8B85632C8340}" destId="{BC9F6EAD-D772-4D36-BAA3-1E3FDBCD8859}" srcOrd="0" destOrd="0" presId="urn:microsoft.com/office/officeart/2005/8/layout/hierarchy4"/>
    <dgm:cxn modelId="{57B94C20-EC79-45BA-9923-81148BE51E28}" type="presParOf" srcId="{BC9F6EAD-D772-4D36-BAA3-1E3FDBCD8859}" destId="{33B19A65-4197-4478-AEE2-BE606CA6B078}" srcOrd="0" destOrd="0" presId="urn:microsoft.com/office/officeart/2005/8/layout/hierarchy4"/>
    <dgm:cxn modelId="{C34A9CC7-7598-4001-93BD-69AE976F1C61}" type="presParOf" srcId="{BC9F6EAD-D772-4D36-BAA3-1E3FDBCD8859}" destId="{25DE515B-C369-4087-B260-6A8D39C8234C}" srcOrd="1" destOrd="0" presId="urn:microsoft.com/office/officeart/2005/8/layout/hierarchy4"/>
    <dgm:cxn modelId="{D4BCEF84-9E38-4CD2-9C25-50101D6557B5}" type="presParOf" srcId="{BC9F6EAD-D772-4D36-BAA3-1E3FDBCD8859}" destId="{3DAA0BB9-3CF5-419F-9054-A65D8B7AE322}" srcOrd="2" destOrd="0" presId="urn:microsoft.com/office/officeart/2005/8/layout/hierarchy4"/>
    <dgm:cxn modelId="{EFF2D42B-DC49-4054-8290-B61C029445D6}" type="presParOf" srcId="{3DAA0BB9-3CF5-419F-9054-A65D8B7AE322}" destId="{1D8F9476-FD46-44C0-8A87-68CECBBC7C22}" srcOrd="0" destOrd="0" presId="urn:microsoft.com/office/officeart/2005/8/layout/hierarchy4"/>
    <dgm:cxn modelId="{C1CECA4B-ED7C-4A49-9524-B39AEDE318D6}" type="presParOf" srcId="{1D8F9476-FD46-44C0-8A87-68CECBBC7C22}" destId="{CCD34E6E-FE99-444B-86A4-4EC4CF24DF2A}" srcOrd="0" destOrd="0" presId="urn:microsoft.com/office/officeart/2005/8/layout/hierarchy4"/>
    <dgm:cxn modelId="{07C6D5DC-556D-45C6-83F7-53E2BCC1F39E}" type="presParOf" srcId="{1D8F9476-FD46-44C0-8A87-68CECBBC7C22}" destId="{09159F00-6F2A-4868-B8FD-B5356ED69380}" srcOrd="1" destOrd="0" presId="urn:microsoft.com/office/officeart/2005/8/layout/hierarchy4"/>
    <dgm:cxn modelId="{22D847D3-5818-4001-ADED-355EF3EF8A82}" type="presParOf" srcId="{3DAA0BB9-3CF5-419F-9054-A65D8B7AE322}" destId="{84E52276-224B-49D3-9021-8BD26BC0622D}" srcOrd="1" destOrd="0" presId="urn:microsoft.com/office/officeart/2005/8/layout/hierarchy4"/>
    <dgm:cxn modelId="{033071DF-963B-496C-AF7A-3DFC4395A42F}" type="presParOf" srcId="{3DAA0BB9-3CF5-419F-9054-A65D8B7AE322}" destId="{EDC6BF82-FC6D-4594-BDB6-F7500F4D0273}" srcOrd="2" destOrd="0" presId="urn:microsoft.com/office/officeart/2005/8/layout/hierarchy4"/>
    <dgm:cxn modelId="{3D2C23F8-2959-481E-8225-2C73913254BA}" type="presParOf" srcId="{EDC6BF82-FC6D-4594-BDB6-F7500F4D0273}" destId="{9BF49BB8-144F-40CA-8C51-8BEC53598A3D}" srcOrd="0" destOrd="0" presId="urn:microsoft.com/office/officeart/2005/8/layout/hierarchy4"/>
    <dgm:cxn modelId="{0C9605AD-A319-4170-BF04-A18BDAAE9D09}" type="presParOf" srcId="{EDC6BF82-FC6D-4594-BDB6-F7500F4D0273}" destId="{8A8620CC-EA22-4C22-9AB9-D8C14FA81B92}" srcOrd="1" destOrd="0" presId="urn:microsoft.com/office/officeart/2005/8/layout/hierarchy4"/>
    <dgm:cxn modelId="{877892F4-D48E-4CCA-B3BE-8A8FA1F219E3}" type="presParOf" srcId="{3DAA0BB9-3CF5-419F-9054-A65D8B7AE322}" destId="{61FDB987-AC2B-48A6-8940-02666C9E29D7}" srcOrd="3" destOrd="0" presId="urn:microsoft.com/office/officeart/2005/8/layout/hierarchy4"/>
    <dgm:cxn modelId="{9EBF8C06-9D2A-475B-AA2F-8235A2D52BFF}" type="presParOf" srcId="{3DAA0BB9-3CF5-419F-9054-A65D8B7AE322}" destId="{0410C95D-16FB-4535-A087-0693D5FB623A}" srcOrd="4" destOrd="0" presId="urn:microsoft.com/office/officeart/2005/8/layout/hierarchy4"/>
    <dgm:cxn modelId="{C6CA53D7-4F10-4146-A9D9-812C408C0402}" type="presParOf" srcId="{0410C95D-16FB-4535-A087-0693D5FB623A}" destId="{F24A49CF-C9F9-404A-B41E-5B5186C17965}" srcOrd="0" destOrd="0" presId="urn:microsoft.com/office/officeart/2005/8/layout/hierarchy4"/>
    <dgm:cxn modelId="{ABF978F0-0594-4340-9A05-765332B75FAD}" type="presParOf" srcId="{0410C95D-16FB-4535-A087-0693D5FB623A}" destId="{ADFE9DC1-F1C1-4768-B12A-0D13CE69B79D}" srcOrd="1" destOrd="0" presId="urn:microsoft.com/office/officeart/2005/8/layout/hierarchy4"/>
    <dgm:cxn modelId="{0401A5DE-FAD9-44B0-A0AB-40C67BBE9CB6}" type="presParOf" srcId="{3DAA0BB9-3CF5-419F-9054-A65D8B7AE322}" destId="{A2A6EE46-72F9-4E79-9921-E072A819EC6C}" srcOrd="5" destOrd="0" presId="urn:microsoft.com/office/officeart/2005/8/layout/hierarchy4"/>
    <dgm:cxn modelId="{F25CE55A-32AF-4C85-8B7A-E8B6D849AB15}" type="presParOf" srcId="{3DAA0BB9-3CF5-419F-9054-A65D8B7AE322}" destId="{9A3370F5-4010-4CBA-B40B-4FBEDFD4DC01}" srcOrd="6" destOrd="0" presId="urn:microsoft.com/office/officeart/2005/8/layout/hierarchy4"/>
    <dgm:cxn modelId="{F3F9F8B0-9088-44CF-ACDE-A241EA646F05}" type="presParOf" srcId="{9A3370F5-4010-4CBA-B40B-4FBEDFD4DC01}" destId="{74375E4A-D152-4A91-AAF0-EAF63F799EAC}" srcOrd="0" destOrd="0" presId="urn:microsoft.com/office/officeart/2005/8/layout/hierarchy4"/>
    <dgm:cxn modelId="{50D8C643-7898-4C7F-8067-199A983BD773}" type="presParOf" srcId="{9A3370F5-4010-4CBA-B40B-4FBEDFD4DC01}" destId="{22BCA558-931C-4139-8452-4520023A11D1}" srcOrd="1" destOrd="0" presId="urn:microsoft.com/office/officeart/2005/8/layout/hierarchy4"/>
    <dgm:cxn modelId="{43626941-331B-486B-A129-6C6395B02E7C}" type="presParOf" srcId="{88319D13-7B4D-4C1D-8453-8B85632C8340}" destId="{5E20F13B-3E7A-4600-AC6D-C5A0B77246F1}" srcOrd="1" destOrd="0" presId="urn:microsoft.com/office/officeart/2005/8/layout/hierarchy4"/>
    <dgm:cxn modelId="{CB7384F3-4123-47BC-9565-CFFEF3FA8E0C}" type="presParOf" srcId="{88319D13-7B4D-4C1D-8453-8B85632C8340}" destId="{1A971753-CE47-46D7-A4C2-FF14BFACFD29}" srcOrd="2" destOrd="0" presId="urn:microsoft.com/office/officeart/2005/8/layout/hierarchy4"/>
    <dgm:cxn modelId="{2D37499B-821F-45AD-B488-C695B68E0597}" type="presParOf" srcId="{1A971753-CE47-46D7-A4C2-FF14BFACFD29}" destId="{3250C125-CEA4-4A8E-AD7F-CFA523F9482D}" srcOrd="0" destOrd="0" presId="urn:microsoft.com/office/officeart/2005/8/layout/hierarchy4"/>
    <dgm:cxn modelId="{6E8702FE-FC05-4610-B3F9-AE1D64F1F24B}" type="presParOf" srcId="{1A971753-CE47-46D7-A4C2-FF14BFACFD29}" destId="{79A0E8BE-DEEF-4535-B785-9A7C50C37572}" srcOrd="1" destOrd="0" presId="urn:microsoft.com/office/officeart/2005/8/layout/hierarchy4"/>
    <dgm:cxn modelId="{DADFF9D2-9E4F-471D-99A7-495DD7CC041C}" type="presParOf" srcId="{1A971753-CE47-46D7-A4C2-FF14BFACFD29}" destId="{FCDC7A6F-A4E0-42E5-9519-127EDEADE972}" srcOrd="2" destOrd="0" presId="urn:microsoft.com/office/officeart/2005/8/layout/hierarchy4"/>
    <dgm:cxn modelId="{3442443B-7363-4AFB-88C0-6DFF5E7F5BFB}" type="presParOf" srcId="{FCDC7A6F-A4E0-42E5-9519-127EDEADE972}" destId="{3507A873-D18E-46D5-AC16-43239EB96C94}" srcOrd="0" destOrd="0" presId="urn:microsoft.com/office/officeart/2005/8/layout/hierarchy4"/>
    <dgm:cxn modelId="{23211ADB-A82C-442F-965F-08EB4302FF8A}" type="presParOf" srcId="{3507A873-D18E-46D5-AC16-43239EB96C94}" destId="{F50B6806-3989-48E6-A815-6730C0E2C740}" srcOrd="0" destOrd="0" presId="urn:microsoft.com/office/officeart/2005/8/layout/hierarchy4"/>
    <dgm:cxn modelId="{67072FA2-48C0-4B4D-A092-B36753A7EC78}" type="presParOf" srcId="{3507A873-D18E-46D5-AC16-43239EB96C94}" destId="{167D0C31-FD1E-43DF-A490-D60282ABB70B}"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F337B-1B83-4754-B9FF-D6C57ED3A3F3}">
      <dsp:nvSpPr>
        <dsp:cNvPr id="0" name=""/>
        <dsp:cNvSpPr/>
      </dsp:nvSpPr>
      <dsp:spPr>
        <a:xfrm>
          <a:off x="1807" y="17958"/>
          <a:ext cx="7873684"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l-PL" sz="3400" kern="1200" dirty="0"/>
            <a:t>HTTP</a:t>
          </a:r>
          <a:endParaRPr lang="de-DE" sz="3400" kern="1200" dirty="0"/>
        </a:p>
      </dsp:txBody>
      <dsp:txXfrm>
        <a:off x="25202" y="41353"/>
        <a:ext cx="7826894" cy="751978"/>
      </dsp:txXfrm>
    </dsp:sp>
    <dsp:sp modelId="{33B19A65-4197-4478-AEE2-BE606CA6B078}">
      <dsp:nvSpPr>
        <dsp:cNvPr id="0" name=""/>
        <dsp:cNvSpPr/>
      </dsp:nvSpPr>
      <dsp:spPr>
        <a:xfrm>
          <a:off x="903" y="932763"/>
          <a:ext cx="6235474"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Nagłówek(header) – min. 1 wiersz</a:t>
          </a:r>
          <a:endParaRPr lang="de-DE" sz="1700" kern="1200" dirty="0"/>
        </a:p>
      </dsp:txBody>
      <dsp:txXfrm>
        <a:off x="24298" y="956158"/>
        <a:ext cx="6188684" cy="751978"/>
      </dsp:txXfrm>
    </dsp:sp>
    <dsp:sp modelId="{CCD34E6E-FE99-444B-86A4-4EC4CF24DF2A}">
      <dsp:nvSpPr>
        <dsp:cNvPr id="0" name=""/>
        <dsp:cNvSpPr/>
      </dsp:nvSpPr>
      <dsp:spPr>
        <a:xfrm>
          <a:off x="903" y="1863754"/>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kern="1200" dirty="0"/>
            <a:t>Metoda(np. GET)</a:t>
          </a:r>
          <a:endParaRPr lang="de-DE" sz="1000" kern="1200" dirty="0"/>
        </a:p>
      </dsp:txBody>
      <dsp:txXfrm>
        <a:off x="24298" y="1887149"/>
        <a:ext cx="1464473" cy="751978"/>
      </dsp:txXfrm>
    </dsp:sp>
    <dsp:sp modelId="{9BF49BB8-144F-40CA-8C51-8BEC53598A3D}">
      <dsp:nvSpPr>
        <dsp:cNvPr id="0" name=""/>
        <dsp:cNvSpPr/>
      </dsp:nvSpPr>
      <dsp:spPr>
        <a:xfrm>
          <a:off x="1575640" y="1863754"/>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kern="1200" dirty="0"/>
            <a:t>Adres URI(/)</a:t>
          </a:r>
          <a:endParaRPr lang="de-DE" sz="1000" kern="1200" dirty="0"/>
        </a:p>
      </dsp:txBody>
      <dsp:txXfrm>
        <a:off x="1599035" y="1887149"/>
        <a:ext cx="1464473" cy="751978"/>
      </dsp:txXfrm>
    </dsp:sp>
    <dsp:sp modelId="{F24A49CF-C9F9-404A-B41E-5B5186C17965}">
      <dsp:nvSpPr>
        <dsp:cNvPr id="0" name=""/>
        <dsp:cNvSpPr/>
      </dsp:nvSpPr>
      <dsp:spPr>
        <a:xfrm>
          <a:off x="3150377" y="1863754"/>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kern="1200" dirty="0"/>
            <a:t>Wersja protokołu(</a:t>
          </a:r>
          <a:r>
            <a:rPr lang="de-DE" sz="1000" kern="1200" dirty="0"/>
            <a:t>HTTP/1.1</a:t>
          </a:r>
          <a:r>
            <a:rPr lang="pl-PL" sz="1000" kern="1200" dirty="0"/>
            <a:t>)</a:t>
          </a:r>
          <a:endParaRPr lang="de-DE" sz="1000" kern="1200" dirty="0"/>
        </a:p>
      </dsp:txBody>
      <dsp:txXfrm>
        <a:off x="3173772" y="1887149"/>
        <a:ext cx="1464473" cy="751978"/>
      </dsp:txXfrm>
    </dsp:sp>
    <dsp:sp modelId="{74375E4A-D152-4A91-AAF0-EAF63F799EAC}">
      <dsp:nvSpPr>
        <dsp:cNvPr id="0" name=""/>
        <dsp:cNvSpPr/>
      </dsp:nvSpPr>
      <dsp:spPr>
        <a:xfrm>
          <a:off x="4725114" y="1863754"/>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kern="1200" dirty="0"/>
            <a:t>Pozostałe nagłówki (opcjonalne)</a:t>
          </a:r>
          <a:endParaRPr lang="de-DE" sz="1000" kern="1200" dirty="0"/>
        </a:p>
      </dsp:txBody>
      <dsp:txXfrm>
        <a:off x="4748509" y="1887149"/>
        <a:ext cx="1464473" cy="751978"/>
      </dsp:txXfrm>
    </dsp:sp>
    <dsp:sp modelId="{3250C125-CEA4-4A8E-AD7F-CFA523F9482D}">
      <dsp:nvSpPr>
        <dsp:cNvPr id="0" name=""/>
        <dsp:cNvSpPr/>
      </dsp:nvSpPr>
      <dsp:spPr>
        <a:xfrm>
          <a:off x="6363324" y="932763"/>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pl-PL" sz="1700" kern="1200" dirty="0"/>
            <a:t>Ciało(body)</a:t>
          </a:r>
          <a:endParaRPr lang="de-DE" sz="1700" kern="1200" dirty="0"/>
        </a:p>
      </dsp:txBody>
      <dsp:txXfrm>
        <a:off x="6386719" y="956158"/>
        <a:ext cx="1464473" cy="751978"/>
      </dsp:txXfrm>
    </dsp:sp>
    <dsp:sp modelId="{F50B6806-3989-48E6-A815-6730C0E2C740}">
      <dsp:nvSpPr>
        <dsp:cNvPr id="0" name=""/>
        <dsp:cNvSpPr/>
      </dsp:nvSpPr>
      <dsp:spPr>
        <a:xfrm>
          <a:off x="6363324" y="1863754"/>
          <a:ext cx="1511263" cy="79876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l-PL" sz="1000" kern="1200" dirty="0"/>
            <a:t>Przesyłane po 1. pustej linii</a:t>
          </a:r>
          <a:endParaRPr lang="de-DE" sz="1000" kern="1200" dirty="0"/>
        </a:p>
      </dsp:txBody>
      <dsp:txXfrm>
        <a:off x="6386719" y="1887149"/>
        <a:ext cx="1464473" cy="7519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13/12/2021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13/12/2021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2021-12-01: plik edytowany przez: Maciej Lipski</a:t>
            </a:r>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2021-08-03: plik edytowany przez: Maciej Lipski</a:t>
            </a:r>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2020-03-02: plik edytowany przez: Maciej Lipski</a:t>
            </a:r>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2020-01-23: plik utworzony przez: Łukasz Pirek</a:t>
            </a:r>
          </a:p>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 materiały zebrane przez Szymona Jaśniaka</a:t>
            </a:r>
          </a:p>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14748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Font typeface="+mj-lt"/>
              <a:buAutoNum type="arabicPeriod"/>
            </a:pPr>
            <a:r>
              <a:rPr lang="pl-PL" dirty="0"/>
              <a:t>https://developer.mozilla.org/en-US/docs/Web/HTTP/Headers/Content-Length </a:t>
            </a:r>
          </a:p>
          <a:p>
            <a:pPr marL="409575" lvl="1" indent="-228600">
              <a:buFont typeface="+mj-lt"/>
              <a:buAutoNum type="arabicPeriod"/>
            </a:pPr>
            <a:r>
              <a:rPr lang="pl-PL" dirty="0"/>
              <a:t>https://tools.ietf.org/html/rfc2068#section-14.14 </a:t>
            </a:r>
          </a:p>
          <a:p>
            <a:pPr marL="228600" lvl="0" indent="-228600">
              <a:buFont typeface="+mj-lt"/>
              <a:buAutoNum type="arabicPeriod"/>
            </a:pPr>
            <a:r>
              <a:rPr lang="pl-PL" dirty="0"/>
              <a:t>https://developer.mozilla.org/en-US/docs/Web/HTTP/Headers/Content-Type</a:t>
            </a:r>
          </a:p>
          <a:p>
            <a:pPr marL="228600" lvl="0" indent="-228600">
              <a:buFont typeface="+mj-lt"/>
              <a:buAutoNum type="arabicPeriod"/>
            </a:pPr>
            <a:r>
              <a:rPr lang="pl-PL" dirty="0"/>
              <a:t>https://developer.mozilla.org/en-US/docs/Web/HTTP/Headers/Cookie</a:t>
            </a:r>
          </a:p>
          <a:p>
            <a:pPr marL="228600" lvl="0" indent="-228600">
              <a:buFont typeface="+mj-lt"/>
              <a:buAutoNum type="arabicPeriod"/>
            </a:pPr>
            <a:r>
              <a:rPr lang="pl-PL" dirty="0"/>
              <a:t>https://developer.mozilla.org/en-US/docs/Web/HTTP/Headers/Set-Cookie</a:t>
            </a:r>
          </a:p>
          <a:p>
            <a:pPr marL="228600" lvl="0" indent="-228600">
              <a:buFont typeface="+mj-lt"/>
              <a:buAutoNum type="arabicPeriod"/>
            </a:pPr>
            <a:r>
              <a:rPr lang="pl-PL" dirty="0"/>
              <a:t>https://developer.mozilla.org/en-US/docs/Web/HTTP/Headers/Location</a:t>
            </a:r>
          </a:p>
          <a:p>
            <a:pPr marL="228600" lvl="0" indent="-228600">
              <a:buFont typeface="+mj-lt"/>
              <a:buAutoNum type="arabicPeriod"/>
            </a:pPr>
            <a:r>
              <a:rPr lang="pl-PL" dirty="0"/>
              <a:t>https://developer.mozilla.org/en-US/docs/Web/HTTP/Headers/Last-Modified</a:t>
            </a:r>
          </a:p>
          <a:p>
            <a:pPr marL="228600" lvl="0" indent="-228600">
              <a:buFont typeface="+mj-lt"/>
              <a:buAutoNum type="arabicPeriod"/>
            </a:pPr>
            <a:r>
              <a:rPr lang="pl-PL" dirty="0"/>
              <a:t>https://developer.mozilla.org/en-US/docs/Web/HTTP/Headers/Content-Disposition</a:t>
            </a:r>
          </a:p>
          <a:p>
            <a:pPr marL="228600" lvl="0" indent="-228600">
              <a:buFont typeface="+mj-lt"/>
              <a:buAutoNum type="arabicPeriod"/>
            </a:pPr>
            <a:r>
              <a:rPr lang="pl-PL" dirty="0"/>
              <a:t>https://developer.mozilla.org/en-US/docs/Web/HTTP/Headers/Host</a:t>
            </a:r>
          </a:p>
          <a:p>
            <a:pPr marL="228600" lvl="0" indent="-228600">
              <a:buFont typeface="+mj-lt"/>
              <a:buAutoNum type="arabicPeriod"/>
            </a:pPr>
            <a:r>
              <a:rPr lang="pl-PL" dirty="0"/>
              <a:t>https://developer.mozilla.org/en-US/docs/Web/HTTP/Headers/Accept</a:t>
            </a:r>
          </a:p>
        </p:txBody>
      </p:sp>
      <p:sp>
        <p:nvSpPr>
          <p:cNvPr id="4" name="Symbol zastępczy numeru slajdu 3"/>
          <p:cNvSpPr>
            <a:spLocks noGrp="1"/>
          </p:cNvSpPr>
          <p:nvPr>
            <p:ph type="sldNum" sz="quarter" idx="5"/>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174459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https://terasolunaorg.github.io/guideline/1.0.1.RELEASE/en/Overview/SpringMVCOverview.html </a:t>
            </a:r>
          </a:p>
        </p:txBody>
      </p:sp>
      <p:sp>
        <p:nvSpPr>
          <p:cNvPr id="4" name="Symbol zastępczy numeru slajdu 3"/>
          <p:cNvSpPr>
            <a:spLocks noGrp="1"/>
          </p:cNvSpPr>
          <p:nvPr>
            <p:ph type="sldNum" sz="quarter" idx="5"/>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404741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Font typeface="+mj-lt"/>
              <a:buAutoNum type="arabicPeriod"/>
            </a:pPr>
            <a:r>
              <a:rPr lang="pl-PL" sz="1200" kern="1200" dirty="0" err="1">
                <a:solidFill>
                  <a:schemeClr val="tx1"/>
                </a:solidFill>
                <a:effectLst/>
                <a:latin typeface="+mn-lt"/>
                <a:ea typeface="+mn-ea"/>
                <a:cs typeface="+mn-cs"/>
              </a:rPr>
              <a:t>org.springframework.ui.Model</a:t>
            </a:r>
            <a:endParaRPr lang="pl-PL"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600"/>
              </a:spcBef>
              <a:spcAft>
                <a:spcPts val="0"/>
              </a:spcAft>
              <a:buClrTx/>
              <a:buSzTx/>
              <a:buFont typeface="+mj-lt"/>
              <a:buAutoNum type="arabicPeriod"/>
              <a:tabLst/>
              <a:defRPr/>
            </a:pPr>
            <a:r>
              <a:rPr lang="pl-PL" sz="1200" kern="1200" dirty="0" err="1">
                <a:solidFill>
                  <a:schemeClr val="tx1"/>
                </a:solidFill>
                <a:effectLst/>
                <a:latin typeface="+mn-lt"/>
                <a:ea typeface="+mn-ea"/>
                <a:cs typeface="+mn-cs"/>
              </a:rPr>
              <a:t>org.springframework.ui.ModelMap</a:t>
            </a:r>
            <a:endParaRPr lang="pl-PL"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600"/>
              </a:spcBef>
              <a:spcAft>
                <a:spcPts val="0"/>
              </a:spcAft>
              <a:buClrTx/>
              <a:buSzTx/>
              <a:buFont typeface="+mj-lt"/>
              <a:buAutoNum type="arabicPeriod"/>
              <a:tabLst/>
              <a:defRPr/>
            </a:pPr>
            <a:r>
              <a:rPr lang="pl-PL" dirty="0" err="1"/>
              <a:t>org.springframework.web.servlet.ModelAndView</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83963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a:p>
            <a:r>
              <a:rPr lang="pl-PL" dirty="0"/>
              <a:t>Jest obecnie szalenie popularnym rozwiązaniem</a:t>
            </a:r>
            <a:endParaRPr lang="de-DE" dirty="0"/>
          </a:p>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35</a:t>
            </a:fld>
            <a:endParaRPr lang="pt-BR"/>
          </a:p>
        </p:txBody>
      </p:sp>
    </p:spTree>
    <p:extLst>
      <p:ext uri="{BB962C8B-B14F-4D97-AF65-F5344CB8AC3E}">
        <p14:creationId xmlns:p14="http://schemas.microsoft.com/office/powerpoint/2010/main" val="40812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idemp</a:t>
            </a:r>
            <a:r>
              <a:rPr lang="pl-PL" dirty="0"/>
              <a:t>. = </a:t>
            </a:r>
            <a:r>
              <a:rPr lang="pl-PL" dirty="0" err="1"/>
              <a:t>idempotentnty</a:t>
            </a:r>
            <a:r>
              <a:rPr lang="pl-PL" dirty="0"/>
              <a:t> = może być wywołane wiele razy i za każdym razem wynik będzie taki sam</a:t>
            </a:r>
          </a:p>
          <a:p>
            <a:r>
              <a:rPr lang="pl-PL" dirty="0" err="1"/>
              <a:t>safe</a:t>
            </a:r>
            <a:r>
              <a:rPr lang="pl-PL" dirty="0"/>
              <a:t> = nie zmienia stanu zasobu</a:t>
            </a:r>
          </a:p>
        </p:txBody>
      </p:sp>
      <p:sp>
        <p:nvSpPr>
          <p:cNvPr id="4" name="Symbol zastępczy numeru slajdu 3"/>
          <p:cNvSpPr>
            <a:spLocks noGrp="1"/>
          </p:cNvSpPr>
          <p:nvPr>
            <p:ph type="sldNum" sz="quarter" idx="5"/>
          </p:nvPr>
        </p:nvSpPr>
        <p:spPr/>
        <p:txBody>
          <a:bodyPr/>
          <a:lstStyle/>
          <a:p>
            <a:fld id="{C0696B5C-12A0-4042-B4D0-BD3B9A4F58C6}" type="slidenum">
              <a:rPr lang="pt-BR" smtClean="0"/>
              <a:t>37</a:t>
            </a:fld>
            <a:endParaRPr lang="pt-BR"/>
          </a:p>
        </p:txBody>
      </p:sp>
    </p:spTree>
    <p:extLst>
      <p:ext uri="{BB962C8B-B14F-4D97-AF65-F5344CB8AC3E}">
        <p14:creationId xmlns:p14="http://schemas.microsoft.com/office/powerpoint/2010/main" val="240908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Jeśli</a:t>
            </a:r>
            <a:r>
              <a:rPr lang="pl-PL" baseline="0" dirty="0"/>
              <a:t> do kontrolera zostanie dodana adnotacja @RestController zamiast @Controller, Spring zastosuje konwersję komunikatów do wszystkich metod w danym kontrolerze, tzn wszystkie metody są z automatu opatrzone adnotacjami @ResposeBody i @RequestBody</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39</a:t>
            </a:fld>
            <a:endParaRPr lang="pt-BR"/>
          </a:p>
        </p:txBody>
      </p:sp>
    </p:spTree>
    <p:extLst>
      <p:ext uri="{BB962C8B-B14F-4D97-AF65-F5344CB8AC3E}">
        <p14:creationId xmlns:p14="http://schemas.microsoft.com/office/powerpoint/2010/main" val="2653810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4.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3.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3.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5.xml"/><Relationship Id="rId16" Type="http://schemas.openxmlformats.org/officeDocument/2006/relationships/hyperlink" Target="http://www.facebook.com/capgemini" TargetMode="External"/><Relationship Id="rId1" Type="http://schemas.openxmlformats.org/officeDocument/2006/relationships/vmlDrawing" Target="../drawings/vmlDrawing4.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4.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hidden="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hidden="1">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hidden="1">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hidden="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hidden="1">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hidden="1">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5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4"/>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1"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7">
            <a:extLst>
              <a:ext uri="{96DAC541-7B7A-43D3-8B79-37D633B846F1}">
                <asvg:svgBlip xmlns:asvg="http://schemas.microsoft.com/office/drawing/2016/SVG/main" r:embed="rId18"/>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Spring_MVC.pptx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6" r:id="rId4"/>
    <p:sldLayoutId id="2147483814" r:id="rId5"/>
    <p:sldLayoutId id="2147483815" r:id="rId6"/>
    <p:sldLayoutId id="2147483672" r:id="rId7"/>
    <p:sldLayoutId id="2147483811" r:id="rId8"/>
    <p:sldLayoutId id="2147483666" r:id="rId9"/>
    <p:sldLayoutId id="2147483832" r:id="rId10"/>
    <p:sldLayoutId id="2147483837" r:id="rId11"/>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hyperlink" Target="https://terasolunaorg.github.io/guideline/1.0.1.RELEASE/en/Overview/SpringMVCOverview.html"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hyperlink" Target="https://www.baeldung.com/spring-mvc-model-model-map-model-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35.xml"/><Relationship Id="rId5" Type="http://schemas.openxmlformats.org/officeDocument/2006/relationships/hyperlink" Target="https://www.baeldung.com/spring-boot-crud-thymeleaf" TargetMode="External"/><Relationship Id="rId4" Type="http://schemas.openxmlformats.org/officeDocument/2006/relationships/hyperlink" Target="https://www.thymeleaf.org/doc/tutorials/2.1/thymeleafspring.html"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hyperlink" Target="https://restfulapi.net/" TargetMode="Externa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hyperlink" Target="https://www.iana.org/assignments/http-methods/http-methods.xhtml" TargetMode="External"/><Relationship Id="rId2" Type="http://schemas.openxmlformats.org/officeDocument/2006/relationships/slideLayout" Target="../slideLayouts/slideLayout5.xml"/><Relationship Id="rId1" Type="http://schemas.openxmlformats.org/officeDocument/2006/relationships/tags" Target="../tags/tag41.xml"/><Relationship Id="rId6" Type="http://schemas.openxmlformats.org/officeDocument/2006/relationships/hyperlink" Target="https://tools.ietf.org/html/rfc7231" TargetMode="External"/><Relationship Id="rId5" Type="http://schemas.openxmlformats.org/officeDocument/2006/relationships/hyperlink" Target="https://www.mscharhag.com/api-design/http-idempotent-safe" TargetMode="External"/><Relationship Id="rId4" Type="http://schemas.openxmlformats.org/officeDocument/2006/relationships/hyperlink" Target="https://www.restapitutorial.com/lessons/httpmethods.html"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3" Type="http://schemas.openxmlformats.org/officeDocument/2006/relationships/hyperlink" Target="https://www.baeldung.com/spring-request-response-body" TargetMode="Externa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tools.ietf.org/html/rfc2068" TargetMode="Externa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5.xml"/><Relationship Id="rId1" Type="http://schemas.openxmlformats.org/officeDocument/2006/relationships/tags" Target="../tags/tag63.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hyperlink" Target="https://developer.mozilla.org/en-US/docs/Glossary/Request_header"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www.thymeleaf.org/" TargetMode="Externa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pl-PL" dirty="0"/>
              <a:t>Maciej Lipski</a:t>
            </a:r>
          </a:p>
          <a:p>
            <a:endParaRPr lang="pl-PL" dirty="0"/>
          </a:p>
        </p:txBody>
      </p:sp>
      <p:sp>
        <p:nvSpPr>
          <p:cNvPr id="7" name="Title 6">
            <a:extLst>
              <a:ext uri="{FF2B5EF4-FFF2-40B4-BE49-F238E27FC236}">
                <a16:creationId xmlns:a16="http://schemas.microsoft.com/office/drawing/2014/main" id="{B673D50B-C7B9-499F-8FFA-AFE6DC0CB54B}"/>
              </a:ext>
            </a:extLst>
          </p:cNvPr>
          <p:cNvSpPr>
            <a:spLocks noGrp="1"/>
          </p:cNvSpPr>
          <p:nvPr>
            <p:ph type="ctrTitle"/>
          </p:nvPr>
        </p:nvSpPr>
        <p:spPr/>
        <p:txBody>
          <a:bodyPr/>
          <a:lstStyle/>
          <a:p>
            <a:r>
              <a:rPr lang="pl-PL" dirty="0"/>
              <a:t>Spring MVC </a:t>
            </a:r>
            <a:r>
              <a:rPr lang="pl-PL"/>
              <a:t>i REST</a:t>
            </a:r>
            <a:endParaRPr lang="pl-PL" dirty="0"/>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7A1F171F-DFBC-4C0C-8077-E730D46088F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http://www.codenuclear.com/wp-content/uploads/2017/08/Spring_Flo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2276872"/>
            <a:ext cx="6667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dirty="0"/>
              <a:t>Cykl życia </a:t>
            </a:r>
            <a:r>
              <a:rPr lang="pl-PL"/>
              <a:t>żądania HTTP</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dirty="0"/>
              <a:t> Każda akcja użytkownika (np. przycisk w przeglądarce) powoduje wysłanie żądania HTTP</a:t>
            </a:r>
          </a:p>
          <a:p>
            <a:pPr marL="285750" indent="-285750">
              <a:buFont typeface="Courier New" panose="02070309020205020404" pitchFamily="49" charset="0"/>
              <a:buChar char="o"/>
            </a:pPr>
            <a:r>
              <a:rPr lang="pl-PL" dirty="0"/>
              <a:t> Podobnie jak listonosz roznoszący listy, request(list) dostarcza konkretne informacje z punktu A do punktu B</a:t>
            </a:r>
          </a:p>
          <a:p>
            <a:pPr marL="285750" indent="-285750">
              <a:buFont typeface="Courier New" panose="02070309020205020404" pitchFamily="49" charset="0"/>
              <a:buChar char="o"/>
            </a:pPr>
            <a:r>
              <a:rPr lang="pl-PL" dirty="0"/>
              <a:t> Podczas cyklu życia, request wykonuje </a:t>
            </a:r>
            <a:r>
              <a:rPr lang="pl-PL"/>
              <a:t>kilka przystanków</a:t>
            </a:r>
          </a:p>
          <a:p>
            <a:pPr marL="285750" indent="-285750">
              <a:buFont typeface="Courier New" panose="02070309020205020404" pitchFamily="49" charset="0"/>
              <a:buChar char="o"/>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10</a:t>
            </a:fld>
            <a:endParaRPr lang="pl-PL" dirty="0"/>
          </a:p>
        </p:txBody>
      </p:sp>
    </p:spTree>
    <p:custDataLst>
      <p:tags r:id="rId1"/>
    </p:custDataLst>
    <p:extLst>
      <p:ext uri="{BB962C8B-B14F-4D97-AF65-F5344CB8AC3E}">
        <p14:creationId xmlns:p14="http://schemas.microsoft.com/office/powerpoint/2010/main" val="293859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C0">
            <a:extLst>
              <a:ext uri="{FF2B5EF4-FFF2-40B4-BE49-F238E27FC236}">
                <a16:creationId xmlns:a16="http://schemas.microsoft.com/office/drawing/2014/main" id="{24FD28F7-1602-43F4-8030-9E844503AE1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http://www.codenuclear.com/wp-content/uploads/2017/08/Spring_Flow.jpg">
            <a:extLst>
              <a:ext uri="{FF2B5EF4-FFF2-40B4-BE49-F238E27FC236}">
                <a16:creationId xmlns:a16="http://schemas.microsoft.com/office/drawing/2014/main" id="{44E32B1B-8AF8-4031-88B5-0CD4E7FF0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040" y="3429000"/>
            <a:ext cx="4777288" cy="27298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a:t>Dispatcher Servlet</a:t>
            </a:r>
            <a:endParaRPr lang="pl-PL" dirty="0"/>
          </a:p>
        </p:txBody>
      </p:sp>
      <p:sp>
        <p:nvSpPr>
          <p:cNvPr id="3" name="Text Placeholder 2"/>
          <p:cNvSpPr>
            <a:spLocks noGrp="1"/>
          </p:cNvSpPr>
          <p:nvPr>
            <p:ph type="body" sz="quarter" idx="13"/>
          </p:nvPr>
        </p:nvSpPr>
        <p:spPr>
          <a:xfrm>
            <a:off x="407988" y="1412875"/>
            <a:ext cx="11376025" cy="1944117"/>
          </a:xfrm>
        </p:spPr>
        <p:txBody>
          <a:bodyPr/>
          <a:lstStyle/>
          <a:p>
            <a:pPr marL="285750" indent="-285750">
              <a:lnSpc>
                <a:spcPct val="150000"/>
              </a:lnSpc>
              <a:buFont typeface="Courier New" panose="02070309020205020404" pitchFamily="49" charset="0"/>
              <a:buChar char="o"/>
            </a:pPr>
            <a:r>
              <a:rPr lang="pl-PL" sz="1600" dirty="0"/>
              <a:t> Pierwszy przystanek żądania HTTP</a:t>
            </a:r>
          </a:p>
          <a:p>
            <a:pPr marL="285750" indent="-285750">
              <a:lnSpc>
                <a:spcPct val="150000"/>
              </a:lnSpc>
              <a:buFont typeface="Courier New" panose="02070309020205020404" pitchFamily="49" charset="0"/>
              <a:buChar char="o"/>
            </a:pPr>
            <a:r>
              <a:rPr lang="pl-PL" sz="1600" dirty="0"/>
              <a:t> </a:t>
            </a:r>
            <a:r>
              <a:rPr lang="pl-PL" sz="1600" b="1" i="1" dirty="0"/>
              <a:t>Dyspozytor</a:t>
            </a:r>
          </a:p>
          <a:p>
            <a:pPr marL="285750" indent="-285750">
              <a:lnSpc>
                <a:spcPct val="150000"/>
              </a:lnSpc>
              <a:buFont typeface="Courier New" panose="02070309020205020404" pitchFamily="49" charset="0"/>
              <a:buChar char="o"/>
            </a:pPr>
            <a:r>
              <a:rPr lang="pl-PL" sz="1600" dirty="0"/>
              <a:t> Deleguje odpowiedzialność za poprawne przetworzenie żądania do innych komponentów</a:t>
            </a:r>
          </a:p>
          <a:p>
            <a:pPr marL="285750" indent="-285750">
              <a:lnSpc>
                <a:spcPct val="150000"/>
              </a:lnSpc>
              <a:buFont typeface="Courier New" panose="02070309020205020404" pitchFamily="49" charset="0"/>
              <a:buChar char="o"/>
            </a:pPr>
            <a:r>
              <a:rPr lang="pl-PL" sz="1600" dirty="0"/>
              <a:t> Przekierowuje request do odpowiedniego kontrolera zarejestrowanego w Spring MVC</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11</a:t>
            </a:fld>
            <a:endParaRPr lang="pl-PL" dirty="0"/>
          </a:p>
        </p:txBody>
      </p:sp>
      <p:sp>
        <p:nvSpPr>
          <p:cNvPr id="8" name="Text Placeholder 2">
            <a:extLst>
              <a:ext uri="{FF2B5EF4-FFF2-40B4-BE49-F238E27FC236}">
                <a16:creationId xmlns:a16="http://schemas.microsoft.com/office/drawing/2014/main" id="{0E3FE3D0-F60B-47B7-A3B1-ED59DFB7EFAA}"/>
              </a:ext>
            </a:extLst>
          </p:cNvPr>
          <p:cNvSpPr txBox="1">
            <a:spLocks/>
          </p:cNvSpPr>
          <p:nvPr/>
        </p:nvSpPr>
        <p:spPr>
          <a:xfrm>
            <a:off x="407988" y="3499865"/>
            <a:ext cx="6420833" cy="305589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dirty="0"/>
              <a:t>Zgodnie ze specyfikacją </a:t>
            </a:r>
            <a:r>
              <a:rPr lang="pl-PL" dirty="0" err="1"/>
              <a:t>serwletów</a:t>
            </a:r>
            <a:r>
              <a:rPr lang="pl-PL" dirty="0"/>
              <a:t> </a:t>
            </a:r>
            <a:r>
              <a:rPr lang="pl-PL" dirty="0" err="1"/>
              <a:t>DispatcherServlet</a:t>
            </a:r>
            <a:r>
              <a:rPr lang="pl-PL" dirty="0"/>
              <a:t> musi zostać zadeklarowany i zmapowany za pomocą pliku </a:t>
            </a:r>
            <a:r>
              <a:rPr lang="pl-PL" i="1" dirty="0"/>
              <a:t>web.xml</a:t>
            </a:r>
            <a:r>
              <a:rPr lang="pl-PL" dirty="0"/>
              <a:t>.</a:t>
            </a:r>
          </a:p>
          <a:p>
            <a:pPr>
              <a:lnSpc>
                <a:spcPct val="150000"/>
              </a:lnSpc>
            </a:pPr>
            <a:r>
              <a:rPr lang="pl-PL" b="1" dirty="0"/>
              <a:t>Wyjątek </a:t>
            </a:r>
            <a:r>
              <a:rPr lang="pl-PL" dirty="0"/>
              <a:t>stanowi aplikacja Spring </a:t>
            </a:r>
            <a:r>
              <a:rPr lang="pl-PL" dirty="0" err="1"/>
              <a:t>Boot</a:t>
            </a:r>
            <a:r>
              <a:rPr lang="pl-PL" dirty="0"/>
              <a:t> z szablonem startowym </a:t>
            </a:r>
            <a:r>
              <a:rPr lang="pl-PL" i="1" dirty="0"/>
              <a:t>spring-</a:t>
            </a:r>
            <a:r>
              <a:rPr lang="pl-PL" i="1" dirty="0" err="1"/>
              <a:t>boot</a:t>
            </a:r>
            <a:r>
              <a:rPr lang="pl-PL" i="1" dirty="0"/>
              <a:t>-starter-web</a:t>
            </a:r>
            <a:r>
              <a:rPr lang="pl-PL" dirty="0"/>
              <a:t> - w takim przypadku nie musimy posiadać pliku </a:t>
            </a:r>
            <a:r>
              <a:rPr lang="pl-PL" i="1" dirty="0"/>
              <a:t>web.xml</a:t>
            </a:r>
            <a:r>
              <a:rPr lang="pl-PL" dirty="0"/>
              <a:t>. Spring sam będzie wiedział o co nam chodzi.</a:t>
            </a:r>
          </a:p>
          <a:p>
            <a:pPr>
              <a:lnSpc>
                <a:spcPct val="150000"/>
              </a:lnSpc>
            </a:pPr>
            <a:endParaRPr lang="pl-PL" dirty="0"/>
          </a:p>
          <a:p>
            <a:pPr>
              <a:lnSpc>
                <a:spcPct val="150000"/>
              </a:lnSpc>
            </a:pPr>
            <a:r>
              <a:rPr lang="pl-PL" dirty="0" err="1"/>
              <a:t>Servlet</a:t>
            </a:r>
            <a:r>
              <a:rPr lang="pl-PL" dirty="0"/>
              <a:t> 3.x nie wymaga istnienia pliku web.xml – konfiguracja może odbywać się w kodzie Java</a:t>
            </a:r>
          </a:p>
        </p:txBody>
      </p:sp>
    </p:spTree>
    <p:custDataLst>
      <p:tags r:id="rId1"/>
    </p:custDataLst>
    <p:extLst>
      <p:ext uri="{BB962C8B-B14F-4D97-AF65-F5344CB8AC3E}">
        <p14:creationId xmlns:p14="http://schemas.microsoft.com/office/powerpoint/2010/main" val="165158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11E38B09-822A-4E76-B2DB-DD74D695180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http://www.codenuclear.com/wp-content/uploads/2017/08/Spring_Flow.jpg">
            <a:extLst>
              <a:ext uri="{FF2B5EF4-FFF2-40B4-BE49-F238E27FC236}">
                <a16:creationId xmlns:a16="http://schemas.microsoft.com/office/drawing/2014/main" id="{9708B7A1-EBDE-4292-9B63-65ADBFF6D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040" y="3429000"/>
            <a:ext cx="4777288" cy="27298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a:t>Handler mappings</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dirty="0"/>
              <a:t> Jedna aplikacja może zawierać więcej niż jeden kontroler (Controller)</a:t>
            </a:r>
          </a:p>
          <a:p>
            <a:pPr marL="285750" indent="-285750">
              <a:lnSpc>
                <a:spcPct val="150000"/>
              </a:lnSpc>
              <a:buFont typeface="Courier New" panose="02070309020205020404" pitchFamily="49" charset="0"/>
              <a:buChar char="o"/>
            </a:pPr>
            <a:r>
              <a:rPr lang="pl-PL" sz="1600" dirty="0"/>
              <a:t> Dispatcher servlet potrzebuje pomocy w decyzji, który kontroler wybrać</a:t>
            </a:r>
          </a:p>
          <a:p>
            <a:pPr marL="285750" indent="-285750">
              <a:lnSpc>
                <a:spcPct val="150000"/>
              </a:lnSpc>
              <a:buFont typeface="Courier New" panose="02070309020205020404" pitchFamily="49" charset="0"/>
              <a:buChar char="o"/>
            </a:pPr>
            <a:r>
              <a:rPr lang="pl-PL" sz="1600" dirty="0"/>
              <a:t> Dispatcher servlet konsultuje się z jednym lub więcej handlerem</a:t>
            </a:r>
          </a:p>
          <a:p>
            <a:pPr marL="285750" indent="-285750">
              <a:lnSpc>
                <a:spcPct val="150000"/>
              </a:lnSpc>
              <a:buFont typeface="Courier New" panose="02070309020205020404" pitchFamily="49" charset="0"/>
              <a:buChar char="o"/>
            </a:pPr>
            <a:r>
              <a:rPr lang="pl-PL" sz="1600" dirty="0"/>
              <a:t> Handler mapping zwraca szczególną uwagę na adres URL</a:t>
            </a:r>
          </a:p>
          <a:p>
            <a:pPr marL="285750" indent="-285750">
              <a:lnSpc>
                <a:spcPct val="150000"/>
              </a:lnSpc>
              <a:buFont typeface="Courier New" panose="02070309020205020404" pitchFamily="49" charset="0"/>
              <a:buChar char="o"/>
            </a:pPr>
            <a:r>
              <a:rPr lang="pl-PL" sz="1600" dirty="0"/>
              <a:t> Wybiera odpowiedni kontroler bazując na adnotacji </a:t>
            </a:r>
            <a:r>
              <a:rPr lang="pl-PL" sz="1600"/>
              <a:t>RequestMapping </a:t>
            </a:r>
          </a:p>
          <a:p>
            <a:endParaRPr lang="pl-PL" sz="1600"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12</a:t>
            </a:fld>
            <a:endParaRPr lang="pl-PL" dirty="0"/>
          </a:p>
        </p:txBody>
      </p:sp>
    </p:spTree>
    <p:custDataLst>
      <p:tags r:id="rId1"/>
    </p:custDataLst>
    <p:extLst>
      <p:ext uri="{BB962C8B-B14F-4D97-AF65-F5344CB8AC3E}">
        <p14:creationId xmlns:p14="http://schemas.microsoft.com/office/powerpoint/2010/main" val="360884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31B4DF08-4220-45DC-B4FF-120848249FC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http://www.codenuclear.com/wp-content/uploads/2017/08/Spring_Flow.jpg">
            <a:extLst>
              <a:ext uri="{FF2B5EF4-FFF2-40B4-BE49-F238E27FC236}">
                <a16:creationId xmlns:a16="http://schemas.microsoft.com/office/drawing/2014/main" id="{A5F96223-910A-4D3A-88C4-0733A9620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040" y="3429000"/>
            <a:ext cx="4777288" cy="27298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a:t>Controller</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 Otrzymuje request po wskazaniu go przez Handler mappings</a:t>
            </a:r>
          </a:p>
          <a:p>
            <a:pPr marL="285750" indent="-285750">
              <a:lnSpc>
                <a:spcPct val="150000"/>
              </a:lnSpc>
              <a:buFont typeface="Courier New" panose="02070309020205020404" pitchFamily="49" charset="0"/>
              <a:buChar char="o"/>
            </a:pPr>
            <a:r>
              <a:rPr lang="pl-PL" dirty="0"/>
              <a:t> Request czeka aż kontroler zrealizuje swoje zadanie</a:t>
            </a:r>
          </a:p>
          <a:p>
            <a:pPr marL="285750" indent="-285750">
              <a:lnSpc>
                <a:spcPct val="150000"/>
              </a:lnSpc>
              <a:buFont typeface="Courier New" panose="02070309020205020404" pitchFamily="49" charset="0"/>
              <a:buChar char="o"/>
            </a:pPr>
            <a:r>
              <a:rPr lang="pl-PL" dirty="0"/>
              <a:t> Kontroler nie zawiera logiki biznesowej – przekazuje zadanie do serwisu (Service)</a:t>
            </a:r>
          </a:p>
          <a:p>
            <a:pPr marL="285750" indent="-285750">
              <a:lnSpc>
                <a:spcPct val="150000"/>
              </a:lnSpc>
              <a:buFont typeface="Courier New" panose="02070309020205020404" pitchFamily="49" charset="0"/>
              <a:buChar char="o"/>
            </a:pPr>
            <a:r>
              <a:rPr lang="pl-PL" dirty="0"/>
              <a:t> Po otrzymaniu rezultatu od serwisu może zwrócić wyniki</a:t>
            </a:r>
          </a:p>
          <a:p>
            <a:pPr marL="285750" indent="-285750">
              <a:lnSpc>
                <a:spcPct val="150000"/>
              </a:lnSpc>
              <a:buFont typeface="Courier New" panose="02070309020205020404" pitchFamily="49" charset="0"/>
              <a:buChar char="o"/>
            </a:pPr>
            <a:r>
              <a:rPr lang="pl-PL" dirty="0"/>
              <a:t> Jeżeli wyniki powinny zostać wygenerowane użytkownikowi w oparciu o jakiś szablon i dane – zwykły `return „</a:t>
            </a:r>
            <a:r>
              <a:rPr lang="pl-PL" dirty="0" err="1"/>
              <a:t>text</a:t>
            </a:r>
            <a:r>
              <a:rPr lang="pl-PL" dirty="0"/>
              <a:t>”` może być niewystarczający</a:t>
            </a:r>
          </a:p>
          <a:p>
            <a:pPr marL="519113" lvl="1" indent="-285750">
              <a:lnSpc>
                <a:spcPct val="150000"/>
              </a:lnSpc>
              <a:buFont typeface="Courier New" panose="02070309020205020404" pitchFamily="49" charset="0"/>
              <a:buChar char="o"/>
            </a:pPr>
            <a:r>
              <a:rPr lang="pl-PL" dirty="0"/>
              <a:t> Potrzeba konwersji i prezentacji danych użytkownikowi w przyjaznym formacie (np. HTML)</a:t>
            </a:r>
          </a:p>
          <a:p>
            <a:pPr marL="519113" lvl="1" indent="-285750">
              <a:lnSpc>
                <a:spcPct val="150000"/>
              </a:lnSpc>
              <a:buFont typeface="Courier New" panose="02070309020205020404" pitchFamily="49" charset="0"/>
              <a:buChar char="o"/>
            </a:pPr>
            <a:r>
              <a:rPr lang="pl-PL" dirty="0"/>
              <a:t> Dane muszą zostać przekazane do widoku</a:t>
            </a:r>
          </a:p>
          <a:p>
            <a:pPr marL="519113" lvl="1" indent="-285750">
              <a:lnSpc>
                <a:spcPct val="150000"/>
              </a:lnSpc>
              <a:buFont typeface="Courier New" panose="02070309020205020404" pitchFamily="49" charset="0"/>
              <a:buChar char="o"/>
            </a:pPr>
            <a:r>
              <a:rPr lang="pl-PL" dirty="0"/>
              <a:t> Kontroler wskazuje nazwę widoku</a:t>
            </a:r>
          </a:p>
          <a:p>
            <a:pPr marL="519113" lvl="1" indent="-285750">
              <a:lnSpc>
                <a:spcPct val="150000"/>
              </a:lnSpc>
              <a:buFont typeface="Courier New" panose="02070309020205020404" pitchFamily="49" charset="0"/>
              <a:buChar char="o"/>
            </a:pPr>
            <a:r>
              <a:rPr lang="pl-PL" dirty="0"/>
              <a:t> Oddanie kontroli do </a:t>
            </a:r>
            <a:r>
              <a:rPr lang="pl-PL" dirty="0" err="1"/>
              <a:t>Dispatcher</a:t>
            </a:r>
            <a:r>
              <a:rPr lang="pl-PL" dirty="0"/>
              <a:t> </a:t>
            </a:r>
            <a:r>
              <a:rPr lang="pl-PL" dirty="0" err="1"/>
              <a:t>servlet’a</a:t>
            </a:r>
            <a:endParaRPr lang="pl-PL" dirty="0"/>
          </a:p>
          <a:p>
            <a:pPr marL="285750" indent="-285750">
              <a:buFont typeface="Courier New" panose="02070309020205020404" pitchFamily="49" charset="0"/>
              <a:buChar char="o"/>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13</a:t>
            </a:fld>
            <a:endParaRPr lang="pl-PL" dirty="0"/>
          </a:p>
        </p:txBody>
      </p:sp>
    </p:spTree>
    <p:custDataLst>
      <p:tags r:id="rId1"/>
    </p:custDataLst>
    <p:extLst>
      <p:ext uri="{BB962C8B-B14F-4D97-AF65-F5344CB8AC3E}">
        <p14:creationId xmlns:p14="http://schemas.microsoft.com/office/powerpoint/2010/main" val="248031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E12FA1DC-F6A9-465D-A873-A11EA7968BB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http://www.codenuclear.com/wp-content/uploads/2017/08/Spring_Flow.jpg">
            <a:extLst>
              <a:ext uri="{FF2B5EF4-FFF2-40B4-BE49-F238E27FC236}">
                <a16:creationId xmlns:a16="http://schemas.microsoft.com/office/drawing/2014/main" id="{39EF247D-C90A-4336-96AE-039270FD7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040" y="3429000"/>
            <a:ext cx="4777288" cy="27298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a:t>View resolver</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dirty="0"/>
              <a:t> Dispatcher servlet (posiadając nazwę widoku i model danych) konsultuje się z View Resolverem</a:t>
            </a:r>
          </a:p>
          <a:p>
            <a:pPr marL="285750" indent="-285750">
              <a:lnSpc>
                <a:spcPct val="150000"/>
              </a:lnSpc>
              <a:buFont typeface="Courier New" panose="02070309020205020404" pitchFamily="49" charset="0"/>
              <a:buChar char="o"/>
            </a:pPr>
            <a:r>
              <a:rPr lang="pl-PL" sz="1600" dirty="0"/>
              <a:t> View resolver wybiera konkretną implementację widoku</a:t>
            </a:r>
          </a:p>
          <a:p>
            <a:pPr marL="285750" indent="-285750">
              <a:lnSpc>
                <a:spcPct val="150000"/>
              </a:lnSpc>
              <a:buFont typeface="Courier New" panose="02070309020205020404" pitchFamily="49" charset="0"/>
              <a:buChar char="o"/>
            </a:pPr>
            <a:r>
              <a:rPr lang="pl-PL" sz="1600" dirty="0"/>
              <a:t> Dispatcher servlet dowiaduje się który widok pokazać użytkownikowi</a:t>
            </a:r>
          </a:p>
          <a:p>
            <a:pPr marL="285750" indent="-285750">
              <a:lnSpc>
                <a:spcPct val="150000"/>
              </a:lnSpc>
              <a:buFont typeface="Courier New" panose="02070309020205020404" pitchFamily="49" charset="0"/>
              <a:buChar char="o"/>
            </a:pPr>
            <a:r>
              <a:rPr lang="pl-PL" sz="1600" dirty="0"/>
              <a:t> Ostatni przystanek to wygenerowanie widoku z uwzględnieniem </a:t>
            </a:r>
            <a:r>
              <a:rPr lang="pl-PL" sz="1600"/>
              <a:t>modelu danych</a:t>
            </a:r>
          </a:p>
          <a:p>
            <a:pPr marL="285750" indent="-285750">
              <a:buFont typeface="Courier New" panose="02070309020205020404" pitchFamily="49" charset="0"/>
              <a:buChar char="o"/>
            </a:pPr>
            <a:endParaRPr lang="pl-PL" sz="1600"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14</a:t>
            </a:fld>
            <a:endParaRPr lang="pl-PL" dirty="0"/>
          </a:p>
        </p:txBody>
      </p:sp>
    </p:spTree>
    <p:custDataLst>
      <p:tags r:id="rId1"/>
    </p:custDataLst>
    <p:extLst>
      <p:ext uri="{BB962C8B-B14F-4D97-AF65-F5344CB8AC3E}">
        <p14:creationId xmlns:p14="http://schemas.microsoft.com/office/powerpoint/2010/main" val="103647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23238858-16D1-4F4B-9550-8CE230E58DB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Framework – Web MVC - </a:t>
            </a:r>
            <a:r>
              <a:rPr lang="pl-PL" dirty="0" err="1"/>
              <a:t>simplified</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15</a:t>
            </a:fld>
            <a:endParaRPr lang="pl-PL" dirty="0"/>
          </a:p>
        </p:txBody>
      </p:sp>
      <p:sp>
        <p:nvSpPr>
          <p:cNvPr id="7" name="Rounded Rectangle 6"/>
          <p:cNvSpPr/>
          <p:nvPr/>
        </p:nvSpPr>
        <p:spPr>
          <a:xfrm>
            <a:off x="1803136" y="2174124"/>
            <a:ext cx="2215692" cy="1008140"/>
          </a:xfrm>
          <a:prstGeom prst="roundRect">
            <a:avLst/>
          </a:prstGeom>
          <a:ln/>
        </p:spPr>
        <p:style>
          <a:lnRef idx="3">
            <a:schemeClr val="lt1"/>
          </a:lnRef>
          <a:fillRef idx="1">
            <a:schemeClr val="accent5"/>
          </a:fillRef>
          <a:effectRef idx="1">
            <a:schemeClr val="accent5"/>
          </a:effectRef>
          <a:fontRef idx="minor">
            <a:schemeClr val="lt1"/>
          </a:fontRef>
        </p:style>
        <p:txBody>
          <a:bodyPr lIns="103900" tIns="51951" rIns="103900" bIns="51951" rtlCol="0" anchor="t" anchorCtr="0"/>
          <a:lstStyle/>
          <a:p>
            <a:pPr algn="ctr" defTabSz="811700" fontAlgn="base">
              <a:lnSpc>
                <a:spcPct val="90000"/>
              </a:lnSpc>
              <a:buClr>
                <a:schemeClr val="tx2"/>
              </a:buClr>
            </a:pPr>
            <a:endParaRPr lang="pl-PL" sz="1600" dirty="0">
              <a:solidFill>
                <a:schemeClr val="tx1"/>
              </a:solidFill>
              <a:latin typeface="Arial" charset="0"/>
            </a:endParaRPr>
          </a:p>
          <a:p>
            <a:pPr algn="ctr" defTabSz="811700" fontAlgn="base">
              <a:lnSpc>
                <a:spcPct val="90000"/>
              </a:lnSpc>
              <a:buClr>
                <a:schemeClr val="tx2"/>
              </a:buClr>
            </a:pPr>
            <a:r>
              <a:rPr lang="pl-PL" sz="1600" dirty="0">
                <a:solidFill>
                  <a:schemeClr val="tx1"/>
                </a:solidFill>
                <a:latin typeface="Arial" charset="0"/>
              </a:rPr>
              <a:t>Dispatcher Servlet</a:t>
            </a:r>
            <a:endParaRPr lang="pl-PL" sz="1333" dirty="0">
              <a:solidFill>
                <a:schemeClr val="tx1"/>
              </a:solidFill>
              <a:latin typeface="Arial" charset="0"/>
            </a:endParaRPr>
          </a:p>
          <a:p>
            <a:pPr algn="ctr" defTabSz="811700" fontAlgn="base">
              <a:lnSpc>
                <a:spcPct val="90000"/>
              </a:lnSpc>
              <a:buClr>
                <a:schemeClr val="tx2"/>
              </a:buClr>
            </a:pPr>
            <a:r>
              <a:rPr lang="pl-PL" sz="1333" dirty="0">
                <a:solidFill>
                  <a:schemeClr val="tx1"/>
                </a:solidFill>
                <a:latin typeface="Arial" charset="0"/>
              </a:rPr>
              <a:t>(kontroler </a:t>
            </a:r>
            <a:r>
              <a:rPr lang="pl-PL" sz="1333">
                <a:solidFill>
                  <a:schemeClr val="tx1"/>
                </a:solidFill>
                <a:latin typeface="Arial" charset="0"/>
              </a:rPr>
              <a:t>brzegowy)</a:t>
            </a:r>
            <a:endParaRPr lang="pl-PL" sz="1333" dirty="0">
              <a:solidFill>
                <a:schemeClr val="tx1"/>
              </a:solidFill>
              <a:latin typeface="Arial" charset="0"/>
            </a:endParaRPr>
          </a:p>
        </p:txBody>
      </p:sp>
      <p:cxnSp>
        <p:nvCxnSpPr>
          <p:cNvPr id="8" name="Straight Arrow Connector 7"/>
          <p:cNvCxnSpPr/>
          <p:nvPr/>
        </p:nvCxnSpPr>
        <p:spPr>
          <a:xfrm>
            <a:off x="263352" y="2318144"/>
            <a:ext cx="1506671" cy="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96465" y="2030102"/>
            <a:ext cx="1274223" cy="243416"/>
          </a:xfrm>
          <a:prstGeom prst="rect">
            <a:avLst/>
          </a:prstGeom>
          <a:noFill/>
        </p:spPr>
        <p:txBody>
          <a:bodyPr wrap="none" lIns="103900" tIns="51951" rIns="103900" bIns="51951" rtlCol="0">
            <a:spAutoFit/>
          </a:bodyPr>
          <a:lstStyle/>
          <a:p>
            <a:pPr>
              <a:lnSpc>
                <a:spcPct val="90000"/>
              </a:lnSpc>
            </a:pPr>
            <a:r>
              <a:rPr lang="pl-PL" sz="1000" dirty="0"/>
              <a:t>1. </a:t>
            </a:r>
            <a:r>
              <a:rPr lang="pl-PL" sz="1000"/>
              <a:t>Żądanie HTTP</a:t>
            </a:r>
            <a:endParaRPr lang="pl-PL" sz="1000" dirty="0"/>
          </a:p>
        </p:txBody>
      </p:sp>
      <p:cxnSp>
        <p:nvCxnSpPr>
          <p:cNvPr id="10" name="Straight Arrow Connector 9"/>
          <p:cNvCxnSpPr/>
          <p:nvPr/>
        </p:nvCxnSpPr>
        <p:spPr>
          <a:xfrm>
            <a:off x="263352" y="3038244"/>
            <a:ext cx="1506671" cy="158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96464" y="3110253"/>
            <a:ext cx="1461775" cy="243416"/>
          </a:xfrm>
          <a:prstGeom prst="rect">
            <a:avLst/>
          </a:prstGeom>
          <a:noFill/>
        </p:spPr>
        <p:txBody>
          <a:bodyPr wrap="none" lIns="103900" tIns="51951" rIns="103900" bIns="51951" rtlCol="0">
            <a:spAutoFit/>
          </a:bodyPr>
          <a:lstStyle/>
          <a:p>
            <a:pPr>
              <a:lnSpc>
                <a:spcPct val="90000"/>
              </a:lnSpc>
            </a:pPr>
            <a:r>
              <a:rPr lang="pl-PL" sz="1000" dirty="0"/>
              <a:t>8. </a:t>
            </a:r>
            <a:r>
              <a:rPr lang="pl-PL" sz="1000"/>
              <a:t>Odpowiedź HTTP</a:t>
            </a:r>
            <a:endParaRPr lang="pl-PL" sz="1000" dirty="0"/>
          </a:p>
        </p:txBody>
      </p:sp>
      <p:sp>
        <p:nvSpPr>
          <p:cNvPr id="12" name="Rounded Rectangle 11"/>
          <p:cNvSpPr/>
          <p:nvPr/>
        </p:nvSpPr>
        <p:spPr>
          <a:xfrm>
            <a:off x="5702754" y="2174124"/>
            <a:ext cx="2215692" cy="1008140"/>
          </a:xfrm>
          <a:prstGeom prst="roundRect">
            <a:avLst/>
          </a:prstGeom>
          <a:ln/>
        </p:spPr>
        <p:style>
          <a:lnRef idx="1">
            <a:schemeClr val="accent2"/>
          </a:lnRef>
          <a:fillRef idx="3">
            <a:schemeClr val="accent2"/>
          </a:fillRef>
          <a:effectRef idx="2">
            <a:schemeClr val="accent2"/>
          </a:effectRef>
          <a:fontRef idx="minor">
            <a:schemeClr val="lt1"/>
          </a:fontRef>
        </p:style>
        <p:txBody>
          <a:bodyPr lIns="103900" tIns="51951" rIns="103900" bIns="51951" rtlCol="0" anchor="t" anchorCtr="0"/>
          <a:lstStyle/>
          <a:p>
            <a:pPr algn="ctr" defTabSz="811700" fontAlgn="base">
              <a:buClr>
                <a:schemeClr val="tx2"/>
              </a:buClr>
            </a:pPr>
            <a:endParaRPr lang="pl-PL" sz="2000" dirty="0">
              <a:solidFill>
                <a:schemeClr val="tx1"/>
              </a:solidFill>
              <a:latin typeface="Arial" charset="0"/>
            </a:endParaRPr>
          </a:p>
          <a:p>
            <a:pPr algn="ctr" defTabSz="811700" fontAlgn="base">
              <a:lnSpc>
                <a:spcPct val="90000"/>
              </a:lnSpc>
              <a:buClr>
                <a:schemeClr val="tx2"/>
              </a:buClr>
            </a:pPr>
            <a:r>
              <a:rPr lang="pl-PL" sz="1600" dirty="0">
                <a:solidFill>
                  <a:schemeClr val="tx1"/>
                </a:solidFill>
                <a:latin typeface="Arial" charset="0"/>
              </a:rPr>
              <a:t>Kontroler</a:t>
            </a:r>
          </a:p>
        </p:txBody>
      </p:sp>
      <p:cxnSp>
        <p:nvCxnSpPr>
          <p:cNvPr id="13" name="Straight Arrow Connector 12"/>
          <p:cNvCxnSpPr/>
          <p:nvPr/>
        </p:nvCxnSpPr>
        <p:spPr>
          <a:xfrm>
            <a:off x="4107456" y="2318144"/>
            <a:ext cx="1506671" cy="1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4107455" y="2030102"/>
            <a:ext cx="1274223" cy="243416"/>
          </a:xfrm>
          <a:prstGeom prst="rect">
            <a:avLst/>
          </a:prstGeom>
          <a:noFill/>
        </p:spPr>
        <p:txBody>
          <a:bodyPr wrap="none" lIns="103900" tIns="51951" rIns="103900" bIns="51951" rtlCol="0">
            <a:spAutoFit/>
          </a:bodyPr>
          <a:lstStyle/>
          <a:p>
            <a:pPr>
              <a:lnSpc>
                <a:spcPct val="90000"/>
              </a:lnSpc>
            </a:pPr>
            <a:r>
              <a:rPr lang="pl-PL" sz="1000" dirty="0"/>
              <a:t>2. </a:t>
            </a:r>
            <a:r>
              <a:rPr lang="pl-PL" sz="1000"/>
              <a:t>Żądanie HTTP</a:t>
            </a:r>
            <a:endParaRPr lang="pl-PL" sz="1000" dirty="0"/>
          </a:p>
        </p:txBody>
      </p:sp>
      <p:cxnSp>
        <p:nvCxnSpPr>
          <p:cNvPr id="15" name="Straight Arrow Connector 14"/>
          <p:cNvCxnSpPr/>
          <p:nvPr/>
        </p:nvCxnSpPr>
        <p:spPr>
          <a:xfrm>
            <a:off x="4107456" y="3038244"/>
            <a:ext cx="1506671" cy="158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107455" y="3110253"/>
            <a:ext cx="1569176" cy="381916"/>
          </a:xfrm>
          <a:prstGeom prst="rect">
            <a:avLst/>
          </a:prstGeom>
          <a:noFill/>
        </p:spPr>
        <p:txBody>
          <a:bodyPr wrap="none" lIns="103900" tIns="51951" rIns="103900" bIns="51951" rtlCol="0">
            <a:spAutoFit/>
          </a:bodyPr>
          <a:lstStyle/>
          <a:p>
            <a:pPr>
              <a:lnSpc>
                <a:spcPct val="90000"/>
              </a:lnSpc>
            </a:pPr>
            <a:r>
              <a:rPr lang="pl-PL" sz="1000" dirty="0"/>
              <a:t>5. Zwrócenie modelu</a:t>
            </a:r>
          </a:p>
          <a:p>
            <a:pPr>
              <a:lnSpc>
                <a:spcPct val="90000"/>
              </a:lnSpc>
            </a:pPr>
            <a:r>
              <a:rPr lang="pl-PL" sz="1000" dirty="0"/>
              <a:t>    i </a:t>
            </a:r>
            <a:r>
              <a:rPr lang="pl-PL" sz="1000"/>
              <a:t>nazwy widoku</a:t>
            </a:r>
            <a:endParaRPr lang="pl-PL" sz="1000" dirty="0"/>
          </a:p>
        </p:txBody>
      </p:sp>
      <p:sp>
        <p:nvSpPr>
          <p:cNvPr id="17" name="Rounded Rectangle 16"/>
          <p:cNvSpPr/>
          <p:nvPr/>
        </p:nvSpPr>
        <p:spPr>
          <a:xfrm>
            <a:off x="9602372" y="2174124"/>
            <a:ext cx="2215692" cy="1008140"/>
          </a:xfrm>
          <a:prstGeom prst="roundRect">
            <a:avLst/>
          </a:prstGeom>
          <a:ln/>
        </p:spPr>
        <p:style>
          <a:lnRef idx="3">
            <a:schemeClr val="lt1"/>
          </a:lnRef>
          <a:fillRef idx="1">
            <a:schemeClr val="accent2"/>
          </a:fillRef>
          <a:effectRef idx="1">
            <a:schemeClr val="accent2"/>
          </a:effectRef>
          <a:fontRef idx="minor">
            <a:schemeClr val="lt1"/>
          </a:fontRef>
        </p:style>
        <p:txBody>
          <a:bodyPr lIns="103900" tIns="51951" rIns="103900" bIns="51951" rtlCol="0" anchor="t" anchorCtr="0"/>
          <a:lstStyle/>
          <a:p>
            <a:pPr algn="ctr" defTabSz="811700" fontAlgn="base">
              <a:lnSpc>
                <a:spcPct val="90000"/>
              </a:lnSpc>
              <a:buClr>
                <a:schemeClr val="tx2"/>
              </a:buClr>
            </a:pPr>
            <a:endParaRPr lang="pl-PL" sz="1600" dirty="0">
              <a:solidFill>
                <a:schemeClr val="tx1"/>
              </a:solidFill>
              <a:latin typeface="Arial" charset="0"/>
            </a:endParaRPr>
          </a:p>
          <a:p>
            <a:pPr algn="ctr" defTabSz="811700" fontAlgn="base">
              <a:lnSpc>
                <a:spcPct val="90000"/>
              </a:lnSpc>
              <a:buClr>
                <a:schemeClr val="tx2"/>
              </a:buClr>
            </a:pPr>
            <a:r>
              <a:rPr lang="pl-PL" sz="1600" dirty="0">
                <a:solidFill>
                  <a:schemeClr val="tx1"/>
                </a:solidFill>
                <a:latin typeface="Arial" charset="0"/>
              </a:rPr>
              <a:t>Usługi biznesowe</a:t>
            </a:r>
          </a:p>
          <a:p>
            <a:pPr algn="ctr" defTabSz="811700" fontAlgn="base">
              <a:lnSpc>
                <a:spcPct val="90000"/>
              </a:lnSpc>
              <a:buClr>
                <a:schemeClr val="tx2"/>
              </a:buClr>
            </a:pPr>
            <a:r>
              <a:rPr lang="pl-PL" sz="1333" dirty="0">
                <a:solidFill>
                  <a:schemeClr val="tx1"/>
                </a:solidFill>
                <a:latin typeface="Arial" charset="0"/>
              </a:rPr>
              <a:t>(</a:t>
            </a:r>
            <a:r>
              <a:rPr lang="pl-PL" sz="1333">
                <a:solidFill>
                  <a:schemeClr val="tx1"/>
                </a:solidFill>
                <a:latin typeface="Arial" charset="0"/>
              </a:rPr>
              <a:t>model)</a:t>
            </a:r>
            <a:endParaRPr lang="pl-PL" sz="1333" dirty="0">
              <a:solidFill>
                <a:schemeClr val="tx1"/>
              </a:solidFill>
              <a:latin typeface="Arial" charset="0"/>
            </a:endParaRPr>
          </a:p>
        </p:txBody>
      </p:sp>
      <p:cxnSp>
        <p:nvCxnSpPr>
          <p:cNvPr id="18" name="Straight Arrow Connector 17"/>
          <p:cNvCxnSpPr/>
          <p:nvPr/>
        </p:nvCxnSpPr>
        <p:spPr>
          <a:xfrm>
            <a:off x="8007073" y="2318144"/>
            <a:ext cx="15066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7918445" y="1844824"/>
            <a:ext cx="1678180" cy="381916"/>
          </a:xfrm>
          <a:prstGeom prst="rect">
            <a:avLst/>
          </a:prstGeom>
          <a:noFill/>
        </p:spPr>
        <p:txBody>
          <a:bodyPr wrap="none" lIns="103900" tIns="51951" rIns="103900" bIns="51951" rtlCol="0">
            <a:spAutoFit/>
          </a:bodyPr>
          <a:lstStyle/>
          <a:p>
            <a:pPr>
              <a:lnSpc>
                <a:spcPct val="90000"/>
              </a:lnSpc>
            </a:pPr>
            <a:r>
              <a:rPr lang="pl-PL" sz="1000" dirty="0"/>
              <a:t>3. Zapytanie/</a:t>
            </a:r>
          </a:p>
          <a:p>
            <a:pPr>
              <a:lnSpc>
                <a:spcPct val="90000"/>
              </a:lnSpc>
            </a:pPr>
            <a:r>
              <a:rPr lang="pl-PL" sz="1000" dirty="0"/>
              <a:t>    </a:t>
            </a:r>
            <a:r>
              <a:rPr lang="pl-PL" sz="1000"/>
              <a:t>aktualizacja modelu</a:t>
            </a:r>
            <a:endParaRPr lang="pl-PL" sz="1000" dirty="0"/>
          </a:p>
        </p:txBody>
      </p:sp>
      <p:cxnSp>
        <p:nvCxnSpPr>
          <p:cNvPr id="20" name="Straight Arrow Connector 19"/>
          <p:cNvCxnSpPr/>
          <p:nvPr/>
        </p:nvCxnSpPr>
        <p:spPr>
          <a:xfrm>
            <a:off x="8007073" y="3038244"/>
            <a:ext cx="1506671" cy="158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7918445" y="3117248"/>
            <a:ext cx="1620472" cy="395766"/>
          </a:xfrm>
          <a:prstGeom prst="rect">
            <a:avLst/>
          </a:prstGeom>
          <a:noFill/>
        </p:spPr>
        <p:txBody>
          <a:bodyPr wrap="none" lIns="103900" tIns="51951" rIns="103900" bIns="51951" rtlCol="0">
            <a:spAutoFit/>
          </a:bodyPr>
          <a:lstStyle/>
          <a:p>
            <a:pPr>
              <a:lnSpc>
                <a:spcPct val="90000"/>
              </a:lnSpc>
            </a:pPr>
            <a:r>
              <a:rPr lang="pl-PL" sz="1050" dirty="0"/>
              <a:t>4. Zwrócenie danych</a:t>
            </a:r>
          </a:p>
          <a:p>
            <a:pPr>
              <a:lnSpc>
                <a:spcPct val="90000"/>
              </a:lnSpc>
            </a:pPr>
            <a:r>
              <a:rPr lang="pl-PL" sz="1050" dirty="0"/>
              <a:t>    (o ile </a:t>
            </a:r>
            <a:r>
              <a:rPr lang="pl-PL" sz="1050"/>
              <a:t>istnieją)</a:t>
            </a:r>
            <a:endParaRPr lang="pl-PL" sz="1050" dirty="0"/>
          </a:p>
        </p:txBody>
      </p:sp>
      <p:sp>
        <p:nvSpPr>
          <p:cNvPr id="22" name="Rounded Rectangle 21"/>
          <p:cNvSpPr/>
          <p:nvPr/>
        </p:nvSpPr>
        <p:spPr>
          <a:xfrm>
            <a:off x="1803136" y="4982514"/>
            <a:ext cx="2215692" cy="934539"/>
          </a:xfrm>
          <a:prstGeom prst="roundRect">
            <a:avLst/>
          </a:prstGeom>
          <a:ln/>
        </p:spPr>
        <p:style>
          <a:lnRef idx="3">
            <a:schemeClr val="lt1"/>
          </a:lnRef>
          <a:fillRef idx="1">
            <a:schemeClr val="accent2"/>
          </a:fillRef>
          <a:effectRef idx="1">
            <a:schemeClr val="accent2"/>
          </a:effectRef>
          <a:fontRef idx="minor">
            <a:schemeClr val="lt1"/>
          </a:fontRef>
        </p:style>
        <p:txBody>
          <a:bodyPr lIns="103900" tIns="51951" rIns="103900" bIns="51951" rtlCol="0" anchor="t" anchorCtr="0"/>
          <a:lstStyle/>
          <a:p>
            <a:pPr algn="ctr" defTabSz="811700" fontAlgn="base">
              <a:lnSpc>
                <a:spcPct val="90000"/>
              </a:lnSpc>
              <a:buClr>
                <a:schemeClr val="tx2"/>
              </a:buClr>
            </a:pPr>
            <a:endParaRPr lang="pl-PL" sz="2000" dirty="0">
              <a:solidFill>
                <a:schemeClr val="tx1"/>
              </a:solidFill>
              <a:latin typeface="Arial" charset="0"/>
            </a:endParaRPr>
          </a:p>
          <a:p>
            <a:pPr algn="ctr" defTabSz="811700" fontAlgn="base">
              <a:lnSpc>
                <a:spcPct val="90000"/>
              </a:lnSpc>
              <a:buClr>
                <a:schemeClr val="tx2"/>
              </a:buClr>
            </a:pPr>
            <a:r>
              <a:rPr lang="pl-PL" sz="1600">
                <a:solidFill>
                  <a:schemeClr val="tx1"/>
                </a:solidFill>
                <a:latin typeface="Arial" charset="0"/>
              </a:rPr>
              <a:t>Widok</a:t>
            </a:r>
            <a:endParaRPr lang="pl-PL" sz="1600" dirty="0">
              <a:solidFill>
                <a:schemeClr val="tx1"/>
              </a:solidFill>
              <a:latin typeface="Arial" charset="0"/>
            </a:endParaRPr>
          </a:p>
        </p:txBody>
      </p:sp>
      <p:cxnSp>
        <p:nvCxnSpPr>
          <p:cNvPr id="23" name="Straight Arrow Connector 22"/>
          <p:cNvCxnSpPr/>
          <p:nvPr/>
        </p:nvCxnSpPr>
        <p:spPr>
          <a:xfrm rot="5400000" flipH="1" flipV="1">
            <a:off x="2925806" y="4081410"/>
            <a:ext cx="1656231" cy="1955"/>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3877792" y="4478730"/>
            <a:ext cx="2260071" cy="243416"/>
          </a:xfrm>
          <a:prstGeom prst="rect">
            <a:avLst/>
          </a:prstGeom>
          <a:noFill/>
        </p:spPr>
        <p:txBody>
          <a:bodyPr wrap="none" lIns="103900" tIns="51951" rIns="103900" bIns="51951" rtlCol="0">
            <a:spAutoFit/>
          </a:bodyPr>
          <a:lstStyle/>
          <a:p>
            <a:pPr>
              <a:lnSpc>
                <a:spcPct val="90000"/>
              </a:lnSpc>
            </a:pPr>
            <a:r>
              <a:rPr lang="pl-PL" sz="1000" dirty="0"/>
              <a:t>6b. Przekazanie </a:t>
            </a:r>
            <a:r>
              <a:rPr lang="pl-PL" sz="1000"/>
              <a:t>danych modelu</a:t>
            </a:r>
            <a:endParaRPr lang="pl-PL" sz="1000" dirty="0"/>
          </a:p>
        </p:txBody>
      </p:sp>
      <p:sp>
        <p:nvSpPr>
          <p:cNvPr id="25" name="TextBox 24"/>
          <p:cNvSpPr txBox="1"/>
          <p:nvPr/>
        </p:nvSpPr>
        <p:spPr>
          <a:xfrm>
            <a:off x="3877792" y="4046382"/>
            <a:ext cx="3213857" cy="243416"/>
          </a:xfrm>
          <a:prstGeom prst="rect">
            <a:avLst/>
          </a:prstGeom>
          <a:noFill/>
        </p:spPr>
        <p:txBody>
          <a:bodyPr wrap="none" lIns="103900" tIns="51951" rIns="103900" bIns="51951" rtlCol="0">
            <a:spAutoFit/>
          </a:bodyPr>
          <a:lstStyle/>
          <a:p>
            <a:pPr>
              <a:lnSpc>
                <a:spcPct val="90000"/>
              </a:lnSpc>
            </a:pPr>
            <a:r>
              <a:rPr lang="pl-PL" sz="1000" dirty="0"/>
              <a:t>6a. Wyszukiwanie widoku na </a:t>
            </a:r>
            <a:r>
              <a:rPr lang="pl-PL" sz="1000"/>
              <a:t>podstawie nazwy</a:t>
            </a:r>
            <a:endParaRPr lang="pl-PL" sz="1000" dirty="0"/>
          </a:p>
        </p:txBody>
      </p:sp>
      <p:cxnSp>
        <p:nvCxnSpPr>
          <p:cNvPr id="26" name="Straight Arrow Connector 25"/>
          <p:cNvCxnSpPr/>
          <p:nvPr/>
        </p:nvCxnSpPr>
        <p:spPr>
          <a:xfrm rot="5400000" flipH="1" flipV="1">
            <a:off x="1241880" y="4081410"/>
            <a:ext cx="1656231" cy="1955"/>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786495" y="4046382"/>
            <a:ext cx="1271017" cy="381916"/>
          </a:xfrm>
          <a:prstGeom prst="rect">
            <a:avLst/>
          </a:prstGeom>
          <a:noFill/>
        </p:spPr>
        <p:txBody>
          <a:bodyPr wrap="none" lIns="103900" tIns="51951" rIns="103900" bIns="51951" rtlCol="0">
            <a:spAutoFit/>
          </a:bodyPr>
          <a:lstStyle/>
          <a:p>
            <a:pPr>
              <a:lnSpc>
                <a:spcPct val="90000"/>
              </a:lnSpc>
            </a:pPr>
            <a:r>
              <a:rPr lang="pl-PL" sz="1000" dirty="0"/>
              <a:t>7. Generowanie </a:t>
            </a:r>
          </a:p>
          <a:p>
            <a:pPr>
              <a:lnSpc>
                <a:spcPct val="90000"/>
              </a:lnSpc>
            </a:pPr>
            <a:r>
              <a:rPr lang="pl-PL" sz="1000" dirty="0"/>
              <a:t>    strony</a:t>
            </a:r>
          </a:p>
        </p:txBody>
      </p:sp>
    </p:spTree>
    <p:custDataLst>
      <p:tags r:id="rId1"/>
    </p:custDataLst>
    <p:extLst>
      <p:ext uri="{BB962C8B-B14F-4D97-AF65-F5344CB8AC3E}">
        <p14:creationId xmlns:p14="http://schemas.microsoft.com/office/powerpoint/2010/main" val="293134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45D7C3A2-58C1-45CD-ABB0-6F94C7A5D1B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Framework – Web MVC – not </a:t>
            </a:r>
            <a:r>
              <a:rPr lang="pl-PL" dirty="0" err="1"/>
              <a:t>simplified</a:t>
            </a:r>
            <a:r>
              <a:rPr lang="pl-PL" dirty="0"/>
              <a:t> </a:t>
            </a:r>
            <a:r>
              <a:rPr lang="pl-PL" dirty="0">
                <a:sym typeface="Wingdings" panose="05000000000000000000" pitchFamily="2" charset="2"/>
              </a:rPr>
              <a:t></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16</a:t>
            </a:fld>
            <a:endParaRPr lang="pl-PL" dirty="0"/>
          </a:p>
        </p:txBody>
      </p:sp>
      <p:pic>
        <p:nvPicPr>
          <p:cNvPr id="45058" name="Picture 2">
            <a:extLst>
              <a:ext uri="{FF2B5EF4-FFF2-40B4-BE49-F238E27FC236}">
                <a16:creationId xmlns:a16="http://schemas.microsoft.com/office/drawing/2014/main" id="{E9BC66B1-A147-4612-A8B2-1ECE00D11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467" y="908720"/>
            <a:ext cx="8091066" cy="5398209"/>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a:extLst>
              <a:ext uri="{FF2B5EF4-FFF2-40B4-BE49-F238E27FC236}">
                <a16:creationId xmlns:a16="http://schemas.microsoft.com/office/drawing/2014/main" id="{F766A543-85C5-4914-A661-E3CD47DBF843}"/>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Source:	</a:t>
            </a:r>
            <a:r>
              <a:rPr lang="pl-PL" sz="800" dirty="0">
                <a:latin typeface="Verdana" panose="020B0604030504040204" pitchFamily="34" charset="0"/>
                <a:hlinkClick r:id="rId4"/>
              </a:rPr>
              <a:t>https://terasolunaorg.github.io/guideline/1.0.1.RELEASE/en/Overview/SpringMVCOverview.html</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189588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51A7DBC8-4F0E-429D-A1EF-327B2EE4331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MVC </a:t>
            </a:r>
            <a:r>
              <a:rPr lang="pl-PL"/>
              <a:t>w praktyce</a:t>
            </a:r>
            <a:endParaRPr lang="pl-PL" dirty="0"/>
          </a:p>
        </p:txBody>
      </p:sp>
      <p:sp>
        <p:nvSpPr>
          <p:cNvPr id="3" name="Text Placeholder 2"/>
          <p:cNvSpPr>
            <a:spLocks noGrp="1"/>
          </p:cNvSpPr>
          <p:nvPr>
            <p:ph type="body" sz="quarter" idx="13"/>
          </p:nvPr>
        </p:nvSpPr>
        <p:spPr/>
        <p:txBody>
          <a:bodyPr/>
          <a:lstStyle/>
          <a:p>
            <a:pPr algn="ctr">
              <a:lnSpc>
                <a:spcPct val="150000"/>
              </a:lnSpc>
            </a:pPr>
            <a:endParaRPr lang="pl-PL" b="1" dirty="0">
              <a:solidFill>
                <a:schemeClr val="tx2">
                  <a:lumMod val="75000"/>
                </a:schemeClr>
              </a:solidFill>
            </a:endParaRPr>
          </a:p>
          <a:p>
            <a:pPr algn="ctr">
              <a:lnSpc>
                <a:spcPct val="150000"/>
              </a:lnSpc>
            </a:pPr>
            <a:endParaRPr lang="pl-PL" b="1" dirty="0">
              <a:solidFill>
                <a:schemeClr val="tx2">
                  <a:lumMod val="75000"/>
                </a:schemeClr>
              </a:solidFill>
            </a:endParaRPr>
          </a:p>
          <a:p>
            <a:pPr algn="ctr">
              <a:lnSpc>
                <a:spcPct val="150000"/>
              </a:lnSpc>
            </a:pPr>
            <a:endParaRPr lang="pl-PL" b="1" dirty="0">
              <a:solidFill>
                <a:schemeClr val="tx2">
                  <a:lumMod val="75000"/>
                </a:schemeClr>
              </a:solidFill>
            </a:endParaRPr>
          </a:p>
          <a:p>
            <a:pPr algn="ctr">
              <a:lnSpc>
                <a:spcPct val="150000"/>
              </a:lnSpc>
            </a:pPr>
            <a:endParaRPr lang="pl-PL" b="1" dirty="0">
              <a:solidFill>
                <a:schemeClr val="tx2">
                  <a:lumMod val="75000"/>
                </a:schemeClr>
              </a:solidFill>
            </a:endParaRPr>
          </a:p>
          <a:p>
            <a:pPr algn="ctr">
              <a:lnSpc>
                <a:spcPct val="150000"/>
              </a:lnSpc>
            </a:pPr>
            <a:r>
              <a:rPr lang="pl-PL" sz="1800" b="1" dirty="0">
                <a:solidFill>
                  <a:schemeClr val="tx2">
                    <a:lumMod val="75000"/>
                  </a:schemeClr>
                </a:solidFill>
              </a:rPr>
              <a:t>@EnableWebMvc </a:t>
            </a:r>
          </a:p>
          <a:p>
            <a:pPr algn="ctr">
              <a:lnSpc>
                <a:spcPct val="150000"/>
              </a:lnSpc>
            </a:pPr>
            <a:r>
              <a:rPr lang="pl-PL" dirty="0"/>
              <a:t>– adnotacja użyta w klasie konfiguracyjnej pozwala na aktywację konfiguracji MVC</a:t>
            </a:r>
          </a:p>
          <a:p>
            <a:pPr marL="285750" indent="-285750" algn="ctr">
              <a:buFont typeface="Courier New" panose="02070309020205020404" pitchFamily="49" charset="0"/>
              <a:buChar char="o"/>
            </a:pPr>
            <a:endParaRPr lang="pl-PL" dirty="0"/>
          </a:p>
          <a:p>
            <a:pPr algn="ctr"/>
            <a:r>
              <a:rPr lang="pl-PL" sz="1800" b="1" dirty="0" err="1">
                <a:solidFill>
                  <a:schemeClr val="tx2">
                    <a:lumMod val="75000"/>
                  </a:schemeClr>
                </a:solidFill>
              </a:rPr>
              <a:t>WebMvcAutoConfiguration</a:t>
            </a:r>
            <a:endParaRPr lang="pl-PL" b="1" dirty="0"/>
          </a:p>
          <a:p>
            <a:pPr algn="ctr"/>
            <a:r>
              <a:rPr lang="pl-PL" dirty="0"/>
              <a:t>– </a:t>
            </a:r>
            <a:r>
              <a:rPr lang="pl-PL" dirty="0" err="1"/>
              <a:t>this</a:t>
            </a:r>
            <a:r>
              <a:rPr lang="pl-PL" dirty="0"/>
              <a:t> </a:t>
            </a:r>
            <a:r>
              <a:rPr lang="pl-PL" dirty="0" err="1"/>
              <a:t>is</a:t>
            </a:r>
            <a:r>
              <a:rPr lang="pl-PL" dirty="0"/>
              <a:t> </a:t>
            </a:r>
            <a:r>
              <a:rPr lang="pl-PL" dirty="0" err="1"/>
              <a:t>where</a:t>
            </a:r>
            <a:r>
              <a:rPr lang="pl-PL" dirty="0"/>
              <a:t> the </a:t>
            </a:r>
            <a:r>
              <a:rPr lang="pl-PL" dirty="0" err="1"/>
              <a:t>magic</a:t>
            </a:r>
            <a:r>
              <a:rPr lang="pl-PL" dirty="0"/>
              <a:t> </a:t>
            </a:r>
            <a:r>
              <a:rPr lang="pl-PL" dirty="0" err="1"/>
              <a:t>happens</a:t>
            </a:r>
            <a:r>
              <a:rPr lang="pl-PL" dirty="0"/>
              <a:t>…</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17</a:t>
            </a:fld>
            <a:endParaRPr lang="pl-PL" dirty="0"/>
          </a:p>
        </p:txBody>
      </p:sp>
    </p:spTree>
    <p:custDataLst>
      <p:tags r:id="rId1"/>
    </p:custDataLst>
    <p:extLst>
      <p:ext uri="{BB962C8B-B14F-4D97-AF65-F5344CB8AC3E}">
        <p14:creationId xmlns:p14="http://schemas.microsoft.com/office/powerpoint/2010/main" val="158942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AAAE1711-F13F-48C9-ABD4-017424EBA23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Implementacja kontrolera</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Adnotacja </a:t>
            </a:r>
            <a:r>
              <a:rPr lang="pl-PL" i="1" dirty="0"/>
              <a:t>Controller</a:t>
            </a:r>
            <a:r>
              <a:rPr lang="pl-PL" dirty="0"/>
              <a:t> oznacza klasę jako kontroler</a:t>
            </a:r>
          </a:p>
          <a:p>
            <a:pPr marL="285750" indent="-285750">
              <a:lnSpc>
                <a:spcPct val="150000"/>
              </a:lnSpc>
              <a:buFont typeface="Courier New" panose="02070309020205020404" pitchFamily="49" charset="0"/>
              <a:buChar char="o"/>
            </a:pPr>
            <a:r>
              <a:rPr lang="pl-PL" dirty="0"/>
              <a:t>Adnotacja</a:t>
            </a:r>
            <a:r>
              <a:rPr lang="pl-PL" i="1" dirty="0"/>
              <a:t> RequestMapping</a:t>
            </a:r>
            <a:r>
              <a:rPr lang="pl-PL" dirty="0"/>
              <a:t> mapuje adres URL na metodę bądź klasę</a:t>
            </a:r>
          </a:p>
          <a:p>
            <a:pPr marL="285750" indent="-285750">
              <a:lnSpc>
                <a:spcPct val="150000"/>
              </a:lnSpc>
              <a:buFont typeface="Courier New" panose="02070309020205020404" pitchFamily="49" charset="0"/>
              <a:buChar char="o"/>
            </a:pPr>
            <a:r>
              <a:rPr lang="pl-PL" dirty="0"/>
              <a:t>Zwracany wynik to nazwa widoku HTML</a:t>
            </a:r>
          </a:p>
          <a:p>
            <a:pPr marL="285750" indent="-285750">
              <a:lnSpc>
                <a:spcPct val="150000"/>
              </a:lnSpc>
              <a:buFont typeface="Courier New" panose="02070309020205020404" pitchFamily="49" charset="0"/>
              <a:buChar char="o"/>
            </a:pPr>
            <a:r>
              <a:rPr lang="pl-PL" dirty="0"/>
              <a:t>Opcjonalnie jako parametr metody można przekazać parametry, w celu przekazania danych do widoku</a:t>
            </a:r>
          </a:p>
          <a:p>
            <a:pPr marL="285750" indent="-285750">
              <a:lnSpc>
                <a:spcPct val="150000"/>
              </a:lnSpc>
              <a:buFont typeface="Courier New" panose="02070309020205020404" pitchFamily="49" charset="0"/>
              <a:buChar char="o"/>
            </a:pPr>
            <a:r>
              <a:rPr lang="pl-PL" dirty="0"/>
              <a:t>Mapowanie (value, method, …) w adnotacji </a:t>
            </a:r>
            <a:r>
              <a:rPr lang="pl-PL" i="1" dirty="0"/>
              <a:t>RequestMapping</a:t>
            </a:r>
            <a:r>
              <a:rPr lang="pl-PL" dirty="0"/>
              <a:t> musi </a:t>
            </a:r>
            <a:r>
              <a:rPr lang="pl-PL"/>
              <a:t>być unikalne</a:t>
            </a:r>
          </a:p>
          <a:p>
            <a:pPr marL="285750" indent="-285750">
              <a:lnSpc>
                <a:spcPct val="150000"/>
              </a:lnSpc>
              <a:buFont typeface="Courier New" panose="02070309020205020404" pitchFamily="49" charset="0"/>
              <a:buChar char="o"/>
            </a:pPr>
            <a:endParaRPr lang="pl-PL" dirty="0"/>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18</a:t>
            </a:fld>
            <a:endParaRPr lang="pl-PL" dirty="0"/>
          </a:p>
        </p:txBody>
      </p:sp>
    </p:spTree>
    <p:custDataLst>
      <p:tags r:id="rId1"/>
    </p:custDataLst>
    <p:extLst>
      <p:ext uri="{BB962C8B-B14F-4D97-AF65-F5344CB8AC3E}">
        <p14:creationId xmlns:p14="http://schemas.microsoft.com/office/powerpoint/2010/main" val="369057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91523C58-8B0F-4157-93B6-2692010B937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Przykładowy kontroler</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19</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0" y="1318367"/>
            <a:ext cx="10058400" cy="4897211"/>
          </a:xfrm>
          <a:prstGeom prst="rect">
            <a:avLst/>
          </a:prstGeom>
        </p:spPr>
      </p:pic>
    </p:spTree>
    <p:custDataLst>
      <p:tags r:id="rId1"/>
    </p:custDataLst>
    <p:extLst>
      <p:ext uri="{BB962C8B-B14F-4D97-AF65-F5344CB8AC3E}">
        <p14:creationId xmlns:p14="http://schemas.microsoft.com/office/powerpoint/2010/main" val="80654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17791791-6986-46E3-BE6E-F85D657FCC3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ext Placeholder 1"/>
          <p:cNvSpPr>
            <a:spLocks noGrp="1"/>
          </p:cNvSpPr>
          <p:nvPr>
            <p:ph type="body" sz="quarter" idx="13"/>
          </p:nvPr>
        </p:nvSpPr>
        <p:spPr>
          <a:xfrm>
            <a:off x="407988" y="1772817"/>
            <a:ext cx="11376025" cy="3011969"/>
          </a:xfrm>
        </p:spPr>
        <p:txBody>
          <a:bodyPr/>
          <a:lstStyle/>
          <a:p>
            <a:r>
              <a:rPr lang="pl-PL" dirty="0"/>
              <a:t>HTTP</a:t>
            </a:r>
          </a:p>
          <a:p>
            <a:r>
              <a:rPr lang="pl-PL" dirty="0"/>
              <a:t>Spring MVC</a:t>
            </a:r>
          </a:p>
          <a:p>
            <a:r>
              <a:rPr lang="pl-PL" dirty="0"/>
              <a:t>Spring REST</a:t>
            </a:r>
          </a:p>
          <a:p>
            <a:r>
              <a:rPr lang="pl-PL" dirty="0"/>
              <a:t>Spring Security</a:t>
            </a:r>
          </a:p>
          <a:p>
            <a:r>
              <a:rPr lang="pl-PL" dirty="0"/>
              <a:t>Podsumowanie</a:t>
            </a:r>
          </a:p>
          <a:p>
            <a:r>
              <a:rPr lang="pl-PL" dirty="0"/>
              <a:t>Zadanie</a:t>
            </a:r>
          </a:p>
          <a:p>
            <a:endParaRPr lang="pl-PL" dirty="0"/>
          </a:p>
        </p:txBody>
      </p:sp>
      <p:sp>
        <p:nvSpPr>
          <p:cNvPr id="3" name="Footer Placeholder 2"/>
          <p:cNvSpPr>
            <a:spLocks noGrp="1"/>
          </p:cNvSpPr>
          <p:nvPr>
            <p:ph type="ftr" sz="quarter" idx="16"/>
          </p:nvPr>
        </p:nvSpPr>
        <p:spPr/>
        <p:txBody>
          <a:bodyPr/>
          <a:lstStyle/>
          <a:p>
            <a:r>
              <a:rPr lang="pl-PL"/>
              <a:t>© 2019 Capgemini. All rights reserved.</a:t>
            </a:r>
            <a:endParaRPr lang="pl-PL" dirty="0"/>
          </a:p>
        </p:txBody>
      </p:sp>
      <p:sp>
        <p:nvSpPr>
          <p:cNvPr id="4" name="Slide Number Placeholder 3"/>
          <p:cNvSpPr>
            <a:spLocks noGrp="1"/>
          </p:cNvSpPr>
          <p:nvPr>
            <p:ph type="sldNum" sz="quarter" idx="17"/>
          </p:nvPr>
        </p:nvSpPr>
        <p:spPr/>
        <p:txBody>
          <a:bodyPr/>
          <a:lstStyle/>
          <a:p>
            <a:fld id="{DD205EFF-948D-4AF6-B54C-65639188FB5F}" type="slidenum">
              <a:rPr lang="pl-PL" smtClean="0"/>
              <a:pPr/>
              <a:t>2</a:t>
            </a:fld>
            <a:endParaRPr lang="pl-PL" dirty="0"/>
          </a:p>
        </p:txBody>
      </p:sp>
      <p:sp>
        <p:nvSpPr>
          <p:cNvPr id="5" name="Title 4"/>
          <p:cNvSpPr>
            <a:spLocks noGrp="1"/>
          </p:cNvSpPr>
          <p:nvPr>
            <p:ph type="title"/>
          </p:nvPr>
        </p:nvSpPr>
        <p:spPr/>
        <p:txBody>
          <a:bodyPr/>
          <a:lstStyle/>
          <a:p>
            <a:r>
              <a:rPr lang="pl-PL"/>
              <a:t>Agenda</a:t>
            </a:r>
            <a:endParaRPr lang="pl-PL" dirty="0"/>
          </a:p>
        </p:txBody>
      </p:sp>
    </p:spTree>
    <p:custDataLst>
      <p:tags r:id="rId1"/>
    </p:custDataLst>
    <p:extLst>
      <p:ext uri="{BB962C8B-B14F-4D97-AF65-F5344CB8AC3E}">
        <p14:creationId xmlns:p14="http://schemas.microsoft.com/office/powerpoint/2010/main" val="173667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8CC82236-67BE-4CD0-AD3E-A9F28833897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Adnotacje</a:t>
            </a:r>
            <a:endParaRPr lang="pl-PL" dirty="0"/>
          </a:p>
        </p:txBody>
      </p:sp>
      <p:sp>
        <p:nvSpPr>
          <p:cNvPr id="3" name="Text Placeholder 2"/>
          <p:cNvSpPr>
            <a:spLocks noGrp="1"/>
          </p:cNvSpPr>
          <p:nvPr>
            <p:ph type="body" sz="quarter" idx="13"/>
          </p:nvPr>
        </p:nvSpPr>
        <p:spPr/>
        <p:txBody>
          <a:bodyPr/>
          <a:lstStyle/>
          <a:p>
            <a:r>
              <a:rPr lang="pl-PL" b="1" dirty="0">
                <a:solidFill>
                  <a:schemeClr val="accent1">
                    <a:lumMod val="75000"/>
                  </a:schemeClr>
                </a:solidFill>
              </a:rPr>
              <a:t>@RequestMapping</a:t>
            </a:r>
          </a:p>
          <a:p>
            <a:pPr marL="519113" lvl="1" indent="-285750">
              <a:buFont typeface="Courier New" panose="02070309020205020404" pitchFamily="49" charset="0"/>
              <a:buChar char="o"/>
            </a:pPr>
            <a:r>
              <a:rPr lang="pl-PL" dirty="0"/>
              <a:t>Adnotacja używana głównie na poziomie klasy(można używać również na poziomie metody). Użyta na poziomie klasy powoduje, że wszystkie jej elementy są propagowane również na metody zawarte w klasie</a:t>
            </a:r>
          </a:p>
          <a:p>
            <a:pPr marL="519113" lvl="1" indent="-285750">
              <a:buFont typeface="Courier New" panose="02070309020205020404" pitchFamily="49" charset="0"/>
              <a:buChar char="o"/>
            </a:pPr>
            <a:r>
              <a:rPr lang="pl-PL" dirty="0"/>
              <a:t>Adnotacja wykorzystywana do mapowania w klasie request handlera</a:t>
            </a:r>
          </a:p>
          <a:p>
            <a:pPr marL="519113" lvl="1" indent="-285750">
              <a:buFont typeface="Courier New" panose="02070309020205020404" pitchFamily="49" charset="0"/>
              <a:buChar char="o"/>
            </a:pPr>
            <a:r>
              <a:rPr lang="pl-PL" dirty="0"/>
              <a:t>Podstawowe elementy:</a:t>
            </a:r>
          </a:p>
          <a:p>
            <a:pPr lvl="2" indent="0">
              <a:buNone/>
            </a:pPr>
            <a:r>
              <a:rPr lang="pl-PL" dirty="0"/>
              <a:t>	</a:t>
            </a:r>
            <a:r>
              <a:rPr lang="pl-PL" sz="1100" dirty="0" err="1"/>
              <a:t>value</a:t>
            </a:r>
            <a:r>
              <a:rPr lang="pl-PL" sz="1100" dirty="0"/>
              <a:t> – mapping URI</a:t>
            </a:r>
          </a:p>
          <a:p>
            <a:pPr lvl="2" indent="0">
              <a:buNone/>
            </a:pPr>
            <a:r>
              <a:rPr lang="pl-PL" sz="1100" dirty="0"/>
              <a:t>	</a:t>
            </a:r>
            <a:r>
              <a:rPr lang="pl-PL" sz="1100" dirty="0" err="1"/>
              <a:t>method</a:t>
            </a:r>
            <a:r>
              <a:rPr lang="pl-PL" sz="1100" dirty="0"/>
              <a:t> – określenie typu metody HTTP </a:t>
            </a:r>
          </a:p>
          <a:p>
            <a:pPr lvl="2" indent="0">
              <a:buNone/>
            </a:pPr>
            <a:r>
              <a:rPr lang="pl-PL" sz="1100" dirty="0"/>
              <a:t>	</a:t>
            </a:r>
            <a:r>
              <a:rPr lang="pl-PL" sz="1100" dirty="0" err="1"/>
              <a:t>headers</a:t>
            </a:r>
            <a:r>
              <a:rPr lang="pl-PL" sz="1100" dirty="0"/>
              <a:t> – określenie wymaganego nagłówka</a:t>
            </a:r>
          </a:p>
          <a:p>
            <a:pPr marL="742950" lvl="2" indent="-285750"/>
            <a:endParaRPr lang="pl-PL" dirty="0"/>
          </a:p>
          <a:p>
            <a:pPr>
              <a:lnSpc>
                <a:spcPct val="150000"/>
              </a:lnSpc>
            </a:pPr>
            <a:r>
              <a:rPr lang="pl-PL" dirty="0"/>
              <a:t>W nowych wersjach </a:t>
            </a:r>
            <a:r>
              <a:rPr lang="pl-PL" dirty="0" err="1"/>
              <a:t>Springa</a:t>
            </a:r>
            <a:r>
              <a:rPr lang="pl-PL" dirty="0"/>
              <a:t> (wersja 4.3):</a:t>
            </a:r>
          </a:p>
          <a:p>
            <a:pPr marL="285750" indent="-285750">
              <a:lnSpc>
                <a:spcPct val="150000"/>
              </a:lnSpc>
              <a:buFont typeface="Courier New" panose="02070309020205020404" pitchFamily="49" charset="0"/>
              <a:buChar char="o"/>
            </a:pPr>
            <a:r>
              <a:rPr lang="pl-PL" dirty="0"/>
              <a:t>@RequestMapping(method = RequestMethod.GET) = </a:t>
            </a:r>
            <a:r>
              <a:rPr lang="pl-PL" b="1" dirty="0">
                <a:solidFill>
                  <a:schemeClr val="accent1">
                    <a:lumMod val="75000"/>
                  </a:schemeClr>
                </a:solidFill>
              </a:rPr>
              <a:t>@GetMapping</a:t>
            </a:r>
          </a:p>
          <a:p>
            <a:pPr marL="285750" indent="-285750">
              <a:lnSpc>
                <a:spcPct val="150000"/>
              </a:lnSpc>
              <a:buFont typeface="Courier New" panose="02070309020205020404" pitchFamily="49" charset="0"/>
              <a:buChar char="o"/>
            </a:pPr>
            <a:r>
              <a:rPr lang="pl-PL" dirty="0"/>
              <a:t>@RequestMapping(method = RequestMethod.POST) = </a:t>
            </a:r>
            <a:r>
              <a:rPr lang="pl-PL" b="1" dirty="0">
                <a:solidFill>
                  <a:schemeClr val="accent1">
                    <a:lumMod val="75000"/>
                  </a:schemeClr>
                </a:solidFill>
              </a:rPr>
              <a:t>@PostMapping</a:t>
            </a:r>
          </a:p>
          <a:p>
            <a:pPr marL="285750" indent="-285750">
              <a:lnSpc>
                <a:spcPct val="150000"/>
              </a:lnSpc>
              <a:buFont typeface="Courier New" panose="02070309020205020404" pitchFamily="49" charset="0"/>
              <a:buChar char="o"/>
            </a:pPr>
            <a:r>
              <a:rPr lang="pl-PL" dirty="0"/>
              <a:t>@RequestMapping(method = RequestMethod.PUT) = </a:t>
            </a:r>
            <a:r>
              <a:rPr lang="pl-PL" b="1" dirty="0">
                <a:solidFill>
                  <a:schemeClr val="accent1">
                    <a:lumMod val="75000"/>
                  </a:schemeClr>
                </a:solidFill>
              </a:rPr>
              <a:t>@PutMapping</a:t>
            </a:r>
          </a:p>
          <a:p>
            <a:pPr marL="285750" indent="-285750">
              <a:lnSpc>
                <a:spcPct val="150000"/>
              </a:lnSpc>
              <a:buFont typeface="Courier New" panose="02070309020205020404" pitchFamily="49" charset="0"/>
              <a:buChar char="o"/>
            </a:pPr>
            <a:r>
              <a:rPr lang="pl-PL" dirty="0"/>
              <a:t>@RequestMapping(method = RequestMethod.DELETE) = </a:t>
            </a:r>
            <a:r>
              <a:rPr lang="pl-PL" b="1" dirty="0">
                <a:solidFill>
                  <a:schemeClr val="accent1">
                    <a:lumMod val="75000"/>
                  </a:schemeClr>
                </a:solidFill>
              </a:rPr>
              <a:t>@DeleteMapping</a:t>
            </a:r>
          </a:p>
          <a:p>
            <a:pPr marL="285750" indent="-285750">
              <a:lnSpc>
                <a:spcPct val="150000"/>
              </a:lnSpc>
              <a:buFont typeface="Courier New" panose="02070309020205020404" pitchFamily="49" charset="0"/>
              <a:buChar char="o"/>
            </a:pPr>
            <a:r>
              <a:rPr lang="pl-PL" dirty="0"/>
              <a:t>@RequestMapping(method = RequestMethod.PATCH) = </a:t>
            </a:r>
            <a:r>
              <a:rPr lang="pl-PL" b="1" dirty="0">
                <a:solidFill>
                  <a:schemeClr val="accent1">
                    <a:lumMod val="75000"/>
                  </a:schemeClr>
                </a:solidFill>
              </a:rPr>
              <a:t>@PatchMapping</a:t>
            </a:r>
          </a:p>
          <a:p>
            <a:pPr>
              <a:lnSpc>
                <a:spcPct val="150000"/>
              </a:lnSpc>
              <a:buFont typeface="Wingdings" pitchFamily="2" charset="2"/>
              <a:buChar char="q"/>
            </a:pPr>
            <a:endParaRPr lang="pl-PL" dirty="0"/>
          </a:p>
          <a:p>
            <a:pPr>
              <a:lnSpc>
                <a:spcPct val="150000"/>
              </a:lnSpc>
              <a:buFont typeface="Wingdings" pitchFamily="2" charset="2"/>
              <a:buChar char="q"/>
            </a:pPr>
            <a:endParaRPr lang="pl-PL" dirty="0"/>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20</a:t>
            </a:fld>
            <a:endParaRPr lang="pl-PL" dirty="0"/>
          </a:p>
        </p:txBody>
      </p:sp>
    </p:spTree>
    <p:custDataLst>
      <p:tags r:id="rId1"/>
    </p:custDataLst>
    <p:extLst>
      <p:ext uri="{BB962C8B-B14F-4D97-AF65-F5344CB8AC3E}">
        <p14:creationId xmlns:p14="http://schemas.microsoft.com/office/powerpoint/2010/main" val="172615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C2B470C4-2C2E-4346-ACBE-5A33AADBD00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Przekazywanie parametrów </a:t>
            </a:r>
            <a:r>
              <a:rPr lang="pl-PL"/>
              <a:t>do kontrolera</a:t>
            </a:r>
            <a:endParaRPr lang="pl-PL" dirty="0"/>
          </a:p>
        </p:txBody>
      </p:sp>
      <p:sp>
        <p:nvSpPr>
          <p:cNvPr id="3" name="Text Placeholder 2"/>
          <p:cNvSpPr>
            <a:spLocks noGrp="1"/>
          </p:cNvSpPr>
          <p:nvPr>
            <p:ph type="body" sz="quarter" idx="13"/>
          </p:nvPr>
        </p:nvSpPr>
        <p:spPr>
          <a:xfrm>
            <a:off x="407988" y="1412776"/>
            <a:ext cx="11376025" cy="5040412"/>
          </a:xfrm>
        </p:spPr>
        <p:txBody>
          <a:bodyPr/>
          <a:lstStyle/>
          <a:p>
            <a:pPr marL="285750" indent="-285750">
              <a:lnSpc>
                <a:spcPct val="150000"/>
              </a:lnSpc>
              <a:buFont typeface="Courier New" panose="02070309020205020404" pitchFamily="49" charset="0"/>
              <a:buChar char="o"/>
            </a:pPr>
            <a:r>
              <a:rPr lang="pl-PL" sz="1600" dirty="0"/>
              <a:t>Za pomocą </a:t>
            </a:r>
            <a:r>
              <a:rPr lang="pl-PL" sz="1600"/>
              <a:t>adnotacji </a:t>
            </a:r>
            <a:r>
              <a:rPr lang="pl-PL" sz="1600" b="1">
                <a:solidFill>
                  <a:schemeClr val="accent2">
                    <a:lumMod val="75000"/>
                  </a:schemeClr>
                </a:solidFill>
              </a:rPr>
              <a:t>@RequestParam  </a:t>
            </a:r>
            <a:r>
              <a:rPr lang="pl-PL" sz="1200" dirty="0"/>
              <a:t>(np. http://localhost:8462/workshop/book?id=1)</a:t>
            </a:r>
          </a:p>
          <a:p>
            <a:r>
              <a:rPr lang="pl-PL" sz="1200" dirty="0"/>
              <a:t>Parametry metody przekazywane jako web request parametry</a:t>
            </a:r>
          </a:p>
          <a:p>
            <a:pPr marL="285750" indent="-285750">
              <a:buFont typeface="Courier New" panose="02070309020205020404" pitchFamily="49" charset="0"/>
              <a:buChar char="o"/>
            </a:pPr>
            <a:endParaRPr lang="pl-PL" dirty="0"/>
          </a:p>
          <a:p>
            <a:pPr marL="285750" indent="-285750">
              <a:buFont typeface="Courier New" panose="02070309020205020404" pitchFamily="49" charset="0"/>
              <a:buChar char="o"/>
            </a:pPr>
            <a:endParaRPr lang="pl-PL" dirty="0"/>
          </a:p>
          <a:p>
            <a:pPr marL="285750" indent="-285750">
              <a:buFont typeface="Courier New" panose="02070309020205020404" pitchFamily="49" charset="0"/>
              <a:buChar char="o"/>
            </a:pPr>
            <a:endParaRPr lang="pl-PL" dirty="0"/>
          </a:p>
          <a:p>
            <a:pPr marL="285750" indent="-285750">
              <a:buFont typeface="Courier New" panose="02070309020205020404" pitchFamily="49" charset="0"/>
              <a:buChar char="o"/>
            </a:pPr>
            <a:endParaRPr lang="pl-PL" dirty="0"/>
          </a:p>
          <a:p>
            <a:endParaRPr lang="pl-PL" dirty="0"/>
          </a:p>
          <a:p>
            <a:endParaRPr lang="pl-PL" dirty="0"/>
          </a:p>
          <a:p>
            <a:pPr marL="171450" indent="-171450" defTabSz="1038910">
              <a:lnSpc>
                <a:spcPct val="90000"/>
              </a:lnSpc>
              <a:spcAft>
                <a:spcPts val="455"/>
              </a:spcAft>
              <a:buClr>
                <a:schemeClr val="tx2"/>
              </a:buClr>
              <a:buFont typeface="Courier New" panose="02070309020205020404" pitchFamily="49" charset="0"/>
              <a:buChar char="o"/>
            </a:pPr>
            <a:r>
              <a:rPr lang="pl-PL" dirty="0"/>
              <a:t> </a:t>
            </a:r>
            <a:r>
              <a:rPr lang="pl-PL" sz="1600" dirty="0"/>
              <a:t>Za pomocą adnotacji </a:t>
            </a:r>
            <a:r>
              <a:rPr lang="pl-PL" sz="1600" b="1" dirty="0">
                <a:solidFill>
                  <a:schemeClr val="accent2">
                    <a:lumMod val="75000"/>
                  </a:schemeClr>
                </a:solidFill>
              </a:rPr>
              <a:t>@PathVariable</a:t>
            </a:r>
            <a:r>
              <a:rPr lang="pl-PL" sz="1600" dirty="0">
                <a:solidFill>
                  <a:schemeClr val="accent2">
                    <a:lumMod val="75000"/>
                  </a:schemeClr>
                </a:solidFill>
              </a:rPr>
              <a:t>  </a:t>
            </a:r>
            <a:r>
              <a:rPr lang="pl-PL" sz="1200" dirty="0"/>
              <a:t>(np. http://localhost:8462/workshop/book/1)</a:t>
            </a:r>
            <a:endParaRPr lang="pl-PL" sz="1600" dirty="0"/>
          </a:p>
          <a:p>
            <a:pPr marL="4763" lvl="1" indent="0" defTabSz="1038910">
              <a:lnSpc>
                <a:spcPct val="90000"/>
              </a:lnSpc>
              <a:spcAft>
                <a:spcPts val="455"/>
              </a:spcAft>
              <a:buNone/>
            </a:pPr>
            <a:r>
              <a:rPr lang="pl-PL" sz="1200" dirty="0"/>
              <a:t>Parametry przekazywane jako URI template variable</a:t>
            </a:r>
          </a:p>
          <a:p>
            <a:pPr marL="285750" indent="-285750">
              <a:buFont typeface="Courier New" panose="02070309020205020404" pitchFamily="49" charset="0"/>
              <a:buChar char="o"/>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21</a:t>
            </a:fld>
            <a:endParaRPr lang="pl-PL"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2204864"/>
            <a:ext cx="6924867" cy="106723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575" y="4581128"/>
            <a:ext cx="7155795" cy="1080120"/>
          </a:xfrm>
          <a:prstGeom prst="rect">
            <a:avLst/>
          </a:prstGeom>
        </p:spPr>
      </p:pic>
    </p:spTree>
    <p:custDataLst>
      <p:tags r:id="rId1"/>
    </p:custDataLst>
    <p:extLst>
      <p:ext uri="{BB962C8B-B14F-4D97-AF65-F5344CB8AC3E}">
        <p14:creationId xmlns:p14="http://schemas.microsoft.com/office/powerpoint/2010/main" val="3652256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720C744A-C4DC-46ED-9D67-66DED6463FD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Przekazywanie parametrów do kontrolera - </a:t>
            </a:r>
            <a:r>
              <a:rPr lang="pl-PL"/>
              <a:t>@ModelAttribute</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22</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00" y="1185111"/>
            <a:ext cx="10080000" cy="4487778"/>
          </a:xfrm>
          <a:prstGeom prst="rect">
            <a:avLst/>
          </a:prstGeom>
        </p:spPr>
      </p:pic>
    </p:spTree>
    <p:custDataLst>
      <p:tags r:id="rId1"/>
    </p:custDataLst>
    <p:extLst>
      <p:ext uri="{BB962C8B-B14F-4D97-AF65-F5344CB8AC3E}">
        <p14:creationId xmlns:p14="http://schemas.microsoft.com/office/powerpoint/2010/main" val="204276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185920CC-F607-49C8-B5DC-AFD2DE1070CA}"/>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Przekazywanie informacji o modelu </a:t>
            </a:r>
            <a:r>
              <a:rPr lang="pl-PL"/>
              <a:t>i widoku</a:t>
            </a:r>
            <a:endParaRPr lang="pl-PL" dirty="0"/>
          </a:p>
        </p:txBody>
      </p:sp>
      <p:sp>
        <p:nvSpPr>
          <p:cNvPr id="3" name="Text Placeholder 2"/>
          <p:cNvSpPr>
            <a:spLocks noGrp="1"/>
          </p:cNvSpPr>
          <p:nvPr>
            <p:ph type="body" sz="quarter" idx="13"/>
          </p:nvPr>
        </p:nvSpPr>
        <p:spPr/>
        <p:txBody>
          <a:bodyPr/>
          <a:lstStyle/>
          <a:p>
            <a:pPr marL="400050" indent="-400050">
              <a:buFont typeface="+mj-lt"/>
              <a:buAutoNum type="arabicPeriod"/>
            </a:pPr>
            <a:r>
              <a:rPr lang="pl-PL" b="1" dirty="0">
                <a:solidFill>
                  <a:schemeClr val="accent1">
                    <a:lumMod val="75000"/>
                  </a:schemeClr>
                </a:solidFill>
              </a:rPr>
              <a:t>Model (</a:t>
            </a:r>
            <a:r>
              <a:rPr lang="pl-PL" b="1" dirty="0" err="1">
                <a:solidFill>
                  <a:schemeClr val="accent1">
                    <a:lumMod val="75000"/>
                  </a:schemeClr>
                </a:solidFill>
              </a:rPr>
              <a:t>interface</a:t>
            </a:r>
            <a:r>
              <a:rPr lang="pl-PL" b="1" dirty="0">
                <a:solidFill>
                  <a:schemeClr val="accent1">
                    <a:lumMod val="75000"/>
                  </a:schemeClr>
                </a:solidFill>
              </a:rPr>
              <a:t>) – z spring-</a:t>
            </a:r>
            <a:r>
              <a:rPr lang="pl-PL" b="1" dirty="0" err="1">
                <a:solidFill>
                  <a:schemeClr val="accent1">
                    <a:lumMod val="75000"/>
                  </a:schemeClr>
                </a:solidFill>
              </a:rPr>
              <a:t>context</a:t>
            </a:r>
            <a:endParaRPr lang="pl-PL" b="1" dirty="0">
              <a:solidFill>
                <a:schemeClr val="accent1">
                  <a:lumMod val="75000"/>
                </a:schemeClr>
              </a:solidFill>
            </a:endParaRPr>
          </a:p>
          <a:p>
            <a:pPr marL="742950" lvl="1" indent="-285750">
              <a:buFont typeface="Courier New" panose="02070309020205020404" pitchFamily="49" charset="0"/>
              <a:buChar char="o"/>
            </a:pPr>
            <a:r>
              <a:rPr lang="pl-PL" dirty="0"/>
              <a:t>Jako parametr metody kontrolera przekazywany jest obiekt typu Model</a:t>
            </a:r>
          </a:p>
          <a:p>
            <a:pPr marL="1200150" lvl="2" indent="-285750">
              <a:buFont typeface="Symbol" panose="05050102010706020507" pitchFamily="18" charset="2"/>
              <a:buChar char="-"/>
            </a:pPr>
            <a:r>
              <a:rPr lang="pl-PL" dirty="0"/>
              <a:t>Pary klucz-wartość można przekazać za pomocą metody </a:t>
            </a:r>
            <a:r>
              <a:rPr lang="pl-PL" i="1" dirty="0" err="1"/>
              <a:t>addAttribute</a:t>
            </a:r>
            <a:r>
              <a:rPr lang="pl-PL" i="1" dirty="0"/>
              <a:t> </a:t>
            </a:r>
            <a:r>
              <a:rPr lang="pl-PL" dirty="0"/>
              <a:t>na modelu</a:t>
            </a:r>
          </a:p>
          <a:p>
            <a:pPr marL="742950" lvl="1" indent="-285750">
              <a:buFont typeface="Courier New" panose="02070309020205020404" pitchFamily="49" charset="0"/>
              <a:buChar char="o"/>
            </a:pPr>
            <a:r>
              <a:rPr lang="pl-PL" dirty="0"/>
              <a:t>Metoda powinna zwracać nazwę widoku</a:t>
            </a:r>
          </a:p>
          <a:p>
            <a:endParaRPr lang="pl-PL" b="1" dirty="0">
              <a:solidFill>
                <a:schemeClr val="accent1">
                  <a:lumMod val="75000"/>
                </a:schemeClr>
              </a:solidFill>
            </a:endParaRPr>
          </a:p>
          <a:p>
            <a:pPr marL="400050" indent="-400050">
              <a:buFont typeface="+mj-lt"/>
              <a:buAutoNum type="arabicPeriod" startAt="2"/>
            </a:pPr>
            <a:r>
              <a:rPr lang="pl-PL" b="1" dirty="0" err="1">
                <a:solidFill>
                  <a:schemeClr val="accent1">
                    <a:lumMod val="75000"/>
                  </a:schemeClr>
                </a:solidFill>
              </a:rPr>
              <a:t>ModelMap</a:t>
            </a:r>
            <a:r>
              <a:rPr lang="pl-PL" b="1" dirty="0">
                <a:solidFill>
                  <a:schemeClr val="accent1">
                    <a:lumMod val="75000"/>
                  </a:schemeClr>
                </a:solidFill>
              </a:rPr>
              <a:t> (</a:t>
            </a:r>
            <a:r>
              <a:rPr lang="pl-PL" b="1" dirty="0" err="1">
                <a:solidFill>
                  <a:schemeClr val="accent1">
                    <a:lumMod val="75000"/>
                  </a:schemeClr>
                </a:solidFill>
              </a:rPr>
              <a:t>extends</a:t>
            </a:r>
            <a:r>
              <a:rPr lang="pl-PL" b="1" dirty="0">
                <a:solidFill>
                  <a:schemeClr val="accent1">
                    <a:lumMod val="75000"/>
                  </a:schemeClr>
                </a:solidFill>
              </a:rPr>
              <a:t> </a:t>
            </a:r>
            <a:r>
              <a:rPr lang="pl-PL" b="1" dirty="0" err="1">
                <a:solidFill>
                  <a:schemeClr val="accent1">
                    <a:lumMod val="75000"/>
                  </a:schemeClr>
                </a:solidFill>
              </a:rPr>
              <a:t>LinkedHashMap</a:t>
            </a:r>
            <a:r>
              <a:rPr lang="pl-PL" b="1" dirty="0">
                <a:solidFill>
                  <a:schemeClr val="accent1">
                    <a:lumMod val="75000"/>
                  </a:schemeClr>
                </a:solidFill>
              </a:rPr>
              <a:t>&lt;String, Object&gt;) – z spring-</a:t>
            </a:r>
            <a:r>
              <a:rPr lang="pl-PL" b="1" dirty="0" err="1">
                <a:solidFill>
                  <a:schemeClr val="accent1">
                    <a:lumMod val="75000"/>
                  </a:schemeClr>
                </a:solidFill>
              </a:rPr>
              <a:t>context</a:t>
            </a:r>
            <a:r>
              <a:rPr lang="pl-PL" b="1" dirty="0">
                <a:solidFill>
                  <a:schemeClr val="accent1">
                    <a:lumMod val="75000"/>
                  </a:schemeClr>
                </a:solidFill>
              </a:rPr>
              <a:t> </a:t>
            </a:r>
            <a:r>
              <a:rPr lang="pl-PL" b="1" dirty="0" err="1">
                <a:solidFill>
                  <a:schemeClr val="accent1">
                    <a:lumMod val="75000"/>
                  </a:schemeClr>
                </a:solidFill>
              </a:rPr>
              <a:t>or</a:t>
            </a:r>
            <a:r>
              <a:rPr lang="pl-PL" b="1" dirty="0">
                <a:solidFill>
                  <a:schemeClr val="accent1">
                    <a:lumMod val="75000"/>
                  </a:schemeClr>
                </a:solidFill>
              </a:rPr>
              <a:t> Map&lt;String, Object&gt;</a:t>
            </a:r>
          </a:p>
          <a:p>
            <a:pPr marL="857250" lvl="1" indent="-400050">
              <a:buFont typeface="Courier New" panose="02070309020205020404" pitchFamily="49" charset="0"/>
              <a:buChar char="o"/>
            </a:pPr>
            <a:r>
              <a:rPr lang="pl-PL" dirty="0"/>
              <a:t>Jako parametr metody przekazywana jest mapa par </a:t>
            </a:r>
            <a:r>
              <a:rPr lang="pl-PL" i="1" dirty="0"/>
              <a:t>String-Object</a:t>
            </a:r>
          </a:p>
          <a:p>
            <a:pPr marL="1314450" lvl="2" indent="-400050">
              <a:buFont typeface="Symbol" panose="05050102010706020507" pitchFamily="18" charset="2"/>
              <a:buChar char="-"/>
            </a:pPr>
            <a:r>
              <a:rPr lang="pl-PL" dirty="0"/>
              <a:t>Kluczem jest nazwa parametru</a:t>
            </a:r>
          </a:p>
          <a:p>
            <a:pPr marL="1314450" lvl="2" indent="-400050">
              <a:buFont typeface="Symbol" panose="05050102010706020507" pitchFamily="18" charset="2"/>
              <a:buChar char="-"/>
            </a:pPr>
            <a:r>
              <a:rPr lang="pl-PL" dirty="0"/>
              <a:t>Wartością jest wartość parametru/obiekt reprezentujący daną wartość</a:t>
            </a:r>
          </a:p>
          <a:p>
            <a:pPr marL="857250" lvl="1" indent="-400050">
              <a:buFont typeface="Courier New" panose="02070309020205020404" pitchFamily="49" charset="0"/>
              <a:buChar char="o"/>
            </a:pPr>
            <a:r>
              <a:rPr lang="pl-PL" dirty="0"/>
              <a:t>Metoda powinna zwracać nazwę widoku</a:t>
            </a:r>
          </a:p>
          <a:p>
            <a:pPr marL="4763" lvl="1" indent="0">
              <a:buNone/>
            </a:pPr>
            <a:endParaRPr lang="pl-PL" dirty="0"/>
          </a:p>
          <a:p>
            <a:pPr marL="400050" indent="-400050">
              <a:buFont typeface="+mj-lt"/>
              <a:buAutoNum type="arabicPeriod" startAt="2"/>
            </a:pPr>
            <a:r>
              <a:rPr lang="pl-PL" b="1" dirty="0" err="1">
                <a:solidFill>
                  <a:schemeClr val="accent1">
                    <a:lumMod val="75000"/>
                  </a:schemeClr>
                </a:solidFill>
              </a:rPr>
              <a:t>ModelAndView</a:t>
            </a:r>
            <a:r>
              <a:rPr lang="pl-PL" b="1" dirty="0">
                <a:solidFill>
                  <a:schemeClr val="accent1">
                    <a:lumMod val="75000"/>
                  </a:schemeClr>
                </a:solidFill>
              </a:rPr>
              <a:t> – z spring-</a:t>
            </a:r>
            <a:r>
              <a:rPr lang="pl-PL" b="1" dirty="0" err="1">
                <a:solidFill>
                  <a:schemeClr val="accent1">
                    <a:lumMod val="75000"/>
                  </a:schemeClr>
                </a:solidFill>
              </a:rPr>
              <a:t>webmvc</a:t>
            </a:r>
            <a:endParaRPr lang="pl-PL" b="1" dirty="0">
              <a:solidFill>
                <a:schemeClr val="accent1">
                  <a:lumMod val="75000"/>
                </a:schemeClr>
              </a:solidFill>
            </a:endParaRPr>
          </a:p>
          <a:p>
            <a:pPr marL="857250" lvl="1" indent="-400050">
              <a:buFont typeface="Courier New" panose="02070309020205020404" pitchFamily="49" charset="0"/>
              <a:buChar char="o"/>
            </a:pPr>
            <a:r>
              <a:rPr lang="pl-PL" dirty="0"/>
              <a:t>Jako parametr metody przekazywany jest obiekt typu </a:t>
            </a:r>
            <a:r>
              <a:rPr lang="pl-PL" i="1" dirty="0"/>
              <a:t>ModelAndView</a:t>
            </a:r>
            <a:r>
              <a:rPr lang="pl-PL" dirty="0"/>
              <a:t> opakowujący </a:t>
            </a:r>
            <a:r>
              <a:rPr lang="pl-PL" b="1" dirty="0" err="1"/>
              <a:t>ModelMap</a:t>
            </a:r>
            <a:r>
              <a:rPr lang="pl-PL" dirty="0"/>
              <a:t> i nazwę widoku do wyświetlenia</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23</a:t>
            </a:fld>
            <a:endParaRPr lang="pl-PL" dirty="0"/>
          </a:p>
        </p:txBody>
      </p:sp>
      <p:sp>
        <p:nvSpPr>
          <p:cNvPr id="7" name="Source">
            <a:extLst>
              <a:ext uri="{FF2B5EF4-FFF2-40B4-BE49-F238E27FC236}">
                <a16:creationId xmlns:a16="http://schemas.microsoft.com/office/drawing/2014/main" id="{A9D91003-0DD5-4B32-9682-11D181E9BEE4}"/>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a:t>
            </a:r>
            <a:r>
              <a:rPr lang="pl-PL" sz="800" dirty="0">
                <a:latin typeface="Verdana" panose="020B0604030504040204" pitchFamily="34" charset="0"/>
                <a:hlinkClick r:id="rId4"/>
              </a:rPr>
              <a:t>https://www.baeldung.com/spring-mvc-model-model-map-model-view</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321141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A0A868C4-EC62-46E5-898F-A4E4E3EE3F7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Model</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24</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980395"/>
            <a:ext cx="10058400" cy="4897211"/>
          </a:xfrm>
          <a:prstGeom prst="rect">
            <a:avLst/>
          </a:prstGeom>
        </p:spPr>
      </p:pic>
    </p:spTree>
    <p:custDataLst>
      <p:tags r:id="rId1"/>
    </p:custDataLst>
    <p:extLst>
      <p:ext uri="{BB962C8B-B14F-4D97-AF65-F5344CB8AC3E}">
        <p14:creationId xmlns:p14="http://schemas.microsoft.com/office/powerpoint/2010/main" val="1376397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A1D08B27-624B-4BF2-99AA-58A1B3A64A3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err="1"/>
              <a:t>ModelMap</a:t>
            </a:r>
            <a:r>
              <a:rPr lang="pl-PL" dirty="0"/>
              <a:t> </a:t>
            </a:r>
            <a:r>
              <a:rPr lang="pl-PL" dirty="0" err="1"/>
              <a:t>or</a:t>
            </a:r>
            <a:r>
              <a:rPr lang="pl-PL" dirty="0"/>
              <a:t> Map&lt;String, Object&gt;</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25</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62" y="918812"/>
            <a:ext cx="9326277" cy="5020376"/>
          </a:xfrm>
          <a:prstGeom prst="rect">
            <a:avLst/>
          </a:prstGeom>
        </p:spPr>
      </p:pic>
    </p:spTree>
    <p:custDataLst>
      <p:tags r:id="rId1"/>
    </p:custDataLst>
    <p:extLst>
      <p:ext uri="{BB962C8B-B14F-4D97-AF65-F5344CB8AC3E}">
        <p14:creationId xmlns:p14="http://schemas.microsoft.com/office/powerpoint/2010/main" val="225148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39A0B706-E21E-4809-BD61-CB144166BBC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ModelAndView</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26</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151221"/>
            <a:ext cx="10058400" cy="4555559"/>
          </a:xfrm>
          <a:prstGeom prst="rect">
            <a:avLst/>
          </a:prstGeom>
        </p:spPr>
      </p:pic>
    </p:spTree>
    <p:custDataLst>
      <p:tags r:id="rId1"/>
    </p:custDataLst>
    <p:extLst>
      <p:ext uri="{BB962C8B-B14F-4D97-AF65-F5344CB8AC3E}">
        <p14:creationId xmlns:p14="http://schemas.microsoft.com/office/powerpoint/2010/main" val="290223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8BD1B22A-88F4-445D-9842-4915458347E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err="1"/>
              <a:t>Thymeleaf</a:t>
            </a:r>
            <a:endParaRPr lang="pl-PL" dirty="0"/>
          </a:p>
        </p:txBody>
      </p:sp>
      <p:sp>
        <p:nvSpPr>
          <p:cNvPr id="3" name="Text Placeholder 2"/>
          <p:cNvSpPr>
            <a:spLocks noGrp="1"/>
          </p:cNvSpPr>
          <p:nvPr>
            <p:ph type="body" sz="quarter" idx="13"/>
          </p:nvPr>
        </p:nvSpPr>
        <p:spPr/>
        <p:txBody>
          <a:bodyPr/>
          <a:lstStyle/>
          <a:p>
            <a:pPr marL="342900" indent="-342900">
              <a:buFont typeface="Courier New" panose="02070309020205020404" pitchFamily="49" charset="0"/>
              <a:buChar char="o"/>
            </a:pPr>
            <a:r>
              <a:rPr lang="pl-PL" sz="1600" dirty="0"/>
              <a:t>Silnik szablonów (</a:t>
            </a:r>
            <a:r>
              <a:rPr lang="pl-PL" sz="1600" dirty="0" err="1"/>
              <a:t>Template</a:t>
            </a:r>
            <a:r>
              <a:rPr lang="pl-PL" sz="1600" dirty="0"/>
              <a:t> Engine) Java do przetwarzania oraz tworzenia:</a:t>
            </a:r>
          </a:p>
          <a:p>
            <a:pPr marL="519113" lvl="1" indent="-285750">
              <a:buFont typeface="Courier New" panose="02070309020205020404" pitchFamily="49" charset="0"/>
              <a:buChar char="o"/>
            </a:pPr>
            <a:r>
              <a:rPr lang="pl-PL" dirty="0"/>
              <a:t>HTML, XML, JavaScript, CSS i plain tekstu</a:t>
            </a:r>
          </a:p>
          <a:p>
            <a:pPr marL="519113" lvl="1" indent="-285750">
              <a:buFont typeface="Courier New" panose="02070309020205020404" pitchFamily="49" charset="0"/>
              <a:buChar char="o"/>
            </a:pPr>
            <a:endParaRPr lang="pl-PL" sz="1600" dirty="0"/>
          </a:p>
          <a:p>
            <a:pPr marL="342900" indent="-342900">
              <a:buFont typeface="Courier New" panose="02070309020205020404" pitchFamily="49" charset="0"/>
              <a:buChar char="o"/>
            </a:pPr>
            <a:r>
              <a:rPr lang="pl-PL" sz="1600" dirty="0"/>
              <a:t>Posiada podstawowe funkcje pozwalające na wykonanie standardowych zadań potrzebnych przy programowaniu np.: aplikacji MVC. Podstawowe biblioteki to:</a:t>
            </a:r>
          </a:p>
          <a:p>
            <a:pPr marL="519113" lvl="1" indent="-285750">
              <a:buFont typeface="Courier New" panose="02070309020205020404" pitchFamily="49" charset="0"/>
              <a:buChar char="o"/>
            </a:pPr>
            <a:r>
              <a:rPr lang="pl-PL" dirty="0"/>
              <a:t>#dates</a:t>
            </a:r>
          </a:p>
          <a:p>
            <a:pPr marL="519113" lvl="1" indent="-285750">
              <a:buFont typeface="Courier New" panose="02070309020205020404" pitchFamily="49" charset="0"/>
              <a:buChar char="o"/>
            </a:pPr>
            <a:r>
              <a:rPr lang="pl-PL" dirty="0"/>
              <a:t>#numbers</a:t>
            </a:r>
          </a:p>
          <a:p>
            <a:pPr marL="519113" lvl="1" indent="-285750">
              <a:buFont typeface="Courier New" panose="02070309020205020404" pitchFamily="49" charset="0"/>
              <a:buChar char="o"/>
            </a:pPr>
            <a:r>
              <a:rPr lang="pl-PL" dirty="0"/>
              <a:t>#strings</a:t>
            </a:r>
          </a:p>
          <a:p>
            <a:pPr marL="519113" lvl="1" indent="-285750">
              <a:buFont typeface="Courier New" panose="02070309020205020404" pitchFamily="49" charset="0"/>
              <a:buChar char="o"/>
            </a:pPr>
            <a:r>
              <a:rPr lang="pl-PL" dirty="0"/>
              <a:t>#objects</a:t>
            </a:r>
          </a:p>
          <a:p>
            <a:pPr marL="519113" lvl="1" indent="-285750">
              <a:buFont typeface="Courier New" panose="02070309020205020404" pitchFamily="49" charset="0"/>
              <a:buChar char="o"/>
            </a:pPr>
            <a:r>
              <a:rPr lang="pl-PL" dirty="0"/>
              <a:t>#bools</a:t>
            </a:r>
          </a:p>
          <a:p>
            <a:pPr marL="519113" lvl="1" indent="-285750">
              <a:buFont typeface="Courier New" panose="02070309020205020404" pitchFamily="49" charset="0"/>
              <a:buChar char="o"/>
            </a:pPr>
            <a:r>
              <a:rPr lang="pl-PL" dirty="0"/>
              <a:t>#arrays, #lists, #sets</a:t>
            </a:r>
          </a:p>
          <a:p>
            <a:pPr marL="519113" lvl="1" indent="-285750">
              <a:buFont typeface="Courier New" panose="02070309020205020404" pitchFamily="49" charset="0"/>
              <a:buChar char="o"/>
            </a:pPr>
            <a:r>
              <a:rPr lang="pl-PL" dirty="0"/>
              <a:t>#messages...</a:t>
            </a:r>
          </a:p>
          <a:p>
            <a:pPr marL="285750" indent="-285750">
              <a:buFont typeface="Courier New" panose="02070309020205020404" pitchFamily="49" charset="0"/>
              <a:buChar char="o"/>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27</a:t>
            </a:fld>
            <a:endParaRPr lang="pl-PL" dirty="0"/>
          </a:p>
        </p:txBody>
      </p:sp>
    </p:spTree>
    <p:custDataLst>
      <p:tags r:id="rId1"/>
    </p:custDataLst>
    <p:extLst>
      <p:ext uri="{BB962C8B-B14F-4D97-AF65-F5344CB8AC3E}">
        <p14:creationId xmlns:p14="http://schemas.microsoft.com/office/powerpoint/2010/main" val="182926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6140814C-DCFC-4DF2-83C9-EF34F7E7EA4D}"/>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Podstawowy </a:t>
            </a:r>
            <a:r>
              <a:rPr lang="pl-PL"/>
              <a:t>plik HTML</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28</a:t>
            </a:fld>
            <a:endParaRPr lang="pl-PL" dirty="0"/>
          </a:p>
        </p:txBody>
      </p:sp>
      <p:pic>
        <p:nvPicPr>
          <p:cNvPr id="7" name="Content Placeholder 4"/>
          <p:cNvPicPr>
            <a:picLocks noChangeAspect="1"/>
          </p:cNvPicPr>
          <p:nvPr/>
        </p:nvPicPr>
        <p:blipFill>
          <a:blip r:embed="rId3"/>
          <a:stretch>
            <a:fillRect/>
          </a:stretch>
        </p:blipFill>
        <p:spPr>
          <a:xfrm>
            <a:off x="1905799" y="1556792"/>
            <a:ext cx="8020981" cy="2880320"/>
          </a:xfrm>
          <a:prstGeom prst="rect">
            <a:avLst/>
          </a:prstGeom>
        </p:spPr>
      </p:pic>
    </p:spTree>
    <p:custDataLst>
      <p:tags r:id="rId1"/>
    </p:custDataLst>
    <p:extLst>
      <p:ext uri="{BB962C8B-B14F-4D97-AF65-F5344CB8AC3E}">
        <p14:creationId xmlns:p14="http://schemas.microsoft.com/office/powerpoint/2010/main" val="2263420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6CDAEA8E-C51B-4539-84B6-E983A5E3275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Thymeleaf </a:t>
            </a:r>
            <a:r>
              <a:rPr lang="pl-PL"/>
              <a:t>- podstawy</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dirty="0">
                <a:solidFill>
                  <a:schemeClr val="tx2">
                    <a:lumMod val="75000"/>
                  </a:schemeClr>
                </a:solidFill>
              </a:rPr>
              <a:t>Wyświetlanie wartości klucza z modelu (</a:t>
            </a:r>
            <a:r>
              <a:rPr lang="pl-PL" b="1" dirty="0">
                <a:solidFill>
                  <a:schemeClr val="tx2">
                    <a:lumMod val="75000"/>
                  </a:schemeClr>
                </a:solidFill>
              </a:rPr>
              <a:t>th:text</a:t>
            </a:r>
            <a:r>
              <a:rPr lang="pl-PL" dirty="0">
                <a:solidFill>
                  <a:schemeClr val="tx2">
                    <a:lumMod val="75000"/>
                  </a:schemeClr>
                </a:solidFill>
              </a:rPr>
              <a:t>)</a:t>
            </a:r>
          </a:p>
          <a:p>
            <a:r>
              <a:rPr lang="pl-PL" sz="1200">
                <a:solidFill>
                  <a:schemeClr val="tx2">
                    <a:lumMod val="75000"/>
                  </a:schemeClr>
                </a:solidFill>
                <a:latin typeface="Consolas" panose="020B0609020204030204" pitchFamily="49" charset="0"/>
                <a:cs typeface="Consolas" panose="020B0609020204030204" pitchFamily="49" charset="0"/>
              </a:rPr>
              <a:t>	</a:t>
            </a:r>
            <a:r>
              <a:rPr lang="pl-PL" sz="1200">
                <a:latin typeface="Consolas" panose="020B0609020204030204" pitchFamily="49" charset="0"/>
                <a:cs typeface="Consolas" panose="020B0609020204030204" pitchFamily="49" charset="0"/>
              </a:rPr>
              <a:t>&lt;span </a:t>
            </a:r>
            <a:r>
              <a:rPr lang="pl-PL" sz="1200" b="1">
                <a:latin typeface="Consolas" panose="020B0609020204030204" pitchFamily="49" charset="0"/>
                <a:cs typeface="Consolas" panose="020B0609020204030204" pitchFamily="49" charset="0"/>
              </a:rPr>
              <a:t>th:text="#{message}" </a:t>
            </a:r>
            <a:r>
              <a:rPr lang="pl-PL" sz="1200">
                <a:latin typeface="Consolas" panose="020B0609020204030204" pitchFamily="49" charset="0"/>
                <a:cs typeface="Consolas" panose="020B0609020204030204" pitchFamily="49" charset="0"/>
              </a:rPr>
              <a:t>&gt;&lt;/</a:t>
            </a:r>
            <a:r>
              <a:rPr lang="pl-PL" sz="1200" dirty="0">
                <a:latin typeface="Consolas" panose="020B0609020204030204" pitchFamily="49" charset="0"/>
                <a:cs typeface="Consolas" panose="020B0609020204030204" pitchFamily="49" charset="0"/>
              </a:rPr>
              <a:t>span&gt;</a:t>
            </a:r>
          </a:p>
          <a:p>
            <a:pPr marL="519113" lvl="1" indent="-285750"/>
            <a:endParaRPr lang="pl-PL" dirty="0"/>
          </a:p>
          <a:p>
            <a:pPr lvl="1" indent="0">
              <a:buNone/>
            </a:pPr>
            <a:r>
              <a:rPr lang="pl-PL" sz="1200" dirty="0"/>
              <a:t>  Jeżeli np. message=„Witaj” wygenerowany zostanie kod html:</a:t>
            </a:r>
          </a:p>
          <a:p>
            <a:pPr lvl="1" indent="0">
              <a:buNone/>
            </a:pPr>
            <a:r>
              <a:rPr lang="pl-PL" dirty="0">
                <a:latin typeface="Consolas" panose="020B0609020204030204" pitchFamily="49" charset="0"/>
                <a:cs typeface="Consolas" panose="020B0609020204030204" pitchFamily="49" charset="0"/>
              </a:rPr>
              <a:t>	</a:t>
            </a:r>
            <a:r>
              <a:rPr lang="pl-PL" sz="1200" dirty="0">
                <a:latin typeface="Consolas" panose="020B0609020204030204" pitchFamily="49" charset="0"/>
                <a:cs typeface="Consolas" panose="020B0609020204030204" pitchFamily="49" charset="0"/>
              </a:rPr>
              <a:t>&lt;span&gt; Witaj &lt;/span&gt;</a:t>
            </a:r>
            <a:br>
              <a:rPr lang="pl-PL" dirty="0"/>
            </a:br>
            <a:endParaRPr lang="pl-PL" dirty="0"/>
          </a:p>
          <a:p>
            <a:pPr marL="742950" lvl="2" indent="-285750"/>
            <a:endParaRPr lang="pl-PL" dirty="0"/>
          </a:p>
          <a:p>
            <a:pPr marL="285750" indent="-285750">
              <a:buFont typeface="Courier New" panose="02070309020205020404" pitchFamily="49" charset="0"/>
              <a:buChar char="o"/>
            </a:pPr>
            <a:r>
              <a:rPr lang="pl-PL" dirty="0">
                <a:solidFill>
                  <a:schemeClr val="tx2">
                    <a:lumMod val="75000"/>
                  </a:schemeClr>
                </a:solidFill>
              </a:rPr>
              <a:t>Wyświetlanie wartości kolekcji z </a:t>
            </a:r>
            <a:r>
              <a:rPr lang="pl-PL">
                <a:solidFill>
                  <a:schemeClr val="tx2">
                    <a:lumMod val="75000"/>
                  </a:schemeClr>
                </a:solidFill>
              </a:rPr>
              <a:t>modelu (</a:t>
            </a:r>
            <a:r>
              <a:rPr lang="pl-PL" b="1">
                <a:solidFill>
                  <a:schemeClr val="tx2">
                    <a:lumMod val="75000"/>
                  </a:schemeClr>
                </a:solidFill>
              </a:rPr>
              <a:t>th:each</a:t>
            </a:r>
            <a:r>
              <a:rPr lang="pl-PL">
                <a:solidFill>
                  <a:schemeClr val="tx2">
                    <a:lumMod val="75000"/>
                  </a:schemeClr>
                </a:solidFill>
              </a:rPr>
              <a:t>)</a:t>
            </a:r>
            <a:endParaRPr lang="pl-PL" dirty="0">
              <a:solidFill>
                <a:schemeClr val="tx2">
                  <a:lumMod val="75000"/>
                </a:schemeClr>
              </a:solidFill>
            </a:endParaRPr>
          </a:p>
          <a:p>
            <a:pPr marL="295837" lvl="2" indent="0">
              <a:lnSpc>
                <a:spcPct val="120000"/>
              </a:lnSpc>
              <a:buNone/>
            </a:pPr>
            <a:r>
              <a:rPr lang="pl-PL" sz="1200" dirty="0">
                <a:latin typeface="Consolas" panose="020B0609020204030204" pitchFamily="49" charset="0"/>
                <a:cs typeface="Consolas" panose="020B0609020204030204" pitchFamily="49" charset="0"/>
              </a:rPr>
              <a:t>	&lt;th:block </a:t>
            </a:r>
            <a:r>
              <a:rPr lang="pl-PL" sz="1200" b="1" dirty="0">
                <a:latin typeface="Consolas" panose="020B0609020204030204" pitchFamily="49" charset="0"/>
                <a:cs typeface="Consolas" panose="020B0609020204030204" pitchFamily="49" charset="0"/>
              </a:rPr>
              <a:t>th:each="book : ${bookList}"&gt;</a:t>
            </a:r>
          </a:p>
          <a:p>
            <a:pPr marL="72000" lvl="1" indent="0">
              <a:lnSpc>
                <a:spcPct val="120000"/>
              </a:lnSpc>
              <a:buNone/>
            </a:pPr>
            <a:r>
              <a:rPr lang="pl-PL" sz="1200" dirty="0">
                <a:latin typeface="Consolas" panose="020B0609020204030204" pitchFamily="49" charset="0"/>
                <a:cs typeface="Consolas" panose="020B0609020204030204" pitchFamily="49" charset="0"/>
              </a:rPr>
              <a:t>		&lt;div class="caption"&gt;</a:t>
            </a:r>
          </a:p>
          <a:p>
            <a:pPr marL="72000" lvl="1" indent="0">
              <a:lnSpc>
                <a:spcPct val="120000"/>
              </a:lnSpc>
              <a:buNone/>
            </a:pPr>
            <a:r>
              <a:rPr lang="pl-PL" sz="1200" dirty="0">
                <a:latin typeface="Consolas" panose="020B0609020204030204" pitchFamily="49" charset="0"/>
                <a:cs typeface="Consolas" panose="020B0609020204030204" pitchFamily="49" charset="0"/>
              </a:rPr>
              <a:t>			&lt;h3 th:text="${book.id}"&gt;&lt;/h3&gt;</a:t>
            </a:r>
          </a:p>
          <a:p>
            <a:pPr marL="72000" lvl="1" indent="0">
              <a:lnSpc>
                <a:spcPct val="120000"/>
              </a:lnSpc>
              <a:buNone/>
            </a:pPr>
            <a:r>
              <a:rPr lang="pl-PL" sz="1200" dirty="0">
                <a:latin typeface="Consolas" panose="020B0609020204030204" pitchFamily="49" charset="0"/>
                <a:cs typeface="Consolas" panose="020B0609020204030204" pitchFamily="49" charset="0"/>
              </a:rPr>
              <a:t>			&lt;p th:text="${book.title}"&gt;&lt;/p&gt;</a:t>
            </a:r>
          </a:p>
          <a:p>
            <a:pPr marL="72000" lvl="1" indent="0">
              <a:lnSpc>
                <a:spcPct val="120000"/>
              </a:lnSpc>
              <a:buNone/>
            </a:pPr>
            <a:r>
              <a:rPr lang="pl-PL" sz="1200" dirty="0">
                <a:latin typeface="Consolas" panose="020B0609020204030204" pitchFamily="49" charset="0"/>
                <a:cs typeface="Consolas" panose="020B0609020204030204" pitchFamily="49" charset="0"/>
              </a:rPr>
              <a:t>			&lt;p th:text="${book.authors}"&gt;&lt;/p&gt;</a:t>
            </a:r>
          </a:p>
          <a:p>
            <a:pPr marL="72000" lvl="1" indent="0">
              <a:lnSpc>
                <a:spcPct val="120000"/>
              </a:lnSpc>
              <a:buNone/>
            </a:pPr>
            <a:r>
              <a:rPr lang="pl-PL" sz="1200" dirty="0">
                <a:latin typeface="Consolas" panose="020B0609020204030204" pitchFamily="49" charset="0"/>
                <a:cs typeface="Consolas" panose="020B0609020204030204" pitchFamily="49" charset="0"/>
              </a:rPr>
              <a:t>		&lt;/div&gt;</a:t>
            </a:r>
          </a:p>
          <a:p>
            <a:pPr marL="295837" lvl="2" indent="0">
              <a:lnSpc>
                <a:spcPct val="120000"/>
              </a:lnSpc>
              <a:buNone/>
            </a:pPr>
            <a:r>
              <a:rPr lang="pl-PL" sz="1200" dirty="0">
                <a:latin typeface="Consolas" panose="020B0609020204030204" pitchFamily="49" charset="0"/>
                <a:cs typeface="Consolas" panose="020B0609020204030204" pitchFamily="49" charset="0"/>
              </a:rPr>
              <a:t>	&lt;/th:block&gt;</a:t>
            </a:r>
          </a:p>
          <a:p>
            <a:pPr marL="295837" lvl="2" indent="0">
              <a:lnSpc>
                <a:spcPct val="120000"/>
              </a:lnSpc>
              <a:buNone/>
            </a:pPr>
            <a:endParaRPr lang="pl-PL" sz="1200" dirty="0"/>
          </a:p>
          <a:p>
            <a:pPr marL="295837" lvl="2" indent="0">
              <a:lnSpc>
                <a:spcPct val="120000"/>
              </a:lnSpc>
              <a:buNone/>
            </a:pPr>
            <a:r>
              <a:rPr lang="pl-PL" sz="1200" dirty="0"/>
              <a:t>Wewnątrz tagu, w którym używamy th:each możemy używać nazwy zmiennej(book) by wyświetlać wartość elementu kolekcji z modelu</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29</a:t>
            </a:fld>
            <a:endParaRPr lang="pl-PL" dirty="0"/>
          </a:p>
        </p:txBody>
      </p:sp>
    </p:spTree>
    <p:custDataLst>
      <p:tags r:id="rId1"/>
    </p:custDataLst>
    <p:extLst>
      <p:ext uri="{BB962C8B-B14F-4D97-AF65-F5344CB8AC3E}">
        <p14:creationId xmlns:p14="http://schemas.microsoft.com/office/powerpoint/2010/main" val="156723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E520090-4763-46F7-BB07-300746AEAE9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3</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a:t>Protokół HTTP</a:t>
            </a:r>
            <a:endParaRPr lang="pl-PL" sz="4000" dirty="0"/>
          </a:p>
        </p:txBody>
      </p:sp>
    </p:spTree>
    <p:custDataLst>
      <p:tags r:id="rId1"/>
    </p:custDataLst>
    <p:extLst>
      <p:ext uri="{BB962C8B-B14F-4D97-AF65-F5344CB8AC3E}">
        <p14:creationId xmlns:p14="http://schemas.microsoft.com/office/powerpoint/2010/main" val="294075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8756F2CB-8C22-48B8-ADF3-7B5E5FB4956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Thymeleaf </a:t>
            </a:r>
            <a:r>
              <a:rPr lang="pl-PL"/>
              <a:t>- podstawy</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dirty="0">
                <a:solidFill>
                  <a:schemeClr val="tx2">
                    <a:lumMod val="75000"/>
                  </a:schemeClr>
                </a:solidFill>
              </a:rPr>
              <a:t>Wyświetlanie wartości ze względu na wartość warunku logicznego (</a:t>
            </a:r>
            <a:r>
              <a:rPr lang="pl-PL" b="1" dirty="0">
                <a:solidFill>
                  <a:schemeClr val="tx2">
                    <a:lumMod val="75000"/>
                  </a:schemeClr>
                </a:solidFill>
              </a:rPr>
              <a:t>th:if</a:t>
            </a:r>
            <a:r>
              <a:rPr lang="pl-PL" dirty="0">
                <a:solidFill>
                  <a:schemeClr val="tx2">
                    <a:lumMod val="75000"/>
                  </a:schemeClr>
                </a:solidFill>
              </a:rPr>
              <a:t>)</a:t>
            </a:r>
          </a:p>
          <a:p>
            <a:pPr lvl="1" indent="0">
              <a:buNone/>
            </a:pPr>
            <a:r>
              <a:rPr lang="pl-PL" sz="1200"/>
              <a:t>	</a:t>
            </a:r>
            <a:r>
              <a:rPr lang="pl-PL" sz="1200">
                <a:latin typeface="Consolas" panose="020B0609020204030204" pitchFamily="49" charset="0"/>
                <a:cs typeface="Consolas" panose="020B0609020204030204" pitchFamily="49" charset="0"/>
              </a:rPr>
              <a:t>&lt;div </a:t>
            </a:r>
            <a:r>
              <a:rPr lang="pl-PL" sz="1200" b="1">
                <a:latin typeface="Consolas" panose="020B0609020204030204" pitchFamily="49" charset="0"/>
                <a:cs typeface="Consolas" panose="020B0609020204030204" pitchFamily="49" charset="0"/>
              </a:rPr>
              <a:t>th:if="${messageInfo}" </a:t>
            </a:r>
            <a:r>
              <a:rPr lang="pl-PL" sz="1200">
                <a:latin typeface="Consolas" panose="020B0609020204030204" pitchFamily="49" charset="0"/>
                <a:cs typeface="Consolas" panose="020B0609020204030204" pitchFamily="49" charset="0"/>
              </a:rPr>
              <a:t>class="alert alert-info col-lg-12"&gt;</a:t>
            </a:r>
          </a:p>
          <a:p>
            <a:pPr lvl="1" indent="0">
              <a:buNone/>
            </a:pPr>
            <a:r>
              <a:rPr lang="pl-PL" sz="1200">
                <a:latin typeface="Consolas" panose="020B0609020204030204" pitchFamily="49" charset="0"/>
                <a:cs typeface="Consolas" panose="020B0609020204030204" pitchFamily="49" charset="0"/>
              </a:rPr>
              <a:t>		&lt;p </a:t>
            </a:r>
            <a:r>
              <a:rPr lang="pl-PL" sz="1200" b="1">
                <a:latin typeface="Consolas" panose="020B0609020204030204" pitchFamily="49" charset="0"/>
                <a:cs typeface="Consolas" panose="020B0609020204030204" pitchFamily="49" charset="0"/>
              </a:rPr>
              <a:t>th:text="${messageInfo}"</a:t>
            </a:r>
            <a:r>
              <a:rPr lang="pl-PL" sz="1200">
                <a:latin typeface="Consolas" panose="020B0609020204030204" pitchFamily="49" charset="0"/>
                <a:cs typeface="Consolas" panose="020B0609020204030204" pitchFamily="49" charset="0"/>
              </a:rPr>
              <a:t>&gt;&lt;/p&gt;</a:t>
            </a:r>
          </a:p>
          <a:p>
            <a:pPr lvl="1" indent="0">
              <a:buNone/>
            </a:pPr>
            <a:r>
              <a:rPr lang="pl-PL" sz="1200">
                <a:latin typeface="Consolas" panose="020B0609020204030204" pitchFamily="49" charset="0"/>
                <a:cs typeface="Consolas" panose="020B0609020204030204" pitchFamily="49" charset="0"/>
              </a:rPr>
              <a:t>	&lt;/div&gt;</a:t>
            </a:r>
            <a:endParaRPr lang="pl-PL" sz="1200" dirty="0">
              <a:latin typeface="Consolas" panose="020B0609020204030204" pitchFamily="49" charset="0"/>
              <a:cs typeface="Consolas" panose="020B0609020204030204" pitchFamily="49" charset="0"/>
            </a:endParaRPr>
          </a:p>
          <a:p>
            <a:pPr lvl="1" indent="0">
              <a:buNone/>
            </a:pPr>
            <a:endParaRPr lang="pl-PL" sz="1200" dirty="0"/>
          </a:p>
          <a:p>
            <a:pPr lvl="1" indent="0">
              <a:buNone/>
            </a:pPr>
            <a:r>
              <a:rPr lang="pl-PL" sz="1200" dirty="0"/>
              <a:t>W podanym przypadku wartość zostanie wyświetlona tylko wtedy, gdy zostanie określona w modelu</a:t>
            </a:r>
          </a:p>
          <a:p>
            <a:pPr lvl="1" indent="0">
              <a:buNone/>
            </a:pPr>
            <a:r>
              <a:rPr lang="pl-PL" sz="1200" dirty="0"/>
              <a:t>Można używać również warunków logicznych np.: </a:t>
            </a:r>
            <a:r>
              <a:rPr lang="pl-PL" sz="1200" b="1" dirty="0"/>
              <a:t>th:if="${book.type} == 'thriller'"</a:t>
            </a:r>
          </a:p>
          <a:p>
            <a:pPr lvl="2" indent="0">
              <a:buNone/>
            </a:pPr>
            <a:endParaRPr lang="pl-PL" b="1" dirty="0"/>
          </a:p>
          <a:p>
            <a:pPr marL="285750" indent="-285750">
              <a:buFont typeface="Courier New" panose="02070309020205020404" pitchFamily="49" charset="0"/>
              <a:buChar char="o"/>
            </a:pPr>
            <a:r>
              <a:rPr lang="pl-PL" dirty="0">
                <a:solidFill>
                  <a:schemeClr val="tx2">
                    <a:lumMod val="75000"/>
                  </a:schemeClr>
                </a:solidFill>
              </a:rPr>
              <a:t>Stworzenie buttona przekierowującego do konkretnej akcji kontrolera </a:t>
            </a:r>
            <a:r>
              <a:rPr lang="pl-PL" b="1" dirty="0">
                <a:solidFill>
                  <a:schemeClr val="tx2">
                    <a:lumMod val="75000"/>
                  </a:schemeClr>
                </a:solidFill>
              </a:rPr>
              <a:t>(th:href)</a:t>
            </a:r>
          </a:p>
          <a:p>
            <a:pPr marL="295837" lvl="2" indent="0">
              <a:lnSpc>
                <a:spcPct val="120000"/>
              </a:lnSpc>
              <a:buNone/>
            </a:pPr>
            <a:r>
              <a:rPr lang="pl-PL" sz="1000"/>
              <a:t>	</a:t>
            </a:r>
            <a:r>
              <a:rPr lang="pl-PL" sz="1200">
                <a:latin typeface="Consolas" panose="020B0609020204030204" pitchFamily="49" charset="0"/>
                <a:cs typeface="Consolas" panose="020B0609020204030204" pitchFamily="49" charset="0"/>
              </a:rPr>
              <a:t>&lt;a </a:t>
            </a:r>
            <a:r>
              <a:rPr lang="pl-PL" sz="1200" b="1">
                <a:latin typeface="Consolas" panose="020B0609020204030204" pitchFamily="49" charset="0"/>
                <a:cs typeface="Consolas" panose="020B0609020204030204" pitchFamily="49" charset="0"/>
              </a:rPr>
              <a:t>th:href="@{'/books'}" </a:t>
            </a:r>
            <a:r>
              <a:rPr lang="pl-PL" sz="1200">
                <a:latin typeface="Consolas" panose="020B0609020204030204" pitchFamily="49" charset="0"/>
                <a:cs typeface="Consolas" panose="020B0609020204030204" pitchFamily="49" charset="0"/>
              </a:rPr>
              <a:t>class="btn btn-default"&gt; </a:t>
            </a:r>
            <a:endParaRPr lang="pl-PL" sz="1200" dirty="0">
              <a:latin typeface="Consolas" panose="020B0609020204030204" pitchFamily="49" charset="0"/>
              <a:cs typeface="Consolas" panose="020B0609020204030204" pitchFamily="49" charset="0"/>
            </a:endParaRPr>
          </a:p>
          <a:p>
            <a:pPr marL="295837" lvl="2" indent="0">
              <a:lnSpc>
                <a:spcPct val="120000"/>
              </a:lnSpc>
              <a:buNone/>
            </a:pPr>
            <a:r>
              <a:rPr lang="pl-PL" sz="1200" dirty="0">
                <a:latin typeface="Consolas" panose="020B0609020204030204" pitchFamily="49" charset="0"/>
                <a:cs typeface="Consolas" panose="020B0609020204030204" pitchFamily="49" charset="0"/>
              </a:rPr>
              <a:t>	</a:t>
            </a:r>
            <a:r>
              <a:rPr lang="pl-PL" sz="1200">
                <a:latin typeface="Consolas" panose="020B0609020204030204" pitchFamily="49" charset="0"/>
                <a:cs typeface="Consolas" panose="020B0609020204030204" pitchFamily="49" charset="0"/>
              </a:rPr>
              <a:t>	&lt;span class="glyphicon-hand-left glyphicon"&gt;&lt;/span&gt; back</a:t>
            </a:r>
          </a:p>
          <a:p>
            <a:pPr marL="295837" lvl="2" indent="0">
              <a:lnSpc>
                <a:spcPct val="120000"/>
              </a:lnSpc>
              <a:buNone/>
            </a:pPr>
            <a:r>
              <a:rPr lang="pl-PL" sz="1200">
                <a:latin typeface="Consolas" panose="020B0609020204030204" pitchFamily="49" charset="0"/>
                <a:cs typeface="Consolas" panose="020B0609020204030204" pitchFamily="49" charset="0"/>
              </a:rPr>
              <a:t>	&lt;/a&gt;</a:t>
            </a:r>
            <a:endParaRPr lang="pl-PL" sz="1200" dirty="0">
              <a:latin typeface="Consolas" panose="020B0609020204030204" pitchFamily="49" charset="0"/>
              <a:cs typeface="Consolas" panose="020B0609020204030204" pitchFamily="49" charset="0"/>
            </a:endParaRPr>
          </a:p>
          <a:p>
            <a:pPr marL="295837" lvl="2" indent="0">
              <a:lnSpc>
                <a:spcPct val="120000"/>
              </a:lnSpc>
              <a:buNone/>
            </a:pPr>
            <a:endParaRPr lang="pl-PL" sz="1200" dirty="0"/>
          </a:p>
          <a:p>
            <a:pPr marL="295837" lvl="2" indent="0">
              <a:lnSpc>
                <a:spcPct val="120000"/>
              </a:lnSpc>
              <a:buNone/>
            </a:pPr>
            <a:r>
              <a:rPr lang="pl-PL" sz="1200" dirty="0"/>
              <a:t>Podany kod przekieruje do akcji /books z metodą typu get</a:t>
            </a: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30</a:t>
            </a:fld>
            <a:endParaRPr lang="pl-PL" dirty="0"/>
          </a:p>
        </p:txBody>
      </p:sp>
    </p:spTree>
    <p:custDataLst>
      <p:tags r:id="rId1"/>
    </p:custDataLst>
    <p:extLst>
      <p:ext uri="{BB962C8B-B14F-4D97-AF65-F5344CB8AC3E}">
        <p14:creationId xmlns:p14="http://schemas.microsoft.com/office/powerpoint/2010/main" val="155774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6638605D-7D97-4EF5-AB81-5213B8B3EDC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Thymeleaf </a:t>
            </a:r>
            <a:r>
              <a:rPr lang="pl-PL"/>
              <a:t>- podstawy</a:t>
            </a:r>
            <a:endParaRPr lang="pl-PL" dirty="0"/>
          </a:p>
        </p:txBody>
      </p:sp>
      <p:sp>
        <p:nvSpPr>
          <p:cNvPr id="3" name="Text Placeholder 2"/>
          <p:cNvSpPr>
            <a:spLocks noGrp="1"/>
          </p:cNvSpPr>
          <p:nvPr>
            <p:ph type="body" sz="quarter" idx="13"/>
          </p:nvPr>
        </p:nvSpPr>
        <p:spPr>
          <a:xfrm>
            <a:off x="407988" y="985109"/>
            <a:ext cx="11376025" cy="5468079"/>
          </a:xfrm>
        </p:spPr>
        <p:txBody>
          <a:bodyPr/>
          <a:lstStyle/>
          <a:p>
            <a:pPr marL="285750" indent="-285750">
              <a:buFont typeface="Courier New" panose="02070309020205020404" pitchFamily="49" charset="0"/>
              <a:buChar char="o"/>
            </a:pPr>
            <a:r>
              <a:rPr lang="pl-PL" dirty="0">
                <a:solidFill>
                  <a:schemeClr val="tx2">
                    <a:lumMod val="75000"/>
                  </a:schemeClr>
                </a:solidFill>
              </a:rPr>
              <a:t>Interakcja z użytkownikiem (</a:t>
            </a:r>
            <a:r>
              <a:rPr lang="pl-PL" b="1" dirty="0">
                <a:solidFill>
                  <a:schemeClr val="tx2">
                    <a:lumMod val="75000"/>
                  </a:schemeClr>
                </a:solidFill>
              </a:rPr>
              <a:t>th:field i form</a:t>
            </a:r>
            <a:r>
              <a:rPr lang="pl-PL" dirty="0">
                <a:solidFill>
                  <a:schemeClr val="tx2">
                    <a:lumMod val="75000"/>
                  </a:schemeClr>
                </a:solidFill>
              </a:rPr>
              <a:t>)</a:t>
            </a:r>
          </a:p>
          <a:p>
            <a:pPr lvl="1" indent="0">
              <a:buNone/>
            </a:pPr>
            <a:r>
              <a:rPr lang="pl-PL" sz="1200" dirty="0"/>
              <a:t>Form tworzy HTML element pozwalający na zagnieżdznie input elemntów na stronie </a:t>
            </a:r>
          </a:p>
          <a:p>
            <a:pPr marL="742950" lvl="2" indent="-285750">
              <a:buFont typeface="Symbol" panose="05050102010706020507" pitchFamily="18" charset="2"/>
              <a:buChar char="-"/>
            </a:pPr>
            <a:r>
              <a:rPr lang="pl-PL" sz="1200" dirty="0" err="1"/>
              <a:t>th:action</a:t>
            </a:r>
            <a:r>
              <a:rPr lang="pl-PL" sz="1200" dirty="0"/>
              <a:t> – wskazuje na url obsługujący formularz</a:t>
            </a:r>
          </a:p>
          <a:p>
            <a:pPr marL="742950" lvl="2" indent="-285750">
              <a:buFont typeface="Symbol" panose="05050102010706020507" pitchFamily="18" charset="2"/>
              <a:buChar char="-"/>
            </a:pPr>
            <a:r>
              <a:rPr lang="pl-PL" sz="1200" dirty="0" err="1"/>
              <a:t>th:object</a:t>
            </a:r>
            <a:r>
              <a:rPr lang="pl-PL" sz="1200" dirty="0"/>
              <a:t> – nazwa model atrybutu(skojarz z @ModelAttribute)</a:t>
            </a:r>
          </a:p>
          <a:p>
            <a:pPr marL="742950" lvl="2" indent="-285750">
              <a:buFont typeface="Symbol" panose="05050102010706020507" pitchFamily="18" charset="2"/>
              <a:buChar char="-"/>
            </a:pPr>
            <a:r>
              <a:rPr lang="pl-PL" sz="1200" dirty="0" err="1"/>
              <a:t>th:method</a:t>
            </a:r>
            <a:r>
              <a:rPr lang="pl-PL" sz="1200" dirty="0"/>
              <a:t> – określenie metody HTTP</a:t>
            </a:r>
          </a:p>
          <a:p>
            <a:pPr marL="742950" lvl="2" indent="-285750">
              <a:buFont typeface="Symbol" panose="05050102010706020507" pitchFamily="18" charset="2"/>
              <a:buChar char="-"/>
            </a:pPr>
            <a:r>
              <a:rPr lang="pl-PL" sz="1200" dirty="0"/>
              <a:t>Aby móc go zatwierdzić musi posiadać input typu=submit</a:t>
            </a:r>
          </a:p>
          <a:p>
            <a:pPr lvl="1" indent="0">
              <a:buNone/>
            </a:pPr>
            <a:r>
              <a:rPr lang="pl-PL" sz="1200" dirty="0"/>
              <a:t>Pola modelu atrybutu ustawiane są dzięki mapowaniu </a:t>
            </a:r>
            <a:r>
              <a:rPr lang="pl-PL" altLang="de-DE" sz="1200" dirty="0" err="1">
                <a:latin typeface="Courier New" panose="02070309020205020404" pitchFamily="49" charset="0"/>
                <a:cs typeface="Courier New" panose="02070309020205020404" pitchFamily="49" charset="0"/>
              </a:rPr>
              <a:t>th:field</a:t>
            </a:r>
            <a:r>
              <a:rPr lang="pl-PL" altLang="de-DE" sz="1200" dirty="0">
                <a:latin typeface="Courier New" panose="02070309020205020404" pitchFamily="49" charset="0"/>
                <a:cs typeface="Courier New" panose="02070309020205020404" pitchFamily="49" charset="0"/>
              </a:rPr>
              <a:t>="*{</a:t>
            </a:r>
            <a:r>
              <a:rPr lang="pl-PL" altLang="de-DE" sz="1200" dirty="0" err="1">
                <a:latin typeface="Courier New" panose="02070309020205020404" pitchFamily="49" charset="0"/>
                <a:cs typeface="Courier New" panose="02070309020205020404" pitchFamily="49" charset="0"/>
              </a:rPr>
              <a:t>title</a:t>
            </a:r>
            <a:r>
              <a:rPr lang="pl-PL" altLang="de-DE" sz="1200" dirty="0">
                <a:latin typeface="Courier New" panose="02070309020205020404" pitchFamily="49" charset="0"/>
                <a:cs typeface="Courier New" panose="02070309020205020404" pitchFamily="49" charset="0"/>
              </a:rPr>
              <a:t>}"</a:t>
            </a:r>
            <a:endParaRPr lang="pl-PL" sz="1200" dirty="0"/>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31</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2996952"/>
            <a:ext cx="7259063" cy="3296110"/>
          </a:xfrm>
          <a:prstGeom prst="rect">
            <a:avLst/>
          </a:prstGeom>
        </p:spPr>
      </p:pic>
      <p:cxnSp>
        <p:nvCxnSpPr>
          <p:cNvPr id="9" name="Łącznik prosty ze strzałką 8">
            <a:extLst>
              <a:ext uri="{FF2B5EF4-FFF2-40B4-BE49-F238E27FC236}">
                <a16:creationId xmlns:a16="http://schemas.microsoft.com/office/drawing/2014/main" id="{807ED2C2-8806-4C50-9407-CFF7EBD298AD}"/>
              </a:ext>
            </a:extLst>
          </p:cNvPr>
          <p:cNvCxnSpPr/>
          <p:nvPr/>
        </p:nvCxnSpPr>
        <p:spPr>
          <a:xfrm flipH="1">
            <a:off x="7680176" y="1700808"/>
            <a:ext cx="1728192" cy="201622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 name="Source">
            <a:extLst>
              <a:ext uri="{FF2B5EF4-FFF2-40B4-BE49-F238E27FC236}">
                <a16:creationId xmlns:a16="http://schemas.microsoft.com/office/drawing/2014/main" id="{63EE3E44-01AD-4A8D-839A-0E07022E89AF}"/>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a:t>
            </a:r>
            <a:r>
              <a:rPr lang="pl-PL" sz="800" dirty="0">
                <a:latin typeface="Verdana" panose="020B0604030504040204" pitchFamily="34" charset="0"/>
                <a:hlinkClick r:id="rId4"/>
              </a:rPr>
              <a:t>https://www.thymeleaf.org/doc/tutorials/2.1/thymeleafspring.html</a:t>
            </a:r>
            <a:r>
              <a:rPr lang="pl-PL" sz="800" dirty="0">
                <a:latin typeface="Verdana" panose="020B0604030504040204" pitchFamily="34" charset="0"/>
              </a:rPr>
              <a:t>  ; </a:t>
            </a:r>
            <a:r>
              <a:rPr lang="pl-PL" sz="800" dirty="0">
                <a:latin typeface="Verdana" panose="020B0604030504040204" pitchFamily="34" charset="0"/>
                <a:hlinkClick r:id="rId5"/>
              </a:rPr>
              <a:t>https://www.baeldung.com/spring-boot-crud-thymeleaf</a:t>
            </a:r>
            <a:r>
              <a:rPr lang="pl-PL" sz="800" dirty="0">
                <a:latin typeface="Verdana" panose="020B0604030504040204" pitchFamily="34" charset="0"/>
              </a:rPr>
              <a:t> </a:t>
            </a:r>
          </a:p>
        </p:txBody>
      </p:sp>
      <p:cxnSp>
        <p:nvCxnSpPr>
          <p:cNvPr id="11" name="Łącznik prosty ze strzałką 10">
            <a:extLst>
              <a:ext uri="{FF2B5EF4-FFF2-40B4-BE49-F238E27FC236}">
                <a16:creationId xmlns:a16="http://schemas.microsoft.com/office/drawing/2014/main" id="{0073C4D0-D88C-4D04-A161-25204935E629}"/>
              </a:ext>
            </a:extLst>
          </p:cNvPr>
          <p:cNvCxnSpPr/>
          <p:nvPr/>
        </p:nvCxnSpPr>
        <p:spPr>
          <a:xfrm flipH="1">
            <a:off x="6845211" y="950166"/>
            <a:ext cx="1728192" cy="201622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 name="Łącznik prosty ze strzałką 11">
            <a:extLst>
              <a:ext uri="{FF2B5EF4-FFF2-40B4-BE49-F238E27FC236}">
                <a16:creationId xmlns:a16="http://schemas.microsoft.com/office/drawing/2014/main" id="{E6F8F17C-1771-4FD7-B25B-740A038C2815}"/>
              </a:ext>
            </a:extLst>
          </p:cNvPr>
          <p:cNvCxnSpPr/>
          <p:nvPr/>
        </p:nvCxnSpPr>
        <p:spPr>
          <a:xfrm flipH="1">
            <a:off x="7586420" y="994225"/>
            <a:ext cx="1728192" cy="201622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Łącznik prosty ze strzałką 12">
            <a:extLst>
              <a:ext uri="{FF2B5EF4-FFF2-40B4-BE49-F238E27FC236}">
                <a16:creationId xmlns:a16="http://schemas.microsoft.com/office/drawing/2014/main" id="{B8275895-1CAA-4A81-B5C9-657B73304B7F}"/>
              </a:ext>
            </a:extLst>
          </p:cNvPr>
          <p:cNvCxnSpPr>
            <a:cxnSpLocks/>
          </p:cNvCxnSpPr>
          <p:nvPr/>
        </p:nvCxnSpPr>
        <p:spPr>
          <a:xfrm flipH="1">
            <a:off x="6240016" y="5157192"/>
            <a:ext cx="3672408" cy="4404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4126859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CEDC19D3-0316-42B1-93C1-441A3F18F2B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32</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a:t>Spring REST</a:t>
            </a:r>
            <a:endParaRPr lang="pl-PL" sz="4000" dirty="0"/>
          </a:p>
        </p:txBody>
      </p:sp>
    </p:spTree>
    <p:custDataLst>
      <p:tags r:id="rId1"/>
    </p:custDataLst>
    <p:extLst>
      <p:ext uri="{BB962C8B-B14F-4D97-AF65-F5344CB8AC3E}">
        <p14:creationId xmlns:p14="http://schemas.microsoft.com/office/powerpoint/2010/main" val="3349860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FFADB6E3-844E-4487-8AD2-7E69E75A460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5" name="Title 4"/>
          <p:cNvSpPr>
            <a:spLocks noGrp="1"/>
          </p:cNvSpPr>
          <p:nvPr>
            <p:ph type="title"/>
          </p:nvPr>
        </p:nvSpPr>
        <p:spPr/>
        <p:txBody>
          <a:bodyPr/>
          <a:lstStyle/>
          <a:p>
            <a:r>
              <a:rPr lang="pl-PL" dirty="0"/>
              <a:t>Format prezentacji danych </a:t>
            </a:r>
            <a:r>
              <a:rPr lang="pl-PL"/>
              <a:t>w Webservicach</a:t>
            </a:r>
            <a:endParaRPr lang="pl-PL" dirty="0"/>
          </a:p>
        </p:txBody>
      </p:sp>
      <p:sp>
        <p:nvSpPr>
          <p:cNvPr id="6" name="Text Placeholder 5"/>
          <p:cNvSpPr>
            <a:spLocks noGrp="1"/>
          </p:cNvSpPr>
          <p:nvPr>
            <p:ph type="body" sz="quarter" idx="13"/>
          </p:nvPr>
        </p:nvSpPr>
        <p:spPr/>
        <p:txBody>
          <a:bodyPr/>
          <a:lstStyle/>
          <a:p>
            <a:r>
              <a:rPr lang="pl-PL" b="1" dirty="0"/>
              <a:t>JavaScript Object Notation – </a:t>
            </a:r>
            <a:r>
              <a:rPr lang="pl-PL" dirty="0"/>
              <a:t>lekki format wymiany danych komputerowych</a:t>
            </a:r>
          </a:p>
          <a:p>
            <a:pPr marL="342900" indent="-342900">
              <a:buFont typeface="Courier New" panose="02070309020205020404" pitchFamily="49" charset="0"/>
              <a:buChar char="o"/>
            </a:pPr>
            <a:r>
              <a:rPr lang="pl-PL" dirty="0"/>
              <a:t>JSON posiada drzewiastą strukturę oraz pary klucz-wartość</a:t>
            </a:r>
          </a:p>
          <a:p>
            <a:endParaRPr lang="pl-PL" dirty="0"/>
          </a:p>
          <a:p>
            <a:endParaRPr lang="pl-PL" dirty="0"/>
          </a:p>
          <a:p>
            <a:r>
              <a:rPr lang="pl-PL" b="1" dirty="0"/>
              <a:t>XML = </a:t>
            </a:r>
            <a:r>
              <a:rPr lang="pl-PL" b="1" dirty="0" err="1"/>
              <a:t>eXtensible</a:t>
            </a:r>
            <a:r>
              <a:rPr lang="pl-PL" b="1" dirty="0"/>
              <a:t> Markup Language – </a:t>
            </a:r>
            <a:r>
              <a:rPr lang="pl-PL" dirty="0"/>
              <a:t>rozszerzalny język znaczników</a:t>
            </a:r>
          </a:p>
          <a:p>
            <a:pPr marL="342900" indent="-342900">
              <a:buFont typeface="Courier New" panose="02070309020205020404" pitchFamily="49" charset="0"/>
              <a:buChar char="o"/>
            </a:pPr>
            <a:r>
              <a:rPr lang="pl-PL" dirty="0"/>
              <a:t>Znacznik deklaracji xml </a:t>
            </a:r>
          </a:p>
          <a:p>
            <a:pPr marL="342900" indent="-342900">
              <a:buFont typeface="Courier New" panose="02070309020205020404" pitchFamily="49" charset="0"/>
              <a:buChar char="o"/>
            </a:pPr>
            <a:r>
              <a:rPr lang="pl-PL" dirty="0"/>
              <a:t>Znaczniki początku i końca elementu a pomiędzy nimi wartość</a:t>
            </a:r>
          </a:p>
          <a:p>
            <a:endParaRPr lang="pl-PL" dirty="0"/>
          </a:p>
        </p:txBody>
      </p:sp>
      <p:sp>
        <p:nvSpPr>
          <p:cNvPr id="2" name="Footer Placeholder 1"/>
          <p:cNvSpPr>
            <a:spLocks noGrp="1"/>
          </p:cNvSpPr>
          <p:nvPr>
            <p:ph type="ftr" sz="quarter" idx="15"/>
          </p:nvPr>
        </p:nvSpPr>
        <p:spPr/>
        <p:txBody>
          <a:bodyPr/>
          <a:lstStyle/>
          <a:p>
            <a:r>
              <a:rPr lang="pl-PL"/>
              <a:t>© 2019 Capgemini. All rights reserved.</a:t>
            </a:r>
            <a:endParaRPr lang="pl-PL" dirty="0"/>
          </a:p>
        </p:txBody>
      </p:sp>
      <p:sp>
        <p:nvSpPr>
          <p:cNvPr id="3" name="Slide Number Placeholder 2"/>
          <p:cNvSpPr>
            <a:spLocks noGrp="1"/>
          </p:cNvSpPr>
          <p:nvPr>
            <p:ph type="sldNum" sz="quarter" idx="16"/>
          </p:nvPr>
        </p:nvSpPr>
        <p:spPr/>
        <p:txBody>
          <a:bodyPr/>
          <a:lstStyle/>
          <a:p>
            <a:fld id="{DD205EFF-948D-4AF6-B54C-65639188FB5F}" type="slidenum">
              <a:rPr lang="pl-PL" smtClean="0"/>
              <a:pPr/>
              <a:t>33</a:t>
            </a:fld>
            <a:endParaRPr lang="pl-PL" dirty="0"/>
          </a:p>
        </p:txBody>
      </p:sp>
    </p:spTree>
    <p:custDataLst>
      <p:tags r:id="rId1"/>
    </p:custDataLst>
    <p:extLst>
      <p:ext uri="{BB962C8B-B14F-4D97-AF65-F5344CB8AC3E}">
        <p14:creationId xmlns:p14="http://schemas.microsoft.com/office/powerpoint/2010/main" val="1031832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F2CB3A92-16CD-46E1-B485-889A5040D64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7" name="Title 6"/>
          <p:cNvSpPr>
            <a:spLocks noGrp="1"/>
          </p:cNvSpPr>
          <p:nvPr>
            <p:ph type="title"/>
          </p:nvPr>
        </p:nvSpPr>
        <p:spPr/>
        <p:txBody>
          <a:bodyPr/>
          <a:lstStyle/>
          <a:p>
            <a:r>
              <a:rPr lang="pl-PL" dirty="0"/>
              <a:t>JSON </a:t>
            </a:r>
            <a:r>
              <a:rPr lang="pl-PL"/>
              <a:t>vs XML</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34</a:t>
            </a:fld>
            <a:endParaRPr lang="pl-PL" dirty="0"/>
          </a:p>
        </p:txBody>
      </p:sp>
      <p:sp>
        <p:nvSpPr>
          <p:cNvPr id="9" name="Content Placeholder 6"/>
          <p:cNvSpPr txBox="1">
            <a:spLocks/>
          </p:cNvSpPr>
          <p:nvPr/>
        </p:nvSpPr>
        <p:spPr>
          <a:xfrm>
            <a:off x="911280" y="1416430"/>
            <a:ext cx="4319739" cy="4730400"/>
          </a:xfrm>
          <a:prstGeom prst="roundRect">
            <a:avLst>
              <a:gd name="adj" fmla="val 2555"/>
            </a:avLst>
          </a:prstGeom>
        </p:spPr>
        <p:style>
          <a:lnRef idx="1">
            <a:schemeClr val="accent1"/>
          </a:lnRef>
          <a:fillRef idx="2">
            <a:schemeClr val="accent1"/>
          </a:fillRef>
          <a:effectRef idx="1">
            <a:schemeClr val="accent1"/>
          </a:effectRef>
          <a:fontRef idx="minor">
            <a:schemeClr val="dk1"/>
          </a:fontRef>
        </p:style>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dk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dk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dk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dk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pl-PL" sz="1000">
                <a:latin typeface="Consolas" panose="020B0609020204030204" pitchFamily="49" charset="0"/>
                <a:cs typeface="Consolas" panose="020B0609020204030204" pitchFamily="49" charset="0"/>
              </a:rPr>
              <a:t>{  "books": [</a:t>
            </a:r>
            <a:endParaRPr lang="pl-PL" sz="1000" dirty="0">
              <a:latin typeface="Consolas" panose="020B0609020204030204" pitchFamily="49" charset="0"/>
              <a:cs typeface="Consolas" panose="020B0609020204030204" pitchFamily="49" charset="0"/>
            </a:endParaRP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"id": "01",</a:t>
            </a:r>
          </a:p>
          <a:p>
            <a:r>
              <a:rPr lang="pl-PL" sz="1000">
                <a:latin typeface="Consolas" panose="020B0609020204030204" pitchFamily="49" charset="0"/>
                <a:cs typeface="Consolas" panose="020B0609020204030204" pitchFamily="49" charset="0"/>
              </a:rPr>
              <a:t>      "language": "Java",</a:t>
            </a:r>
          </a:p>
          <a:p>
            <a:r>
              <a:rPr lang="pl-PL" sz="1000">
                <a:latin typeface="Consolas" panose="020B0609020204030204" pitchFamily="49" charset="0"/>
                <a:cs typeface="Consolas" panose="020B0609020204030204" pitchFamily="49" charset="0"/>
              </a:rPr>
              <a:t>      "edition": "third",</a:t>
            </a:r>
          </a:p>
          <a:p>
            <a:r>
              <a:rPr lang="pl-PL" sz="1000">
                <a:latin typeface="Consolas" panose="020B0609020204030204" pitchFamily="49" charset="0"/>
                <a:cs typeface="Consolas" panose="020B0609020204030204" pitchFamily="49" charset="0"/>
              </a:rPr>
              <a:t>      "authors": [</a:t>
            </a:r>
          </a:p>
          <a:p>
            <a:r>
              <a:rPr lang="pl-PL" sz="1000">
                <a:latin typeface="Consolas" panose="020B0609020204030204" pitchFamily="49" charset="0"/>
                <a:cs typeface="Consolas" panose="020B0609020204030204" pitchFamily="49" charset="0"/>
              </a:rPr>
              <a:t>        "Herbert Schildt",</a:t>
            </a:r>
          </a:p>
          <a:p>
            <a:r>
              <a:rPr lang="pl-PL" sz="1000">
                <a:latin typeface="Consolas" panose="020B0609020204030204" pitchFamily="49" charset="0"/>
                <a:cs typeface="Consolas" panose="020B0609020204030204" pitchFamily="49" charset="0"/>
              </a:rPr>
              <a:t>        "Karina Jurczenko"</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"id": "07",</a:t>
            </a:r>
          </a:p>
          <a:p>
            <a:r>
              <a:rPr lang="pl-PL" sz="1000">
                <a:latin typeface="Consolas" panose="020B0609020204030204" pitchFamily="49" charset="0"/>
                <a:cs typeface="Consolas" panose="020B0609020204030204" pitchFamily="49" charset="0"/>
              </a:rPr>
              <a:t>      "language": "C++",</a:t>
            </a:r>
          </a:p>
          <a:p>
            <a:r>
              <a:rPr lang="pl-PL" sz="1000">
                <a:latin typeface="Consolas" panose="020B0609020204030204" pitchFamily="49" charset="0"/>
                <a:cs typeface="Consolas" panose="020B0609020204030204" pitchFamily="49" charset="0"/>
              </a:rPr>
              <a:t>      "edition": "second",</a:t>
            </a:r>
          </a:p>
          <a:p>
            <a:r>
              <a:rPr lang="pl-PL" sz="1000">
                <a:latin typeface="Consolas" panose="020B0609020204030204" pitchFamily="49" charset="0"/>
                <a:cs typeface="Consolas" panose="020B0609020204030204" pitchFamily="49" charset="0"/>
              </a:rPr>
              <a:t>      "author": [</a:t>
            </a:r>
          </a:p>
          <a:p>
            <a:r>
              <a:rPr lang="pl-PL" sz="1000">
                <a:latin typeface="Consolas" panose="020B0609020204030204" pitchFamily="49" charset="0"/>
                <a:cs typeface="Consolas" panose="020B0609020204030204" pitchFamily="49" charset="0"/>
              </a:rPr>
              <a:t>        "E.Balagurusamy"</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  ]</a:t>
            </a:r>
          </a:p>
          <a:p>
            <a:r>
              <a:rPr lang="pl-PL" sz="1000">
                <a:latin typeface="Consolas" panose="020B0609020204030204" pitchFamily="49" charset="0"/>
                <a:cs typeface="Consolas" panose="020B0609020204030204" pitchFamily="49" charset="0"/>
              </a:rPr>
              <a:t>}</a:t>
            </a:r>
            <a:endParaRPr lang="pl-PL" sz="1000" dirty="0">
              <a:latin typeface="Consolas" panose="020B0609020204030204" pitchFamily="49" charset="0"/>
              <a:cs typeface="Consolas" panose="020B0609020204030204" pitchFamily="49" charset="0"/>
            </a:endParaRPr>
          </a:p>
        </p:txBody>
      </p:sp>
      <p:sp>
        <p:nvSpPr>
          <p:cNvPr id="10" name="Content Placeholder 6"/>
          <p:cNvSpPr txBox="1">
            <a:spLocks/>
          </p:cNvSpPr>
          <p:nvPr/>
        </p:nvSpPr>
        <p:spPr>
          <a:xfrm>
            <a:off x="6288027" y="1512095"/>
            <a:ext cx="4319739" cy="4636539"/>
          </a:xfrm>
          <a:prstGeom prst="rect">
            <a:avLst/>
          </a:prstGeom>
        </p:spPr>
        <p:txBody>
          <a:bodyPr vert="horz" lIns="103900" tIns="51951" rIns="103900" bIns="51951" rtlCol="0">
            <a:normAutofit/>
          </a:bodyPr>
          <a:lstStyle>
            <a:lvl1pPr marL="0" indent="0" algn="l" defTabSz="779202" rtl="0" eaLnBrk="1" latinLnBrk="0" hangingPunct="1">
              <a:lnSpc>
                <a:spcPct val="90000"/>
              </a:lnSpc>
              <a:spcBef>
                <a:spcPts val="0"/>
              </a:spcBef>
              <a:spcAft>
                <a:spcPts val="341"/>
              </a:spcAft>
              <a:buClr>
                <a:schemeClr val="tx2"/>
              </a:buClr>
              <a:buFont typeface="Arial" pitchFamily="34" charset="0"/>
              <a:buNone/>
              <a:defRPr sz="1200" b="0" kern="1200">
                <a:solidFill>
                  <a:schemeClr val="tx1"/>
                </a:solidFill>
                <a:latin typeface="+mn-lt"/>
                <a:ea typeface="+mn-ea"/>
                <a:cs typeface="+mn-cs"/>
              </a:defRPr>
            </a:lvl1pPr>
            <a:lvl2pPr marL="154227" indent="-154227" algn="l" defTabSz="779202" rtl="0" eaLnBrk="1" latinLnBrk="0" hangingPunct="1">
              <a:lnSpc>
                <a:spcPct val="90000"/>
              </a:lnSpc>
              <a:spcBef>
                <a:spcPts val="0"/>
              </a:spcBef>
              <a:spcAft>
                <a:spcPts val="341"/>
              </a:spcAft>
              <a:buClr>
                <a:schemeClr val="tx2"/>
              </a:buClr>
              <a:buFont typeface="Wingdings" pitchFamily="2" charset="2"/>
              <a:buChar char="§"/>
              <a:defRPr sz="1200" kern="1200">
                <a:solidFill>
                  <a:schemeClr val="tx1"/>
                </a:solidFill>
                <a:latin typeface="+mn-lt"/>
                <a:ea typeface="+mn-ea"/>
                <a:cs typeface="+mn-cs"/>
              </a:defRPr>
            </a:lvl2pPr>
            <a:lvl3pPr marL="308454" indent="-151521" algn="l" defTabSz="779202" rtl="0" eaLnBrk="1" latinLnBrk="0" hangingPunct="1">
              <a:lnSpc>
                <a:spcPct val="90000"/>
              </a:lnSpc>
              <a:spcBef>
                <a:spcPts val="0"/>
              </a:spcBef>
              <a:spcAft>
                <a:spcPts val="341"/>
              </a:spcAft>
              <a:buClr>
                <a:schemeClr val="tx2"/>
              </a:buClr>
              <a:buFont typeface="Arial" pitchFamily="34" charset="0"/>
              <a:buChar char="•"/>
              <a:tabLst/>
              <a:defRPr sz="1200" kern="1200">
                <a:solidFill>
                  <a:schemeClr val="tx1"/>
                </a:solidFill>
                <a:latin typeface="+mn-lt"/>
                <a:ea typeface="+mn-ea"/>
                <a:cs typeface="+mn-cs"/>
              </a:defRPr>
            </a:lvl3pPr>
            <a:lvl4pPr marL="462681" indent="-154227" algn="l" defTabSz="779202" rtl="0" eaLnBrk="1" latinLnBrk="0" hangingPunct="1">
              <a:lnSpc>
                <a:spcPct val="90000"/>
              </a:lnSpc>
              <a:spcBef>
                <a:spcPts val="0"/>
              </a:spcBef>
              <a:spcAft>
                <a:spcPts val="341"/>
              </a:spcAft>
              <a:buClr>
                <a:schemeClr val="tx2"/>
              </a:buClr>
              <a:buFont typeface="Arial" pitchFamily="34" charset="0"/>
              <a:buChar char="–"/>
              <a:defRPr sz="1200" kern="1200">
                <a:solidFill>
                  <a:schemeClr val="tx1"/>
                </a:solidFill>
                <a:latin typeface="+mn-lt"/>
                <a:ea typeface="+mn-ea"/>
                <a:cs typeface="+mn-cs"/>
              </a:defRPr>
            </a:lvl4pPr>
            <a:lvl5pPr marL="608790" indent="-146110" algn="l" defTabSz="685904" rtl="0" eaLnBrk="1" latinLnBrk="0" hangingPunct="1">
              <a:lnSpc>
                <a:spcPct val="90000"/>
              </a:lnSpc>
              <a:spcBef>
                <a:spcPts val="0"/>
              </a:spcBef>
              <a:spcAft>
                <a:spcPts val="341"/>
              </a:spcAft>
              <a:buClr>
                <a:schemeClr val="tx2"/>
              </a:buClr>
              <a:buFont typeface="Symbol" pitchFamily="18" charset="2"/>
              <a:buChar char="-"/>
              <a:defRPr sz="1200" kern="1200" baseline="0">
                <a:solidFill>
                  <a:schemeClr val="tx1"/>
                </a:solidFill>
                <a:latin typeface="+mn-lt"/>
                <a:ea typeface="+mn-ea"/>
                <a:cs typeface="+mn-cs"/>
              </a:defRPr>
            </a:lvl5pPr>
            <a:lvl6pPr marL="764371" indent="-152874" algn="l" defTabSz="779202" rtl="0" eaLnBrk="1" latinLnBrk="0" hangingPunct="1">
              <a:lnSpc>
                <a:spcPct val="90000"/>
              </a:lnSpc>
              <a:spcBef>
                <a:spcPts val="0"/>
              </a:spcBef>
              <a:spcAft>
                <a:spcPts val="341"/>
              </a:spcAft>
              <a:buClr>
                <a:schemeClr val="tx2"/>
              </a:buClr>
              <a:buFont typeface="Wingdings" pitchFamily="2" charset="2"/>
              <a:buChar char="§"/>
              <a:tabLst/>
              <a:defRPr sz="1200" kern="1200">
                <a:solidFill>
                  <a:schemeClr val="tx1"/>
                </a:solidFill>
                <a:latin typeface="+mn-lt"/>
                <a:ea typeface="+mn-ea"/>
                <a:cs typeface="+mn-cs"/>
              </a:defRPr>
            </a:lvl6pPr>
            <a:lvl7pPr marL="919950" indent="-154227" algn="l" defTabSz="779202" rtl="0" eaLnBrk="1" latinLnBrk="0" hangingPunct="1">
              <a:lnSpc>
                <a:spcPct val="90000"/>
              </a:lnSpc>
              <a:spcBef>
                <a:spcPts val="0"/>
              </a:spcBef>
              <a:spcAft>
                <a:spcPts val="341"/>
              </a:spcAft>
              <a:buClr>
                <a:schemeClr val="tx2"/>
              </a:buClr>
              <a:buFont typeface="Arial" pitchFamily="34" charset="0"/>
              <a:buChar char="•"/>
              <a:tabLst/>
              <a:defRPr sz="1200" kern="1200">
                <a:solidFill>
                  <a:schemeClr val="tx1"/>
                </a:solidFill>
                <a:latin typeface="+mn-lt"/>
                <a:ea typeface="+mn-ea"/>
                <a:cs typeface="+mn-cs"/>
              </a:defRPr>
            </a:lvl7pPr>
            <a:lvl8pPr marL="1070119" indent="-150169" algn="l" defTabSz="779202" rtl="0" eaLnBrk="1" latinLnBrk="0" hangingPunct="1">
              <a:lnSpc>
                <a:spcPct val="90000"/>
              </a:lnSpc>
              <a:spcBef>
                <a:spcPts val="0"/>
              </a:spcBef>
              <a:spcAft>
                <a:spcPts val="341"/>
              </a:spcAft>
              <a:buClr>
                <a:schemeClr val="tx2"/>
              </a:buClr>
              <a:buFont typeface="Symbol" pitchFamily="18" charset="2"/>
              <a:buChar char="-"/>
              <a:defRPr sz="1200" kern="1200">
                <a:solidFill>
                  <a:schemeClr val="tx1"/>
                </a:solidFill>
                <a:latin typeface="+mn-lt"/>
                <a:ea typeface="+mn-ea"/>
                <a:cs typeface="+mn-cs"/>
              </a:defRPr>
            </a:lvl8pPr>
            <a:lvl9pPr marL="1220286" indent="-148815" algn="l" defTabSz="779202" rtl="0" eaLnBrk="1" latinLnBrk="0" hangingPunct="1">
              <a:lnSpc>
                <a:spcPct val="90000"/>
              </a:lnSpc>
              <a:spcBef>
                <a:spcPts val="0"/>
              </a:spcBef>
              <a:spcAft>
                <a:spcPts val="341"/>
              </a:spcAft>
              <a:buClr>
                <a:schemeClr val="tx2"/>
              </a:buClr>
              <a:buFont typeface="Wingdings" pitchFamily="2" charset="2"/>
              <a:buChar char="v"/>
              <a:defRPr sz="1200" kern="1200">
                <a:solidFill>
                  <a:schemeClr val="tx1"/>
                </a:solidFill>
                <a:latin typeface="+mn-lt"/>
                <a:ea typeface="+mn-ea"/>
                <a:cs typeface="+mn-cs"/>
              </a:defRPr>
            </a:lvl9pPr>
          </a:lstStyle>
          <a:p>
            <a:endParaRPr lang="pl-PL" sz="1600" dirty="0"/>
          </a:p>
        </p:txBody>
      </p:sp>
      <p:sp>
        <p:nvSpPr>
          <p:cNvPr id="11" name="Rounded Rectangle 10"/>
          <p:cNvSpPr/>
          <p:nvPr/>
        </p:nvSpPr>
        <p:spPr>
          <a:xfrm>
            <a:off x="5909519" y="1411437"/>
            <a:ext cx="4776240" cy="4729533"/>
          </a:xfrm>
          <a:prstGeom prst="roundRect">
            <a:avLst>
              <a:gd name="adj" fmla="val 2351"/>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pl-PL" sz="1000">
                <a:latin typeface="Consolas" panose="020B0609020204030204" pitchFamily="49" charset="0"/>
                <a:cs typeface="Consolas" panose="020B0609020204030204" pitchFamily="49" charset="0"/>
              </a:rPr>
              <a:t>&lt;?xml version="1.0" encoding="UTF-8" ?&gt;</a:t>
            </a:r>
          </a:p>
          <a:p>
            <a:pPr>
              <a:lnSpc>
                <a:spcPct val="150000"/>
              </a:lnSpc>
            </a:pPr>
            <a:r>
              <a:rPr lang="pl-PL" sz="1000">
                <a:latin typeface="Consolas" panose="020B0609020204030204" pitchFamily="49" charset="0"/>
                <a:cs typeface="Consolas" panose="020B0609020204030204" pitchFamily="49" charset="0"/>
              </a:rPr>
              <a:t>&lt;books&gt;</a:t>
            </a:r>
          </a:p>
          <a:p>
            <a:pPr>
              <a:lnSpc>
                <a:spcPct val="150000"/>
              </a:lnSpc>
            </a:pPr>
            <a:r>
              <a:rPr lang="pl-PL" sz="1000">
                <a:latin typeface="Consolas" panose="020B0609020204030204" pitchFamily="49" charset="0"/>
                <a:cs typeface="Consolas" panose="020B0609020204030204" pitchFamily="49" charset="0"/>
              </a:rPr>
              <a:t>    &lt;book&gt;</a:t>
            </a:r>
          </a:p>
          <a:p>
            <a:pPr>
              <a:lnSpc>
                <a:spcPct val="150000"/>
              </a:lnSpc>
            </a:pPr>
            <a:r>
              <a:rPr lang="pl-PL" sz="1000">
                <a:latin typeface="Consolas" panose="020B0609020204030204" pitchFamily="49" charset="0"/>
                <a:cs typeface="Consolas" panose="020B0609020204030204" pitchFamily="49" charset="0"/>
              </a:rPr>
              <a:t>        &lt;id&gt;01&lt;/id&gt;</a:t>
            </a:r>
          </a:p>
          <a:p>
            <a:pPr>
              <a:lnSpc>
                <a:spcPct val="150000"/>
              </a:lnSpc>
            </a:pPr>
            <a:r>
              <a:rPr lang="pl-PL" sz="1000">
                <a:latin typeface="Consolas" panose="020B0609020204030204" pitchFamily="49" charset="0"/>
                <a:cs typeface="Consolas" panose="020B0609020204030204" pitchFamily="49" charset="0"/>
              </a:rPr>
              <a:t>        &lt;language&gt;Java&lt;/language&gt;</a:t>
            </a:r>
          </a:p>
          <a:p>
            <a:pPr>
              <a:lnSpc>
                <a:spcPct val="150000"/>
              </a:lnSpc>
            </a:pPr>
            <a:r>
              <a:rPr lang="pl-PL" sz="1000">
                <a:latin typeface="Consolas" panose="020B0609020204030204" pitchFamily="49" charset="0"/>
                <a:cs typeface="Consolas" panose="020B0609020204030204" pitchFamily="49" charset="0"/>
              </a:rPr>
              <a:t>        &lt;edition&gt;third&lt;/edition&gt;</a:t>
            </a:r>
          </a:p>
          <a:p>
            <a:pPr>
              <a:lnSpc>
                <a:spcPct val="150000"/>
              </a:lnSpc>
            </a:pPr>
            <a:r>
              <a:rPr lang="pl-PL" sz="1000">
                <a:latin typeface="Consolas" panose="020B0609020204030204" pitchFamily="49" charset="0"/>
                <a:cs typeface="Consolas" panose="020B0609020204030204" pitchFamily="49" charset="0"/>
              </a:rPr>
              <a:t>        &lt;authors&gt;</a:t>
            </a:r>
          </a:p>
          <a:p>
            <a:pPr>
              <a:lnSpc>
                <a:spcPct val="150000"/>
              </a:lnSpc>
            </a:pPr>
            <a:r>
              <a:rPr lang="pl-PL" sz="1000">
                <a:latin typeface="Consolas" panose="020B0609020204030204" pitchFamily="49" charset="0"/>
                <a:cs typeface="Consolas" panose="020B0609020204030204" pitchFamily="49" charset="0"/>
              </a:rPr>
              <a:t>            &lt;author&gt;Herbert Schildt&lt;/author&gt;</a:t>
            </a:r>
          </a:p>
          <a:p>
            <a:pPr>
              <a:lnSpc>
                <a:spcPct val="150000"/>
              </a:lnSpc>
            </a:pPr>
            <a:r>
              <a:rPr lang="pl-PL" sz="1000">
                <a:latin typeface="Consolas" panose="020B0609020204030204" pitchFamily="49" charset="0"/>
                <a:cs typeface="Consolas" panose="020B0609020204030204" pitchFamily="49" charset="0"/>
              </a:rPr>
              <a:t>            &lt;author&gt;Karina Jurczenko&lt;/author&gt;</a:t>
            </a:r>
          </a:p>
          <a:p>
            <a:pPr>
              <a:lnSpc>
                <a:spcPct val="150000"/>
              </a:lnSpc>
            </a:pPr>
            <a:r>
              <a:rPr lang="pl-PL" sz="1000">
                <a:latin typeface="Consolas" panose="020B0609020204030204" pitchFamily="49" charset="0"/>
                <a:cs typeface="Consolas" panose="020B0609020204030204" pitchFamily="49" charset="0"/>
              </a:rPr>
              <a:t>        &lt;/authors&gt;</a:t>
            </a:r>
          </a:p>
          <a:p>
            <a:pPr>
              <a:lnSpc>
                <a:spcPct val="150000"/>
              </a:lnSpc>
            </a:pPr>
            <a:r>
              <a:rPr lang="pl-PL" sz="1000">
                <a:latin typeface="Consolas" panose="020B0609020204030204" pitchFamily="49" charset="0"/>
                <a:cs typeface="Consolas" panose="020B0609020204030204" pitchFamily="49" charset="0"/>
              </a:rPr>
              <a:t>    &lt;/book&gt;</a:t>
            </a:r>
          </a:p>
          <a:p>
            <a:pPr>
              <a:lnSpc>
                <a:spcPct val="150000"/>
              </a:lnSpc>
            </a:pPr>
            <a:r>
              <a:rPr lang="pl-PL" sz="1000">
                <a:latin typeface="Consolas" panose="020B0609020204030204" pitchFamily="49" charset="0"/>
                <a:cs typeface="Consolas" panose="020B0609020204030204" pitchFamily="49" charset="0"/>
              </a:rPr>
              <a:t>    &lt;book&gt;</a:t>
            </a:r>
          </a:p>
          <a:p>
            <a:pPr>
              <a:lnSpc>
                <a:spcPct val="150000"/>
              </a:lnSpc>
            </a:pPr>
            <a:r>
              <a:rPr lang="pl-PL" sz="1000">
                <a:latin typeface="Consolas" panose="020B0609020204030204" pitchFamily="49" charset="0"/>
                <a:cs typeface="Consolas" panose="020B0609020204030204" pitchFamily="49" charset="0"/>
              </a:rPr>
              <a:t>        &lt;id&gt;07&lt;/id&gt;</a:t>
            </a:r>
          </a:p>
          <a:p>
            <a:pPr>
              <a:lnSpc>
                <a:spcPct val="150000"/>
              </a:lnSpc>
            </a:pPr>
            <a:r>
              <a:rPr lang="pl-PL" sz="1000">
                <a:latin typeface="Consolas" panose="020B0609020204030204" pitchFamily="49" charset="0"/>
                <a:cs typeface="Consolas" panose="020B0609020204030204" pitchFamily="49" charset="0"/>
              </a:rPr>
              <a:t>        &lt;language&gt;C++&lt;/language&gt;</a:t>
            </a:r>
          </a:p>
          <a:p>
            <a:pPr>
              <a:lnSpc>
                <a:spcPct val="150000"/>
              </a:lnSpc>
            </a:pPr>
            <a:r>
              <a:rPr lang="pl-PL" sz="1000">
                <a:latin typeface="Consolas" panose="020B0609020204030204" pitchFamily="49" charset="0"/>
                <a:cs typeface="Consolas" panose="020B0609020204030204" pitchFamily="49" charset="0"/>
              </a:rPr>
              <a:t>        &lt;edition&gt;second&lt;/edition&gt;</a:t>
            </a:r>
          </a:p>
          <a:p>
            <a:pPr>
              <a:lnSpc>
                <a:spcPct val="150000"/>
              </a:lnSpc>
            </a:pPr>
            <a:r>
              <a:rPr lang="pl-PL" sz="1000">
                <a:latin typeface="Consolas" panose="020B0609020204030204" pitchFamily="49" charset="0"/>
                <a:cs typeface="Consolas" panose="020B0609020204030204" pitchFamily="49" charset="0"/>
              </a:rPr>
              <a:t>        &lt;authors&gt;</a:t>
            </a:r>
          </a:p>
          <a:p>
            <a:pPr>
              <a:lnSpc>
                <a:spcPct val="150000"/>
              </a:lnSpc>
            </a:pPr>
            <a:r>
              <a:rPr lang="pl-PL" sz="1000">
                <a:latin typeface="Consolas" panose="020B0609020204030204" pitchFamily="49" charset="0"/>
                <a:cs typeface="Consolas" panose="020B0609020204030204" pitchFamily="49" charset="0"/>
              </a:rPr>
              <a:t>            &lt;author&gt;E.Balagurusamy&lt;/author&gt;</a:t>
            </a:r>
          </a:p>
          <a:p>
            <a:pPr>
              <a:lnSpc>
                <a:spcPct val="150000"/>
              </a:lnSpc>
            </a:pPr>
            <a:r>
              <a:rPr lang="pl-PL" sz="1000">
                <a:latin typeface="Consolas" panose="020B0609020204030204" pitchFamily="49" charset="0"/>
                <a:cs typeface="Consolas" panose="020B0609020204030204" pitchFamily="49" charset="0"/>
              </a:rPr>
              <a:t>        &lt;/authors&gt;</a:t>
            </a:r>
          </a:p>
          <a:p>
            <a:pPr>
              <a:lnSpc>
                <a:spcPct val="150000"/>
              </a:lnSpc>
            </a:pPr>
            <a:r>
              <a:rPr lang="pl-PL" sz="1000">
                <a:latin typeface="Consolas" panose="020B0609020204030204" pitchFamily="49" charset="0"/>
                <a:cs typeface="Consolas" panose="020B0609020204030204" pitchFamily="49" charset="0"/>
              </a:rPr>
              <a:t>    &lt;/book&gt;</a:t>
            </a:r>
          </a:p>
          <a:p>
            <a:pPr>
              <a:lnSpc>
                <a:spcPct val="150000"/>
              </a:lnSpc>
            </a:pPr>
            <a:r>
              <a:rPr lang="pl-PL" sz="1000">
                <a:latin typeface="Consolas" panose="020B0609020204030204" pitchFamily="49" charset="0"/>
                <a:cs typeface="Consolas" panose="020B0609020204030204" pitchFamily="49" charset="0"/>
              </a:rPr>
              <a:t>&lt;/books&gt;</a:t>
            </a:r>
            <a:endParaRPr lang="pl-PL" sz="1000" dirty="0">
              <a:latin typeface="Consolas" panose="020B0609020204030204" pitchFamily="49" charset="0"/>
              <a:cs typeface="Consolas" panose="020B0609020204030204" pitchFamily="49" charset="0"/>
            </a:endParaRPr>
          </a:p>
        </p:txBody>
      </p:sp>
    </p:spTree>
    <p:custDataLst>
      <p:tags r:id="rId1"/>
    </p:custDataLst>
    <p:extLst>
      <p:ext uri="{BB962C8B-B14F-4D97-AF65-F5344CB8AC3E}">
        <p14:creationId xmlns:p14="http://schemas.microsoft.com/office/powerpoint/2010/main" val="2289593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85BFEA8D-627D-46BF-9E92-7DD5D468709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7" name="Title 6"/>
          <p:cNvSpPr>
            <a:spLocks noGrp="1"/>
          </p:cNvSpPr>
          <p:nvPr>
            <p:ph type="title"/>
          </p:nvPr>
        </p:nvSpPr>
        <p:spPr/>
        <p:txBody>
          <a:bodyPr/>
          <a:lstStyle/>
          <a:p>
            <a:r>
              <a:rPr lang="pl-PL" dirty="0"/>
              <a:t>REST</a:t>
            </a:r>
            <a:br>
              <a:rPr lang="pl-PL"/>
            </a:br>
            <a:endParaRPr lang="pl-PL" dirty="0"/>
          </a:p>
        </p:txBody>
      </p:sp>
      <p:sp>
        <p:nvSpPr>
          <p:cNvPr id="8" name="Text Placeholder 7"/>
          <p:cNvSpPr>
            <a:spLocks noGrp="1"/>
          </p:cNvSpPr>
          <p:nvPr>
            <p:ph type="body" sz="quarter" idx="13"/>
          </p:nvPr>
        </p:nvSpPr>
        <p:spPr/>
        <p:txBody>
          <a:bodyPr/>
          <a:lstStyle/>
          <a:p>
            <a:r>
              <a:rPr lang="pl-PL" sz="1600" b="1" dirty="0"/>
              <a:t>Representational</a:t>
            </a:r>
            <a:endParaRPr lang="pl-PL" b="1" dirty="0"/>
          </a:p>
          <a:p>
            <a:pPr lvl="2">
              <a:buFont typeface="Courier New" panose="02070309020205020404" pitchFamily="49" charset="0"/>
              <a:buChar char="o"/>
            </a:pPr>
            <a:r>
              <a:rPr lang="pl-PL" sz="1200" dirty="0"/>
              <a:t>zasoby restowe mogą być reprezentowane w niemal dowolnej formie</a:t>
            </a:r>
          </a:p>
          <a:p>
            <a:pPr lvl="2">
              <a:buFont typeface="Courier New" panose="02070309020205020404" pitchFamily="49" charset="0"/>
              <a:buChar char="o"/>
            </a:pPr>
            <a:r>
              <a:rPr lang="pl-PL" sz="1200" dirty="0"/>
              <a:t>XML, JSON, HTML</a:t>
            </a:r>
            <a:endParaRPr lang="pl-PL" sz="1800" dirty="0"/>
          </a:p>
          <a:p>
            <a:pPr marL="4763" lvl="1" indent="0">
              <a:buNone/>
            </a:pPr>
            <a:r>
              <a:rPr lang="pl-PL" sz="1600" b="1" dirty="0"/>
              <a:t>State</a:t>
            </a:r>
            <a:endParaRPr lang="pl-PL" sz="1800" b="1" dirty="0"/>
          </a:p>
          <a:p>
            <a:pPr lvl="2">
              <a:buFont typeface="Courier New" panose="02070309020205020404" pitchFamily="49" charset="0"/>
              <a:buChar char="o"/>
            </a:pPr>
            <a:r>
              <a:rPr lang="pl-PL" sz="1200" dirty="0"/>
              <a:t>pracując z restami, skupiamy się bardziej na stanie zasobu niż na akcjach jakie możemy na nim wykonać</a:t>
            </a:r>
          </a:p>
          <a:p>
            <a:pPr marL="4763" lvl="1" indent="0">
              <a:buNone/>
            </a:pPr>
            <a:r>
              <a:rPr lang="pl-PL" sz="1600" b="1" dirty="0"/>
              <a:t>Transfer</a:t>
            </a:r>
            <a:endParaRPr lang="pl-PL" b="1" dirty="0"/>
          </a:p>
          <a:p>
            <a:pPr lvl="2">
              <a:buFont typeface="Courier New" panose="02070309020205020404" pitchFamily="49" charset="0"/>
              <a:buChar char="o"/>
            </a:pPr>
            <a:r>
              <a:rPr lang="pl-PL" sz="1200" dirty="0"/>
              <a:t>przesyłanie danych zasobów pomiędzy komponentami lub nawet aplikacjami</a:t>
            </a:r>
          </a:p>
          <a:p>
            <a:pPr marL="233362" lvl="2" indent="0">
              <a:buNone/>
            </a:pPr>
            <a:endParaRPr lang="pl-PL" sz="1800" dirty="0"/>
          </a:p>
          <a:p>
            <a:pPr marL="233362" lvl="2" indent="0">
              <a:buNone/>
            </a:pPr>
            <a:r>
              <a:rPr lang="pl-PL" dirty="0"/>
              <a:t>W praktyce, REST możemy rozumieć jako operacje CRUD na danych zasobów</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35</a:t>
            </a:fld>
            <a:endParaRPr lang="pl-PL" dirty="0"/>
          </a:p>
        </p:txBody>
      </p:sp>
      <p:sp>
        <p:nvSpPr>
          <p:cNvPr id="2" name="Source">
            <a:extLst>
              <a:ext uri="{FF2B5EF4-FFF2-40B4-BE49-F238E27FC236}">
                <a16:creationId xmlns:a16="http://schemas.microsoft.com/office/drawing/2014/main" id="{C4A6A616-0C4A-42B2-8619-B892158CD986}"/>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hlinkClick r:id="rId4"/>
              </a:rPr>
              <a:t>https://restfulapi.net/</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835056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376C8BFD-E3CA-4CE8-8957-1C16C92427D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REST</a:t>
            </a:r>
            <a:endParaRPr lang="pl-PL" dirty="0"/>
          </a:p>
        </p:txBody>
      </p:sp>
      <p:sp>
        <p:nvSpPr>
          <p:cNvPr id="3" name="Text Placeholder 2"/>
          <p:cNvSpPr>
            <a:spLocks noGrp="1"/>
          </p:cNvSpPr>
          <p:nvPr>
            <p:ph type="body" sz="quarter" idx="13"/>
          </p:nvPr>
        </p:nvSpPr>
        <p:spPr/>
        <p:txBody>
          <a:bodyPr/>
          <a:lstStyle/>
          <a:p>
            <a:pPr>
              <a:lnSpc>
                <a:spcPct val="150000"/>
              </a:lnSpc>
            </a:pPr>
            <a:r>
              <a:rPr lang="pl-PL" sz="1600" dirty="0"/>
              <a:t>Nie ma wymagań co do struktury adresów URL, są jednak dobre praktyki</a:t>
            </a:r>
          </a:p>
          <a:p>
            <a:pPr>
              <a:lnSpc>
                <a:spcPct val="150000"/>
              </a:lnSpc>
            </a:pPr>
            <a:r>
              <a:rPr lang="pl-PL" sz="1600" dirty="0"/>
              <a:t>Np.: URL powinien identyfikować zasób, nie akcje na zasobie</a:t>
            </a:r>
          </a:p>
          <a:p>
            <a:pPr>
              <a:lnSpc>
                <a:spcPct val="150000"/>
              </a:lnSpc>
            </a:pPr>
            <a:endParaRPr lang="pl-PL" sz="1600" dirty="0"/>
          </a:p>
          <a:p>
            <a:pPr>
              <a:lnSpc>
                <a:spcPct val="150000"/>
              </a:lnSpc>
            </a:pPr>
            <a:r>
              <a:rPr lang="pl-PL" sz="1600" dirty="0"/>
              <a:t>Przykłady</a:t>
            </a:r>
          </a:p>
          <a:p>
            <a:pPr marL="595246" lvl="1" indent="-389616">
              <a:lnSpc>
                <a:spcPct val="150000"/>
              </a:lnSpc>
              <a:buFont typeface="Courier New" panose="02070309020205020404" pitchFamily="49" charset="0"/>
              <a:buChar char="o"/>
            </a:pPr>
            <a:r>
              <a:rPr lang="pl-PL" sz="1600" dirty="0" err="1"/>
              <a:t>GetMapping</a:t>
            </a:r>
            <a:r>
              <a:rPr lang="pl-PL" sz="1600" dirty="0"/>
              <a:t>(</a:t>
            </a:r>
            <a:r>
              <a:rPr lang="pl-PL" sz="1600" dirty="0" err="1"/>
              <a:t>value</a:t>
            </a:r>
            <a:r>
              <a:rPr lang="pl-PL" sz="1600" dirty="0"/>
              <a:t> = "/</a:t>
            </a:r>
            <a:r>
              <a:rPr lang="pl-PL" sz="1600" dirty="0" err="1"/>
              <a:t>addresses</a:t>
            </a:r>
            <a:r>
              <a:rPr lang="pl-PL" sz="1600" dirty="0"/>
              <a:t>/{id}")</a:t>
            </a:r>
          </a:p>
          <a:p>
            <a:pPr marL="595246" lvl="1" indent="-389616">
              <a:lnSpc>
                <a:spcPct val="150000"/>
              </a:lnSpc>
              <a:buFont typeface="Courier New" panose="02070309020205020404" pitchFamily="49" charset="0"/>
              <a:buChar char="o"/>
            </a:pPr>
            <a:r>
              <a:rPr lang="pl-PL" sz="1600" dirty="0" err="1"/>
              <a:t>PostMapping</a:t>
            </a:r>
            <a:r>
              <a:rPr lang="pl-PL" sz="1600" dirty="0"/>
              <a:t>(</a:t>
            </a:r>
            <a:r>
              <a:rPr lang="pl-PL" sz="1600" dirty="0" err="1"/>
              <a:t>value</a:t>
            </a:r>
            <a:r>
              <a:rPr lang="pl-PL" sz="1600" dirty="0"/>
              <a:t> = "/</a:t>
            </a:r>
            <a:r>
              <a:rPr lang="pl-PL" sz="1600" dirty="0" err="1"/>
              <a:t>addresses</a:t>
            </a:r>
            <a:r>
              <a:rPr lang="pl-PL" sz="1600" dirty="0"/>
              <a:t>")</a:t>
            </a:r>
          </a:p>
          <a:p>
            <a:pPr marL="595246" lvl="1" indent="-389616">
              <a:lnSpc>
                <a:spcPct val="150000"/>
              </a:lnSpc>
              <a:buFont typeface="Courier New" panose="02070309020205020404" pitchFamily="49" charset="0"/>
              <a:buChar char="o"/>
            </a:pPr>
            <a:r>
              <a:rPr lang="pl-PL" sz="1600" dirty="0" err="1"/>
              <a:t>PutMapping</a:t>
            </a:r>
            <a:r>
              <a:rPr lang="pl-PL" sz="1600" dirty="0"/>
              <a:t>(</a:t>
            </a:r>
            <a:r>
              <a:rPr lang="pl-PL" sz="1600" dirty="0" err="1"/>
              <a:t>value</a:t>
            </a:r>
            <a:r>
              <a:rPr lang="pl-PL" sz="1600" dirty="0"/>
              <a:t> = "/</a:t>
            </a:r>
            <a:r>
              <a:rPr lang="pl-PL" sz="1600" dirty="0" err="1"/>
              <a:t>addresses</a:t>
            </a:r>
            <a:r>
              <a:rPr lang="pl-PL" sz="1600" dirty="0"/>
              <a:t>/{id}")</a:t>
            </a:r>
          </a:p>
          <a:p>
            <a:pPr marL="595246" lvl="1" indent="-389616">
              <a:lnSpc>
                <a:spcPct val="150000"/>
              </a:lnSpc>
              <a:buFont typeface="Courier New" panose="02070309020205020404" pitchFamily="49" charset="0"/>
              <a:buChar char="o"/>
            </a:pPr>
            <a:r>
              <a:rPr lang="pl-PL" sz="1600" dirty="0" err="1"/>
              <a:t>DeleteMapping</a:t>
            </a:r>
            <a:r>
              <a:rPr lang="pl-PL" sz="1600" dirty="0"/>
              <a:t>(</a:t>
            </a:r>
            <a:r>
              <a:rPr lang="pl-PL" sz="1600" dirty="0" err="1"/>
              <a:t>value</a:t>
            </a:r>
            <a:r>
              <a:rPr lang="pl-PL" sz="1600" dirty="0"/>
              <a:t> = "/</a:t>
            </a:r>
            <a:r>
              <a:rPr lang="pl-PL" sz="1600" dirty="0" err="1"/>
              <a:t>addresses</a:t>
            </a:r>
            <a:r>
              <a:rPr lang="pl-PL" sz="1600" dirty="0"/>
              <a:t>/{id}")</a:t>
            </a:r>
          </a:p>
          <a:p>
            <a:pPr marL="285750" indent="-285750">
              <a:buFont typeface="Courier New" panose="02070309020205020404" pitchFamily="49" charset="0"/>
              <a:buChar char="o"/>
            </a:pPr>
            <a:endParaRPr lang="pl-PL" sz="1600"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36</a:t>
            </a:fld>
            <a:endParaRPr lang="pl-PL" dirty="0"/>
          </a:p>
        </p:txBody>
      </p:sp>
    </p:spTree>
    <p:custDataLst>
      <p:tags r:id="rId1"/>
    </p:custDataLst>
    <p:extLst>
      <p:ext uri="{BB962C8B-B14F-4D97-AF65-F5344CB8AC3E}">
        <p14:creationId xmlns:p14="http://schemas.microsoft.com/office/powerpoint/2010/main" val="3214404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7BD29444-0B2A-4F5A-A21F-FA7B5021356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REST – </a:t>
            </a:r>
            <a:r>
              <a:rPr lang="pl-PL"/>
              <a:t>typy akcji</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37</a:t>
            </a:fld>
            <a:endParaRPr lang="pl-PL" dirty="0"/>
          </a:p>
        </p:txBody>
      </p:sp>
      <p:graphicFrame>
        <p:nvGraphicFramePr>
          <p:cNvPr id="7" name="Content Placeholder 6"/>
          <p:cNvGraphicFramePr>
            <a:graphicFrameLocks/>
          </p:cNvGraphicFramePr>
          <p:nvPr>
            <p:extLst>
              <p:ext uri="{D42A27DB-BD31-4B8C-83A1-F6EECF244321}">
                <p14:modId xmlns:p14="http://schemas.microsoft.com/office/powerpoint/2010/main" val="3285622450"/>
              </p:ext>
            </p:extLst>
          </p:nvPr>
        </p:nvGraphicFramePr>
        <p:xfrm>
          <a:off x="767259" y="972333"/>
          <a:ext cx="10657482" cy="4913335"/>
        </p:xfrm>
        <a:graphic>
          <a:graphicData uri="http://schemas.openxmlformats.org/drawingml/2006/table">
            <a:tbl>
              <a:tblPr firstRow="1" bandRow="1">
                <a:tableStyleId>{93296810-A885-4BE3-A3E7-6D5BEEA58F35}</a:tableStyleId>
              </a:tblPr>
              <a:tblGrid>
                <a:gridCol w="1296293">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1080268">
                  <a:extLst>
                    <a:ext uri="{9D8B030D-6E8A-4147-A177-3AD203B41FA5}">
                      <a16:colId xmlns:a16="http://schemas.microsoft.com/office/drawing/2014/main" val="2691280717"/>
                    </a:ext>
                  </a:extLst>
                </a:gridCol>
                <a:gridCol w="1219120">
                  <a:extLst>
                    <a:ext uri="{9D8B030D-6E8A-4147-A177-3AD203B41FA5}">
                      <a16:colId xmlns:a16="http://schemas.microsoft.com/office/drawing/2014/main" val="2775784405"/>
                    </a:ext>
                  </a:extLst>
                </a:gridCol>
                <a:gridCol w="4253489">
                  <a:extLst>
                    <a:ext uri="{9D8B030D-6E8A-4147-A177-3AD203B41FA5}">
                      <a16:colId xmlns:a16="http://schemas.microsoft.com/office/drawing/2014/main" val="20002"/>
                    </a:ext>
                  </a:extLst>
                </a:gridCol>
              </a:tblGrid>
              <a:tr h="370327">
                <a:tc>
                  <a:txBody>
                    <a:bodyPr/>
                    <a:lstStyle/>
                    <a:p>
                      <a:r>
                        <a:rPr lang="pl-PL" sz="1600" dirty="0"/>
                        <a:t>Typ</a:t>
                      </a:r>
                    </a:p>
                  </a:txBody>
                  <a:tcPr marL="121920" marR="121920" marT="60960" marB="60960"/>
                </a:tc>
                <a:tc>
                  <a:txBody>
                    <a:bodyPr/>
                    <a:lstStyle/>
                    <a:p>
                      <a:r>
                        <a:rPr lang="pl-PL" sz="1600"/>
                        <a:t>Przykładowy URI</a:t>
                      </a:r>
                      <a:endParaRPr lang="pl-PL" sz="1600" dirty="0"/>
                    </a:p>
                  </a:txBody>
                  <a:tcPr marL="121920" marR="121920" marT="60960" marB="60960"/>
                </a:tc>
                <a:tc>
                  <a:txBody>
                    <a:bodyPr/>
                    <a:lstStyle/>
                    <a:p>
                      <a:r>
                        <a:rPr lang="pl-PL" sz="1600" dirty="0" err="1"/>
                        <a:t>Safe</a:t>
                      </a:r>
                      <a:endParaRPr lang="pl-PL" sz="1600" dirty="0"/>
                    </a:p>
                  </a:txBody>
                  <a:tcPr marL="121920" marR="121920" marT="60960" marB="60960"/>
                </a:tc>
                <a:tc>
                  <a:txBody>
                    <a:bodyPr/>
                    <a:lstStyle/>
                    <a:p>
                      <a:r>
                        <a:rPr lang="pl-PL" sz="1600" dirty="0" err="1"/>
                        <a:t>Idemp</a:t>
                      </a:r>
                      <a:r>
                        <a:rPr lang="pl-PL" sz="1600" dirty="0"/>
                        <a:t>.</a:t>
                      </a:r>
                    </a:p>
                  </a:txBody>
                  <a:tcPr marL="121920" marR="121920" marT="60960" marB="60960"/>
                </a:tc>
                <a:tc>
                  <a:txBody>
                    <a:bodyPr/>
                    <a:lstStyle/>
                    <a:p>
                      <a:r>
                        <a:rPr lang="pl-PL" sz="1600"/>
                        <a:t>Opis</a:t>
                      </a:r>
                      <a:endParaRPr lang="pl-PL" sz="1600" dirty="0"/>
                    </a:p>
                  </a:txBody>
                  <a:tcPr marL="121920" marR="121920" marT="60960" marB="60960"/>
                </a:tc>
                <a:extLst>
                  <a:ext uri="{0D108BD9-81ED-4DB2-BD59-A6C34878D82A}">
                    <a16:rowId xmlns:a16="http://schemas.microsoft.com/office/drawing/2014/main" val="10000"/>
                  </a:ext>
                </a:extLst>
              </a:tr>
              <a:tr h="864096">
                <a:tc>
                  <a:txBody>
                    <a:bodyPr/>
                    <a:lstStyle/>
                    <a:p>
                      <a:r>
                        <a:rPr lang="pl-PL" sz="1600"/>
                        <a:t>GET</a:t>
                      </a:r>
                      <a:endParaRPr lang="pl-PL" sz="1600" dirty="0"/>
                    </a:p>
                  </a:txBody>
                  <a:tcPr marL="121920" marR="121920" marT="60960" marB="60960"/>
                </a:tc>
                <a:tc>
                  <a:txBody>
                    <a:bodyPr/>
                    <a:lstStyle/>
                    <a:p>
                      <a:r>
                        <a:rPr lang="pl-PL" sz="1600" dirty="0"/>
                        <a:t>/addresses/{id}</a:t>
                      </a:r>
                    </a:p>
                    <a:p>
                      <a:r>
                        <a:rPr lang="pl-PL" sz="1600" dirty="0"/>
                        <a:t>/</a:t>
                      </a:r>
                      <a:r>
                        <a:rPr lang="pl-PL" sz="1600" dirty="0" err="1"/>
                        <a:t>addresses</a:t>
                      </a:r>
                      <a:endParaRPr lang="pl-PL" sz="1600" dirty="0"/>
                    </a:p>
                  </a:txBody>
                  <a:tcPr marL="121920" marR="121920" marT="60960" marB="60960"/>
                </a:tc>
                <a:tc>
                  <a:txBody>
                    <a:bodyPr/>
                    <a:lstStyle/>
                    <a:p>
                      <a:pPr algn="ctr"/>
                      <a:r>
                        <a:rPr lang="pl-PL" sz="1600" dirty="0"/>
                        <a:t>X</a:t>
                      </a:r>
                    </a:p>
                  </a:txBody>
                  <a:tcPr marL="121920" marR="121920" marT="60960" marB="60960"/>
                </a:tc>
                <a:tc>
                  <a:txBody>
                    <a:bodyPr/>
                    <a:lstStyle/>
                    <a:p>
                      <a:pPr algn="ctr"/>
                      <a:r>
                        <a:rPr lang="pl-PL" sz="1600" dirty="0"/>
                        <a:t>X</a:t>
                      </a:r>
                    </a:p>
                  </a:txBody>
                  <a:tcPr marL="121920" marR="121920" marT="60960" marB="60960"/>
                </a:tc>
                <a:tc>
                  <a:txBody>
                    <a:bodyPr/>
                    <a:lstStyle/>
                    <a:p>
                      <a:r>
                        <a:rPr lang="pl-PL" sz="1600" dirty="0"/>
                        <a:t>Niezależnie od tego, ile razy powtarza się z tymi samymi parametrami, wyniki są takie same.</a:t>
                      </a:r>
                    </a:p>
                  </a:txBody>
                  <a:tcPr marL="121920" marR="121920" marT="60960" marB="60960"/>
                </a:tc>
                <a:extLst>
                  <a:ext uri="{0D108BD9-81ED-4DB2-BD59-A6C34878D82A}">
                    <a16:rowId xmlns:a16="http://schemas.microsoft.com/office/drawing/2014/main" val="10001"/>
                  </a:ext>
                </a:extLst>
              </a:tr>
              <a:tr h="617211">
                <a:tc>
                  <a:txBody>
                    <a:bodyPr/>
                    <a:lstStyle/>
                    <a:p>
                      <a:r>
                        <a:rPr lang="pl-PL" sz="1600" dirty="0"/>
                        <a:t>POST</a:t>
                      </a:r>
                    </a:p>
                  </a:txBody>
                  <a:tcPr marL="121920" marR="121920" marT="60960" marB="60960"/>
                </a:tc>
                <a:tc>
                  <a:txBody>
                    <a:bodyPr/>
                    <a:lstStyle/>
                    <a:p>
                      <a:r>
                        <a:rPr lang="pl-PL" sz="1600" dirty="0"/>
                        <a:t>/addresses + body</a:t>
                      </a:r>
                    </a:p>
                  </a:txBody>
                  <a:tcPr marL="121920" marR="121920" marT="60960" marB="60960"/>
                </a:tc>
                <a:tc>
                  <a:txBody>
                    <a:bodyPr/>
                    <a:lstStyle/>
                    <a:p>
                      <a:pPr algn="ctr"/>
                      <a:endParaRPr lang="pl-PL" sz="1600" dirty="0"/>
                    </a:p>
                  </a:txBody>
                  <a:tcPr marL="121920" marR="121920" marT="60960" marB="60960"/>
                </a:tc>
                <a:tc>
                  <a:txBody>
                    <a:bodyPr/>
                    <a:lstStyle/>
                    <a:p>
                      <a:pPr algn="ctr"/>
                      <a:endParaRPr lang="pl-PL" sz="1600" dirty="0"/>
                    </a:p>
                  </a:txBody>
                  <a:tcPr marL="121920" marR="121920" marT="60960" marB="60960"/>
                </a:tc>
                <a:tc>
                  <a:txBody>
                    <a:bodyPr/>
                    <a:lstStyle/>
                    <a:p>
                      <a:r>
                        <a:rPr lang="pl-PL" sz="1600" dirty="0"/>
                        <a:t>Żądania</a:t>
                      </a:r>
                      <a:r>
                        <a:rPr lang="pl-PL" sz="1600" baseline="0" dirty="0"/>
                        <a:t> wskazujące na stworzenie (bądź aktualizację</a:t>
                      </a:r>
                      <a:r>
                        <a:rPr lang="pl-PL" sz="1600" baseline="0"/>
                        <a:t>) zasobu</a:t>
                      </a:r>
                      <a:endParaRPr lang="pl-PL" sz="1600" dirty="0"/>
                    </a:p>
                  </a:txBody>
                  <a:tcPr marL="121920" marR="121920" marT="60960" marB="60960"/>
                </a:tc>
                <a:extLst>
                  <a:ext uri="{0D108BD9-81ED-4DB2-BD59-A6C34878D82A}">
                    <a16:rowId xmlns:a16="http://schemas.microsoft.com/office/drawing/2014/main" val="10002"/>
                  </a:ext>
                </a:extLst>
              </a:tr>
              <a:tr h="617211">
                <a:tc>
                  <a:txBody>
                    <a:bodyPr/>
                    <a:lstStyle/>
                    <a:p>
                      <a:r>
                        <a:rPr lang="pl-PL" sz="1600"/>
                        <a:t>PUT</a:t>
                      </a:r>
                      <a:endParaRPr lang="pl-PL" sz="1600" dirty="0"/>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/addresses/{id} </a:t>
                      </a:r>
                      <a:r>
                        <a:rPr lang="pl-PL" sz="1600"/>
                        <a:t>+ body</a:t>
                      </a:r>
                      <a:endParaRPr lang="pl-PL" sz="1600" dirty="0"/>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endParaRPr lang="pl-PL" sz="1600" dirty="0"/>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r>
                        <a:rPr lang="pl-PL" sz="1600" dirty="0"/>
                        <a:t>PUT może utworzyć nowy obiekt lub zaktualizować istniejący. Żądanie PUT jest idempotentne. </a:t>
                      </a:r>
                    </a:p>
                  </a:txBody>
                  <a:tcPr marL="121920" marR="121920" marT="60960" marB="60960"/>
                </a:tc>
                <a:extLst>
                  <a:ext uri="{0D108BD9-81ED-4DB2-BD59-A6C34878D82A}">
                    <a16:rowId xmlns:a16="http://schemas.microsoft.com/office/drawing/2014/main" val="10003"/>
                  </a:ext>
                </a:extLst>
              </a:tr>
              <a:tr h="617211">
                <a:tc>
                  <a:txBody>
                    <a:bodyPr/>
                    <a:lstStyle/>
                    <a:p>
                      <a:r>
                        <a:rPr lang="pl-PL" sz="1600"/>
                        <a:t>PATCH</a:t>
                      </a:r>
                      <a:endParaRPr lang="pl-PL" sz="1600" dirty="0"/>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/addresses/{id} </a:t>
                      </a:r>
                      <a:r>
                        <a:rPr lang="pl-PL" sz="1600"/>
                        <a:t>+ body</a:t>
                      </a:r>
                      <a:endParaRPr lang="pl-PL" sz="1600" dirty="0"/>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endParaRPr lang="pl-PL" sz="1600" dirty="0"/>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Może</a:t>
                      </a:r>
                      <a:r>
                        <a:rPr lang="pl-PL" sz="1600" baseline="0" dirty="0"/>
                        <a:t> zaktualizować wyłącznie część atrybutów istniejącego zasobu</a:t>
                      </a:r>
                      <a:r>
                        <a:rPr lang="pl-PL" sz="1600" dirty="0"/>
                        <a:t>.</a:t>
                      </a:r>
                    </a:p>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Mogą używać np. </a:t>
                      </a:r>
                      <a:r>
                        <a:rPr lang="pl-PL" sz="1600" dirty="0" err="1"/>
                        <a:t>Header</a:t>
                      </a:r>
                      <a:r>
                        <a:rPr lang="pl-PL" sz="1600" dirty="0"/>
                        <a:t> </a:t>
                      </a:r>
                      <a:r>
                        <a:rPr lang="pl-PL" sz="1600" dirty="0" err="1"/>
                        <a:t>Etag</a:t>
                      </a:r>
                      <a:r>
                        <a:rPr lang="pl-PL" sz="1600" dirty="0"/>
                        <a:t> lub </a:t>
                      </a:r>
                      <a:r>
                        <a:rPr lang="pl-PL" sz="1600" dirty="0" err="1"/>
                        <a:t>If-Match</a:t>
                      </a:r>
                      <a:endParaRPr lang="pl-PL" sz="1600" dirty="0"/>
                    </a:p>
                  </a:txBody>
                  <a:tcPr marL="121920" marR="121920" marT="60960" marB="60960"/>
                </a:tc>
                <a:extLst>
                  <a:ext uri="{0D108BD9-81ED-4DB2-BD59-A6C34878D82A}">
                    <a16:rowId xmlns:a16="http://schemas.microsoft.com/office/drawing/2014/main" val="10004"/>
                  </a:ext>
                </a:extLst>
              </a:tr>
              <a:tr h="370327">
                <a:tc>
                  <a:txBody>
                    <a:bodyPr/>
                    <a:lstStyle/>
                    <a:p>
                      <a:r>
                        <a:rPr lang="pl-PL" sz="1600"/>
                        <a:t>DELETE</a:t>
                      </a:r>
                      <a:endParaRPr lang="pl-PL" sz="1600" dirty="0"/>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/addresses/{id}</a:t>
                      </a:r>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endParaRPr lang="pl-PL" sz="1600" dirty="0"/>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r>
                        <a:rPr lang="pl-PL" sz="1600" dirty="0"/>
                        <a:t>Żądanie nakazujące</a:t>
                      </a:r>
                      <a:r>
                        <a:rPr lang="pl-PL" sz="1600" baseline="0" dirty="0"/>
                        <a:t> usunięcie zasobu</a:t>
                      </a:r>
                      <a:endParaRPr lang="pl-PL" sz="1600" dirty="0"/>
                    </a:p>
                  </a:txBody>
                  <a:tcPr marL="121920" marR="121920" marT="60960" marB="60960"/>
                </a:tc>
                <a:extLst>
                  <a:ext uri="{0D108BD9-81ED-4DB2-BD59-A6C34878D82A}">
                    <a16:rowId xmlns:a16="http://schemas.microsoft.com/office/drawing/2014/main" val="10005"/>
                  </a:ext>
                </a:extLst>
              </a:tr>
              <a:tr h="370327">
                <a:tc>
                  <a:txBody>
                    <a:bodyPr/>
                    <a:lstStyle/>
                    <a:p>
                      <a:r>
                        <a:rPr lang="pl-PL" sz="1600" dirty="0"/>
                        <a:t>OPTIONS</a:t>
                      </a:r>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a:t>
                      </a:r>
                      <a:r>
                        <a:rPr lang="pl-PL" sz="1600" dirty="0" err="1"/>
                        <a:t>addresses</a:t>
                      </a:r>
                      <a:r>
                        <a:rPr lang="pl-PL" sz="1600" dirty="0"/>
                        <a:t>/{id}</a:t>
                      </a:r>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r>
                        <a:rPr lang="pl-PL" sz="1600" dirty="0"/>
                        <a:t>Możliwe operacje na zasobie</a:t>
                      </a:r>
                    </a:p>
                  </a:txBody>
                  <a:tcPr marL="121920" marR="121920" marT="60960" marB="60960"/>
                </a:tc>
                <a:extLst>
                  <a:ext uri="{0D108BD9-81ED-4DB2-BD59-A6C34878D82A}">
                    <a16:rowId xmlns:a16="http://schemas.microsoft.com/office/drawing/2014/main" val="827851"/>
                  </a:ext>
                </a:extLst>
              </a:tr>
              <a:tr h="370327">
                <a:tc>
                  <a:txBody>
                    <a:bodyPr/>
                    <a:lstStyle/>
                    <a:p>
                      <a:r>
                        <a:rPr lang="pl-PL" sz="1600" dirty="0"/>
                        <a:t>HEAD</a:t>
                      </a:r>
                    </a:p>
                  </a:txBody>
                  <a:tcPr marL="121920" marR="121920" marT="60960" marB="60960"/>
                </a:tc>
                <a:tc>
                  <a:txBody>
                    <a:bodyPr/>
                    <a:lstStyle/>
                    <a:p>
                      <a:pPr marL="0" marR="0" lvl="0" indent="0" algn="l" defTabSz="779202" rtl="0" eaLnBrk="1" fontAlgn="auto" latinLnBrk="0" hangingPunct="1">
                        <a:lnSpc>
                          <a:spcPct val="100000"/>
                        </a:lnSpc>
                        <a:spcBef>
                          <a:spcPts val="0"/>
                        </a:spcBef>
                        <a:spcAft>
                          <a:spcPts val="0"/>
                        </a:spcAft>
                        <a:buClrTx/>
                        <a:buSzTx/>
                        <a:buFontTx/>
                        <a:buNone/>
                        <a:tabLst/>
                        <a:defRPr/>
                      </a:pPr>
                      <a:r>
                        <a:rPr lang="pl-PL" sz="1600" dirty="0"/>
                        <a:t>/</a:t>
                      </a:r>
                      <a:r>
                        <a:rPr lang="pl-PL" sz="1600" dirty="0" err="1"/>
                        <a:t>addresses</a:t>
                      </a:r>
                      <a:r>
                        <a:rPr lang="pl-PL" sz="1600" dirty="0"/>
                        <a:t>/{id}</a:t>
                      </a:r>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pPr marL="0" marR="0" lvl="0" indent="0" algn="ctr" defTabSz="779202" rtl="0" eaLnBrk="1" fontAlgn="auto" latinLnBrk="0" hangingPunct="1">
                        <a:lnSpc>
                          <a:spcPct val="100000"/>
                        </a:lnSpc>
                        <a:spcBef>
                          <a:spcPts val="0"/>
                        </a:spcBef>
                        <a:spcAft>
                          <a:spcPts val="0"/>
                        </a:spcAft>
                        <a:buClrTx/>
                        <a:buSzTx/>
                        <a:buFontTx/>
                        <a:buNone/>
                        <a:tabLst/>
                        <a:defRPr/>
                      </a:pPr>
                      <a:r>
                        <a:rPr lang="pl-PL" sz="1600" dirty="0"/>
                        <a:t>X</a:t>
                      </a:r>
                    </a:p>
                  </a:txBody>
                  <a:tcPr marL="121920" marR="121920" marT="60960" marB="60960"/>
                </a:tc>
                <a:tc>
                  <a:txBody>
                    <a:bodyPr/>
                    <a:lstStyle/>
                    <a:p>
                      <a:r>
                        <a:rPr lang="pl-PL" sz="1600" dirty="0"/>
                        <a:t>Podobnie jak GET – ale bez Body</a:t>
                      </a:r>
                    </a:p>
                  </a:txBody>
                  <a:tcPr marL="121920" marR="121920" marT="60960" marB="60960"/>
                </a:tc>
                <a:extLst>
                  <a:ext uri="{0D108BD9-81ED-4DB2-BD59-A6C34878D82A}">
                    <a16:rowId xmlns:a16="http://schemas.microsoft.com/office/drawing/2014/main" val="2002379520"/>
                  </a:ext>
                </a:extLst>
              </a:tr>
            </a:tbl>
          </a:graphicData>
        </a:graphic>
      </p:graphicFrame>
      <p:sp>
        <p:nvSpPr>
          <p:cNvPr id="3" name="Source">
            <a:extLst>
              <a:ext uri="{FF2B5EF4-FFF2-40B4-BE49-F238E27FC236}">
                <a16:creationId xmlns:a16="http://schemas.microsoft.com/office/drawing/2014/main" id="{BFDCB419-8F09-4237-8DCC-E7FBAA0EC193}"/>
              </a:ext>
            </a:extLst>
          </p:cNvPr>
          <p:cNvSpPr txBox="1"/>
          <p:nvPr/>
        </p:nvSpPr>
        <p:spPr bwMode="auto">
          <a:xfrm>
            <a:off x="407368" y="6291819"/>
            <a:ext cx="11376024" cy="2975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a:t>
            </a:r>
            <a:r>
              <a:rPr lang="pl-PL" sz="800" dirty="0">
                <a:latin typeface="Verdana" panose="020B0604030504040204" pitchFamily="34" charset="0"/>
                <a:hlinkClick r:id="rId4"/>
              </a:rPr>
              <a:t>https://www.restapitutorial.com/lessons/httpmethods.html</a:t>
            </a:r>
            <a:r>
              <a:rPr lang="pl-PL" sz="800" dirty="0">
                <a:latin typeface="Verdana" panose="020B0604030504040204" pitchFamily="34" charset="0"/>
              </a:rPr>
              <a:t>  ; </a:t>
            </a:r>
            <a:r>
              <a:rPr lang="pl-PL" sz="800" dirty="0">
                <a:latin typeface="Verdana" panose="020B0604030504040204" pitchFamily="34" charset="0"/>
                <a:hlinkClick r:id="rId5"/>
              </a:rPr>
              <a:t>https://www.mscharhag.com/api-design/http-idempotent-safe</a:t>
            </a:r>
            <a:r>
              <a:rPr lang="pl-PL" sz="800" dirty="0">
                <a:latin typeface="Verdana" panose="020B0604030504040204" pitchFamily="34" charset="0"/>
              </a:rPr>
              <a:t>  ; </a:t>
            </a:r>
            <a:r>
              <a:rPr lang="pl-PL" sz="800" dirty="0">
                <a:latin typeface="Verdana" panose="020B0604030504040204" pitchFamily="34" charset="0"/>
                <a:hlinkClick r:id="rId6"/>
              </a:rPr>
              <a:t>https://tools.ietf.org/html/rfc7231</a:t>
            </a:r>
            <a:r>
              <a:rPr lang="pl-PL" sz="800" dirty="0">
                <a:latin typeface="Verdana" panose="020B0604030504040204" pitchFamily="34" charset="0"/>
              </a:rPr>
              <a:t>  ; </a:t>
            </a:r>
            <a:r>
              <a:rPr lang="pl-PL" sz="800" dirty="0">
                <a:latin typeface="Verdana" panose="020B0604030504040204" pitchFamily="34" charset="0"/>
                <a:hlinkClick r:id="rId7"/>
              </a:rPr>
              <a:t>https://www.iana.org/assignments/http-methods/http-methods.xhtml</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1152919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3A6651EE-F6F9-4A3B-BD7C-97CDDD89715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Kody HTTP</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38</a:t>
            </a:fld>
            <a:endParaRPr lang="pl-PL" dirty="0"/>
          </a:p>
        </p:txBody>
      </p:sp>
      <p:graphicFrame>
        <p:nvGraphicFramePr>
          <p:cNvPr id="7" name="Table 6"/>
          <p:cNvGraphicFramePr>
            <a:graphicFrameLocks noGrp="1"/>
          </p:cNvGraphicFramePr>
          <p:nvPr>
            <p:extLst>
              <p:ext uri="{D42A27DB-BD31-4B8C-83A1-F6EECF244321}">
                <p14:modId xmlns:p14="http://schemas.microsoft.com/office/powerpoint/2010/main" val="1178518411"/>
              </p:ext>
            </p:extLst>
          </p:nvPr>
        </p:nvGraphicFramePr>
        <p:xfrm>
          <a:off x="2423902" y="1883892"/>
          <a:ext cx="6984776" cy="2697236"/>
        </p:xfrm>
        <a:graphic>
          <a:graphicData uri="http://schemas.openxmlformats.org/drawingml/2006/table">
            <a:tbl>
              <a:tblPr firstRow="1" bandRow="1">
                <a:tableStyleId>{93296810-A885-4BE3-A3E7-6D5BEEA58F35}</a:tableStyleId>
              </a:tblPr>
              <a:tblGrid>
                <a:gridCol w="2664296">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tblGrid>
              <a:tr h="357525">
                <a:tc>
                  <a:txBody>
                    <a:bodyPr/>
                    <a:lstStyle/>
                    <a:p>
                      <a:r>
                        <a:rPr lang="pl-PL" sz="1600"/>
                        <a:t>Kod</a:t>
                      </a:r>
                      <a:r>
                        <a:rPr lang="pl-PL" sz="1600" baseline="0"/>
                        <a:t> HTTP</a:t>
                      </a:r>
                      <a:endParaRPr lang="pl-PL" sz="1600" dirty="0"/>
                    </a:p>
                  </a:txBody>
                  <a:tcPr marL="121920" marR="121920" marT="60960" marB="60960"/>
                </a:tc>
                <a:tc>
                  <a:txBody>
                    <a:bodyPr/>
                    <a:lstStyle/>
                    <a:p>
                      <a:r>
                        <a:rPr lang="pl-PL" sz="1600"/>
                        <a:t>Znaczenie</a:t>
                      </a:r>
                      <a:endParaRPr lang="pl-PL" sz="1600" dirty="0"/>
                    </a:p>
                  </a:txBody>
                  <a:tcPr marL="121920" marR="121920" marT="60960" marB="60960"/>
                </a:tc>
                <a:extLst>
                  <a:ext uri="{0D108BD9-81ED-4DB2-BD59-A6C34878D82A}">
                    <a16:rowId xmlns:a16="http://schemas.microsoft.com/office/drawing/2014/main" val="10000"/>
                  </a:ext>
                </a:extLst>
              </a:tr>
              <a:tr h="357525">
                <a:tc>
                  <a:txBody>
                    <a:bodyPr/>
                    <a:lstStyle/>
                    <a:p>
                      <a:r>
                        <a:rPr lang="pl-PL" sz="1600"/>
                        <a:t>1XX</a:t>
                      </a:r>
                      <a:endParaRPr lang="pl-PL" sz="1600" dirty="0"/>
                    </a:p>
                  </a:txBody>
                  <a:tcPr marL="121920" marR="121920" marT="60960" marB="60960"/>
                </a:tc>
                <a:tc>
                  <a:txBody>
                    <a:bodyPr/>
                    <a:lstStyle/>
                    <a:p>
                      <a:r>
                        <a:rPr lang="pl-PL" sz="1600"/>
                        <a:t>Kody informacyjne</a:t>
                      </a:r>
                      <a:endParaRPr lang="pl-PL" sz="1600" dirty="0"/>
                    </a:p>
                  </a:txBody>
                  <a:tcPr marL="121920" marR="121920" marT="60960" marB="60960"/>
                </a:tc>
                <a:extLst>
                  <a:ext uri="{0D108BD9-81ED-4DB2-BD59-A6C34878D82A}">
                    <a16:rowId xmlns:a16="http://schemas.microsoft.com/office/drawing/2014/main" val="10001"/>
                  </a:ext>
                </a:extLst>
              </a:tr>
              <a:tr h="357525">
                <a:tc>
                  <a:txBody>
                    <a:bodyPr/>
                    <a:lstStyle/>
                    <a:p>
                      <a:r>
                        <a:rPr lang="pl-PL" sz="1600"/>
                        <a:t>2XX</a:t>
                      </a:r>
                      <a:endParaRPr lang="pl-PL" sz="1600" dirty="0"/>
                    </a:p>
                  </a:txBody>
                  <a:tcPr marL="121920" marR="121920" marT="60960" marB="60960"/>
                </a:tc>
                <a:tc>
                  <a:txBody>
                    <a:bodyPr/>
                    <a:lstStyle/>
                    <a:p>
                      <a:r>
                        <a:rPr lang="pl-PL" sz="1600"/>
                        <a:t>Kody</a:t>
                      </a:r>
                      <a:r>
                        <a:rPr lang="pl-PL" sz="1600" baseline="0"/>
                        <a:t> powodzenia</a:t>
                      </a:r>
                      <a:endParaRPr lang="pl-PL" sz="1600" dirty="0"/>
                    </a:p>
                  </a:txBody>
                  <a:tcPr marL="121920" marR="121920" marT="60960" marB="60960"/>
                </a:tc>
                <a:extLst>
                  <a:ext uri="{0D108BD9-81ED-4DB2-BD59-A6C34878D82A}">
                    <a16:rowId xmlns:a16="http://schemas.microsoft.com/office/drawing/2014/main" val="10002"/>
                  </a:ext>
                </a:extLst>
              </a:tr>
              <a:tr h="357525">
                <a:tc>
                  <a:txBody>
                    <a:bodyPr/>
                    <a:lstStyle/>
                    <a:p>
                      <a:r>
                        <a:rPr lang="pl-PL" sz="1600"/>
                        <a:t>3XX</a:t>
                      </a:r>
                      <a:endParaRPr lang="pl-PL" sz="1600" dirty="0"/>
                    </a:p>
                  </a:txBody>
                  <a:tcPr marL="121920" marR="121920" marT="60960" marB="60960"/>
                </a:tc>
                <a:tc>
                  <a:txBody>
                    <a:bodyPr/>
                    <a:lstStyle/>
                    <a:p>
                      <a:r>
                        <a:rPr lang="pl-PL" sz="1600"/>
                        <a:t>Kody przekierowania</a:t>
                      </a:r>
                      <a:endParaRPr lang="pl-PL" sz="1600" dirty="0"/>
                    </a:p>
                  </a:txBody>
                  <a:tcPr marL="121920" marR="121920" marT="60960" marB="60960"/>
                </a:tc>
                <a:extLst>
                  <a:ext uri="{0D108BD9-81ED-4DB2-BD59-A6C34878D82A}">
                    <a16:rowId xmlns:a16="http://schemas.microsoft.com/office/drawing/2014/main" val="10003"/>
                  </a:ext>
                </a:extLst>
              </a:tr>
              <a:tr h="617098">
                <a:tc>
                  <a:txBody>
                    <a:bodyPr/>
                    <a:lstStyle/>
                    <a:p>
                      <a:r>
                        <a:rPr lang="pl-PL" sz="1600"/>
                        <a:t>4XX</a:t>
                      </a:r>
                      <a:endParaRPr lang="pl-PL" sz="1600" dirty="0"/>
                    </a:p>
                  </a:txBody>
                  <a:tcPr marL="121920" marR="121920" marT="60960" marB="60960"/>
                </a:tc>
                <a:tc>
                  <a:txBody>
                    <a:bodyPr/>
                    <a:lstStyle/>
                    <a:p>
                      <a:r>
                        <a:rPr lang="pl-PL" sz="1600" dirty="0"/>
                        <a:t>Kody błędu </a:t>
                      </a:r>
                      <a:r>
                        <a:rPr lang="pl-PL" sz="1600"/>
                        <a:t>aplikacji klienta</a:t>
                      </a:r>
                      <a:endParaRPr lang="pl-PL" sz="1600" dirty="0"/>
                    </a:p>
                  </a:txBody>
                  <a:tcPr marL="121920" marR="121920" marT="60960" marB="60960"/>
                </a:tc>
                <a:extLst>
                  <a:ext uri="{0D108BD9-81ED-4DB2-BD59-A6C34878D82A}">
                    <a16:rowId xmlns:a16="http://schemas.microsoft.com/office/drawing/2014/main" val="10004"/>
                  </a:ext>
                </a:extLst>
              </a:tr>
              <a:tr h="617098">
                <a:tc>
                  <a:txBody>
                    <a:bodyPr/>
                    <a:lstStyle/>
                    <a:p>
                      <a:r>
                        <a:rPr lang="pl-PL" sz="1600"/>
                        <a:t>5XX</a:t>
                      </a:r>
                      <a:endParaRPr lang="pl-PL" sz="1600" dirty="0"/>
                    </a:p>
                  </a:txBody>
                  <a:tcPr marL="121920" marR="121920" marT="60960" marB="60960"/>
                </a:tc>
                <a:tc>
                  <a:txBody>
                    <a:bodyPr/>
                    <a:lstStyle/>
                    <a:p>
                      <a:r>
                        <a:rPr lang="pl-PL" sz="1600" dirty="0"/>
                        <a:t>Kody błędu </a:t>
                      </a:r>
                      <a:r>
                        <a:rPr lang="pl-PL" sz="1600"/>
                        <a:t>serwera HTTP</a:t>
                      </a:r>
                      <a:endParaRPr lang="pl-PL" sz="1600" dirty="0"/>
                    </a:p>
                  </a:txBody>
                  <a:tcPr marL="121920" marR="121920" marT="60960" marB="60960"/>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376683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D120293C-2973-4972-BDE6-7C12F3D0447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REST </a:t>
            </a:r>
            <a:r>
              <a:rPr lang="pl-PL"/>
              <a:t>- adnotacje</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b="1" dirty="0">
                <a:solidFill>
                  <a:schemeClr val="tx2">
                    <a:lumMod val="75000"/>
                  </a:schemeClr>
                </a:solidFill>
              </a:rPr>
              <a:t>@RestController</a:t>
            </a:r>
          </a:p>
          <a:p>
            <a:pPr marL="457200" lvl="1" indent="0">
              <a:buNone/>
            </a:pPr>
            <a:r>
              <a:rPr lang="pl-PL" dirty="0"/>
              <a:t>Adnotacja wskazująca, że dany kontroler jest kontrolerem REST</a:t>
            </a:r>
          </a:p>
          <a:p>
            <a:pPr lvl="1">
              <a:buFont typeface="Courier New" panose="02070309020205020404" pitchFamily="49" charset="0"/>
              <a:buChar char="o"/>
            </a:pPr>
            <a:endParaRPr lang="pl-PL" dirty="0"/>
          </a:p>
          <a:p>
            <a:pPr marL="285750" indent="-285750">
              <a:buFont typeface="Courier New" panose="02070309020205020404" pitchFamily="49" charset="0"/>
              <a:buChar char="o"/>
            </a:pPr>
            <a:r>
              <a:rPr lang="pl-PL" b="1" dirty="0">
                <a:solidFill>
                  <a:schemeClr val="tx2">
                    <a:lumMod val="75000"/>
                  </a:schemeClr>
                </a:solidFill>
              </a:rPr>
              <a:t>@ResponseBody</a:t>
            </a:r>
          </a:p>
          <a:p>
            <a:pPr marL="457200" lvl="1" indent="0">
              <a:buNone/>
            </a:pPr>
            <a:r>
              <a:rPr lang="pl-PL" dirty="0"/>
              <a:t>Adnotacja wskazująca, że wartości zwracane przez metody powinny być powiązane z ciałem odpowiedzi HTTP </a:t>
            </a:r>
          </a:p>
          <a:p>
            <a:pPr lvl="1">
              <a:buFont typeface="Courier New" panose="02070309020205020404" pitchFamily="49" charset="0"/>
              <a:buChar char="o"/>
            </a:pPr>
            <a:endParaRPr lang="pl-PL" dirty="0"/>
          </a:p>
          <a:p>
            <a:pPr marL="285750" indent="-285750">
              <a:buFont typeface="Courier New" panose="02070309020205020404" pitchFamily="49" charset="0"/>
              <a:buChar char="o"/>
            </a:pPr>
            <a:r>
              <a:rPr lang="pl-PL" b="1" dirty="0">
                <a:solidFill>
                  <a:schemeClr val="tx2">
                    <a:lumMod val="75000"/>
                  </a:schemeClr>
                </a:solidFill>
              </a:rPr>
              <a:t>@RequestBody</a:t>
            </a:r>
          </a:p>
          <a:p>
            <a:pPr marL="457200" lvl="1" indent="0">
              <a:buNone/>
            </a:pPr>
            <a:r>
              <a:rPr lang="pl-PL" dirty="0"/>
              <a:t>Adnotacja wskazująca, że parametry metody powinny być zbudowane z web requestu</a:t>
            </a:r>
            <a:br>
              <a:rPr lang="pl-PL" dirty="0"/>
            </a:br>
            <a:endParaRPr lang="pl-PL" dirty="0"/>
          </a:p>
          <a:p>
            <a:pPr marL="285750" indent="-285750">
              <a:buFont typeface="Courier New" panose="02070309020205020404" pitchFamily="49" charset="0"/>
              <a:buChar char="o"/>
            </a:pPr>
            <a:r>
              <a:rPr lang="pl-PL" b="1" dirty="0">
                <a:solidFill>
                  <a:schemeClr val="tx2">
                    <a:lumMod val="75000"/>
                  </a:schemeClr>
                </a:solidFill>
              </a:rPr>
              <a:t>@ResponseStatus</a:t>
            </a:r>
          </a:p>
          <a:p>
            <a:pPr marL="457200" lvl="1" indent="0">
              <a:buNone/>
            </a:pPr>
            <a:r>
              <a:rPr lang="pl-PL" dirty="0"/>
              <a:t>Adnotacja służąca do określenia typu zwracanego HttpStatusu</a:t>
            </a:r>
          </a:p>
          <a:p>
            <a:pPr marL="742950" lvl="1" indent="-285750">
              <a:buFont typeface="Courier New" panose="02070309020205020404" pitchFamily="49" charset="0"/>
              <a:buChar char="o"/>
            </a:pPr>
            <a:endParaRPr lang="pl-PL" dirty="0"/>
          </a:p>
          <a:p>
            <a:pPr marL="285750" indent="-285750">
              <a:buFont typeface="Courier New" panose="02070309020205020404" pitchFamily="49" charset="0"/>
              <a:buChar char="o"/>
            </a:pPr>
            <a:r>
              <a:rPr lang="pl-PL" b="1" dirty="0">
                <a:solidFill>
                  <a:schemeClr val="tx2">
                    <a:lumMod val="75000"/>
                  </a:schemeClr>
                </a:solidFill>
              </a:rPr>
              <a:t>@JsonIgnore</a:t>
            </a:r>
          </a:p>
          <a:p>
            <a:pPr marL="457200" lvl="1" indent="0">
              <a:buNone/>
            </a:pPr>
            <a:r>
              <a:rPr lang="pl-PL" dirty="0"/>
              <a:t>Adnotacja wskazuje, że pole ma zostać zignorowane w odpowiedzi</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39</a:t>
            </a:fld>
            <a:endParaRPr lang="pl-PL" dirty="0"/>
          </a:p>
        </p:txBody>
      </p:sp>
    </p:spTree>
    <p:custDataLst>
      <p:tags r:id="rId1"/>
    </p:custDataLst>
    <p:extLst>
      <p:ext uri="{BB962C8B-B14F-4D97-AF65-F5344CB8AC3E}">
        <p14:creationId xmlns:p14="http://schemas.microsoft.com/office/powerpoint/2010/main" val="96992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655A79F4-2DE6-4764-AEBB-2960F5EAF54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5" name="Title 4"/>
          <p:cNvSpPr>
            <a:spLocks noGrp="1"/>
          </p:cNvSpPr>
          <p:nvPr>
            <p:ph type="title"/>
          </p:nvPr>
        </p:nvSpPr>
        <p:spPr/>
        <p:txBody>
          <a:bodyPr/>
          <a:lstStyle/>
          <a:p>
            <a:r>
              <a:rPr lang="pl-PL" dirty="0"/>
              <a:t>Czym jest </a:t>
            </a:r>
            <a:r>
              <a:rPr lang="pl-PL"/>
              <a:t>HTTP?</a:t>
            </a:r>
            <a:endParaRPr lang="pl-PL" dirty="0"/>
          </a:p>
        </p:txBody>
      </p:sp>
      <p:sp>
        <p:nvSpPr>
          <p:cNvPr id="6" name="Text Placeholder 5"/>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b="1"/>
              <a:t>Hypertext Transfer Protocol</a:t>
            </a:r>
            <a:endParaRPr lang="pl-PL" sz="1600" b="1" dirty="0"/>
          </a:p>
          <a:p>
            <a:pPr marL="285750" indent="-285750">
              <a:lnSpc>
                <a:spcPct val="150000"/>
              </a:lnSpc>
              <a:buFont typeface="Courier New" panose="02070309020205020404" pitchFamily="49" charset="0"/>
              <a:buChar char="o"/>
            </a:pPr>
            <a:r>
              <a:rPr lang="pl-PL" sz="1600" dirty="0"/>
              <a:t>Protokół HTTP (ang. </a:t>
            </a:r>
            <a:r>
              <a:rPr lang="pl-PL" sz="1600" i="1" dirty="0"/>
              <a:t>Hypertext Transfer Protocol</a:t>
            </a:r>
            <a:r>
              <a:rPr lang="pl-PL" sz="1600" dirty="0"/>
              <a:t>) to zasady wymiany informacji i współpracy programów. Programami są serwery i klienci. Programy te wysyłają żądania (klienci) lub odpowiedzi (serwery).</a:t>
            </a:r>
          </a:p>
          <a:p>
            <a:pPr marL="285750" indent="-285750">
              <a:lnSpc>
                <a:spcPct val="150000"/>
              </a:lnSpc>
              <a:buFont typeface="Courier New" panose="02070309020205020404" pitchFamily="49" charset="0"/>
              <a:buChar char="o"/>
            </a:pPr>
            <a:endParaRPr lang="pl-PL" sz="1600" dirty="0"/>
          </a:p>
          <a:p>
            <a:pPr>
              <a:lnSpc>
                <a:spcPct val="150000"/>
              </a:lnSpc>
            </a:pPr>
            <a:endParaRPr lang="pl-PL" sz="1600" dirty="0"/>
          </a:p>
          <a:p>
            <a:pPr marL="285750" indent="-285750">
              <a:lnSpc>
                <a:spcPct val="150000"/>
              </a:lnSpc>
              <a:buFont typeface="Courier New" panose="02070309020205020404" pitchFamily="49" charset="0"/>
              <a:buChar char="o"/>
            </a:pPr>
            <a:r>
              <a:rPr lang="pl-PL" sz="1600" dirty="0"/>
              <a:t>Protokół HTTP jest </a:t>
            </a:r>
            <a:r>
              <a:rPr lang="pl-PL" sz="1600" b="1" dirty="0"/>
              <a:t>bezstanowy</a:t>
            </a:r>
            <a:r>
              <a:rPr lang="pl-PL" sz="1600" dirty="0"/>
              <a:t> – ani klient ani serwer nie przechowują informacji o wcześniejszych zapytaniach, bez przesłania dodatkowych informacji serwer nie jest w stanie rozpoznać chociażby uzytkownika</a:t>
            </a:r>
          </a:p>
          <a:p>
            <a:pPr marL="285750" indent="-285750">
              <a:buFont typeface="Courier New" panose="02070309020205020404" pitchFamily="49" charset="0"/>
              <a:buChar char="o"/>
            </a:pPr>
            <a:endParaRPr lang="pl-PL" dirty="0"/>
          </a:p>
          <a:p>
            <a:pPr marL="697012" lvl="2" indent="-285750">
              <a:buFont typeface="Courier New" panose="02070309020205020404" pitchFamily="49" charset="0"/>
              <a:buChar char="o"/>
            </a:pPr>
            <a:endParaRPr lang="pl-PL" dirty="0"/>
          </a:p>
          <a:p>
            <a:pPr marL="742950" lvl="2" indent="-285750">
              <a:buFont typeface="Courier New" panose="02070309020205020404" pitchFamily="49" charset="0"/>
              <a:buChar char="o"/>
            </a:pPr>
            <a:endParaRPr lang="pl-PL" dirty="0"/>
          </a:p>
          <a:p>
            <a:pPr marL="285750" indent="-285750">
              <a:buFont typeface="Courier New" panose="02070309020205020404" pitchFamily="49" charset="0"/>
              <a:buChar char="o"/>
            </a:pPr>
            <a:endParaRPr lang="pl-PL"/>
          </a:p>
          <a:p>
            <a:pPr marL="285750" indent="-285750">
              <a:lnSpc>
                <a:spcPct val="150000"/>
              </a:lnSpc>
              <a:buFont typeface="Courier New" panose="02070309020205020404" pitchFamily="49" charset="0"/>
              <a:buChar char="o"/>
            </a:pPr>
            <a:endParaRPr lang="pl-PL" sz="1600" dirty="0"/>
          </a:p>
        </p:txBody>
      </p:sp>
      <p:sp>
        <p:nvSpPr>
          <p:cNvPr id="2" name="Footer Placeholder 1"/>
          <p:cNvSpPr>
            <a:spLocks noGrp="1"/>
          </p:cNvSpPr>
          <p:nvPr>
            <p:ph type="ftr" sz="quarter" idx="15"/>
          </p:nvPr>
        </p:nvSpPr>
        <p:spPr/>
        <p:txBody>
          <a:bodyPr/>
          <a:lstStyle/>
          <a:p>
            <a:r>
              <a:rPr lang="pl-PL"/>
              <a:t>© 2019 Capgemini. All rights reserved.</a:t>
            </a:r>
            <a:endParaRPr lang="pl-PL" dirty="0"/>
          </a:p>
        </p:txBody>
      </p:sp>
      <p:sp>
        <p:nvSpPr>
          <p:cNvPr id="3" name="Slide Number Placeholder 2"/>
          <p:cNvSpPr>
            <a:spLocks noGrp="1"/>
          </p:cNvSpPr>
          <p:nvPr>
            <p:ph type="sldNum" sz="quarter" idx="16"/>
          </p:nvPr>
        </p:nvSpPr>
        <p:spPr/>
        <p:txBody>
          <a:bodyPr/>
          <a:lstStyle/>
          <a:p>
            <a:fld id="{DD205EFF-948D-4AF6-B54C-65639188FB5F}" type="slidenum">
              <a:rPr lang="pl-PL" smtClean="0"/>
              <a:pPr/>
              <a:t>4</a:t>
            </a:fld>
            <a:endParaRPr lang="pl-PL" dirty="0"/>
          </a:p>
        </p:txBody>
      </p:sp>
    </p:spTree>
    <p:custDataLst>
      <p:tags r:id="rId1"/>
    </p:custDataLst>
    <p:extLst>
      <p:ext uri="{BB962C8B-B14F-4D97-AF65-F5344CB8AC3E}">
        <p14:creationId xmlns:p14="http://schemas.microsoft.com/office/powerpoint/2010/main" val="1726723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F4902903-B93A-482D-B99E-D1EB40D91AF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Pozostałe adnotacje – znane </a:t>
            </a:r>
            <a:r>
              <a:rPr lang="pl-PL"/>
              <a:t>z MVC</a:t>
            </a:r>
            <a:endParaRPr lang="pl-PL" dirty="0"/>
          </a:p>
        </p:txBody>
      </p:sp>
      <p:sp>
        <p:nvSpPr>
          <p:cNvPr id="3" name="Text Placeholder 2"/>
          <p:cNvSpPr>
            <a:spLocks noGrp="1"/>
          </p:cNvSpPr>
          <p:nvPr>
            <p:ph type="body" sz="quarter" idx="13"/>
          </p:nvPr>
        </p:nvSpPr>
        <p:spPr/>
        <p:txBody>
          <a:bodyPr/>
          <a:lstStyle/>
          <a:p>
            <a:pPr marL="342900" indent="-342900">
              <a:lnSpc>
                <a:spcPct val="150000"/>
              </a:lnSpc>
              <a:buFont typeface="Courier New" panose="02070309020205020404" pitchFamily="49" charset="0"/>
              <a:buChar char="o"/>
            </a:pPr>
            <a:r>
              <a:rPr lang="pl-PL" sz="1600"/>
              <a:t>@RequestMapping</a:t>
            </a:r>
            <a:endParaRPr lang="pl-PL" sz="1600" dirty="0"/>
          </a:p>
          <a:p>
            <a:pPr marL="342900" indent="-342900">
              <a:lnSpc>
                <a:spcPct val="150000"/>
              </a:lnSpc>
              <a:buFont typeface="Courier New" panose="02070309020205020404" pitchFamily="49" charset="0"/>
              <a:buChar char="o"/>
            </a:pPr>
            <a:r>
              <a:rPr lang="pl-PL" sz="1600" dirty="0"/>
              <a:t>@GetMapping </a:t>
            </a:r>
          </a:p>
          <a:p>
            <a:pPr marL="342900" indent="-342900">
              <a:lnSpc>
                <a:spcPct val="150000"/>
              </a:lnSpc>
              <a:buFont typeface="Courier New" panose="02070309020205020404" pitchFamily="49" charset="0"/>
              <a:buChar char="o"/>
            </a:pPr>
            <a:r>
              <a:rPr lang="pl-PL" sz="1600" dirty="0"/>
              <a:t>@PostMapping </a:t>
            </a:r>
          </a:p>
          <a:p>
            <a:pPr marL="342900" indent="-342900">
              <a:lnSpc>
                <a:spcPct val="150000"/>
              </a:lnSpc>
              <a:buFont typeface="Courier New" panose="02070309020205020404" pitchFamily="49" charset="0"/>
              <a:buChar char="o"/>
            </a:pPr>
            <a:r>
              <a:rPr lang="pl-PL" sz="1600" dirty="0"/>
              <a:t>@PutMapping </a:t>
            </a:r>
          </a:p>
          <a:p>
            <a:pPr marL="342900" indent="-342900">
              <a:lnSpc>
                <a:spcPct val="150000"/>
              </a:lnSpc>
              <a:buFont typeface="Courier New" panose="02070309020205020404" pitchFamily="49" charset="0"/>
              <a:buChar char="o"/>
            </a:pPr>
            <a:r>
              <a:rPr lang="pl-PL" sz="1600" dirty="0"/>
              <a:t>@DeleteMapping</a:t>
            </a:r>
          </a:p>
          <a:p>
            <a:pPr marL="342900" indent="-342900">
              <a:lnSpc>
                <a:spcPct val="150000"/>
              </a:lnSpc>
              <a:buFont typeface="Courier New" panose="02070309020205020404" pitchFamily="49" charset="0"/>
              <a:buChar char="o"/>
            </a:pPr>
            <a:r>
              <a:rPr lang="pl-PL" sz="1600" dirty="0"/>
              <a:t>@RequestParam</a:t>
            </a:r>
          </a:p>
          <a:p>
            <a:pPr marL="342900" indent="-342900">
              <a:lnSpc>
                <a:spcPct val="150000"/>
              </a:lnSpc>
              <a:buFont typeface="Courier New" panose="02070309020205020404" pitchFamily="49" charset="0"/>
              <a:buChar char="o"/>
            </a:pPr>
            <a:r>
              <a:rPr lang="pl-PL" sz="1600" dirty="0"/>
              <a:t>@PathVariable</a:t>
            </a:r>
          </a:p>
          <a:p>
            <a:pPr>
              <a:lnSpc>
                <a:spcPct val="150000"/>
              </a:lnSpc>
            </a:pPr>
            <a:endParaRPr lang="pl-PL" sz="1600"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40</a:t>
            </a:fld>
            <a:endParaRPr lang="pl-PL" dirty="0"/>
          </a:p>
        </p:txBody>
      </p:sp>
    </p:spTree>
    <p:custDataLst>
      <p:tags r:id="rId1"/>
    </p:custDataLst>
    <p:extLst>
      <p:ext uri="{BB962C8B-B14F-4D97-AF65-F5344CB8AC3E}">
        <p14:creationId xmlns:p14="http://schemas.microsoft.com/office/powerpoint/2010/main" val="3674565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2C943FEB-C567-4FAE-85AC-F7F3DCB69DCD}"/>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REST </a:t>
            </a:r>
            <a:r>
              <a:rPr lang="pl-PL"/>
              <a:t>- input</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41</a:t>
            </a:fld>
            <a:endParaRPr lang="pl-PL" dirty="0"/>
          </a:p>
        </p:txBody>
      </p:sp>
      <p:sp>
        <p:nvSpPr>
          <p:cNvPr id="8"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b="1" dirty="0">
                <a:solidFill>
                  <a:schemeClr val="tx2"/>
                </a:solidFill>
              </a:rPr>
              <a:t>Dowolny obiekt </a:t>
            </a:r>
            <a:r>
              <a:rPr lang="pl-PL" sz="1600" dirty="0"/>
              <a:t>- @RequestBody</a:t>
            </a:r>
          </a:p>
          <a:p>
            <a:pPr marL="285750" indent="-285750">
              <a:lnSpc>
                <a:spcPct val="150000"/>
              </a:lnSpc>
              <a:buFont typeface="Courier New" panose="02070309020205020404" pitchFamily="49" charset="0"/>
              <a:buChar char="o"/>
            </a:pPr>
            <a:r>
              <a:rPr lang="pl-PL" sz="1600" b="1" dirty="0">
                <a:solidFill>
                  <a:schemeClr val="tx2"/>
                </a:solidFill>
              </a:rPr>
              <a:t>Parametr przekazywany jako web </a:t>
            </a:r>
            <a:r>
              <a:rPr lang="pl-PL" sz="1600" b="1" dirty="0" err="1">
                <a:solidFill>
                  <a:schemeClr val="tx2"/>
                </a:solidFill>
              </a:rPr>
              <a:t>request</a:t>
            </a:r>
            <a:r>
              <a:rPr lang="pl-PL" sz="1600" b="1" dirty="0">
                <a:solidFill>
                  <a:schemeClr val="tx2"/>
                </a:solidFill>
              </a:rPr>
              <a:t> </a:t>
            </a:r>
            <a:r>
              <a:rPr lang="pl-PL" sz="1600" b="1" dirty="0" err="1">
                <a:solidFill>
                  <a:schemeClr val="tx2"/>
                </a:solidFill>
              </a:rPr>
              <a:t>parameter</a:t>
            </a:r>
            <a:r>
              <a:rPr lang="pl-PL" sz="1600" b="1" dirty="0">
                <a:solidFill>
                  <a:schemeClr val="tx2"/>
                </a:solidFill>
              </a:rPr>
              <a:t> (/</a:t>
            </a:r>
            <a:r>
              <a:rPr lang="pl-PL" sz="1600" b="1" dirty="0" err="1">
                <a:solidFill>
                  <a:schemeClr val="tx2"/>
                </a:solidFill>
              </a:rPr>
              <a:t>user?key</a:t>
            </a:r>
            <a:r>
              <a:rPr lang="pl-PL" sz="1600" b="1" dirty="0">
                <a:solidFill>
                  <a:schemeClr val="tx2"/>
                </a:solidFill>
              </a:rPr>
              <a:t>=</a:t>
            </a:r>
            <a:r>
              <a:rPr lang="pl-PL" sz="1600" b="1" dirty="0" err="1">
                <a:solidFill>
                  <a:schemeClr val="tx2"/>
                </a:solidFill>
              </a:rPr>
              <a:t>value</a:t>
            </a:r>
            <a:r>
              <a:rPr lang="pl-PL" sz="1600" b="1" dirty="0">
                <a:solidFill>
                  <a:schemeClr val="tx2"/>
                </a:solidFill>
              </a:rPr>
              <a:t>) </a:t>
            </a:r>
            <a:r>
              <a:rPr lang="pl-PL" sz="1600" dirty="0"/>
              <a:t>- @RequestParam</a:t>
            </a:r>
          </a:p>
          <a:p>
            <a:pPr marL="285750" indent="-285750">
              <a:lnSpc>
                <a:spcPct val="150000"/>
              </a:lnSpc>
              <a:buFont typeface="Courier New" panose="02070309020205020404" pitchFamily="49" charset="0"/>
              <a:buChar char="o"/>
            </a:pPr>
            <a:r>
              <a:rPr lang="pl-PL" sz="1600" b="1" dirty="0">
                <a:solidFill>
                  <a:schemeClr val="tx2"/>
                </a:solidFill>
              </a:rPr>
              <a:t>Parametr przekazywany w URI („/</a:t>
            </a:r>
            <a:r>
              <a:rPr lang="pl-PL" sz="1600" b="1" dirty="0" err="1">
                <a:solidFill>
                  <a:schemeClr val="tx2"/>
                </a:solidFill>
              </a:rPr>
              <a:t>user</a:t>
            </a:r>
            <a:r>
              <a:rPr lang="pl-PL" sz="1600" b="1" dirty="0">
                <a:solidFill>
                  <a:schemeClr val="tx2"/>
                </a:solidFill>
              </a:rPr>
              <a:t>/</a:t>
            </a:r>
            <a:r>
              <a:rPr lang="pl-PL" sz="1600" b="1" u="sng" dirty="0">
                <a:solidFill>
                  <a:schemeClr val="tx2"/>
                </a:solidFill>
              </a:rPr>
              <a:t>John</a:t>
            </a:r>
            <a:r>
              <a:rPr lang="pl-PL" sz="1600" b="1" dirty="0">
                <a:solidFill>
                  <a:schemeClr val="tx2"/>
                </a:solidFill>
              </a:rPr>
              <a:t>”)</a:t>
            </a:r>
            <a:r>
              <a:rPr lang="pl-PL" sz="1600" dirty="0"/>
              <a:t>- @PathVariable</a:t>
            </a:r>
          </a:p>
        </p:txBody>
      </p:sp>
      <p:sp>
        <p:nvSpPr>
          <p:cNvPr id="3" name="Source">
            <a:extLst>
              <a:ext uri="{FF2B5EF4-FFF2-40B4-BE49-F238E27FC236}">
                <a16:creationId xmlns:a16="http://schemas.microsoft.com/office/drawing/2014/main" id="{3D359002-03BF-473B-B197-67FC95B917AF}"/>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hlinkClick r:id="rId3"/>
              </a:rPr>
              <a:t>https://www.baeldung.com/spring-request-response-body</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100042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1FAAF0D9-D907-4C17-B542-73ADED9F7D0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REST </a:t>
            </a:r>
            <a:r>
              <a:rPr lang="pl-PL"/>
              <a:t>– output</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b="1" dirty="0">
                <a:solidFill>
                  <a:schemeClr val="tx2"/>
                </a:solidFill>
              </a:rPr>
              <a:t>Dowolny obiekt </a:t>
            </a:r>
            <a:r>
              <a:rPr lang="pl-PL" sz="1600" dirty="0"/>
              <a:t>- @ResponseBody</a:t>
            </a:r>
          </a:p>
          <a:p>
            <a:pPr marL="285750" indent="-285750">
              <a:lnSpc>
                <a:spcPct val="150000"/>
              </a:lnSpc>
              <a:buFont typeface="Courier New" panose="02070309020205020404" pitchFamily="49" charset="0"/>
              <a:buChar char="o"/>
            </a:pPr>
            <a:r>
              <a:rPr lang="pl-PL" sz="1600" b="1" dirty="0">
                <a:solidFill>
                  <a:schemeClr val="tx2"/>
                </a:solidFill>
              </a:rPr>
              <a:t>ResponseEntity</a:t>
            </a:r>
            <a:endParaRPr lang="pl-PL" b="1" dirty="0">
              <a:solidFill>
                <a:schemeClr val="tx2"/>
              </a:solidFill>
            </a:endParaRPr>
          </a:p>
          <a:p>
            <a:pPr lvl="1" indent="0">
              <a:lnSpc>
                <a:spcPct val="150000"/>
              </a:lnSpc>
              <a:buNone/>
            </a:pPr>
            <a:r>
              <a:rPr lang="pl-PL" b="1" dirty="0">
                <a:solidFill>
                  <a:schemeClr val="tx2">
                    <a:lumMod val="75000"/>
                  </a:schemeClr>
                </a:solidFill>
              </a:rPr>
              <a:t> </a:t>
            </a:r>
            <a:r>
              <a:rPr lang="pl-PL" dirty="0">
                <a:solidFill>
                  <a:schemeClr val="bg2">
                    <a:lumMod val="25000"/>
                  </a:schemeClr>
                </a:solidFill>
              </a:rPr>
              <a:t>Klasa pozwalająca na opakowanie odpowiedzi kontrolera o np.:</a:t>
            </a:r>
          </a:p>
          <a:p>
            <a:pPr marL="1200150" lvl="2" indent="-285750">
              <a:buFont typeface="Symbol" panose="05050102010706020507" pitchFamily="18" charset="2"/>
              <a:buChar char="-"/>
            </a:pPr>
            <a:r>
              <a:rPr lang="pl-PL" dirty="0">
                <a:solidFill>
                  <a:schemeClr val="bg2">
                    <a:lumMod val="25000"/>
                  </a:schemeClr>
                </a:solidFill>
              </a:rPr>
              <a:t>headery</a:t>
            </a:r>
          </a:p>
          <a:p>
            <a:pPr marL="1200150" lvl="2" indent="-285750">
              <a:buFont typeface="Symbol" panose="05050102010706020507" pitchFamily="18" charset="2"/>
              <a:buChar char="-"/>
            </a:pPr>
            <a:r>
              <a:rPr lang="pl-PL" dirty="0">
                <a:solidFill>
                  <a:schemeClr val="bg2">
                    <a:lumMod val="25000"/>
                  </a:schemeClr>
                </a:solidFill>
              </a:rPr>
              <a:t>content type</a:t>
            </a:r>
          </a:p>
          <a:p>
            <a:pPr marL="1200150" lvl="2" indent="-285750">
              <a:buFont typeface="Symbol" panose="05050102010706020507" pitchFamily="18" charset="2"/>
              <a:buChar char="-"/>
            </a:pPr>
            <a:r>
              <a:rPr lang="pl-PL" dirty="0">
                <a:solidFill>
                  <a:schemeClr val="bg2">
                    <a:lumMod val="25000"/>
                  </a:schemeClr>
                </a:solidFill>
              </a:rPr>
              <a:t>status </a:t>
            </a: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42</a:t>
            </a:fld>
            <a:endParaRPr lang="pl-PL"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48" y="3823901"/>
            <a:ext cx="5168007" cy="2865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840" y="4293096"/>
            <a:ext cx="4020195" cy="245134"/>
          </a:xfrm>
          <a:prstGeom prst="rect">
            <a:avLst/>
          </a:prstGeom>
        </p:spPr>
      </p:pic>
    </p:spTree>
    <p:custDataLst>
      <p:tags r:id="rId1"/>
    </p:custDataLst>
    <p:extLst>
      <p:ext uri="{BB962C8B-B14F-4D97-AF65-F5344CB8AC3E}">
        <p14:creationId xmlns:p14="http://schemas.microsoft.com/office/powerpoint/2010/main" val="1931131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CA3811D8-6FCA-4BF8-A294-F987AE579A3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Przykład kontrolera</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43</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0" y="1268414"/>
            <a:ext cx="10058400" cy="4874003"/>
          </a:xfrm>
          <a:prstGeom prst="rect">
            <a:avLst/>
          </a:prstGeom>
        </p:spPr>
      </p:pic>
    </p:spTree>
    <p:custDataLst>
      <p:tags r:id="rId1"/>
    </p:custDataLst>
    <p:extLst>
      <p:ext uri="{BB962C8B-B14F-4D97-AF65-F5344CB8AC3E}">
        <p14:creationId xmlns:p14="http://schemas.microsoft.com/office/powerpoint/2010/main" val="3709586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C0">
            <a:extLst>
              <a:ext uri="{FF2B5EF4-FFF2-40B4-BE49-F238E27FC236}">
                <a16:creationId xmlns:a16="http://schemas.microsoft.com/office/drawing/2014/main" id="{DC8E4846-7F31-42CF-8E18-35F70BBD7F1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Obsługa wyjątków</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b="1" dirty="0">
                <a:solidFill>
                  <a:schemeClr val="tx2">
                    <a:lumMod val="75000"/>
                  </a:schemeClr>
                </a:solidFill>
              </a:rPr>
              <a:t>@ExceptionHandler</a:t>
            </a:r>
          </a:p>
          <a:p>
            <a:pPr marL="457200" lvl="1" indent="0">
              <a:buNone/>
            </a:pPr>
            <a:r>
              <a:rPr lang="pl-PL" dirty="0"/>
              <a:t>Adnotacją służąca do oznaczenia metodę jako obsługującą wyjątek</a:t>
            </a:r>
          </a:p>
          <a:p>
            <a:endParaRPr lang="pl-PL" b="1" dirty="0">
              <a:solidFill>
                <a:schemeClr val="tx2">
                  <a:lumMod val="75000"/>
                </a:schemeClr>
              </a:solidFill>
            </a:endParaRPr>
          </a:p>
          <a:p>
            <a:pPr marL="285750" indent="-285750">
              <a:buFont typeface="Courier New" panose="02070309020205020404" pitchFamily="49" charset="0"/>
              <a:buChar char="o"/>
            </a:pPr>
            <a:r>
              <a:rPr lang="pl-PL" b="1" dirty="0">
                <a:solidFill>
                  <a:schemeClr val="tx2">
                    <a:lumMod val="75000"/>
                  </a:schemeClr>
                </a:solidFill>
              </a:rPr>
              <a:t>@ControllerAdvice</a:t>
            </a:r>
          </a:p>
          <a:p>
            <a:pPr marL="457200" lvl="1" indent="0">
              <a:buNone/>
            </a:pPr>
            <a:r>
              <a:rPr lang="pl-PL" dirty="0"/>
              <a:t>Specjalizacja adnotacji @Component - Adnotacja wskazująca, że dana klasa definiuje mechanizmy obsługi wyjątków</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44</a:t>
            </a:fld>
            <a:endParaRPr lang="pl-PL"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50" y="3212976"/>
            <a:ext cx="10058400" cy="24840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3340" y="4365104"/>
            <a:ext cx="4134427" cy="1819529"/>
          </a:xfrm>
          <a:prstGeom prst="rect">
            <a:avLst/>
          </a:prstGeom>
        </p:spPr>
      </p:pic>
    </p:spTree>
    <p:custDataLst>
      <p:tags r:id="rId1"/>
    </p:custDataLst>
    <p:extLst>
      <p:ext uri="{BB962C8B-B14F-4D97-AF65-F5344CB8AC3E}">
        <p14:creationId xmlns:p14="http://schemas.microsoft.com/office/powerpoint/2010/main" val="2179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01096495-328F-46FB-AA0C-BA8E3BAE430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45</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a:t>Spring Security</a:t>
            </a:r>
            <a:endParaRPr lang="pl-PL" sz="4000" dirty="0"/>
          </a:p>
        </p:txBody>
      </p:sp>
    </p:spTree>
    <p:custDataLst>
      <p:tags r:id="rId1"/>
    </p:custDataLst>
    <p:extLst>
      <p:ext uri="{BB962C8B-B14F-4D97-AF65-F5344CB8AC3E}">
        <p14:creationId xmlns:p14="http://schemas.microsoft.com/office/powerpoint/2010/main" val="2542271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BE556F54-F8B9-420A-A67A-75FB57BF386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5" name="Title 4"/>
          <p:cNvSpPr>
            <a:spLocks noGrp="1"/>
          </p:cNvSpPr>
          <p:nvPr>
            <p:ph type="title"/>
          </p:nvPr>
        </p:nvSpPr>
        <p:spPr/>
        <p:txBody>
          <a:bodyPr/>
          <a:lstStyle/>
          <a:p>
            <a:r>
              <a:rPr lang="pl-PL"/>
              <a:t>Spring Security</a:t>
            </a:r>
            <a:endParaRPr lang="pl-PL" dirty="0"/>
          </a:p>
        </p:txBody>
      </p:sp>
      <p:sp>
        <p:nvSpPr>
          <p:cNvPr id="6" name="Text Placeholder 5"/>
          <p:cNvSpPr>
            <a:spLocks noGrp="1"/>
          </p:cNvSpPr>
          <p:nvPr>
            <p:ph type="body" sz="quarter" idx="13"/>
          </p:nvPr>
        </p:nvSpPr>
        <p:spPr/>
        <p:txBody>
          <a:bodyPr/>
          <a:lstStyle/>
          <a:p>
            <a:pPr marL="342900" indent="-342900">
              <a:lnSpc>
                <a:spcPct val="150000"/>
              </a:lnSpc>
              <a:buFont typeface="Courier New" panose="02070309020205020404" pitchFamily="49" charset="0"/>
              <a:buChar char="o"/>
            </a:pPr>
            <a:r>
              <a:rPr lang="pl-PL" sz="1600" dirty="0"/>
              <a:t> Wszechstronne wsparcie dla autoryzacji i uwierzytelniania</a:t>
            </a:r>
          </a:p>
          <a:p>
            <a:pPr marL="342900" indent="-342900">
              <a:lnSpc>
                <a:spcPct val="150000"/>
              </a:lnSpc>
              <a:buFont typeface="Courier New" panose="02070309020205020404" pitchFamily="49" charset="0"/>
              <a:buChar char="o"/>
            </a:pPr>
            <a:r>
              <a:rPr lang="pl-PL" sz="1600" dirty="0"/>
              <a:t> Zabezpieczenie przed wszechstronnymi atakami</a:t>
            </a:r>
          </a:p>
          <a:p>
            <a:pPr lvl="2">
              <a:lnSpc>
                <a:spcPct val="150000"/>
              </a:lnSpc>
              <a:buFont typeface="Courier New" panose="02070309020205020404" pitchFamily="49" charset="0"/>
              <a:buChar char="o"/>
            </a:pPr>
            <a:r>
              <a:rPr lang="pl-PL" sz="1600" dirty="0"/>
              <a:t> np. atakami typu Cross-Site </a:t>
            </a:r>
            <a:r>
              <a:rPr lang="pl-PL" sz="1600" dirty="0" err="1"/>
              <a:t>Request</a:t>
            </a:r>
            <a:r>
              <a:rPr lang="pl-PL" sz="1600" dirty="0"/>
              <a:t> </a:t>
            </a:r>
            <a:r>
              <a:rPr lang="pl-PL" sz="1600" dirty="0" err="1"/>
              <a:t>Forgery</a:t>
            </a:r>
            <a:r>
              <a:rPr lang="pl-PL" sz="1600" dirty="0"/>
              <a:t> (CSFR) – zastosowanie tokena</a:t>
            </a:r>
          </a:p>
          <a:p>
            <a:pPr marL="342900" indent="-342900">
              <a:lnSpc>
                <a:spcPct val="150000"/>
              </a:lnSpc>
              <a:buFont typeface="Courier New" panose="02070309020205020404" pitchFamily="49" charset="0"/>
              <a:buChar char="o"/>
            </a:pPr>
            <a:r>
              <a:rPr lang="pl-PL" sz="1600" dirty="0"/>
              <a:t> Integracja ze Spring MVC oraz Spring Data</a:t>
            </a:r>
          </a:p>
          <a:p>
            <a:pPr marL="342900" indent="-342900">
              <a:lnSpc>
                <a:spcPct val="150000"/>
              </a:lnSpc>
              <a:buFont typeface="Courier New" panose="02070309020205020404" pitchFamily="49" charset="0"/>
              <a:buChar char="o"/>
            </a:pPr>
            <a:r>
              <a:rPr lang="pl-PL" sz="1600" dirty="0"/>
              <a:t> Wsparcie dla funkcji „Remember-me”</a:t>
            </a:r>
          </a:p>
          <a:p>
            <a:pPr marL="342900" indent="-342900">
              <a:lnSpc>
                <a:spcPct val="150000"/>
              </a:lnSpc>
              <a:buFont typeface="Courier New" panose="02070309020205020404" pitchFamily="49" charset="0"/>
              <a:buChar char="o"/>
            </a:pPr>
            <a:r>
              <a:rPr lang="pl-PL" sz="1600" dirty="0"/>
              <a:t> Możliwość wykorzystania funkcji „Pre-authenticate”</a:t>
            </a:r>
          </a:p>
          <a:p>
            <a:pPr marL="342900" indent="-342900">
              <a:lnSpc>
                <a:spcPct val="150000"/>
              </a:lnSpc>
              <a:buFont typeface="Courier New" panose="02070309020205020404" pitchFamily="49" charset="0"/>
              <a:buChar char="o"/>
            </a:pPr>
            <a:r>
              <a:rPr lang="pl-PL" sz="1600" dirty="0"/>
              <a:t> Możliwość autoryzacji poprzez AspectJ, Url czy wyrażenia regularne</a:t>
            </a:r>
          </a:p>
          <a:p>
            <a:pPr marL="342900" indent="-342900">
              <a:lnSpc>
                <a:spcPct val="150000"/>
              </a:lnSpc>
              <a:buFont typeface="Courier New" panose="02070309020205020404" pitchFamily="49" charset="0"/>
              <a:buChar char="o"/>
            </a:pPr>
            <a:r>
              <a:rPr lang="pl-PL" sz="1600" dirty="0"/>
              <a:t> Concurrent Session Control</a:t>
            </a:r>
          </a:p>
          <a:p>
            <a:pPr marL="342900" indent="-342900">
              <a:lnSpc>
                <a:spcPct val="150000"/>
              </a:lnSpc>
              <a:buFont typeface="Courier New" panose="02070309020205020404" pitchFamily="49" charset="0"/>
              <a:buChar char="o"/>
            </a:pPr>
            <a:endParaRPr lang="pl-PL" sz="1600" dirty="0"/>
          </a:p>
          <a:p>
            <a:pPr marL="285750" indent="-285750">
              <a:buFont typeface="Courier New" panose="02070309020205020404" pitchFamily="49" charset="0"/>
              <a:buChar char="o"/>
            </a:pPr>
            <a:endParaRPr lang="pl-PL" sz="1100" dirty="0"/>
          </a:p>
        </p:txBody>
      </p:sp>
      <p:sp>
        <p:nvSpPr>
          <p:cNvPr id="2" name="Footer Placeholder 1"/>
          <p:cNvSpPr>
            <a:spLocks noGrp="1"/>
          </p:cNvSpPr>
          <p:nvPr>
            <p:ph type="ftr" sz="quarter" idx="15"/>
          </p:nvPr>
        </p:nvSpPr>
        <p:spPr/>
        <p:txBody>
          <a:bodyPr/>
          <a:lstStyle/>
          <a:p>
            <a:r>
              <a:rPr lang="pl-PL"/>
              <a:t>© 2019 Capgemini. All rights reserved.</a:t>
            </a:r>
            <a:endParaRPr lang="pl-PL" dirty="0"/>
          </a:p>
        </p:txBody>
      </p:sp>
      <p:sp>
        <p:nvSpPr>
          <p:cNvPr id="3" name="Slide Number Placeholder 2"/>
          <p:cNvSpPr>
            <a:spLocks noGrp="1"/>
          </p:cNvSpPr>
          <p:nvPr>
            <p:ph type="sldNum" sz="quarter" idx="16"/>
          </p:nvPr>
        </p:nvSpPr>
        <p:spPr/>
        <p:txBody>
          <a:bodyPr/>
          <a:lstStyle/>
          <a:p>
            <a:fld id="{DD205EFF-948D-4AF6-B54C-65639188FB5F}" type="slidenum">
              <a:rPr lang="pl-PL" smtClean="0"/>
              <a:pPr/>
              <a:t>46</a:t>
            </a:fld>
            <a:endParaRPr lang="pl-PL" dirty="0"/>
          </a:p>
        </p:txBody>
      </p:sp>
    </p:spTree>
    <p:custDataLst>
      <p:tags r:id="rId1"/>
    </p:custDataLst>
    <p:extLst>
      <p:ext uri="{BB962C8B-B14F-4D97-AF65-F5344CB8AC3E}">
        <p14:creationId xmlns:p14="http://schemas.microsoft.com/office/powerpoint/2010/main" val="546518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2D08BC7F-8864-457C-8BAD-FC7AE6C34C8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Autentykacja</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47</a:t>
            </a:fld>
            <a:endParaRPr lang="pl-PL" dirty="0"/>
          </a:p>
        </p:txBody>
      </p:sp>
      <p:pic>
        <p:nvPicPr>
          <p:cNvPr id="7" name="Picture 6"/>
          <p:cNvPicPr>
            <a:picLocks noChangeAspect="1"/>
          </p:cNvPicPr>
          <p:nvPr/>
        </p:nvPicPr>
        <p:blipFill>
          <a:blip r:embed="rId3"/>
          <a:stretch>
            <a:fillRect/>
          </a:stretch>
        </p:blipFill>
        <p:spPr>
          <a:xfrm>
            <a:off x="2135560" y="1484784"/>
            <a:ext cx="7620000" cy="4286250"/>
          </a:xfrm>
          <a:prstGeom prst="rect">
            <a:avLst/>
          </a:prstGeom>
        </p:spPr>
      </p:pic>
    </p:spTree>
    <p:custDataLst>
      <p:tags r:id="rId1"/>
    </p:custDataLst>
    <p:extLst>
      <p:ext uri="{BB962C8B-B14F-4D97-AF65-F5344CB8AC3E}">
        <p14:creationId xmlns:p14="http://schemas.microsoft.com/office/powerpoint/2010/main" val="2118241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5AC9E9E5-FE4A-4029-A354-E668089BD2F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Autoryzacja</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48</a:t>
            </a:fld>
            <a:endParaRPr lang="pl-PL" dirty="0"/>
          </a:p>
        </p:txBody>
      </p:sp>
      <p:pic>
        <p:nvPicPr>
          <p:cNvPr id="7" name="Picture 6"/>
          <p:cNvPicPr>
            <a:picLocks noChangeAspect="1"/>
          </p:cNvPicPr>
          <p:nvPr/>
        </p:nvPicPr>
        <p:blipFill rotWithShape="1">
          <a:blip r:embed="rId3"/>
          <a:srcRect l="-958" t="15311" r="958"/>
          <a:stretch/>
        </p:blipFill>
        <p:spPr>
          <a:xfrm>
            <a:off x="1991544" y="1268413"/>
            <a:ext cx="7517110" cy="4779628"/>
          </a:xfrm>
          <a:prstGeom prst="rect">
            <a:avLst/>
          </a:prstGeom>
        </p:spPr>
      </p:pic>
    </p:spTree>
    <p:custDataLst>
      <p:tags r:id="rId1"/>
    </p:custDataLst>
    <p:extLst>
      <p:ext uri="{BB962C8B-B14F-4D97-AF65-F5344CB8AC3E}">
        <p14:creationId xmlns:p14="http://schemas.microsoft.com/office/powerpoint/2010/main" val="3520807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4F2EB96A-B9FA-4148-9A38-9026880DD0E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Filtry</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latin typeface="+mj-lt"/>
              </a:rPr>
              <a:t>Cały mechanizm Spring Security oparty jest na filtrach serwlet’ów.</a:t>
            </a:r>
          </a:p>
          <a:p>
            <a:pPr marL="285750" indent="-285750">
              <a:lnSpc>
                <a:spcPct val="150000"/>
              </a:lnSpc>
              <a:buFont typeface="Courier New" panose="02070309020205020404" pitchFamily="49" charset="0"/>
              <a:buChar char="o"/>
            </a:pPr>
            <a:r>
              <a:rPr lang="pl-PL" dirty="0">
                <a:latin typeface="+mj-lt"/>
              </a:rPr>
              <a:t>Konfiguracja może zostać zdefiniowana w </a:t>
            </a:r>
            <a:r>
              <a:rPr lang="pl-PL">
                <a:latin typeface="+mj-lt"/>
              </a:rPr>
              <a:t>klasie </a:t>
            </a:r>
            <a:r>
              <a:rPr lang="pl-PL">
                <a:solidFill>
                  <a:srgbClr val="000000"/>
                </a:solidFill>
                <a:latin typeface="+mj-lt"/>
              </a:rPr>
              <a:t>WebSecurityConfigurerAdapter</a:t>
            </a:r>
            <a:endParaRPr lang="pl-PL">
              <a:latin typeface="+mj-lt"/>
            </a:endParaRP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49</a:t>
            </a:fld>
            <a:endParaRPr lang="pl-PL" dirty="0"/>
          </a:p>
        </p:txBody>
      </p:sp>
      <p:pic>
        <p:nvPicPr>
          <p:cNvPr id="7" name="Picture 6"/>
          <p:cNvPicPr>
            <a:picLocks noChangeAspect="1"/>
          </p:cNvPicPr>
          <p:nvPr/>
        </p:nvPicPr>
        <p:blipFill>
          <a:blip r:embed="rId3"/>
          <a:stretch>
            <a:fillRect/>
          </a:stretch>
        </p:blipFill>
        <p:spPr>
          <a:xfrm>
            <a:off x="3658865" y="2564904"/>
            <a:ext cx="4514850" cy="2924175"/>
          </a:xfrm>
          <a:prstGeom prst="rect">
            <a:avLst/>
          </a:prstGeom>
        </p:spPr>
      </p:pic>
    </p:spTree>
    <p:custDataLst>
      <p:tags r:id="rId1"/>
    </p:custDataLst>
    <p:extLst>
      <p:ext uri="{BB962C8B-B14F-4D97-AF65-F5344CB8AC3E}">
        <p14:creationId xmlns:p14="http://schemas.microsoft.com/office/powerpoint/2010/main" val="212493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CA8C7E10-CF87-47EF-8950-BA2A739450B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3"/>
          <a:stretch>
            <a:fillRect/>
          </a:stretch>
        </p:blipFill>
        <p:spPr>
          <a:xfrm>
            <a:off x="381368" y="1196752"/>
            <a:ext cx="6181725" cy="2047875"/>
          </a:xfrm>
          <a:prstGeom prst="rect">
            <a:avLst/>
          </a:prstGeom>
        </p:spPr>
      </p:pic>
      <p:sp>
        <p:nvSpPr>
          <p:cNvPr id="5" name="Title 4"/>
          <p:cNvSpPr>
            <a:spLocks noGrp="1"/>
          </p:cNvSpPr>
          <p:nvPr>
            <p:ph type="title"/>
          </p:nvPr>
        </p:nvSpPr>
        <p:spPr/>
        <p:txBody>
          <a:bodyPr/>
          <a:lstStyle/>
          <a:p>
            <a:r>
              <a:rPr lang="pl-PL"/>
              <a:t>Zapytanie HTTP</a:t>
            </a:r>
            <a:endParaRPr lang="pl-PL" dirty="0"/>
          </a:p>
        </p:txBody>
      </p:sp>
      <p:sp>
        <p:nvSpPr>
          <p:cNvPr id="2" name="Footer Placeholder 1"/>
          <p:cNvSpPr>
            <a:spLocks noGrp="1"/>
          </p:cNvSpPr>
          <p:nvPr>
            <p:ph type="ftr" sz="quarter" idx="15"/>
          </p:nvPr>
        </p:nvSpPr>
        <p:spPr/>
        <p:txBody>
          <a:bodyPr/>
          <a:lstStyle/>
          <a:p>
            <a:r>
              <a:rPr lang="pl-PL"/>
              <a:t>© 2019 Capgemini. All rights reserved.</a:t>
            </a:r>
            <a:endParaRPr lang="pl-PL" dirty="0"/>
          </a:p>
        </p:txBody>
      </p:sp>
      <p:sp>
        <p:nvSpPr>
          <p:cNvPr id="3" name="Slide Number Placeholder 2"/>
          <p:cNvSpPr>
            <a:spLocks noGrp="1"/>
          </p:cNvSpPr>
          <p:nvPr>
            <p:ph type="sldNum" sz="quarter" idx="16"/>
          </p:nvPr>
        </p:nvSpPr>
        <p:spPr/>
        <p:txBody>
          <a:bodyPr/>
          <a:lstStyle/>
          <a:p>
            <a:fld id="{DD205EFF-948D-4AF6-B54C-65639188FB5F}" type="slidenum">
              <a:rPr lang="pl-PL" smtClean="0"/>
              <a:pPr/>
              <a:t>5</a:t>
            </a:fld>
            <a:endParaRPr lang="pl-PL" dirty="0"/>
          </a:p>
        </p:txBody>
      </p:sp>
      <p:graphicFrame>
        <p:nvGraphicFramePr>
          <p:cNvPr id="10" name="Diagram 9"/>
          <p:cNvGraphicFramePr/>
          <p:nvPr>
            <p:extLst>
              <p:ext uri="{D42A27DB-BD31-4B8C-83A1-F6EECF244321}">
                <p14:modId xmlns:p14="http://schemas.microsoft.com/office/powerpoint/2010/main" val="2094491576"/>
              </p:ext>
            </p:extLst>
          </p:nvPr>
        </p:nvGraphicFramePr>
        <p:xfrm>
          <a:off x="3575720" y="3501008"/>
          <a:ext cx="7875492" cy="26642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ource">
            <a:extLst>
              <a:ext uri="{FF2B5EF4-FFF2-40B4-BE49-F238E27FC236}">
                <a16:creationId xmlns:a16="http://schemas.microsoft.com/office/drawing/2014/main" id="{77F18272-2CD4-4316-BDCE-C7F3F61E22C7}"/>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a:t>
            </a:r>
            <a:r>
              <a:rPr lang="pl-PL" sz="800" dirty="0">
                <a:latin typeface="Verdana" panose="020B0604030504040204" pitchFamily="34" charset="0"/>
                <a:hlinkClick r:id="rId9"/>
              </a:rPr>
              <a:t>https://tools.ietf.org/html/rfc2068</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905746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72D858B3-C415-430D-B9A4-A4B1485F089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a:t>
            </a:r>
            <a:r>
              <a:rPr lang="pl-PL"/>
              <a:t>rozpocząć?</a:t>
            </a:r>
            <a:endParaRPr lang="pl-PL" dirty="0"/>
          </a:p>
        </p:txBody>
      </p:sp>
      <p:sp>
        <p:nvSpPr>
          <p:cNvPr id="3" name="Text Placeholder 2"/>
          <p:cNvSpPr>
            <a:spLocks noGrp="1"/>
          </p:cNvSpPr>
          <p:nvPr>
            <p:ph type="body" sz="quarter" idx="13"/>
          </p:nvPr>
        </p:nvSpPr>
        <p:spPr/>
        <p:txBody>
          <a:bodyPr/>
          <a:lstStyle/>
          <a:p>
            <a:r>
              <a:rPr lang="pl-PL" dirty="0"/>
              <a:t>W przypadku projektów Spring Boot</a:t>
            </a:r>
          </a:p>
          <a:p>
            <a:pPr marL="342900" indent="-342900">
              <a:buAutoNum type="arabicPeriod"/>
            </a:pPr>
            <a:r>
              <a:rPr lang="pl-PL" dirty="0"/>
              <a:t>Dodaj w pom.xml:</a:t>
            </a:r>
          </a:p>
          <a:p>
            <a:endParaRPr lang="pl-PL" dirty="0"/>
          </a:p>
          <a:p>
            <a:r>
              <a:rPr lang="pl-PL" dirty="0"/>
              <a:t> 	</a:t>
            </a:r>
            <a:r>
              <a:rPr lang="pl-PL" dirty="0">
                <a:solidFill>
                  <a:schemeClr val="accent1">
                    <a:lumMod val="75000"/>
                  </a:schemeClr>
                </a:solidFill>
              </a:rPr>
              <a:t>Spring Boot Security</a:t>
            </a:r>
          </a:p>
          <a:p>
            <a:r>
              <a:rPr lang="pl-PL"/>
              <a:t>	</a:t>
            </a:r>
            <a:r>
              <a:rPr lang="pl-PL">
                <a:latin typeface="Consolas" panose="020B0609020204030204" pitchFamily="49" charset="0"/>
                <a:cs typeface="Consolas" panose="020B0609020204030204" pitchFamily="49" charset="0"/>
              </a:rPr>
              <a:t>&lt;dependency&gt;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pl-PL">
                <a:latin typeface="Consolas" panose="020B0609020204030204" pitchFamily="49" charset="0"/>
                <a:cs typeface="Consolas" panose="020B0609020204030204" pitchFamily="49" charset="0"/>
              </a:rPr>
              <a:t>	&lt;groupId&gt;org.springframework.boot&lt;/groupId&gt;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pl-PL">
                <a:latin typeface="Consolas" panose="020B0609020204030204" pitchFamily="49" charset="0"/>
                <a:cs typeface="Consolas" panose="020B0609020204030204" pitchFamily="49" charset="0"/>
              </a:rPr>
              <a:t>	&lt;artifactId&gt;</a:t>
            </a:r>
            <a:r>
              <a:rPr lang="pl-PL" b="1">
                <a:latin typeface="Consolas" panose="020B0609020204030204" pitchFamily="49" charset="0"/>
                <a:cs typeface="Consolas" panose="020B0609020204030204" pitchFamily="49" charset="0"/>
              </a:rPr>
              <a:t>spring-boot-starter-security</a:t>
            </a:r>
            <a:r>
              <a:rPr lang="pl-PL">
                <a:latin typeface="Consolas" panose="020B0609020204030204" pitchFamily="49" charset="0"/>
                <a:cs typeface="Consolas" panose="020B0609020204030204" pitchFamily="49" charset="0"/>
              </a:rPr>
              <a:t>&lt;/artifactId&gt; </a:t>
            </a:r>
            <a:r>
              <a:rPr lang="pl-PL" dirty="0">
                <a:latin typeface="Consolas" panose="020B0609020204030204" pitchFamily="49" charset="0"/>
                <a:cs typeface="Consolas" panose="020B0609020204030204" pitchFamily="49" charset="0"/>
              </a:rPr>
              <a:t>	</a:t>
            </a:r>
          </a:p>
          <a:p>
            <a:r>
              <a:rPr lang="pl-PL">
                <a:latin typeface="Consolas" panose="020B0609020204030204" pitchFamily="49" charset="0"/>
                <a:cs typeface="Consolas" panose="020B0609020204030204" pitchFamily="49" charset="0"/>
              </a:rPr>
              <a:t>	&lt;/dependency&gt;</a:t>
            </a:r>
            <a:endParaRPr lang="pl-PL" dirty="0">
              <a:latin typeface="Consolas" panose="020B0609020204030204" pitchFamily="49" charset="0"/>
              <a:cs typeface="Consolas" panose="020B0609020204030204" pitchFamily="49" charset="0"/>
            </a:endParaRPr>
          </a:p>
          <a:p>
            <a:endParaRPr lang="pl-PL" dirty="0"/>
          </a:p>
          <a:p>
            <a:r>
              <a:rPr lang="pl-PL" dirty="0"/>
              <a:t>	</a:t>
            </a:r>
            <a:r>
              <a:rPr lang="pl-PL" dirty="0">
                <a:solidFill>
                  <a:schemeClr val="accent1">
                    <a:lumMod val="75000"/>
                  </a:schemeClr>
                </a:solidFill>
              </a:rPr>
              <a:t>Thymeleaf Security</a:t>
            </a:r>
          </a:p>
          <a:p>
            <a:r>
              <a:rPr lang="pl-PL"/>
              <a:t>	</a:t>
            </a:r>
            <a:r>
              <a:rPr lang="pl-PL">
                <a:latin typeface="Consolas" panose="020B0609020204030204" pitchFamily="49" charset="0"/>
                <a:cs typeface="Consolas" panose="020B0609020204030204" pitchFamily="49" charset="0"/>
              </a:rPr>
              <a:t>&lt;dependency&gt;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pl-PL">
                <a:latin typeface="Consolas" panose="020B0609020204030204" pitchFamily="49" charset="0"/>
                <a:cs typeface="Consolas" panose="020B0609020204030204" pitchFamily="49" charset="0"/>
              </a:rPr>
              <a:t>	&lt;groupId&gt;org.thymeleaf.extras&lt;/groupId&gt;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pl-PL">
                <a:latin typeface="Consolas" panose="020B0609020204030204" pitchFamily="49" charset="0"/>
                <a:cs typeface="Consolas" panose="020B0609020204030204" pitchFamily="49" charset="0"/>
              </a:rPr>
              <a:t>	&lt;artifactId&gt;</a:t>
            </a:r>
            <a:r>
              <a:rPr lang="pl-PL" b="1">
                <a:latin typeface="Consolas" panose="020B0609020204030204" pitchFamily="49" charset="0"/>
                <a:cs typeface="Consolas" panose="020B0609020204030204" pitchFamily="49" charset="0"/>
              </a:rPr>
              <a:t>thymeleaf-extras-springsecurity5</a:t>
            </a:r>
            <a:r>
              <a:rPr lang="pl-PL">
                <a:latin typeface="Consolas" panose="020B0609020204030204" pitchFamily="49" charset="0"/>
                <a:cs typeface="Consolas" panose="020B0609020204030204" pitchFamily="49" charset="0"/>
              </a:rPr>
              <a:t>&lt;/artifactId&gt; </a:t>
            </a:r>
            <a:r>
              <a:rPr lang="pl-PL" dirty="0">
                <a:latin typeface="Consolas" panose="020B0609020204030204" pitchFamily="49" charset="0"/>
                <a:cs typeface="Consolas" panose="020B0609020204030204" pitchFamily="49" charset="0"/>
              </a:rPr>
              <a:t>	</a:t>
            </a:r>
          </a:p>
          <a:p>
            <a:r>
              <a:rPr lang="pl-PL">
                <a:latin typeface="Consolas" panose="020B0609020204030204" pitchFamily="49" charset="0"/>
                <a:cs typeface="Consolas" panose="020B0609020204030204" pitchFamily="49" charset="0"/>
              </a:rPr>
              <a:t>	&lt;/dependency&gt;</a:t>
            </a:r>
            <a:endParaRPr lang="pl-PL" dirty="0">
              <a:latin typeface="Consolas" panose="020B0609020204030204" pitchFamily="49" charset="0"/>
              <a:cs typeface="Consolas" panose="020B0609020204030204" pitchFamily="49" charset="0"/>
            </a:endParaRP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50</a:t>
            </a:fld>
            <a:endParaRPr lang="pl-PL" dirty="0"/>
          </a:p>
        </p:txBody>
      </p:sp>
    </p:spTree>
    <p:custDataLst>
      <p:tags r:id="rId1"/>
    </p:custDataLst>
    <p:extLst>
      <p:ext uri="{BB962C8B-B14F-4D97-AF65-F5344CB8AC3E}">
        <p14:creationId xmlns:p14="http://schemas.microsoft.com/office/powerpoint/2010/main" val="326806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E0BC0481-CEBA-4835-963B-5572FFC0C13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Security </a:t>
            </a:r>
            <a:r>
              <a:rPr lang="pl-PL"/>
              <a:t>w praktyce</a:t>
            </a:r>
            <a:endParaRPr lang="pl-PL" dirty="0"/>
          </a:p>
        </p:txBody>
      </p:sp>
      <p:sp>
        <p:nvSpPr>
          <p:cNvPr id="3" name="Text Placeholder 2"/>
          <p:cNvSpPr>
            <a:spLocks noGrp="1"/>
          </p:cNvSpPr>
          <p:nvPr>
            <p:ph type="body" sz="quarter" idx="13"/>
          </p:nvPr>
        </p:nvSpPr>
        <p:spPr/>
        <p:txBody>
          <a:bodyPr/>
          <a:lstStyle/>
          <a:p>
            <a:pPr algn="ctr">
              <a:lnSpc>
                <a:spcPct val="150000"/>
              </a:lnSpc>
            </a:pPr>
            <a:endParaRPr lang="pl-PL" sz="1800" b="1" dirty="0">
              <a:solidFill>
                <a:schemeClr val="tx2">
                  <a:lumMod val="75000"/>
                </a:schemeClr>
              </a:solidFill>
            </a:endParaRPr>
          </a:p>
          <a:p>
            <a:pPr algn="ctr">
              <a:lnSpc>
                <a:spcPct val="150000"/>
              </a:lnSpc>
            </a:pPr>
            <a:endParaRPr lang="pl-PL" sz="1800" b="1" dirty="0">
              <a:solidFill>
                <a:schemeClr val="tx2">
                  <a:lumMod val="75000"/>
                </a:schemeClr>
              </a:solidFill>
            </a:endParaRPr>
          </a:p>
          <a:p>
            <a:pPr algn="ctr">
              <a:lnSpc>
                <a:spcPct val="150000"/>
              </a:lnSpc>
            </a:pPr>
            <a:endParaRPr lang="pl-PL" sz="1800" b="1" dirty="0">
              <a:solidFill>
                <a:schemeClr val="tx2">
                  <a:lumMod val="75000"/>
                </a:schemeClr>
              </a:solidFill>
            </a:endParaRPr>
          </a:p>
          <a:p>
            <a:pPr algn="ctr">
              <a:lnSpc>
                <a:spcPct val="150000"/>
              </a:lnSpc>
            </a:pPr>
            <a:r>
              <a:rPr lang="pl-PL" sz="1800" b="1" dirty="0">
                <a:solidFill>
                  <a:schemeClr val="tx2">
                    <a:lumMod val="75000"/>
                  </a:schemeClr>
                </a:solidFill>
              </a:rPr>
              <a:t>@EnableWebSecurity </a:t>
            </a:r>
          </a:p>
          <a:p>
            <a:pPr algn="ctr">
              <a:lnSpc>
                <a:spcPct val="150000"/>
              </a:lnSpc>
            </a:pPr>
            <a:r>
              <a:rPr lang="pl-PL" dirty="0"/>
              <a:t>– adnotacja użyta w klasie konfiguracyjnej pozwala na aktywację konfiguracji Security</a:t>
            </a: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51</a:t>
            </a:fld>
            <a:endParaRPr lang="pl-PL" dirty="0"/>
          </a:p>
        </p:txBody>
      </p:sp>
    </p:spTree>
    <p:custDataLst>
      <p:tags r:id="rId1"/>
    </p:custDataLst>
    <p:extLst>
      <p:ext uri="{BB962C8B-B14F-4D97-AF65-F5344CB8AC3E}">
        <p14:creationId xmlns:p14="http://schemas.microsoft.com/office/powerpoint/2010/main" val="1952023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4B2F1DE6-FBFF-4BB6-8574-E08679CD131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Konfiguracja </a:t>
            </a:r>
            <a:r>
              <a:rPr lang="pl-PL"/>
              <a:t>Spring Security</a:t>
            </a:r>
            <a:endParaRPr lang="pl-PL" dirty="0"/>
          </a:p>
        </p:txBody>
      </p:sp>
      <p:sp>
        <p:nvSpPr>
          <p:cNvPr id="3" name="Text Placeholder 2"/>
          <p:cNvSpPr>
            <a:spLocks noGrp="1"/>
          </p:cNvSpPr>
          <p:nvPr>
            <p:ph type="body" sz="quarter" idx="13"/>
          </p:nvPr>
        </p:nvSpPr>
        <p:spPr>
          <a:xfrm>
            <a:off x="407989" y="1412875"/>
            <a:ext cx="11376024" cy="5040313"/>
          </a:xfrm>
        </p:spPr>
        <p:txBody>
          <a:bodyPr/>
          <a:lstStyle/>
          <a:p>
            <a:pPr marL="205631" lvl="1" indent="0">
              <a:buNone/>
            </a:pPr>
            <a:r>
              <a:rPr lang="pl-PL" dirty="0"/>
              <a:t>Klasa konfiguracyjna powinna </a:t>
            </a:r>
            <a:r>
              <a:rPr lang="pl-PL"/>
              <a:t>rozszerzać </a:t>
            </a:r>
            <a:r>
              <a:rPr lang="pl-PL" b="1"/>
              <a:t>WebSecurityConfigurerAdapter</a:t>
            </a:r>
            <a:r>
              <a:rPr lang="pl-PL" dirty="0">
                <a:solidFill>
                  <a:schemeClr val="tx2">
                    <a:lumMod val="75000"/>
                  </a:schemeClr>
                </a:solidFill>
              </a:rPr>
              <a:t>, </a:t>
            </a:r>
            <a:r>
              <a:rPr lang="pl-PL" dirty="0"/>
              <a:t>która jest odpowiedzialna </a:t>
            </a:r>
          </a:p>
          <a:p>
            <a:pPr marL="205631" lvl="1" indent="0">
              <a:buNone/>
            </a:pPr>
            <a:r>
              <a:rPr lang="pl-PL" dirty="0"/>
              <a:t>m.in. za tworzenie filtrów</a:t>
            </a: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52</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04" y="2387316"/>
            <a:ext cx="9107171" cy="126700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106538753"/>
              </p:ext>
            </p:extLst>
          </p:nvPr>
        </p:nvGraphicFramePr>
        <p:xfrm>
          <a:off x="627716" y="3993858"/>
          <a:ext cx="10724868" cy="1656080"/>
        </p:xfrm>
        <a:graphic>
          <a:graphicData uri="http://schemas.openxmlformats.org/drawingml/2006/table">
            <a:tbl>
              <a:tblPr firstRow="1" bandRow="1">
                <a:tableStyleId>{93296810-A885-4BE3-A3E7-6D5BEEA58F35}</a:tableStyleId>
              </a:tblPr>
              <a:tblGrid>
                <a:gridCol w="3706388">
                  <a:extLst>
                    <a:ext uri="{9D8B030D-6E8A-4147-A177-3AD203B41FA5}">
                      <a16:colId xmlns:a16="http://schemas.microsoft.com/office/drawing/2014/main" val="20000"/>
                    </a:ext>
                  </a:extLst>
                </a:gridCol>
                <a:gridCol w="7018480">
                  <a:extLst>
                    <a:ext uri="{9D8B030D-6E8A-4147-A177-3AD203B41FA5}">
                      <a16:colId xmlns:a16="http://schemas.microsoft.com/office/drawing/2014/main" val="20001"/>
                    </a:ext>
                  </a:extLst>
                </a:gridCol>
              </a:tblGrid>
              <a:tr h="370840">
                <a:tc>
                  <a:txBody>
                    <a:bodyPr/>
                    <a:lstStyle/>
                    <a:p>
                      <a:r>
                        <a:rPr lang="pl-PL" sz="1200"/>
                        <a:t>Metoda</a:t>
                      </a:r>
                      <a:endParaRPr lang="pl-PL" sz="1200" dirty="0"/>
                    </a:p>
                  </a:txBody>
                  <a:tcPr/>
                </a:tc>
                <a:tc>
                  <a:txBody>
                    <a:bodyPr/>
                    <a:lstStyle/>
                    <a:p>
                      <a:r>
                        <a:rPr lang="pl-PL" sz="1200"/>
                        <a:t>Opis</a:t>
                      </a:r>
                      <a:endParaRPr lang="pl-PL" sz="1200" dirty="0"/>
                    </a:p>
                  </a:txBody>
                  <a:tcPr/>
                </a:tc>
                <a:extLst>
                  <a:ext uri="{0D108BD9-81ED-4DB2-BD59-A6C34878D82A}">
                    <a16:rowId xmlns:a16="http://schemas.microsoft.com/office/drawing/2014/main" val="10000"/>
                  </a:ext>
                </a:extLst>
              </a:tr>
              <a:tr h="370840">
                <a:tc>
                  <a:txBody>
                    <a:bodyPr/>
                    <a:lstStyle/>
                    <a:p>
                      <a:r>
                        <a:rPr lang="pl-PL" sz="1200" dirty="0"/>
                        <a:t>configure(</a:t>
                      </a:r>
                      <a:r>
                        <a:rPr lang="pl-PL" sz="1200"/>
                        <a:t>WebSecurity)</a:t>
                      </a:r>
                      <a:endParaRPr lang="pl-PL" sz="1200" dirty="0"/>
                    </a:p>
                  </a:txBody>
                  <a:tcPr/>
                </a:tc>
                <a:tc>
                  <a:txBody>
                    <a:bodyPr/>
                    <a:lstStyle/>
                    <a:p>
                      <a:r>
                        <a:rPr lang="pl-PL" sz="1200" dirty="0"/>
                        <a:t>Jej nadpisanie</a:t>
                      </a:r>
                      <a:r>
                        <a:rPr lang="pl-PL" sz="1200" baseline="0" dirty="0"/>
                        <a:t> umożliwia konfigurację łańcucha filtrów Spring Security.</a:t>
                      </a:r>
                    </a:p>
                    <a:p>
                      <a:r>
                        <a:rPr lang="pl-PL" sz="1200" baseline="0" dirty="0"/>
                        <a:t>Np. ignorowanie niektórych żądań</a:t>
                      </a:r>
                    </a:p>
                  </a:txBody>
                  <a:tcPr/>
                </a:tc>
                <a:extLst>
                  <a:ext uri="{0D108BD9-81ED-4DB2-BD59-A6C34878D82A}">
                    <a16:rowId xmlns:a16="http://schemas.microsoft.com/office/drawing/2014/main" val="10001"/>
                  </a:ext>
                </a:extLst>
              </a:tr>
              <a:tr h="370840">
                <a:tc>
                  <a:txBody>
                    <a:bodyPr/>
                    <a:lstStyle/>
                    <a:p>
                      <a:r>
                        <a:rPr lang="pl-PL" sz="1200" dirty="0"/>
                        <a:t>configure(</a:t>
                      </a:r>
                      <a:r>
                        <a:rPr lang="pl-PL" sz="1200"/>
                        <a:t>HttpSecurity)</a:t>
                      </a:r>
                      <a:endParaRPr lang="pl-PL" sz="1200" dirty="0"/>
                    </a:p>
                  </a:txBody>
                  <a:tcPr/>
                </a:tc>
                <a:tc>
                  <a:txBody>
                    <a:bodyPr/>
                    <a:lstStyle/>
                    <a:p>
                      <a:r>
                        <a:rPr lang="pl-PL" sz="1200" dirty="0"/>
                        <a:t>Jej nadpisanie pozwala na konfigurację</a:t>
                      </a:r>
                      <a:r>
                        <a:rPr lang="pl-PL" sz="1200" baseline="0" dirty="0"/>
                        <a:t> sposobu zabezpieczenia żądań za pomocą </a:t>
                      </a:r>
                      <a:r>
                        <a:rPr lang="pl-PL" sz="1200" baseline="0" dirty="0" err="1"/>
                        <a:t>interceptorów</a:t>
                      </a:r>
                      <a:endParaRPr lang="pl-PL" sz="1200" dirty="0"/>
                    </a:p>
                  </a:txBody>
                  <a:tcPr/>
                </a:tc>
                <a:extLst>
                  <a:ext uri="{0D108BD9-81ED-4DB2-BD59-A6C34878D82A}">
                    <a16:rowId xmlns:a16="http://schemas.microsoft.com/office/drawing/2014/main" val="10002"/>
                  </a:ext>
                </a:extLst>
              </a:tr>
              <a:tr h="370840">
                <a:tc>
                  <a:txBody>
                    <a:bodyPr/>
                    <a:lstStyle/>
                    <a:p>
                      <a:r>
                        <a:rPr lang="pl-PL" sz="1200" dirty="0"/>
                        <a:t>configure(</a:t>
                      </a:r>
                      <a:r>
                        <a:rPr lang="pl-PL" sz="1200"/>
                        <a:t>AuthenticationManagerBuilder)</a:t>
                      </a:r>
                      <a:endParaRPr lang="pl-PL" sz="1200" dirty="0"/>
                    </a:p>
                  </a:txBody>
                  <a:tcPr/>
                </a:tc>
                <a:tc>
                  <a:txBody>
                    <a:bodyPr/>
                    <a:lstStyle/>
                    <a:p>
                      <a:r>
                        <a:rPr lang="pl-PL" sz="1200" dirty="0"/>
                        <a:t>Jej nadpisanie umożliwia</a:t>
                      </a:r>
                      <a:r>
                        <a:rPr lang="pl-PL" sz="1200" baseline="0" dirty="0"/>
                        <a:t> konfigurację usług szczegółów użytkownika</a:t>
                      </a:r>
                      <a:endParaRPr lang="pl-PL" sz="12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365846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86B9331B-F663-4ACC-95FE-24C73E180F9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Definiowanie ograniczeń</a:t>
            </a:r>
            <a:endParaRPr lang="pl-PL"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dirty="0"/>
              <a:t>W konfiguracji można nadpisywać domyślne wartości swoimi np. :</a:t>
            </a:r>
          </a:p>
          <a:p>
            <a:pPr lvl="2">
              <a:lnSpc>
                <a:spcPct val="150000"/>
              </a:lnSpc>
              <a:buFont typeface="Courier New" panose="02070309020205020404" pitchFamily="49" charset="0"/>
              <a:buChar char="o"/>
            </a:pPr>
            <a:r>
              <a:rPr lang="pl-PL" dirty="0"/>
              <a:t>Do jakich stron kto może mieć dostęp</a:t>
            </a:r>
          </a:p>
          <a:p>
            <a:pPr lvl="2">
              <a:lnSpc>
                <a:spcPct val="150000"/>
              </a:lnSpc>
              <a:buFont typeface="Courier New" panose="02070309020205020404" pitchFamily="49" charset="0"/>
              <a:buChar char="o"/>
            </a:pPr>
            <a:r>
              <a:rPr lang="pl-PL" dirty="0"/>
              <a:t>Jaka jest strona logowania</a:t>
            </a:r>
          </a:p>
          <a:p>
            <a:pPr lvl="2">
              <a:lnSpc>
                <a:spcPct val="150000"/>
              </a:lnSpc>
              <a:buFont typeface="Courier New" panose="02070309020205020404" pitchFamily="49" charset="0"/>
              <a:buChar char="o"/>
            </a:pPr>
            <a:r>
              <a:rPr lang="pl-PL" dirty="0"/>
              <a:t>Gdzie powinien zostać przekierowany użytkownik po poprawnym czy błędnym zalogowaniu</a:t>
            </a:r>
          </a:p>
          <a:p>
            <a:pPr lvl="2">
              <a:lnSpc>
                <a:spcPct val="150000"/>
              </a:lnSpc>
              <a:buFont typeface="Courier New" panose="02070309020205020404" pitchFamily="49" charset="0"/>
              <a:buChar char="o"/>
            </a:pPr>
            <a:r>
              <a:rPr lang="pl-PL" dirty="0"/>
              <a:t>Co się stanie gdy użytkownik nie ma do danej strony dostępu</a:t>
            </a:r>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53</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2" y="3429000"/>
            <a:ext cx="8944942" cy="2824719"/>
          </a:xfrm>
          <a:prstGeom prst="rect">
            <a:avLst/>
          </a:prstGeom>
        </p:spPr>
      </p:pic>
      <p:pic>
        <p:nvPicPr>
          <p:cNvPr id="9" name="Obraz 8">
            <a:extLst>
              <a:ext uri="{FF2B5EF4-FFF2-40B4-BE49-F238E27FC236}">
                <a16:creationId xmlns:a16="http://schemas.microsoft.com/office/drawing/2014/main" id="{3B87E718-A50C-4670-9AF1-710EBAF6FD6C}"/>
              </a:ext>
            </a:extLst>
          </p:cNvPr>
          <p:cNvPicPr>
            <a:picLocks noChangeAspect="1"/>
          </p:cNvPicPr>
          <p:nvPr/>
        </p:nvPicPr>
        <p:blipFill>
          <a:blip r:embed="rId4"/>
          <a:stretch>
            <a:fillRect/>
          </a:stretch>
        </p:blipFill>
        <p:spPr>
          <a:xfrm>
            <a:off x="1343472" y="3249026"/>
            <a:ext cx="8856984" cy="3238297"/>
          </a:xfrm>
          <a:prstGeom prst="rect">
            <a:avLst/>
          </a:prstGeom>
        </p:spPr>
      </p:pic>
    </p:spTree>
    <p:custDataLst>
      <p:tags r:id="rId1"/>
    </p:custDataLst>
    <p:extLst>
      <p:ext uri="{BB962C8B-B14F-4D97-AF65-F5344CB8AC3E}">
        <p14:creationId xmlns:p14="http://schemas.microsoft.com/office/powerpoint/2010/main" val="365149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07E5C86E-84DB-41BC-B909-93AEC7B32E6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Metody </a:t>
            </a:r>
            <a:r>
              <a:rPr lang="pl-PL"/>
              <a:t>zabezpieczenia ścieżek</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54</a:t>
            </a:fld>
            <a:endParaRPr lang="pl-PL" dirty="0"/>
          </a:p>
        </p:txBody>
      </p:sp>
      <p:graphicFrame>
        <p:nvGraphicFramePr>
          <p:cNvPr id="7" name="Table 6"/>
          <p:cNvGraphicFramePr>
            <a:graphicFrameLocks noGrp="1"/>
          </p:cNvGraphicFramePr>
          <p:nvPr>
            <p:extLst>
              <p:ext uri="{D42A27DB-BD31-4B8C-83A1-F6EECF244321}">
                <p14:modId xmlns:p14="http://schemas.microsoft.com/office/powerpoint/2010/main" val="1129376661"/>
              </p:ext>
            </p:extLst>
          </p:nvPr>
        </p:nvGraphicFramePr>
        <p:xfrm>
          <a:off x="553856" y="1268414"/>
          <a:ext cx="10724868" cy="4079240"/>
        </p:xfrm>
        <a:graphic>
          <a:graphicData uri="http://schemas.openxmlformats.org/drawingml/2006/table">
            <a:tbl>
              <a:tblPr firstRow="1" bandRow="1">
                <a:tableStyleId>{93296810-A885-4BE3-A3E7-6D5BEEA58F35}</a:tableStyleId>
              </a:tblPr>
              <a:tblGrid>
                <a:gridCol w="3706388">
                  <a:extLst>
                    <a:ext uri="{9D8B030D-6E8A-4147-A177-3AD203B41FA5}">
                      <a16:colId xmlns:a16="http://schemas.microsoft.com/office/drawing/2014/main" val="20000"/>
                    </a:ext>
                  </a:extLst>
                </a:gridCol>
                <a:gridCol w="7018480">
                  <a:extLst>
                    <a:ext uri="{9D8B030D-6E8A-4147-A177-3AD203B41FA5}">
                      <a16:colId xmlns:a16="http://schemas.microsoft.com/office/drawing/2014/main" val="20001"/>
                    </a:ext>
                  </a:extLst>
                </a:gridCol>
              </a:tblGrid>
              <a:tr h="370840">
                <a:tc>
                  <a:txBody>
                    <a:bodyPr/>
                    <a:lstStyle/>
                    <a:p>
                      <a:r>
                        <a:rPr lang="pl-PL" sz="1200"/>
                        <a:t>Metoda</a:t>
                      </a:r>
                      <a:endParaRPr lang="pl-PL" sz="1200" dirty="0"/>
                    </a:p>
                  </a:txBody>
                  <a:tcPr/>
                </a:tc>
                <a:tc>
                  <a:txBody>
                    <a:bodyPr/>
                    <a:lstStyle/>
                    <a:p>
                      <a:r>
                        <a:rPr lang="pl-PL" sz="1200" dirty="0"/>
                        <a:t>Do </a:t>
                      </a:r>
                      <a:r>
                        <a:rPr lang="pl-PL" sz="1200"/>
                        <a:t>czego służy</a:t>
                      </a:r>
                      <a:endParaRPr lang="pl-PL" sz="1200" dirty="0"/>
                    </a:p>
                  </a:txBody>
                  <a:tcPr/>
                </a:tc>
                <a:extLst>
                  <a:ext uri="{0D108BD9-81ED-4DB2-BD59-A6C34878D82A}">
                    <a16:rowId xmlns:a16="http://schemas.microsoft.com/office/drawing/2014/main" val="10000"/>
                  </a:ext>
                </a:extLst>
              </a:tr>
              <a:tr h="370840">
                <a:tc>
                  <a:txBody>
                    <a:bodyPr/>
                    <a:lstStyle/>
                    <a:p>
                      <a:r>
                        <a:rPr lang="pl-PL" sz="1200" dirty="0"/>
                        <a:t>access(</a:t>
                      </a:r>
                      <a:r>
                        <a:rPr lang="pl-PL" sz="1200"/>
                        <a:t>String)</a:t>
                      </a:r>
                      <a:endParaRPr lang="pl-PL" sz="1200" dirty="0"/>
                    </a:p>
                  </a:txBody>
                  <a:tcPr/>
                </a:tc>
                <a:tc>
                  <a:txBody>
                    <a:bodyPr/>
                    <a:lstStyle/>
                    <a:p>
                      <a:r>
                        <a:rPr lang="pl-PL" sz="1200" dirty="0"/>
                        <a:t>Umożliwia dostep, jeżeli wartość</a:t>
                      </a:r>
                      <a:r>
                        <a:rPr lang="pl-PL" sz="1200" baseline="0" dirty="0"/>
                        <a:t> wyrażenia SpEL </a:t>
                      </a:r>
                      <a:r>
                        <a:rPr lang="pl-PL" sz="1200" baseline="0"/>
                        <a:t>jest true</a:t>
                      </a:r>
                      <a:endParaRPr lang="pl-PL" sz="1200" dirty="0"/>
                    </a:p>
                  </a:txBody>
                  <a:tcPr/>
                </a:tc>
                <a:extLst>
                  <a:ext uri="{0D108BD9-81ED-4DB2-BD59-A6C34878D82A}">
                    <a16:rowId xmlns:a16="http://schemas.microsoft.com/office/drawing/2014/main" val="10001"/>
                  </a:ext>
                </a:extLst>
              </a:tr>
              <a:tr h="370840">
                <a:tc>
                  <a:txBody>
                    <a:bodyPr/>
                    <a:lstStyle/>
                    <a:p>
                      <a:r>
                        <a:rPr lang="pl-PL" sz="1200"/>
                        <a:t>anonymus()</a:t>
                      </a:r>
                      <a:endParaRPr lang="pl-PL" sz="1200" dirty="0"/>
                    </a:p>
                  </a:txBody>
                  <a:tcPr/>
                </a:tc>
                <a:tc>
                  <a:txBody>
                    <a:bodyPr/>
                    <a:lstStyle/>
                    <a:p>
                      <a:r>
                        <a:rPr lang="pl-PL" sz="1200" dirty="0"/>
                        <a:t>Umożliwia dostęp </a:t>
                      </a:r>
                      <a:r>
                        <a:rPr lang="pl-PL" sz="1200"/>
                        <a:t>anonimowym użytkownikom</a:t>
                      </a:r>
                      <a:endParaRPr lang="pl-PL" sz="1200" dirty="0"/>
                    </a:p>
                  </a:txBody>
                  <a:tcPr/>
                </a:tc>
                <a:extLst>
                  <a:ext uri="{0D108BD9-81ED-4DB2-BD59-A6C34878D82A}">
                    <a16:rowId xmlns:a16="http://schemas.microsoft.com/office/drawing/2014/main" val="10002"/>
                  </a:ext>
                </a:extLst>
              </a:tr>
              <a:tr h="370840">
                <a:tc>
                  <a:txBody>
                    <a:bodyPr/>
                    <a:lstStyle/>
                    <a:p>
                      <a:r>
                        <a:rPr lang="pl-PL" sz="1200"/>
                        <a:t>authenticated()</a:t>
                      </a:r>
                      <a:endParaRPr lang="pl-PL" sz="1200" dirty="0"/>
                    </a:p>
                  </a:txBody>
                  <a:tcPr/>
                </a:tc>
                <a:tc>
                  <a:txBody>
                    <a:bodyPr/>
                    <a:lstStyle/>
                    <a:p>
                      <a:r>
                        <a:rPr lang="pl-PL" sz="1200" dirty="0"/>
                        <a:t>Umożliwia dostęp </a:t>
                      </a:r>
                      <a:r>
                        <a:rPr lang="pl-PL" sz="1200"/>
                        <a:t>uwierzytelnionym</a:t>
                      </a:r>
                      <a:r>
                        <a:rPr lang="pl-PL" sz="1200" baseline="0"/>
                        <a:t> użytkownikom</a:t>
                      </a:r>
                      <a:endParaRPr lang="pl-PL" sz="1200" dirty="0"/>
                    </a:p>
                  </a:txBody>
                  <a:tcPr/>
                </a:tc>
                <a:extLst>
                  <a:ext uri="{0D108BD9-81ED-4DB2-BD59-A6C34878D82A}">
                    <a16:rowId xmlns:a16="http://schemas.microsoft.com/office/drawing/2014/main" val="10003"/>
                  </a:ext>
                </a:extLst>
              </a:tr>
              <a:tr h="370840">
                <a:tc>
                  <a:txBody>
                    <a:bodyPr/>
                    <a:lstStyle/>
                    <a:p>
                      <a:r>
                        <a:rPr lang="pl-PL" sz="1200"/>
                        <a:t>denyAll()</a:t>
                      </a:r>
                      <a:endParaRPr lang="pl-PL" sz="1200" dirty="0"/>
                    </a:p>
                  </a:txBody>
                  <a:tcPr/>
                </a:tc>
                <a:tc>
                  <a:txBody>
                    <a:bodyPr/>
                    <a:lstStyle/>
                    <a:p>
                      <a:r>
                        <a:rPr lang="pl-PL" sz="1200" dirty="0"/>
                        <a:t>Bezwarunkowo </a:t>
                      </a:r>
                      <a:r>
                        <a:rPr lang="pl-PL" sz="1200"/>
                        <a:t>odmawia dostępu</a:t>
                      </a:r>
                      <a:endParaRPr lang="pl-PL" sz="1200" dirty="0"/>
                    </a:p>
                  </a:txBody>
                  <a:tcPr/>
                </a:tc>
                <a:extLst>
                  <a:ext uri="{0D108BD9-81ED-4DB2-BD59-A6C34878D82A}">
                    <a16:rowId xmlns:a16="http://schemas.microsoft.com/office/drawing/2014/main" val="10004"/>
                  </a:ext>
                </a:extLst>
              </a:tr>
              <a:tr h="370840">
                <a:tc>
                  <a:txBody>
                    <a:bodyPr/>
                    <a:lstStyle/>
                    <a:p>
                      <a:r>
                        <a:rPr lang="pl-PL" sz="1200"/>
                        <a:t>fullyAuthenticated()</a:t>
                      </a:r>
                      <a:endParaRPr lang="pl-PL" sz="1200" dirty="0"/>
                    </a:p>
                  </a:txBody>
                  <a:tcPr/>
                </a:tc>
                <a:tc>
                  <a:txBody>
                    <a:bodyPr/>
                    <a:lstStyle/>
                    <a:p>
                      <a:r>
                        <a:rPr lang="pl-PL" sz="1200" dirty="0"/>
                        <a:t>Umożliwia dostęp w pełni uwierzytelnionym użytkownikom (</a:t>
                      </a:r>
                      <a:r>
                        <a:rPr lang="pl-PL" sz="1200"/>
                        <a:t>niezapamiętanym)</a:t>
                      </a:r>
                      <a:endParaRPr lang="pl-PL" sz="1200" dirty="0"/>
                    </a:p>
                  </a:txBody>
                  <a:tcPr/>
                </a:tc>
                <a:extLst>
                  <a:ext uri="{0D108BD9-81ED-4DB2-BD59-A6C34878D82A}">
                    <a16:rowId xmlns:a16="http://schemas.microsoft.com/office/drawing/2014/main" val="10005"/>
                  </a:ext>
                </a:extLst>
              </a:tr>
              <a:tr h="370840">
                <a:tc>
                  <a:txBody>
                    <a:bodyPr/>
                    <a:lstStyle/>
                    <a:p>
                      <a:r>
                        <a:rPr lang="pl-PL" sz="1200" dirty="0"/>
                        <a:t>hasAnyRole(</a:t>
                      </a:r>
                      <a:r>
                        <a:rPr lang="pl-PL" sz="1200"/>
                        <a:t>String...)</a:t>
                      </a:r>
                      <a:endParaRPr lang="pl-PL" sz="1200" dirty="0"/>
                    </a:p>
                  </a:txBody>
                  <a:tcPr/>
                </a:tc>
                <a:tc>
                  <a:txBody>
                    <a:bodyPr/>
                    <a:lstStyle/>
                    <a:p>
                      <a:r>
                        <a:rPr lang="pl-PL" sz="1200" dirty="0"/>
                        <a:t>Umożliwia</a:t>
                      </a:r>
                      <a:r>
                        <a:rPr lang="pl-PL" sz="1200" baseline="0" dirty="0"/>
                        <a:t> dostep użytkownikom, którzy posiadają przynajmniej jedną z </a:t>
                      </a:r>
                      <a:r>
                        <a:rPr lang="pl-PL" sz="1200" baseline="0"/>
                        <a:t>podanych ról</a:t>
                      </a:r>
                      <a:endParaRPr lang="pl-PL" sz="1200" dirty="0"/>
                    </a:p>
                  </a:txBody>
                  <a:tcPr/>
                </a:tc>
                <a:extLst>
                  <a:ext uri="{0D108BD9-81ED-4DB2-BD59-A6C34878D82A}">
                    <a16:rowId xmlns:a16="http://schemas.microsoft.com/office/drawing/2014/main" val="10006"/>
                  </a:ext>
                </a:extLst>
              </a:tr>
              <a:tr h="370840">
                <a:tc>
                  <a:txBody>
                    <a:bodyPr/>
                    <a:lstStyle/>
                    <a:p>
                      <a:r>
                        <a:rPr lang="pl-PL" sz="1200" dirty="0"/>
                        <a:t>hasIpAddress(</a:t>
                      </a:r>
                      <a:r>
                        <a:rPr lang="pl-PL" sz="1200"/>
                        <a:t>String)</a:t>
                      </a:r>
                      <a:endParaRPr lang="pl-PL" sz="1200" dirty="0"/>
                    </a:p>
                  </a:txBody>
                  <a:tcPr/>
                </a:tc>
                <a:tc>
                  <a:txBody>
                    <a:bodyPr/>
                    <a:lstStyle/>
                    <a:p>
                      <a:r>
                        <a:rPr lang="pl-PL" sz="1200" dirty="0"/>
                        <a:t>Umożliwia dostęp jeżeli żądanie</a:t>
                      </a:r>
                      <a:r>
                        <a:rPr lang="pl-PL" sz="1200" baseline="0" dirty="0"/>
                        <a:t> pochodzi z podanego </a:t>
                      </a:r>
                      <a:r>
                        <a:rPr lang="pl-PL" sz="1200" baseline="0"/>
                        <a:t>adresu IP</a:t>
                      </a:r>
                      <a:endParaRPr lang="pl-PL" sz="1200" dirty="0"/>
                    </a:p>
                  </a:txBody>
                  <a:tcPr/>
                </a:tc>
                <a:extLst>
                  <a:ext uri="{0D108BD9-81ED-4DB2-BD59-A6C34878D82A}">
                    <a16:rowId xmlns:a16="http://schemas.microsoft.com/office/drawing/2014/main" val="10007"/>
                  </a:ext>
                </a:extLst>
              </a:tr>
              <a:tr h="370840">
                <a:tc>
                  <a:txBody>
                    <a:bodyPr/>
                    <a:lstStyle/>
                    <a:p>
                      <a:r>
                        <a:rPr lang="pl-PL" sz="1200" dirty="0"/>
                        <a:t>hasRole(</a:t>
                      </a:r>
                      <a:r>
                        <a:rPr lang="pl-PL" sz="1200"/>
                        <a:t>String)</a:t>
                      </a:r>
                      <a:endParaRPr lang="pl-PL" sz="1200" dirty="0"/>
                    </a:p>
                  </a:txBody>
                  <a:tcPr/>
                </a:tc>
                <a:tc>
                  <a:txBody>
                    <a:bodyPr/>
                    <a:lstStyle/>
                    <a:p>
                      <a:r>
                        <a:rPr lang="pl-PL" sz="1200" dirty="0"/>
                        <a:t>Umożliwia</a:t>
                      </a:r>
                      <a:r>
                        <a:rPr lang="pl-PL" sz="1200" baseline="0" dirty="0"/>
                        <a:t> dostep użytkownikowi jeśli posiada </a:t>
                      </a:r>
                      <a:r>
                        <a:rPr lang="pl-PL" sz="1200" baseline="0"/>
                        <a:t>podaną rolę</a:t>
                      </a:r>
                      <a:endParaRPr lang="pl-PL" sz="1200" dirty="0"/>
                    </a:p>
                  </a:txBody>
                  <a:tcPr/>
                </a:tc>
                <a:extLst>
                  <a:ext uri="{0D108BD9-81ED-4DB2-BD59-A6C34878D82A}">
                    <a16:rowId xmlns:a16="http://schemas.microsoft.com/office/drawing/2014/main" val="10008"/>
                  </a:ext>
                </a:extLst>
              </a:tr>
              <a:tr h="370840">
                <a:tc>
                  <a:txBody>
                    <a:bodyPr/>
                    <a:lstStyle/>
                    <a:p>
                      <a:r>
                        <a:rPr lang="pl-PL" sz="1200"/>
                        <a:t>not()</a:t>
                      </a:r>
                      <a:endParaRPr lang="pl-PL" sz="1200" dirty="0"/>
                    </a:p>
                  </a:txBody>
                  <a:tcPr/>
                </a:tc>
                <a:tc>
                  <a:txBody>
                    <a:bodyPr/>
                    <a:lstStyle/>
                    <a:p>
                      <a:r>
                        <a:rPr lang="pl-PL" sz="1200" dirty="0"/>
                        <a:t>Neguje efekt wszystkich powyższych</a:t>
                      </a:r>
                      <a:r>
                        <a:rPr lang="pl-PL" sz="1200" baseline="0" dirty="0"/>
                        <a:t> </a:t>
                      </a:r>
                      <a:r>
                        <a:rPr lang="pl-PL" sz="1200" baseline="0"/>
                        <a:t>metod dostępu</a:t>
                      </a:r>
                      <a:endParaRPr lang="pl-PL" sz="1200" dirty="0"/>
                    </a:p>
                  </a:txBody>
                  <a:tcPr/>
                </a:tc>
                <a:extLst>
                  <a:ext uri="{0D108BD9-81ED-4DB2-BD59-A6C34878D82A}">
                    <a16:rowId xmlns:a16="http://schemas.microsoft.com/office/drawing/2014/main" val="10009"/>
                  </a:ext>
                </a:extLst>
              </a:tr>
              <a:tr h="370840">
                <a:tc>
                  <a:txBody>
                    <a:bodyPr/>
                    <a:lstStyle/>
                    <a:p>
                      <a:r>
                        <a:rPr lang="pl-PL" sz="1200"/>
                        <a:t>permitAll()</a:t>
                      </a:r>
                      <a:endParaRPr lang="pl-PL" sz="1200" dirty="0"/>
                    </a:p>
                  </a:txBody>
                  <a:tcPr/>
                </a:tc>
                <a:tc>
                  <a:txBody>
                    <a:bodyPr/>
                    <a:lstStyle/>
                    <a:p>
                      <a:r>
                        <a:rPr lang="pl-PL" sz="1200" dirty="0"/>
                        <a:t>Bezwarunkowo</a:t>
                      </a:r>
                      <a:r>
                        <a:rPr lang="pl-PL" sz="1200" baseline="0" dirty="0"/>
                        <a:t> </a:t>
                      </a:r>
                      <a:r>
                        <a:rPr lang="pl-PL" sz="1200" baseline="0"/>
                        <a:t>przyznaje dostep</a:t>
                      </a:r>
                      <a:endParaRPr lang="pl-PL" sz="1200" dirty="0"/>
                    </a:p>
                  </a:txBody>
                  <a:tcPr/>
                </a:tc>
                <a:extLst>
                  <a:ext uri="{0D108BD9-81ED-4DB2-BD59-A6C34878D82A}">
                    <a16:rowId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622820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312F2352-5897-48BF-8A02-F67AFB34B33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Definiowanie użytkowników</a:t>
            </a:r>
            <a:endParaRPr lang="pl-PL"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Uwierzytelnianie odbywa się przy pomocy tzw. authentication providers.</a:t>
            </a:r>
          </a:p>
          <a:p>
            <a:pPr marL="285750" indent="-285750">
              <a:lnSpc>
                <a:spcPct val="150000"/>
              </a:lnSpc>
              <a:buFont typeface="Courier New" panose="02070309020205020404" pitchFamily="49" charset="0"/>
              <a:buChar char="o"/>
            </a:pPr>
            <a:r>
              <a:rPr lang="pl-PL" dirty="0"/>
              <a:t>Dostawcy są przechowywani w kontenerze (AuthenticationManager)</a:t>
            </a:r>
          </a:p>
          <a:p>
            <a:pPr marL="285750" indent="-285750">
              <a:lnSpc>
                <a:spcPct val="150000"/>
              </a:lnSpc>
              <a:buFont typeface="Courier New" panose="02070309020205020404" pitchFamily="49" charset="0"/>
              <a:buChar char="o"/>
            </a:pPr>
            <a:r>
              <a:rPr lang="pl-PL" dirty="0"/>
              <a:t>Kontener może zawierać wiele różnych dostawców</a:t>
            </a:r>
          </a:p>
          <a:p>
            <a:pPr marL="285750" indent="-285750">
              <a:lnSpc>
                <a:spcPct val="150000"/>
              </a:lnSpc>
              <a:buFont typeface="Courier New" panose="02070309020205020404" pitchFamily="49" charset="0"/>
              <a:buChar char="o"/>
            </a:pPr>
            <a:r>
              <a:rPr lang="pl-PL" dirty="0"/>
              <a:t>Testowe dane użytkowników można umieścić bezpośrednio w kontekście aplikacji</a:t>
            </a:r>
          </a:p>
          <a:p>
            <a:pPr>
              <a:lnSpc>
                <a:spcPct val="150000"/>
              </a:lnSpc>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55</a:t>
            </a:fld>
            <a:endParaRPr lang="pl-PL"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501008"/>
            <a:ext cx="10058400" cy="1569593"/>
          </a:xfrm>
          <a:prstGeom prst="rect">
            <a:avLst/>
          </a:prstGeom>
        </p:spPr>
      </p:pic>
    </p:spTree>
    <p:custDataLst>
      <p:tags r:id="rId1"/>
    </p:custDataLst>
    <p:extLst>
      <p:ext uri="{BB962C8B-B14F-4D97-AF65-F5344CB8AC3E}">
        <p14:creationId xmlns:p14="http://schemas.microsoft.com/office/powerpoint/2010/main" val="1030920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209220DC-DB1D-4CFE-9025-8BFE6CC43D6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Metody konfiguracji </a:t>
            </a:r>
            <a:r>
              <a:rPr lang="pl-PL"/>
              <a:t>szczegółów użytkownika</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56</a:t>
            </a:fld>
            <a:endParaRPr lang="pl-PL" dirty="0"/>
          </a:p>
        </p:txBody>
      </p:sp>
      <p:graphicFrame>
        <p:nvGraphicFramePr>
          <p:cNvPr id="7" name="Table 6"/>
          <p:cNvGraphicFramePr>
            <a:graphicFrameLocks noGrp="1"/>
          </p:cNvGraphicFramePr>
          <p:nvPr>
            <p:extLst>
              <p:ext uri="{D42A27DB-BD31-4B8C-83A1-F6EECF244321}">
                <p14:modId xmlns:p14="http://schemas.microsoft.com/office/powerpoint/2010/main" val="262529923"/>
              </p:ext>
            </p:extLst>
          </p:nvPr>
        </p:nvGraphicFramePr>
        <p:xfrm>
          <a:off x="553856" y="1268414"/>
          <a:ext cx="10724868" cy="2595880"/>
        </p:xfrm>
        <a:graphic>
          <a:graphicData uri="http://schemas.openxmlformats.org/drawingml/2006/table">
            <a:tbl>
              <a:tblPr firstRow="1" bandRow="1">
                <a:tableStyleId>{93296810-A885-4BE3-A3E7-6D5BEEA58F35}</a:tableStyleId>
              </a:tblPr>
              <a:tblGrid>
                <a:gridCol w="3706388">
                  <a:extLst>
                    <a:ext uri="{9D8B030D-6E8A-4147-A177-3AD203B41FA5}">
                      <a16:colId xmlns:a16="http://schemas.microsoft.com/office/drawing/2014/main" val="20000"/>
                    </a:ext>
                  </a:extLst>
                </a:gridCol>
                <a:gridCol w="7018480">
                  <a:extLst>
                    <a:ext uri="{9D8B030D-6E8A-4147-A177-3AD203B41FA5}">
                      <a16:colId xmlns:a16="http://schemas.microsoft.com/office/drawing/2014/main" val="20001"/>
                    </a:ext>
                  </a:extLst>
                </a:gridCol>
              </a:tblGrid>
              <a:tr h="370840">
                <a:tc>
                  <a:txBody>
                    <a:bodyPr/>
                    <a:lstStyle/>
                    <a:p>
                      <a:r>
                        <a:rPr lang="pl-PL" sz="1200"/>
                        <a:t>Metoda</a:t>
                      </a:r>
                      <a:endParaRPr lang="pl-PL" sz="1200" dirty="0"/>
                    </a:p>
                  </a:txBody>
                  <a:tcPr/>
                </a:tc>
                <a:tc>
                  <a:txBody>
                    <a:bodyPr/>
                    <a:lstStyle/>
                    <a:p>
                      <a:r>
                        <a:rPr lang="pl-PL" sz="1200" dirty="0"/>
                        <a:t>Do </a:t>
                      </a:r>
                      <a:r>
                        <a:rPr lang="pl-PL" sz="1200"/>
                        <a:t>czego służy</a:t>
                      </a:r>
                      <a:endParaRPr lang="pl-PL" sz="1200" dirty="0"/>
                    </a:p>
                  </a:txBody>
                  <a:tcPr/>
                </a:tc>
                <a:extLst>
                  <a:ext uri="{0D108BD9-81ED-4DB2-BD59-A6C34878D82A}">
                    <a16:rowId xmlns:a16="http://schemas.microsoft.com/office/drawing/2014/main" val="10000"/>
                  </a:ext>
                </a:extLst>
              </a:tr>
              <a:tr h="370840">
                <a:tc>
                  <a:txBody>
                    <a:bodyPr/>
                    <a:lstStyle/>
                    <a:p>
                      <a:r>
                        <a:rPr lang="pl-PL" sz="1200" dirty="0"/>
                        <a:t>accountExpired(</a:t>
                      </a:r>
                      <a:r>
                        <a:rPr lang="pl-PL" sz="1200"/>
                        <a:t>boolean)</a:t>
                      </a:r>
                      <a:endParaRPr lang="pl-PL" sz="1200" dirty="0"/>
                    </a:p>
                  </a:txBody>
                  <a:tcPr/>
                </a:tc>
                <a:tc>
                  <a:txBody>
                    <a:bodyPr/>
                    <a:lstStyle/>
                    <a:p>
                      <a:r>
                        <a:rPr lang="pl-PL" sz="1200" dirty="0"/>
                        <a:t>Definiuje czy konto wygasło </a:t>
                      </a:r>
                      <a:r>
                        <a:rPr lang="pl-PL" sz="1200"/>
                        <a:t>czy nie</a:t>
                      </a:r>
                      <a:endParaRPr lang="pl-PL" sz="1200" dirty="0"/>
                    </a:p>
                  </a:txBody>
                  <a:tcPr/>
                </a:tc>
                <a:extLst>
                  <a:ext uri="{0D108BD9-81ED-4DB2-BD59-A6C34878D82A}">
                    <a16:rowId xmlns:a16="http://schemas.microsoft.com/office/drawing/2014/main" val="10001"/>
                  </a:ext>
                </a:extLst>
              </a:tr>
              <a:tr h="370840">
                <a:tc>
                  <a:txBody>
                    <a:bodyPr/>
                    <a:lstStyle/>
                    <a:p>
                      <a:r>
                        <a:rPr lang="pl-PL" sz="1200" dirty="0"/>
                        <a:t>accountLocked(</a:t>
                      </a:r>
                      <a:r>
                        <a:rPr lang="pl-PL" sz="1200"/>
                        <a:t>boolean)</a:t>
                      </a:r>
                      <a:endParaRPr lang="pl-PL" sz="1200" dirty="0"/>
                    </a:p>
                  </a:txBody>
                  <a:tcPr/>
                </a:tc>
                <a:tc>
                  <a:txBody>
                    <a:bodyPr/>
                    <a:lstStyle/>
                    <a:p>
                      <a:r>
                        <a:rPr lang="pl-PL" sz="1200" dirty="0"/>
                        <a:t>Definiuje czy konto zostało zablokowane </a:t>
                      </a:r>
                      <a:r>
                        <a:rPr lang="pl-PL" sz="1200"/>
                        <a:t>czy nie</a:t>
                      </a:r>
                      <a:endParaRPr lang="pl-PL" sz="1200" dirty="0"/>
                    </a:p>
                  </a:txBody>
                  <a:tcPr/>
                </a:tc>
                <a:extLst>
                  <a:ext uri="{0D108BD9-81ED-4DB2-BD59-A6C34878D82A}">
                    <a16:rowId xmlns:a16="http://schemas.microsoft.com/office/drawing/2014/main" val="10002"/>
                  </a:ext>
                </a:extLst>
              </a:tr>
              <a:tr h="370840">
                <a:tc>
                  <a:txBody>
                    <a:bodyPr/>
                    <a:lstStyle/>
                    <a:p>
                      <a:r>
                        <a:rPr lang="pl-PL" sz="1200"/>
                        <a:t>and()</a:t>
                      </a:r>
                      <a:endParaRPr lang="pl-PL" sz="1200" dirty="0"/>
                    </a:p>
                  </a:txBody>
                  <a:tcPr/>
                </a:tc>
                <a:tc>
                  <a:txBody>
                    <a:bodyPr/>
                    <a:lstStyle/>
                    <a:p>
                      <a:r>
                        <a:rPr lang="pl-PL" sz="1200" dirty="0"/>
                        <a:t>Uzywa się jej</a:t>
                      </a:r>
                      <a:r>
                        <a:rPr lang="pl-PL" sz="1200" baseline="0" dirty="0"/>
                        <a:t> do </a:t>
                      </a:r>
                      <a:r>
                        <a:rPr lang="pl-PL" sz="1200" baseline="0"/>
                        <a:t>łączenia konfiguracji</a:t>
                      </a:r>
                      <a:endParaRPr lang="pl-PL" sz="1200" dirty="0"/>
                    </a:p>
                  </a:txBody>
                  <a:tcPr/>
                </a:tc>
                <a:extLst>
                  <a:ext uri="{0D108BD9-81ED-4DB2-BD59-A6C34878D82A}">
                    <a16:rowId xmlns:a16="http://schemas.microsoft.com/office/drawing/2014/main" val="10003"/>
                  </a:ext>
                </a:extLst>
              </a:tr>
              <a:tr h="370840">
                <a:tc>
                  <a:txBody>
                    <a:bodyPr/>
                    <a:lstStyle/>
                    <a:p>
                      <a:r>
                        <a:rPr lang="pl-PL" sz="1200" dirty="0"/>
                        <a:t>disabled(</a:t>
                      </a:r>
                      <a:r>
                        <a:rPr lang="pl-PL" sz="1200"/>
                        <a:t>boolean)</a:t>
                      </a:r>
                      <a:endParaRPr lang="pl-PL" sz="1200" dirty="0"/>
                    </a:p>
                  </a:txBody>
                  <a:tcPr/>
                </a:tc>
                <a:tc>
                  <a:txBody>
                    <a:bodyPr/>
                    <a:lstStyle/>
                    <a:p>
                      <a:r>
                        <a:rPr lang="pl-PL" sz="1200" dirty="0"/>
                        <a:t>Definiuje</a:t>
                      </a:r>
                      <a:r>
                        <a:rPr lang="pl-PL" sz="1200" baseline="0" dirty="0"/>
                        <a:t> czy konto jest wyłączone </a:t>
                      </a:r>
                      <a:r>
                        <a:rPr lang="pl-PL" sz="1200" baseline="0"/>
                        <a:t>czy nie</a:t>
                      </a:r>
                      <a:endParaRPr lang="pl-PL" sz="1200" dirty="0"/>
                    </a:p>
                  </a:txBody>
                  <a:tcPr/>
                </a:tc>
                <a:extLst>
                  <a:ext uri="{0D108BD9-81ED-4DB2-BD59-A6C34878D82A}">
                    <a16:rowId xmlns:a16="http://schemas.microsoft.com/office/drawing/2014/main" val="10004"/>
                  </a:ext>
                </a:extLst>
              </a:tr>
              <a:tr h="370840">
                <a:tc>
                  <a:txBody>
                    <a:bodyPr/>
                    <a:lstStyle/>
                    <a:p>
                      <a:r>
                        <a:rPr lang="pl-PL" sz="1200" dirty="0"/>
                        <a:t>password(</a:t>
                      </a:r>
                      <a:r>
                        <a:rPr lang="pl-PL" sz="1200"/>
                        <a:t>String)</a:t>
                      </a:r>
                      <a:endParaRPr lang="pl-PL" sz="1200" dirty="0"/>
                    </a:p>
                  </a:txBody>
                  <a:tcPr/>
                </a:tc>
                <a:tc>
                  <a:txBody>
                    <a:bodyPr/>
                    <a:lstStyle/>
                    <a:p>
                      <a:r>
                        <a:rPr lang="pl-PL" sz="1200" dirty="0"/>
                        <a:t>Określa </a:t>
                      </a:r>
                      <a:r>
                        <a:rPr lang="pl-PL" sz="1200"/>
                        <a:t>hasło użytkownika</a:t>
                      </a:r>
                      <a:endParaRPr lang="pl-PL" sz="1200" dirty="0"/>
                    </a:p>
                  </a:txBody>
                  <a:tcPr/>
                </a:tc>
                <a:extLst>
                  <a:ext uri="{0D108BD9-81ED-4DB2-BD59-A6C34878D82A}">
                    <a16:rowId xmlns:a16="http://schemas.microsoft.com/office/drawing/2014/main" val="10005"/>
                  </a:ext>
                </a:extLst>
              </a:tr>
              <a:tr h="370840">
                <a:tc>
                  <a:txBody>
                    <a:bodyPr/>
                    <a:lstStyle/>
                    <a:p>
                      <a:r>
                        <a:rPr lang="pl-PL" sz="1200" dirty="0"/>
                        <a:t>roles(</a:t>
                      </a:r>
                      <a:r>
                        <a:rPr lang="pl-PL" sz="1200"/>
                        <a:t>String...)</a:t>
                      </a:r>
                      <a:endParaRPr lang="pl-PL" sz="1200" dirty="0"/>
                    </a:p>
                  </a:txBody>
                  <a:tcPr/>
                </a:tc>
                <a:tc>
                  <a:txBody>
                    <a:bodyPr/>
                    <a:lstStyle/>
                    <a:p>
                      <a:r>
                        <a:rPr lang="pl-PL" sz="1200" dirty="0"/>
                        <a:t>Określa jedną lub więcej ról </a:t>
                      </a:r>
                      <a:r>
                        <a:rPr lang="pl-PL" sz="1200"/>
                        <a:t>przypisanych</a:t>
                      </a:r>
                      <a:r>
                        <a:rPr lang="pl-PL" sz="1200" baseline="0"/>
                        <a:t> użytkownikowi</a:t>
                      </a:r>
                      <a:endParaRPr lang="pl-PL" sz="1200" dirty="0"/>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424145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C52343AE-71AD-4EE2-B0B9-AA0391831CE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Przykład - Uwierzytelnianie z wykorzystaniem </a:t>
            </a:r>
            <a:r>
              <a:rPr lang="pl-PL"/>
              <a:t>bazy danych</a:t>
            </a:r>
            <a:endParaRPr lang="pl-PL" dirty="0"/>
          </a:p>
        </p:txBody>
      </p:sp>
      <p:sp>
        <p:nvSpPr>
          <p:cNvPr id="3" name="Text Placeholder 2"/>
          <p:cNvSpPr>
            <a:spLocks noGrp="1"/>
          </p:cNvSpPr>
          <p:nvPr>
            <p:ph type="body" sz="quarter" idx="13"/>
          </p:nvPr>
        </p:nvSpPr>
        <p:spPr>
          <a:xfrm>
            <a:off x="407988" y="980728"/>
            <a:ext cx="11376025" cy="5040313"/>
          </a:xfrm>
        </p:spPr>
        <p:txBody>
          <a:bodyPr/>
          <a:lstStyle/>
          <a:p>
            <a:r>
              <a:rPr lang="pl-PL" dirty="0"/>
              <a:t>W klasie </a:t>
            </a:r>
            <a:r>
              <a:rPr lang="pl-PL" dirty="0" err="1"/>
              <a:t>WebSecurityConfig</a:t>
            </a:r>
            <a:r>
              <a:rPr lang="pl-PL" dirty="0"/>
              <a:t> (która dziedziczy po </a:t>
            </a:r>
            <a:r>
              <a:rPr lang="pl-PL" dirty="0" err="1"/>
              <a:t>WebSecurityConfigurerAdapter</a:t>
            </a:r>
            <a:r>
              <a:rPr lang="pl-PL" dirty="0"/>
              <a:t>):</a:t>
            </a:r>
          </a:p>
          <a:p>
            <a:pPr marL="285750" indent="-285750">
              <a:buFont typeface="Courier New" panose="02070309020205020404" pitchFamily="49" charset="0"/>
              <a:buChar char="o"/>
            </a:pPr>
            <a:r>
              <a:rPr lang="pl-PL" dirty="0"/>
              <a:t>Zdefiniuj PasswordEncoder dla aplikacji</a:t>
            </a:r>
          </a:p>
          <a:p>
            <a:pPr marL="285750" indent="-285750">
              <a:buFont typeface="Courier New" panose="02070309020205020404" pitchFamily="49" charset="0"/>
              <a:buChar char="o"/>
            </a:pPr>
            <a:r>
              <a:rPr lang="pl-PL" dirty="0"/>
              <a:t>Ustaw np. DaoAutehtnicationProvider jako metodę autentykacji</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57</a:t>
            </a:fld>
            <a:endParaRPr lang="pl-PL" dirty="0"/>
          </a:p>
        </p:txBody>
      </p:sp>
      <p:pic>
        <p:nvPicPr>
          <p:cNvPr id="20" name="Obraz 19">
            <a:extLst>
              <a:ext uri="{FF2B5EF4-FFF2-40B4-BE49-F238E27FC236}">
                <a16:creationId xmlns:a16="http://schemas.microsoft.com/office/drawing/2014/main" id="{6238E839-94C0-45C6-92D1-6117E4B6AF94}"/>
              </a:ext>
            </a:extLst>
          </p:cNvPr>
          <p:cNvPicPr>
            <a:picLocks noChangeAspect="1"/>
          </p:cNvPicPr>
          <p:nvPr/>
        </p:nvPicPr>
        <p:blipFill>
          <a:blip r:embed="rId3"/>
          <a:stretch>
            <a:fillRect/>
          </a:stretch>
        </p:blipFill>
        <p:spPr>
          <a:xfrm>
            <a:off x="3087359" y="1844824"/>
            <a:ext cx="6017282" cy="4462817"/>
          </a:xfrm>
          <a:prstGeom prst="rect">
            <a:avLst/>
          </a:prstGeom>
        </p:spPr>
      </p:pic>
    </p:spTree>
    <p:custDataLst>
      <p:tags r:id="rId1"/>
    </p:custDataLst>
    <p:extLst>
      <p:ext uri="{BB962C8B-B14F-4D97-AF65-F5344CB8AC3E}">
        <p14:creationId xmlns:p14="http://schemas.microsoft.com/office/powerpoint/2010/main" val="2334834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76C47CE7-D901-4533-B420-71519FED53A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Przykład - Uwierzytelnianie z wykorzystaniem </a:t>
            </a:r>
            <a:r>
              <a:rPr lang="pl-PL"/>
              <a:t>bazy danych</a:t>
            </a:r>
            <a:endParaRPr lang="pl-PL" dirty="0"/>
          </a:p>
        </p:txBody>
      </p:sp>
      <p:sp>
        <p:nvSpPr>
          <p:cNvPr id="3" name="Text Placeholder 2"/>
          <p:cNvSpPr>
            <a:spLocks noGrp="1"/>
          </p:cNvSpPr>
          <p:nvPr>
            <p:ph type="body" sz="quarter" idx="13"/>
          </p:nvPr>
        </p:nvSpPr>
        <p:spPr>
          <a:xfrm>
            <a:off x="407988" y="1059585"/>
            <a:ext cx="11376025" cy="5393603"/>
          </a:xfrm>
        </p:spPr>
        <p:txBody>
          <a:bodyPr/>
          <a:lstStyle/>
          <a:p>
            <a:pPr marL="285750" indent="-285750">
              <a:buFont typeface="Courier New" panose="02070309020205020404" pitchFamily="49" charset="0"/>
              <a:buChar char="o"/>
            </a:pPr>
            <a:r>
              <a:rPr lang="pl-PL" dirty="0"/>
              <a:t>Zaimplementuj własny UserDetailsServiceImpl (musi implementować </a:t>
            </a:r>
            <a:r>
              <a:rPr lang="pl-PL" b="1" dirty="0"/>
              <a:t>UserDetailsService</a:t>
            </a:r>
            <a:r>
              <a:rPr lang="pl-PL" dirty="0"/>
              <a:t>) który odpowiednio zmapuje obiekty z Twojej bazy danych na wymagany przez Spring Security </a:t>
            </a:r>
            <a:r>
              <a:rPr lang="pl-PL"/>
              <a:t>obiekt UserDetails</a:t>
            </a: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58</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643" y="1681943"/>
            <a:ext cx="7881293" cy="4945242"/>
          </a:xfrm>
          <a:prstGeom prst="rect">
            <a:avLst/>
          </a:prstGeom>
        </p:spPr>
      </p:pic>
    </p:spTree>
    <p:custDataLst>
      <p:tags r:id="rId1"/>
    </p:custDataLst>
    <p:extLst>
      <p:ext uri="{BB962C8B-B14F-4D97-AF65-F5344CB8AC3E}">
        <p14:creationId xmlns:p14="http://schemas.microsoft.com/office/powerpoint/2010/main" val="1483402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C0">
            <a:extLst>
              <a:ext uri="{FF2B5EF4-FFF2-40B4-BE49-F238E27FC236}">
                <a16:creationId xmlns:a16="http://schemas.microsoft.com/office/drawing/2014/main" id="{E0FA0C20-CEA6-4BE9-9838-1602E14FC3E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Zabezpieczanie metod</a:t>
            </a:r>
            <a:endParaRPr lang="pl-PL" dirty="0"/>
          </a:p>
        </p:txBody>
      </p:sp>
      <p:sp>
        <p:nvSpPr>
          <p:cNvPr id="3" name="Text Placeholder 2"/>
          <p:cNvSpPr>
            <a:spLocks noGrp="1"/>
          </p:cNvSpPr>
          <p:nvPr>
            <p:ph type="body" sz="quarter" idx="13"/>
          </p:nvPr>
        </p:nvSpPr>
        <p:spPr/>
        <p:txBody>
          <a:bodyPr/>
          <a:lstStyle/>
          <a:p>
            <a:pPr marL="285750" lvl="0" indent="-285750" eaLnBrk="0" fontAlgn="base" hangingPunct="0">
              <a:spcBef>
                <a:spcPct val="0"/>
              </a:spcBef>
              <a:spcAft>
                <a:spcPct val="0"/>
              </a:spcAft>
              <a:buFont typeface="Courier New" panose="02070309020205020404" pitchFamily="49" charset="0"/>
              <a:buChar char="o"/>
            </a:pPr>
            <a:r>
              <a:rPr lang="pl-PL" altLang="de-DE" dirty="0">
                <a:latin typeface="Arial" panose="020B0604020202020204" pitchFamily="34" charset="0"/>
              </a:rPr>
              <a:t>Najczęstszym sposobem wprowadzania zabezpieczeń na poziomie metod jest wykorzystanie specjalnej adnotacji </a:t>
            </a:r>
            <a:r>
              <a:rPr lang="pl-PL" altLang="de-DE" b="1" dirty="0">
                <a:solidFill>
                  <a:schemeClr val="accent2"/>
                </a:solidFill>
                <a:latin typeface="Arial" panose="020B0604020202020204" pitchFamily="34" charset="0"/>
              </a:rPr>
              <a:t>@Secured</a:t>
            </a: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lvl="0" eaLnBrk="0" fontAlgn="base" hangingPunct="0">
              <a:spcBef>
                <a:spcPct val="0"/>
              </a:spcBef>
              <a:spcAft>
                <a:spcPct val="0"/>
              </a:spcAft>
            </a:pPr>
            <a:endParaRPr lang="pl-PL" altLang="de-DE" b="1" dirty="0">
              <a:solidFill>
                <a:schemeClr val="accent2"/>
              </a:solidFill>
              <a:latin typeface="Arial" panose="020B0604020202020204" pitchFamily="34" charset="0"/>
            </a:endParaRPr>
          </a:p>
          <a:p>
            <a:pPr marL="285750" lvl="0" indent="-285750" eaLnBrk="0" fontAlgn="base" hangingPunct="0">
              <a:spcBef>
                <a:spcPct val="0"/>
              </a:spcBef>
              <a:spcAft>
                <a:spcPct val="0"/>
              </a:spcAft>
              <a:buFont typeface="Courier New" panose="02070309020205020404" pitchFamily="49" charset="0"/>
              <a:buChar char="o"/>
            </a:pPr>
            <a:r>
              <a:rPr lang="pl-PL" altLang="de-DE" dirty="0">
                <a:latin typeface="Arial" panose="020B0604020202020204" pitchFamily="34" charset="0"/>
              </a:rPr>
              <a:t>Kluczem do włączenia zabezpieczeń Springa na poziomie metod jest oznaczenie klasy konfiguracyjnej adnotacją </a:t>
            </a:r>
            <a:r>
              <a:rPr lang="pl-PL" altLang="de-DE" b="1" dirty="0">
                <a:solidFill>
                  <a:schemeClr val="accent2"/>
                </a:solidFill>
                <a:latin typeface="Arial" panose="020B0604020202020204" pitchFamily="34" charset="0"/>
              </a:rPr>
              <a:t>@EnableGlobalMethodSecurity</a:t>
            </a:r>
          </a:p>
          <a:p>
            <a:pPr marL="285750" lvl="0" indent="-285750" eaLnBrk="0" fontAlgn="base" hangingPunct="0">
              <a:spcBef>
                <a:spcPct val="0"/>
              </a:spcBef>
              <a:spcAft>
                <a:spcPct val="0"/>
              </a:spcAft>
              <a:buFont typeface="Courier New" panose="02070309020205020404" pitchFamily="49" charset="0"/>
              <a:buChar char="o"/>
            </a:pPr>
            <a:endParaRPr lang="pl-PL" altLang="de-DE" b="1" dirty="0">
              <a:solidFill>
                <a:schemeClr val="accent2"/>
              </a:solidFill>
              <a:latin typeface="Arial" panose="020B0604020202020204" pitchFamily="34" charset="0"/>
            </a:endParaRP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59</a:t>
            </a:fld>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71" y="1988840"/>
            <a:ext cx="4029637" cy="173379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9656" y="4658421"/>
            <a:ext cx="6639852" cy="876422"/>
          </a:xfrm>
          <a:prstGeom prst="rect">
            <a:avLst/>
          </a:prstGeom>
        </p:spPr>
      </p:pic>
    </p:spTree>
    <p:custDataLst>
      <p:tags r:id="rId1"/>
    </p:custDataLst>
    <p:extLst>
      <p:ext uri="{BB962C8B-B14F-4D97-AF65-F5344CB8AC3E}">
        <p14:creationId xmlns:p14="http://schemas.microsoft.com/office/powerpoint/2010/main" val="266346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C0">
            <a:extLst>
              <a:ext uri="{FF2B5EF4-FFF2-40B4-BE49-F238E27FC236}">
                <a16:creationId xmlns:a16="http://schemas.microsoft.com/office/drawing/2014/main" id="{05C489F3-1D9C-4ACC-BE89-14E337A5BB1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Nagłówki HTTP</a:t>
            </a:r>
            <a:endParaRPr lang="pl-PL" dirty="0"/>
          </a:p>
        </p:txBody>
      </p:sp>
      <p:sp>
        <p:nvSpPr>
          <p:cNvPr id="3" name="Text Placeholder 2"/>
          <p:cNvSpPr>
            <a:spLocks noGrp="1"/>
          </p:cNvSpPr>
          <p:nvPr>
            <p:ph type="body" sz="quarter" idx="13"/>
          </p:nvPr>
        </p:nvSpPr>
        <p:spPr>
          <a:xfrm>
            <a:off x="407988" y="1121155"/>
            <a:ext cx="11376025" cy="5332033"/>
          </a:xfrm>
        </p:spPr>
        <p:txBody>
          <a:bodyPr/>
          <a:lstStyle/>
          <a:p>
            <a:pPr marL="285750" indent="-285750">
              <a:buFont typeface="Courier New" panose="02070309020205020404" pitchFamily="49" charset="0"/>
              <a:buChar char="o"/>
            </a:pPr>
            <a:r>
              <a:rPr lang="pl-PL" dirty="0"/>
              <a:t>Metadane</a:t>
            </a:r>
          </a:p>
          <a:p>
            <a:pPr marL="285750" indent="-285750">
              <a:buFont typeface="Courier New" panose="02070309020205020404" pitchFamily="49" charset="0"/>
              <a:buChar char="o"/>
            </a:pPr>
            <a:r>
              <a:rPr lang="pl-PL" dirty="0"/>
              <a:t>Przesyłane w postaci par klucz:wartość</a:t>
            </a:r>
          </a:p>
          <a:p>
            <a:pPr marL="285750" indent="-285750">
              <a:buFont typeface="Courier New" panose="02070309020205020404" pitchFamily="49" charset="0"/>
              <a:buChar char="o"/>
            </a:pPr>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6</a:t>
            </a:fld>
            <a:endParaRPr lang="pl-PL" dirty="0"/>
          </a:p>
        </p:txBody>
      </p:sp>
      <p:graphicFrame>
        <p:nvGraphicFramePr>
          <p:cNvPr id="7" name="Table 6"/>
          <p:cNvGraphicFramePr>
            <a:graphicFrameLocks noGrp="1"/>
          </p:cNvGraphicFramePr>
          <p:nvPr>
            <p:extLst>
              <p:ext uri="{D42A27DB-BD31-4B8C-83A1-F6EECF244321}">
                <p14:modId xmlns:p14="http://schemas.microsoft.com/office/powerpoint/2010/main" val="3023986835"/>
              </p:ext>
            </p:extLst>
          </p:nvPr>
        </p:nvGraphicFramePr>
        <p:xfrm>
          <a:off x="615797" y="1665440"/>
          <a:ext cx="10960406" cy="4571872"/>
        </p:xfrm>
        <a:graphic>
          <a:graphicData uri="http://schemas.openxmlformats.org/drawingml/2006/table">
            <a:tbl>
              <a:tblPr firstRow="1">
                <a:tableStyleId>{93296810-A885-4BE3-A3E7-6D5BEEA58F35}</a:tableStyleId>
              </a:tblPr>
              <a:tblGrid>
                <a:gridCol w="1455350">
                  <a:extLst>
                    <a:ext uri="{9D8B030D-6E8A-4147-A177-3AD203B41FA5}">
                      <a16:colId xmlns:a16="http://schemas.microsoft.com/office/drawing/2014/main" val="20000"/>
                    </a:ext>
                  </a:extLst>
                </a:gridCol>
                <a:gridCol w="3952046">
                  <a:extLst>
                    <a:ext uri="{9D8B030D-6E8A-4147-A177-3AD203B41FA5}">
                      <a16:colId xmlns:a16="http://schemas.microsoft.com/office/drawing/2014/main" val="20001"/>
                    </a:ext>
                  </a:extLst>
                </a:gridCol>
                <a:gridCol w="3653468">
                  <a:extLst>
                    <a:ext uri="{9D8B030D-6E8A-4147-A177-3AD203B41FA5}">
                      <a16:colId xmlns:a16="http://schemas.microsoft.com/office/drawing/2014/main" val="20002"/>
                    </a:ext>
                  </a:extLst>
                </a:gridCol>
                <a:gridCol w="1002913">
                  <a:extLst>
                    <a:ext uri="{9D8B030D-6E8A-4147-A177-3AD203B41FA5}">
                      <a16:colId xmlns:a16="http://schemas.microsoft.com/office/drawing/2014/main" val="20003"/>
                    </a:ext>
                  </a:extLst>
                </a:gridCol>
                <a:gridCol w="896629">
                  <a:extLst>
                    <a:ext uri="{9D8B030D-6E8A-4147-A177-3AD203B41FA5}">
                      <a16:colId xmlns:a16="http://schemas.microsoft.com/office/drawing/2014/main" val="20004"/>
                    </a:ext>
                  </a:extLst>
                </a:gridCol>
              </a:tblGrid>
              <a:tr h="179624">
                <a:tc>
                  <a:txBody>
                    <a:bodyPr/>
                    <a:lstStyle/>
                    <a:p>
                      <a:pPr algn="ctr" fontAlgn="base"/>
                      <a:r>
                        <a:rPr lang="pl-PL" sz="1050">
                          <a:effectLst/>
                        </a:rPr>
                        <a:t>Nagłówek</a:t>
                      </a:r>
                      <a:endParaRPr lang="pl-PL" sz="1050" b="1" dirty="0">
                        <a:effectLst/>
                        <a:latin typeface="+mj-lt"/>
                      </a:endParaRPr>
                    </a:p>
                  </a:txBody>
                  <a:tcPr marL="28190" marR="28190" marT="14095" marB="14095" anchor="ctr"/>
                </a:tc>
                <a:tc>
                  <a:txBody>
                    <a:bodyPr/>
                    <a:lstStyle/>
                    <a:p>
                      <a:pPr algn="ctr" fontAlgn="base"/>
                      <a:r>
                        <a:rPr lang="pl-PL" sz="1050">
                          <a:effectLst/>
                        </a:rPr>
                        <a:t>Opis</a:t>
                      </a:r>
                      <a:endParaRPr lang="pl-PL" sz="1050" b="1" dirty="0">
                        <a:effectLst/>
                        <a:latin typeface="+mj-lt"/>
                      </a:endParaRPr>
                    </a:p>
                  </a:txBody>
                  <a:tcPr marL="28190" marR="28190" marT="14095" marB="14095" anchor="ctr"/>
                </a:tc>
                <a:tc>
                  <a:txBody>
                    <a:bodyPr/>
                    <a:lstStyle/>
                    <a:p>
                      <a:pPr algn="ctr" fontAlgn="base"/>
                      <a:r>
                        <a:rPr lang="pl-PL" sz="1050">
                          <a:effectLst/>
                        </a:rPr>
                        <a:t>Przykład</a:t>
                      </a:r>
                      <a:endParaRPr lang="pl-PL" sz="1050" b="1" dirty="0">
                        <a:effectLst/>
                        <a:latin typeface="+mj-lt"/>
                      </a:endParaRPr>
                    </a:p>
                  </a:txBody>
                  <a:tcPr marL="28190" marR="28190" marT="14095" marB="14095" anchor="ctr"/>
                </a:tc>
                <a:tc>
                  <a:txBody>
                    <a:bodyPr/>
                    <a:lstStyle/>
                    <a:p>
                      <a:pPr algn="ctr" fontAlgn="base"/>
                      <a:r>
                        <a:rPr lang="pl-PL" sz="1050">
                          <a:effectLst/>
                        </a:rPr>
                        <a:t>Request</a:t>
                      </a:r>
                      <a:endParaRPr lang="pl-PL" sz="1050" b="1" dirty="0">
                        <a:effectLst/>
                        <a:latin typeface="+mj-lt"/>
                      </a:endParaRPr>
                    </a:p>
                  </a:txBody>
                  <a:tcPr marL="28190" marR="28190" marT="14095" marB="14095" anchor="ctr"/>
                </a:tc>
                <a:tc>
                  <a:txBody>
                    <a:bodyPr/>
                    <a:lstStyle/>
                    <a:p>
                      <a:pPr algn="ctr" fontAlgn="base"/>
                      <a:r>
                        <a:rPr lang="pl-PL" sz="1050">
                          <a:effectLst/>
                        </a:rPr>
                        <a:t>Response</a:t>
                      </a:r>
                      <a:endParaRPr lang="pl-PL" sz="1050" b="1" dirty="0">
                        <a:effectLst/>
                        <a:latin typeface="+mj-lt"/>
                      </a:endParaRPr>
                    </a:p>
                  </a:txBody>
                  <a:tcPr marL="28190" marR="28190" marT="14095" marB="14095" anchor="ctr"/>
                </a:tc>
                <a:extLst>
                  <a:ext uri="{0D108BD9-81ED-4DB2-BD59-A6C34878D82A}">
                    <a16:rowId xmlns:a16="http://schemas.microsoft.com/office/drawing/2014/main" val="10000"/>
                  </a:ext>
                </a:extLst>
              </a:tr>
              <a:tr h="210002">
                <a:tc>
                  <a:txBody>
                    <a:bodyPr/>
                    <a:lstStyle/>
                    <a:p>
                      <a:pPr algn="l" fontAlgn="base"/>
                      <a:r>
                        <a:rPr lang="pl-PL" sz="1050" dirty="0">
                          <a:effectLst/>
                        </a:rPr>
                        <a:t>Content-</a:t>
                      </a:r>
                      <a:r>
                        <a:rPr lang="pl-PL" sz="1050" dirty="0" err="1">
                          <a:effectLst/>
                        </a:rPr>
                        <a:t>Type</a:t>
                      </a:r>
                      <a:endParaRPr lang="pl-PL" sz="1050" b="0" dirty="0">
                        <a:effectLst/>
                        <a:latin typeface="+mj-lt"/>
                      </a:endParaRPr>
                    </a:p>
                  </a:txBody>
                  <a:tcPr marL="28190" marR="28190" marT="14095" marB="14095" anchor="ctr"/>
                </a:tc>
                <a:tc>
                  <a:txBody>
                    <a:bodyPr/>
                    <a:lstStyle/>
                    <a:p>
                      <a:pPr algn="l" fontAlgn="base"/>
                      <a:r>
                        <a:rPr lang="pl-PL" sz="1050" dirty="0">
                          <a:effectLst/>
                        </a:rPr>
                        <a:t>określa, jakiego typu dane są przesyłane</a:t>
                      </a:r>
                      <a:endParaRPr lang="pl-PL" sz="1050" b="0" dirty="0">
                        <a:effectLst/>
                        <a:latin typeface="+mj-lt"/>
                      </a:endParaRPr>
                    </a:p>
                  </a:txBody>
                  <a:tcPr marL="28190" marR="28190" marT="14095" marB="14095" anchor="ctr"/>
                </a:tc>
                <a:tc>
                  <a:txBody>
                    <a:bodyPr/>
                    <a:lstStyle/>
                    <a:p>
                      <a:pPr algn="l" fontAlgn="base"/>
                      <a:r>
                        <a:rPr lang="pl-PL" sz="1050">
                          <a:effectLst/>
                        </a:rPr>
                        <a:t>Content-Type: application/json</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X </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baseline="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10001"/>
                  </a:ext>
                </a:extLst>
              </a:tr>
              <a:tr h="332345">
                <a:tc>
                  <a:txBody>
                    <a:bodyPr/>
                    <a:lstStyle/>
                    <a:p>
                      <a:pPr algn="l" fontAlgn="base"/>
                      <a:r>
                        <a:rPr lang="pl-PL" sz="1050" dirty="0">
                          <a:effectLst/>
                        </a:rPr>
                        <a:t>Content-</a:t>
                      </a:r>
                      <a:r>
                        <a:rPr lang="pl-PL" sz="1050" dirty="0" err="1">
                          <a:effectLst/>
                        </a:rPr>
                        <a:t>Length</a:t>
                      </a:r>
                      <a:endParaRPr lang="pl-PL" sz="1050" b="0" dirty="0">
                        <a:effectLst/>
                        <a:latin typeface="+mj-lt"/>
                      </a:endParaRPr>
                    </a:p>
                  </a:txBody>
                  <a:tcPr marL="28190" marR="28190" marT="14095" marB="14095" anchor="ctr"/>
                </a:tc>
                <a:tc>
                  <a:txBody>
                    <a:bodyPr/>
                    <a:lstStyle/>
                    <a:p>
                      <a:pPr algn="l" fontAlgn="base"/>
                      <a:r>
                        <a:rPr lang="pl-PL" sz="1050" dirty="0">
                          <a:effectLst/>
                        </a:rPr>
                        <a:t>zawiera informacje ile danych jest przesyłanych (</a:t>
                      </a:r>
                      <a:r>
                        <a:rPr lang="pl-PL" sz="1050" dirty="0" err="1">
                          <a:effectLst/>
                        </a:rPr>
                        <a:t>bytes</a:t>
                      </a:r>
                      <a:r>
                        <a:rPr lang="pl-PL" sz="1050" dirty="0">
                          <a:effectLst/>
                        </a:rPr>
                        <a:t>)</a:t>
                      </a:r>
                      <a:endParaRPr lang="pl-PL" sz="1050" b="0" dirty="0">
                        <a:effectLst/>
                        <a:latin typeface="+mj-lt"/>
                      </a:endParaRPr>
                    </a:p>
                  </a:txBody>
                  <a:tcPr marL="28190" marR="28190" marT="14095" marB="14095" anchor="ctr"/>
                </a:tc>
                <a:tc>
                  <a:txBody>
                    <a:bodyPr/>
                    <a:lstStyle/>
                    <a:p>
                      <a:pPr algn="l" fontAlgn="base"/>
                      <a:r>
                        <a:rPr lang="pl-PL" sz="1050">
                          <a:effectLst/>
                        </a:rPr>
                        <a:t>Content-Length: 20</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X</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10002"/>
                  </a:ext>
                </a:extLst>
              </a:tr>
              <a:tr h="463911">
                <a:tc>
                  <a:txBody>
                    <a:bodyPr/>
                    <a:lstStyle/>
                    <a:p>
                      <a:pPr algn="l" fontAlgn="base"/>
                      <a:r>
                        <a:rPr lang="pl-PL" sz="1050" dirty="0">
                          <a:effectLst/>
                        </a:rPr>
                        <a:t>Set-Cookie</a:t>
                      </a:r>
                      <a:endParaRPr lang="pl-PL" sz="1050" b="0" dirty="0">
                        <a:effectLst/>
                        <a:latin typeface="+mj-lt"/>
                      </a:endParaRPr>
                    </a:p>
                  </a:txBody>
                  <a:tcPr marL="28190" marR="28190" marT="14095" marB="14095" anchor="ctr"/>
                </a:tc>
                <a:tc>
                  <a:txBody>
                    <a:bodyPr/>
                    <a:lstStyle/>
                    <a:p>
                      <a:pPr algn="l" fontAlgn="base"/>
                      <a:r>
                        <a:rPr lang="pl-PL" sz="1050" dirty="0">
                          <a:effectLst/>
                        </a:rPr>
                        <a:t>polecenie serwera, aby przeglądarka ustawiła wartości Cookie</a:t>
                      </a:r>
                      <a:endParaRPr lang="pl-PL" sz="1050" b="0" dirty="0">
                        <a:effectLst/>
                        <a:latin typeface="+mj-lt"/>
                      </a:endParaRPr>
                    </a:p>
                  </a:txBody>
                  <a:tcPr marL="28190" marR="28190" marT="14095" marB="14095" anchor="ctr"/>
                </a:tc>
                <a:tc>
                  <a:txBody>
                    <a:bodyPr/>
                    <a:lstStyle/>
                    <a:p>
                      <a:pPr algn="l" fontAlgn="base"/>
                      <a:r>
                        <a:rPr lang="pl-PL" sz="1050">
                          <a:effectLst/>
                        </a:rPr>
                        <a:t>Set-Cookie: UserID=JanNowak; SeenTutorial=1</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dirty="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920810222"/>
                  </a:ext>
                </a:extLst>
              </a:tr>
              <a:tr h="463911">
                <a:tc>
                  <a:txBody>
                    <a:bodyPr/>
                    <a:lstStyle/>
                    <a:p>
                      <a:pPr algn="l" fontAlgn="base"/>
                      <a:r>
                        <a:rPr lang="pl-PL" sz="1050" dirty="0">
                          <a:effectLst/>
                        </a:rPr>
                        <a:t>Cookie</a:t>
                      </a:r>
                      <a:endParaRPr lang="pl-PL" sz="1050" b="0" dirty="0">
                        <a:effectLst/>
                        <a:latin typeface="+mj-lt"/>
                      </a:endParaRPr>
                    </a:p>
                  </a:txBody>
                  <a:tcPr marL="28190" marR="28190" marT="14095" marB="14095" anchor="ctr"/>
                </a:tc>
                <a:tc>
                  <a:txBody>
                    <a:bodyPr/>
                    <a:lstStyle/>
                    <a:p>
                      <a:pPr algn="l" fontAlgn="base"/>
                      <a:r>
                        <a:rPr lang="pl-PL" sz="1050" dirty="0">
                          <a:effectLst/>
                        </a:rPr>
                        <a:t>Może przechowywać wiele wartości w postaci klucz=wartość, pary oddzielane są od siebie średnikami.</a:t>
                      </a:r>
                      <a:endParaRPr lang="pl-PL" sz="1050" b="0" dirty="0">
                        <a:effectLst/>
                        <a:latin typeface="+mj-lt"/>
                      </a:endParaRPr>
                    </a:p>
                  </a:txBody>
                  <a:tcPr marL="28190" marR="28190" marT="14095" marB="14095" anchor="ctr"/>
                </a:tc>
                <a:tc>
                  <a:txBody>
                    <a:bodyPr/>
                    <a:lstStyle/>
                    <a:p>
                      <a:pPr algn="l" fontAlgn="base"/>
                      <a:r>
                        <a:rPr lang="pl-PL" sz="1050">
                          <a:effectLst/>
                        </a:rPr>
                        <a:t>Cookie: AcceptedCookiePolicy=1; Country=Poland;</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extLst>
                  <a:ext uri="{0D108BD9-81ED-4DB2-BD59-A6C34878D82A}">
                    <a16:rowId xmlns:a16="http://schemas.microsoft.com/office/drawing/2014/main" val="10003"/>
                  </a:ext>
                </a:extLst>
              </a:tr>
              <a:tr h="485065">
                <a:tc>
                  <a:txBody>
                    <a:bodyPr/>
                    <a:lstStyle/>
                    <a:p>
                      <a:pPr algn="l" fontAlgn="base"/>
                      <a:r>
                        <a:rPr lang="pl-PL" sz="1050">
                          <a:effectLst/>
                        </a:rPr>
                        <a:t>Location</a:t>
                      </a:r>
                      <a:endParaRPr lang="pl-PL" sz="1050" b="0" dirty="0">
                        <a:effectLst/>
                        <a:latin typeface="+mj-lt"/>
                      </a:endParaRPr>
                    </a:p>
                  </a:txBody>
                  <a:tcPr marL="28190" marR="28190" marT="14095" marB="14095" anchor="ctr"/>
                </a:tc>
                <a:tc>
                  <a:txBody>
                    <a:bodyPr/>
                    <a:lstStyle/>
                    <a:p>
                      <a:pPr algn="l" fontAlgn="base"/>
                      <a:r>
                        <a:rPr lang="pl-PL" sz="1050" dirty="0">
                          <a:effectLst/>
                        </a:rPr>
                        <a:t>instruuje przeglądarkę o tym, że ma wykonać zapytanie pod inny adres. W ten sposób (w połaczeniu ze statusem np. 302) w aplikacji możemy przekierowywać pod inny adres</a:t>
                      </a:r>
                      <a:endParaRPr lang="pl-PL" sz="1050" b="0" dirty="0">
                        <a:effectLst/>
                        <a:latin typeface="+mj-lt"/>
                      </a:endParaRPr>
                    </a:p>
                  </a:txBody>
                  <a:tcPr marL="28190" marR="28190" marT="14095" marB="14095" anchor="ctr"/>
                </a:tc>
                <a:tc>
                  <a:txBody>
                    <a:bodyPr/>
                    <a:lstStyle/>
                    <a:p>
                      <a:pPr algn="l" fontAlgn="base"/>
                      <a:r>
                        <a:rPr lang="pl-PL" sz="1050">
                          <a:effectLst/>
                        </a:rPr>
                        <a:t>Location: http://calieminnaaplikacja.com.pl/nowawersja</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dirty="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10005"/>
                  </a:ext>
                </a:extLst>
              </a:tr>
              <a:tr h="400433">
                <a:tc>
                  <a:txBody>
                    <a:bodyPr/>
                    <a:lstStyle/>
                    <a:p>
                      <a:pPr algn="l" fontAlgn="base"/>
                      <a:r>
                        <a:rPr lang="pl-PL" sz="1050">
                          <a:effectLst/>
                        </a:rPr>
                        <a:t>Last-Modified</a:t>
                      </a:r>
                      <a:endParaRPr lang="pl-PL" sz="1050" b="0" dirty="0">
                        <a:effectLst/>
                        <a:latin typeface="+mj-lt"/>
                      </a:endParaRPr>
                    </a:p>
                  </a:txBody>
                  <a:tcPr marL="28190" marR="28190" marT="14095" marB="14095" anchor="ctr"/>
                </a:tc>
                <a:tc>
                  <a:txBody>
                    <a:bodyPr/>
                    <a:lstStyle/>
                    <a:p>
                      <a:pPr algn="l" fontAlgn="base"/>
                      <a:r>
                        <a:rPr lang="pl-PL" sz="1050" dirty="0">
                          <a:effectLst/>
                        </a:rPr>
                        <a:t>może poinformować, kiedy nastąpiła ostatnia zmiana zawartości. </a:t>
                      </a:r>
                      <a:endParaRPr lang="pl-PL" sz="1050" b="0" dirty="0">
                        <a:effectLst/>
                        <a:latin typeface="+mj-lt"/>
                      </a:endParaRPr>
                    </a:p>
                  </a:txBody>
                  <a:tcPr marL="28190" marR="28190" marT="14095" marB="14095" anchor="ctr"/>
                </a:tc>
                <a:tc>
                  <a:txBody>
                    <a:bodyPr/>
                    <a:lstStyle/>
                    <a:p>
                      <a:pPr algn="l" fontAlgn="base"/>
                      <a:r>
                        <a:rPr lang="pl-PL" sz="1050">
                          <a:effectLst/>
                        </a:rPr>
                        <a:t>Last-Modified: Tue, 15 May 2015 12:45:26 GMT</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10006"/>
                  </a:ext>
                </a:extLst>
              </a:tr>
              <a:tr h="485065">
                <a:tc>
                  <a:txBody>
                    <a:bodyPr/>
                    <a:lstStyle/>
                    <a:p>
                      <a:pPr algn="l" fontAlgn="base"/>
                      <a:r>
                        <a:rPr lang="pl-PL" sz="1050">
                          <a:effectLst/>
                        </a:rPr>
                        <a:t>Content-Disposition</a:t>
                      </a:r>
                      <a:endParaRPr lang="pl-PL" sz="1050" b="0" dirty="0">
                        <a:effectLst/>
                        <a:latin typeface="+mj-lt"/>
                      </a:endParaRPr>
                    </a:p>
                  </a:txBody>
                  <a:tcPr marL="28190" marR="28190" marT="14095" marB="14095" anchor="ctr"/>
                </a:tc>
                <a:tc>
                  <a:txBody>
                    <a:bodyPr/>
                    <a:lstStyle/>
                    <a:p>
                      <a:pPr algn="l" fontAlgn="base"/>
                      <a:r>
                        <a:rPr lang="pl-PL" sz="1050" dirty="0">
                          <a:effectLst/>
                        </a:rPr>
                        <a:t>może poinstuować przeglądarkę, aby zamiast wyświelać treść, pobrała ją. Można też określić nazwę, pod jaką przeglądarka powinna zasugerować zapisanie pliku</a:t>
                      </a:r>
                      <a:endParaRPr lang="pl-PL" sz="1050" b="0" dirty="0">
                        <a:effectLst/>
                        <a:latin typeface="+mj-lt"/>
                      </a:endParaRPr>
                    </a:p>
                  </a:txBody>
                  <a:tcPr marL="28190" marR="28190" marT="14095" marB="14095" anchor="ctr"/>
                </a:tc>
                <a:tc>
                  <a:txBody>
                    <a:bodyPr/>
                    <a:lstStyle/>
                    <a:p>
                      <a:pPr algn="l" fontAlgn="base"/>
                      <a:r>
                        <a:rPr lang="pl-PL" sz="1050">
                          <a:effectLst/>
                        </a:rPr>
                        <a:t>Content-Disposition: attachment; filename=“raport_roczny.pdf”</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dirty="0">
                        <a:effectLst/>
                        <a:latin typeface="+mj-lt"/>
                      </a:endParaRPr>
                    </a:p>
                  </a:txBody>
                  <a:tcPr marL="28190" marR="28190" marT="14095" marB="14095" anchor="ctr"/>
                </a:tc>
                <a:extLst>
                  <a:ext uri="{0D108BD9-81ED-4DB2-BD59-A6C34878D82A}">
                    <a16:rowId xmlns:a16="http://schemas.microsoft.com/office/drawing/2014/main" val="10007"/>
                  </a:ext>
                </a:extLst>
              </a:tr>
              <a:tr h="637786">
                <a:tc>
                  <a:txBody>
                    <a:bodyPr/>
                    <a:lstStyle/>
                    <a:p>
                      <a:pPr algn="l" fontAlgn="base"/>
                      <a:r>
                        <a:rPr lang="pl-PL" sz="1050">
                          <a:effectLst/>
                        </a:rPr>
                        <a:t>Host</a:t>
                      </a:r>
                      <a:endParaRPr lang="pl-PL" sz="1050" b="0" dirty="0">
                        <a:effectLst/>
                        <a:latin typeface="+mj-lt"/>
                      </a:endParaRPr>
                    </a:p>
                  </a:txBody>
                  <a:tcPr marL="28190" marR="28190" marT="14095" marB="14095" anchor="ctr"/>
                </a:tc>
                <a:tc>
                  <a:txBody>
                    <a:bodyPr/>
                    <a:lstStyle/>
                    <a:p>
                      <a:pPr algn="l" fontAlgn="base"/>
                      <a:r>
                        <a:rPr lang="pl-PL" sz="1050" b="1" dirty="0">
                          <a:effectLst/>
                        </a:rPr>
                        <a:t>obowiązkowy</a:t>
                      </a:r>
                      <a:r>
                        <a:rPr lang="pl-PL" sz="1050" dirty="0">
                          <a:effectLst/>
                        </a:rPr>
                        <a:t>, informuje serwer pod jaki adres domeny chcemy wysłać zapytanie (może to być też adres IP). Pomaga to serwerom obsługującym wiele domen prawidłowo przekierowywać zapytania</a:t>
                      </a:r>
                      <a:endParaRPr lang="pl-PL" sz="1050" b="0" dirty="0">
                        <a:effectLst/>
                        <a:latin typeface="+mj-lt"/>
                      </a:endParaRPr>
                    </a:p>
                  </a:txBody>
                  <a:tcPr marL="28190" marR="28190" marT="14095" marB="14095" anchor="ctr"/>
                </a:tc>
                <a:tc>
                  <a:txBody>
                    <a:bodyPr/>
                    <a:lstStyle/>
                    <a:p>
                      <a:pPr algn="l" fontAlgn="base"/>
                      <a:r>
                        <a:rPr lang="pl-PL" sz="1050">
                          <a:effectLst/>
                        </a:rPr>
                        <a:t>Host: www.kobietydokodu.pl</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extLst>
                  <a:ext uri="{0D108BD9-81ED-4DB2-BD59-A6C34878D82A}">
                    <a16:rowId xmlns:a16="http://schemas.microsoft.com/office/drawing/2014/main" val="10008"/>
                  </a:ext>
                </a:extLst>
              </a:tr>
              <a:tr h="527389">
                <a:tc>
                  <a:txBody>
                    <a:bodyPr/>
                    <a:lstStyle/>
                    <a:p>
                      <a:pPr algn="l" fontAlgn="base"/>
                      <a:r>
                        <a:rPr lang="pl-PL" sz="1050">
                          <a:effectLst/>
                        </a:rPr>
                        <a:t>Accept</a:t>
                      </a:r>
                      <a:endParaRPr lang="pl-PL" sz="1050" b="0" dirty="0">
                        <a:effectLst/>
                        <a:latin typeface="+mj-lt"/>
                      </a:endParaRPr>
                    </a:p>
                  </a:txBody>
                  <a:tcPr marL="28190" marR="28190" marT="14095" marB="14095" anchor="ctr"/>
                </a:tc>
                <a:tc>
                  <a:txBody>
                    <a:bodyPr/>
                    <a:lstStyle/>
                    <a:p>
                      <a:pPr algn="l" fontAlgn="base"/>
                      <a:r>
                        <a:rPr lang="pl-PL" sz="1050" dirty="0">
                          <a:effectLst/>
                        </a:rPr>
                        <a:t>klient informuje serwer, jakiego typu odpowiedzi akceptuje. Dzięki temu serwer może zadecydować o wysłaniu odpowiedzi np. w XML a nie JSON, co ma zastosowanie w wielu API</a:t>
                      </a:r>
                      <a:endParaRPr lang="pl-PL" sz="1050" b="0" dirty="0">
                        <a:effectLst/>
                        <a:latin typeface="+mj-lt"/>
                      </a:endParaRPr>
                    </a:p>
                  </a:txBody>
                  <a:tcPr marL="28190" marR="28190" marT="14095" marB="14095" anchor="ctr"/>
                </a:tc>
                <a:tc>
                  <a:txBody>
                    <a:bodyPr/>
                    <a:lstStyle/>
                    <a:p>
                      <a:pPr algn="l" fontAlgn="base"/>
                      <a:r>
                        <a:rPr lang="pl-PL" sz="1050">
                          <a:effectLst/>
                        </a:rPr>
                        <a:t>Accept: application/xml</a:t>
                      </a:r>
                      <a:endParaRPr lang="pl-PL" sz="1050" b="0" dirty="0">
                        <a:effectLst/>
                        <a:latin typeface="+mj-lt"/>
                      </a:endParaRPr>
                    </a:p>
                  </a:txBody>
                  <a:tcPr marL="28190" marR="28190" marT="14095" marB="14095" anchor="ctr"/>
                </a:tc>
                <a:tc>
                  <a:txBody>
                    <a:bodyPr/>
                    <a:lstStyle/>
                    <a:p>
                      <a:pPr marL="0" indent="0" algn="ctr" fontAlgn="base">
                        <a:buFont typeface="Wingdings" panose="05000000000000000000" pitchFamily="2" charset="2"/>
                        <a:buNone/>
                      </a:pPr>
                      <a:r>
                        <a:rPr lang="pl-PL" sz="1050">
                          <a:effectLst/>
                        </a:rPr>
                        <a:t> X</a:t>
                      </a:r>
                      <a:endParaRPr lang="pl-PL" sz="1050" b="0" kern="1200" dirty="0">
                        <a:solidFill>
                          <a:schemeClr val="dk1"/>
                        </a:solidFill>
                        <a:effectLst/>
                        <a:latin typeface="+mn-lt"/>
                        <a:ea typeface="+mn-ea"/>
                        <a:cs typeface="+mn-cs"/>
                      </a:endParaRPr>
                    </a:p>
                  </a:txBody>
                  <a:tcPr marL="28190" marR="28190" marT="14095" marB="14095" anchor="ctr"/>
                </a:tc>
                <a:tc>
                  <a:txBody>
                    <a:bodyPr/>
                    <a:lstStyle/>
                    <a:p>
                      <a:pPr marL="0" indent="0" algn="ctr" fontAlgn="base">
                        <a:buFont typeface="Wingdings" panose="05000000000000000000" pitchFamily="2" charset="2"/>
                        <a:buNone/>
                      </a:pPr>
                      <a:endParaRPr lang="pl-PL" sz="1050" b="0" dirty="0">
                        <a:effectLst/>
                        <a:latin typeface="+mj-lt"/>
                      </a:endParaRPr>
                    </a:p>
                  </a:txBody>
                  <a:tcPr marL="28190" marR="28190" marT="14095" marB="14095" anchor="ctr"/>
                </a:tc>
                <a:extLst>
                  <a:ext uri="{0D108BD9-81ED-4DB2-BD59-A6C34878D82A}">
                    <a16:rowId xmlns:a16="http://schemas.microsoft.com/office/drawing/2014/main" val="10009"/>
                  </a:ext>
                </a:extLst>
              </a:tr>
            </a:tbl>
          </a:graphicData>
        </a:graphic>
      </p:graphicFrame>
      <p:sp>
        <p:nvSpPr>
          <p:cNvPr id="8" name="Source">
            <a:extLst>
              <a:ext uri="{FF2B5EF4-FFF2-40B4-BE49-F238E27FC236}">
                <a16:creationId xmlns:a16="http://schemas.microsoft.com/office/drawing/2014/main" id="{18592E01-4204-4D76-8B44-A7E378692D10}"/>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Source:	</a:t>
            </a:r>
            <a:r>
              <a:rPr lang="pl-PL" sz="800" dirty="0">
                <a:latin typeface="Verdana" panose="020B0604030504040204" pitchFamily="34" charset="0"/>
                <a:hlinkClick r:id="rId4"/>
              </a:rPr>
              <a:t>https://developer.mozilla.org/en-US/docs/Glossary/Request_header</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914564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312412B6-B873-4B31-802F-F662DBAB9EF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Thymeleaf Security</a:t>
            </a:r>
            <a:endParaRPr lang="pl-PL" dirty="0"/>
          </a:p>
        </p:txBody>
      </p:sp>
      <p:sp>
        <p:nvSpPr>
          <p:cNvPr id="3" name="Text Placeholder 2"/>
          <p:cNvSpPr>
            <a:spLocks noGrp="1"/>
          </p:cNvSpPr>
          <p:nvPr>
            <p:ph type="body" sz="quarter" idx="13"/>
          </p:nvPr>
        </p:nvSpPr>
        <p:spPr/>
        <p:txBody>
          <a:bodyPr/>
          <a:lstStyle/>
          <a:p>
            <a:r>
              <a:rPr lang="pl-PL" sz="1100" dirty="0"/>
              <a:t>Pozwala na wyświetlanie danych bazując na regułach autoryzacyjnych</a:t>
            </a:r>
          </a:p>
          <a:p>
            <a:endParaRPr lang="pl-PL" sz="1100" dirty="0"/>
          </a:p>
          <a:p>
            <a:endParaRPr lang="pl-PL" sz="1100" dirty="0"/>
          </a:p>
          <a:p>
            <a:endParaRPr lang="pl-PL" sz="1100" dirty="0"/>
          </a:p>
          <a:p>
            <a:r>
              <a:rPr lang="pl-PL" sz="1100" b="1"/>
              <a:t>&lt;div sec:authorize=”hasRole(‘USER’)”&gt;</a:t>
            </a:r>
            <a:endParaRPr lang="pl-PL" sz="1100" b="1" dirty="0"/>
          </a:p>
          <a:p>
            <a:r>
              <a:rPr lang="pl-PL" sz="1100" dirty="0"/>
              <a:t>	wyświetla content użytkownikom z daną rolą</a:t>
            </a:r>
          </a:p>
          <a:p>
            <a:endParaRPr lang="pl-PL" sz="1100" b="1" dirty="0"/>
          </a:p>
          <a:p>
            <a:r>
              <a:rPr lang="pl-PL" sz="1100" b="1"/>
              <a:t>&lt;div sec:authorize=”isAuthenticated()”&gt;</a:t>
            </a:r>
            <a:endParaRPr lang="pl-PL" sz="1100" b="1" dirty="0"/>
          </a:p>
          <a:p>
            <a:r>
              <a:rPr lang="pl-PL" sz="1100" dirty="0"/>
              <a:t>	wyświetla content zautentykowanym użytkownikom</a:t>
            </a:r>
          </a:p>
          <a:p>
            <a:endParaRPr lang="pl-PL" sz="1100" dirty="0"/>
          </a:p>
          <a:p>
            <a:r>
              <a:rPr lang="pl-PL" sz="1100" b="1"/>
              <a:t>&lt;div sec:authentication=”name”&gt; </a:t>
            </a:r>
            <a:endParaRPr lang="pl-PL" sz="1100" b="1" dirty="0"/>
          </a:p>
          <a:p>
            <a:r>
              <a:rPr lang="pl-PL" sz="1100" dirty="0"/>
              <a:t>	wyświetla nazwę aktualnie zalogowanego użytkownika</a:t>
            </a:r>
          </a:p>
          <a:p>
            <a:endParaRPr lang="pl-PL" sz="1100" b="1" dirty="0"/>
          </a:p>
          <a:p>
            <a:r>
              <a:rPr lang="pl-PL" sz="1100" b="1"/>
              <a:t>&lt;div  sec:authentication=”principal.authorities”&gt;</a:t>
            </a:r>
            <a:endParaRPr lang="pl-PL" sz="1100" b="1" dirty="0"/>
          </a:p>
          <a:p>
            <a:r>
              <a:rPr lang="pl-PL" sz="1100" dirty="0"/>
              <a:t>	wyświetla role aktualnie </a:t>
            </a:r>
            <a:r>
              <a:rPr lang="pl-PL" sz="1100"/>
              <a:t>zalogowanego użytkownika</a:t>
            </a:r>
          </a:p>
          <a:p>
            <a:endParaRPr lang="pl-PL" sz="1100"/>
          </a:p>
          <a:p>
            <a:endParaRPr lang="pl-PL" dirty="0"/>
          </a:p>
          <a:p>
            <a:endParaRPr lang="pl-PL" dirty="0"/>
          </a:p>
          <a:p>
            <a:endParaRPr lang="pl-PL" dirty="0"/>
          </a:p>
          <a:p>
            <a:endParaRPr lang="pl-PL"/>
          </a:p>
          <a:p>
            <a:endParaRPr lang="pl-PL" dirty="0"/>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60</a:t>
            </a:fld>
            <a:endParaRPr lang="pl-PL" dirty="0"/>
          </a:p>
        </p:txBody>
      </p:sp>
      <p:sp>
        <p:nvSpPr>
          <p:cNvPr id="9" name="Rectangle 8"/>
          <p:cNvSpPr/>
          <p:nvPr/>
        </p:nvSpPr>
        <p:spPr>
          <a:xfrm>
            <a:off x="5739510" y="2098668"/>
            <a:ext cx="6096000" cy="3308598"/>
          </a:xfrm>
          <a:prstGeom prst="rect">
            <a:avLst/>
          </a:prstGeom>
        </p:spPr>
        <p:txBody>
          <a:bodyPr>
            <a:spAutoFit/>
          </a:bodyPr>
          <a:lstStyle/>
          <a:p>
            <a:pPr lvl="0" eaLnBrk="0" fontAlgn="base" hangingPunct="0">
              <a:spcBef>
                <a:spcPct val="0"/>
              </a:spcBef>
              <a:spcAft>
                <a:spcPct val="0"/>
              </a:spcAft>
            </a:pPr>
            <a:r>
              <a:rPr lang="pl-PL" altLang="de-DE" sz="1100">
                <a:solidFill>
                  <a:srgbClr val="000000"/>
                </a:solidFill>
                <a:latin typeface="Consolas" panose="020B0609020204030204" pitchFamily="49" charset="0"/>
                <a:cs typeface="Consolas" panose="020B0609020204030204" pitchFamily="49" charset="0"/>
              </a:rPr>
              <a:t>&lt;!DOCTYPE html&gt;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html</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xmlns:th</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hlinkClick r:id="rId3"/>
              </a:rPr>
              <a:t>http://www.thymeleaf.org</a:t>
            </a:r>
            <a:r>
              <a:rPr lang="pl-PL" altLang="de-DE" sz="1100">
                <a:solidFill>
                  <a:srgbClr val="63B175"/>
                </a:solidFill>
                <a:latin typeface="Consolas" panose="020B0609020204030204" pitchFamily="49" charset="0"/>
                <a:cs typeface="Consolas" panose="020B0609020204030204" pitchFamily="49" charset="0"/>
              </a:rPr>
              <a:t>"</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head</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title</a:t>
            </a:r>
            <a:r>
              <a:rPr lang="pl-PL" altLang="de-DE" sz="1100">
                <a:solidFill>
                  <a:srgbClr val="000000"/>
                </a:solidFill>
                <a:latin typeface="Consolas" panose="020B0609020204030204" pitchFamily="49" charset="0"/>
                <a:cs typeface="Consolas" panose="020B0609020204030204" pitchFamily="49" charset="0"/>
              </a:rPr>
              <a:t>&gt;Thymelaeaf Security&lt;/</a:t>
            </a:r>
            <a:r>
              <a:rPr lang="pl-PL" altLang="de-DE" sz="1100">
                <a:solidFill>
                  <a:srgbClr val="63B175"/>
                </a:solidFill>
                <a:latin typeface="Consolas" panose="020B0609020204030204" pitchFamily="49" charset="0"/>
                <a:cs typeface="Consolas" panose="020B0609020204030204" pitchFamily="49" charset="0"/>
              </a:rPr>
              <a:t>title</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head</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body</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h2</a:t>
            </a:r>
            <a:r>
              <a:rPr lang="pl-PL" altLang="de-DE" sz="1100">
                <a:solidFill>
                  <a:srgbClr val="000000"/>
                </a:solidFill>
                <a:latin typeface="Consolas" panose="020B0609020204030204" pitchFamily="49" charset="0"/>
                <a:cs typeface="Consolas" panose="020B0609020204030204" pitchFamily="49" charset="0"/>
              </a:rPr>
              <a:t>&gt;Welcome&lt;/</a:t>
            </a:r>
            <a:r>
              <a:rPr lang="pl-PL" altLang="de-DE" sz="1100">
                <a:solidFill>
                  <a:srgbClr val="63B175"/>
                </a:solidFill>
                <a:latin typeface="Consolas" panose="020B0609020204030204" pitchFamily="49" charset="0"/>
                <a:cs typeface="Consolas" panose="020B0609020204030204" pitchFamily="49" charset="0"/>
              </a:rPr>
              <a:t>h2</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p</a:t>
            </a:r>
            <a:r>
              <a:rPr lang="pl-PL" altLang="de-DE" sz="1100">
                <a:solidFill>
                  <a:srgbClr val="000000"/>
                </a:solidFill>
                <a:latin typeface="Consolas" panose="020B0609020204030204" pitchFamily="49" charset="0"/>
                <a:cs typeface="Consolas" panose="020B0609020204030204" pitchFamily="49" charset="0"/>
              </a:rPr>
              <a:t>&gt;Spring Security Thymeleaf &lt;/</a:t>
            </a:r>
            <a:r>
              <a:rPr lang="pl-PL" altLang="de-DE" sz="1100">
                <a:solidFill>
                  <a:srgbClr val="63B175"/>
                </a:solidFill>
                <a:latin typeface="Consolas" panose="020B0609020204030204" pitchFamily="49" charset="0"/>
                <a:cs typeface="Consolas" panose="020B0609020204030204" pitchFamily="49" charset="0"/>
              </a:rPr>
              <a:t>p</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sec:authorize</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"hasRole('USER')"</a:t>
            </a:r>
            <a:r>
              <a:rPr lang="pl-PL" altLang="de-DE" sz="1100">
                <a:solidFill>
                  <a:srgbClr val="000000"/>
                </a:solidFill>
                <a:latin typeface="Consolas" panose="020B0609020204030204" pitchFamily="49" charset="0"/>
                <a:cs typeface="Consolas" panose="020B0609020204030204" pitchFamily="49" charset="0"/>
              </a:rPr>
              <a:t>&gt;Text visible to user.&lt;/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sec:authorize</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"hasRole('ADMIN')"</a:t>
            </a:r>
            <a:r>
              <a:rPr lang="pl-PL" altLang="de-DE" sz="1100">
                <a:solidFill>
                  <a:srgbClr val="000000"/>
                </a:solidFill>
                <a:latin typeface="Consolas" panose="020B0609020204030204" pitchFamily="49" charset="0"/>
                <a:cs typeface="Consolas" panose="020B0609020204030204" pitchFamily="49" charset="0"/>
              </a:rPr>
              <a:t>&gt;Text visible to admin.&lt;/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sec:authorize</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"isAuthenticated()"</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Text visible only to authenticated users.</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Authenticated username:</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sec:authentication</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"name"</a:t>
            </a:r>
            <a:r>
              <a:rPr lang="pl-PL" altLang="de-DE" sz="1100">
                <a:solidFill>
                  <a:srgbClr val="000000"/>
                </a:solidFill>
                <a:latin typeface="Consolas" panose="020B0609020204030204" pitchFamily="49" charset="0"/>
                <a:cs typeface="Consolas" panose="020B0609020204030204" pitchFamily="49" charset="0"/>
              </a:rPr>
              <a:t>&gt;&lt;/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Authenticated user roles:</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808080"/>
                </a:solidFill>
                <a:latin typeface="Consolas" panose="020B0609020204030204" pitchFamily="49" charset="0"/>
                <a:cs typeface="Consolas" panose="020B0609020204030204" pitchFamily="49" charset="0"/>
              </a:rPr>
              <a:t>sec:authentication</a:t>
            </a:r>
            <a:r>
              <a:rPr lang="pl-PL" altLang="de-DE" sz="1100">
                <a:solidFill>
                  <a:srgbClr val="000000"/>
                </a:solidFill>
                <a:latin typeface="Consolas" panose="020B0609020204030204" pitchFamily="49" charset="0"/>
                <a:cs typeface="Consolas" panose="020B0609020204030204" pitchFamily="49" charset="0"/>
              </a:rPr>
              <a:t>=</a:t>
            </a:r>
            <a:r>
              <a:rPr lang="pl-PL" altLang="de-DE" sz="1100">
                <a:solidFill>
                  <a:srgbClr val="63B175"/>
                </a:solidFill>
                <a:latin typeface="Consolas" panose="020B0609020204030204" pitchFamily="49" charset="0"/>
                <a:cs typeface="Consolas" panose="020B0609020204030204" pitchFamily="49" charset="0"/>
              </a:rPr>
              <a:t>"principal.authorities"</a:t>
            </a:r>
            <a:r>
              <a:rPr lang="pl-PL" altLang="de-DE" sz="1100">
                <a:solidFill>
                  <a:srgbClr val="000000"/>
                </a:solidFill>
                <a:latin typeface="Consolas" panose="020B0609020204030204" pitchFamily="49" charset="0"/>
                <a:cs typeface="Consolas" panose="020B0609020204030204" pitchFamily="49" charset="0"/>
              </a:rPr>
              <a:t>&gt;&lt;/</a:t>
            </a:r>
            <a:r>
              <a:rPr lang="pl-PL" altLang="de-DE" sz="1100">
                <a:solidFill>
                  <a:srgbClr val="63B175"/>
                </a:solidFill>
                <a:latin typeface="Consolas" panose="020B0609020204030204" pitchFamily="49" charset="0"/>
                <a:cs typeface="Consolas" panose="020B0609020204030204" pitchFamily="49" charset="0"/>
              </a:rPr>
              <a:t>div</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333333"/>
                </a:solidFill>
                <a:latin typeface="Consolas" panose="020B0609020204030204" pitchFamily="49" charset="0"/>
                <a:cs typeface="Consolas" panose="020B0609020204030204" pitchFamily="49" charset="0"/>
              </a:rPr>
              <a:t>    </a:t>
            </a: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body</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pl-PL" altLang="de-DE" sz="1100">
                <a:solidFill>
                  <a:srgbClr val="000000"/>
                </a:solidFill>
                <a:latin typeface="Consolas" panose="020B0609020204030204" pitchFamily="49" charset="0"/>
                <a:cs typeface="Consolas" panose="020B0609020204030204" pitchFamily="49" charset="0"/>
              </a:rPr>
              <a:t>&lt;/</a:t>
            </a:r>
            <a:r>
              <a:rPr lang="pl-PL" altLang="de-DE" sz="1100">
                <a:solidFill>
                  <a:srgbClr val="63B175"/>
                </a:solidFill>
                <a:latin typeface="Consolas" panose="020B0609020204030204" pitchFamily="49" charset="0"/>
                <a:cs typeface="Consolas" panose="020B0609020204030204" pitchFamily="49" charset="0"/>
              </a:rPr>
              <a:t>html</a:t>
            </a:r>
            <a:r>
              <a:rPr lang="pl-PL" altLang="de-DE" sz="1100">
                <a:solidFill>
                  <a:srgbClr val="000000"/>
                </a:solidFill>
                <a:latin typeface="Consolas" panose="020B0609020204030204" pitchFamily="49" charset="0"/>
                <a:cs typeface="Consolas" panose="020B0609020204030204" pitchFamily="49" charset="0"/>
              </a:rPr>
              <a:t>&gt;</a:t>
            </a:r>
            <a:endParaRPr lang="pl-PL" altLang="de-DE" sz="1100" dirty="0">
              <a:latin typeface="Consolas" panose="020B0609020204030204" pitchFamily="49" charset="0"/>
              <a:cs typeface="Consolas" panose="020B0609020204030204" pitchFamily="49" charset="0"/>
            </a:endParaRPr>
          </a:p>
        </p:txBody>
      </p:sp>
    </p:spTree>
    <p:custDataLst>
      <p:tags r:id="rId1"/>
    </p:custDataLst>
    <p:extLst>
      <p:ext uri="{BB962C8B-B14F-4D97-AF65-F5344CB8AC3E}">
        <p14:creationId xmlns:p14="http://schemas.microsoft.com/office/powerpoint/2010/main" val="2690690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784D3A48-3FDE-4BD2-9808-FC5FA9E90A0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61</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a:t>Pytania?</a:t>
            </a:r>
            <a:endParaRPr lang="pl-PL" sz="4000" dirty="0"/>
          </a:p>
        </p:txBody>
      </p:sp>
      <p:pic>
        <p:nvPicPr>
          <p:cNvPr id="7" name="Image 4">
            <a:extLst>
              <a:ext uri="{FF2B5EF4-FFF2-40B4-BE49-F238E27FC236}">
                <a16:creationId xmlns:a16="http://schemas.microsoft.com/office/drawing/2014/main" id="{4BCC6E7E-994A-4A48-8CB2-72C58A39B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667" y="3588569"/>
            <a:ext cx="3248948" cy="2807954"/>
          </a:xfrm>
          <a:prstGeom prst="rect">
            <a:avLst/>
          </a:prstGeom>
        </p:spPr>
      </p:pic>
    </p:spTree>
    <p:custDataLst>
      <p:tags r:id="rId1"/>
    </p:custDataLst>
    <p:extLst>
      <p:ext uri="{BB962C8B-B14F-4D97-AF65-F5344CB8AC3E}">
        <p14:creationId xmlns:p14="http://schemas.microsoft.com/office/powerpoint/2010/main" val="2050262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D289CE4-428A-4D8A-9697-27FF322A119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62</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dirty="0"/>
              <a:t>Dziękuje </a:t>
            </a:r>
            <a:r>
              <a:rPr lang="pl-PL" sz="4000"/>
              <a:t>za uwagę</a:t>
            </a:r>
            <a:endParaRPr lang="pl-PL" sz="4000" dirty="0"/>
          </a:p>
        </p:txBody>
      </p:sp>
    </p:spTree>
    <p:custDataLst>
      <p:tags r:id="rId1"/>
    </p:custDataLst>
    <p:extLst>
      <p:ext uri="{BB962C8B-B14F-4D97-AF65-F5344CB8AC3E}">
        <p14:creationId xmlns:p14="http://schemas.microsoft.com/office/powerpoint/2010/main" val="299683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86A8F92-C575-4070-9A27-4041158883F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Tree>
    <p:custDataLst>
      <p:tags r:id="rId1"/>
    </p:custDataLst>
    <p:extLst>
      <p:ext uri="{BB962C8B-B14F-4D97-AF65-F5344CB8AC3E}">
        <p14:creationId xmlns:p14="http://schemas.microsoft.com/office/powerpoint/2010/main" val="216354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75F85A3-ED0A-40B3-9BFE-508D2B3BB4D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pl-PL"/>
              <a:t>© 2019 Capgemini. All rights reserved.</a:t>
            </a:r>
            <a:endParaRPr lang="pl-PL" dirty="0"/>
          </a:p>
        </p:txBody>
      </p:sp>
      <p:sp>
        <p:nvSpPr>
          <p:cNvPr id="5" name="Slide Number Placeholder 4"/>
          <p:cNvSpPr>
            <a:spLocks noGrp="1"/>
          </p:cNvSpPr>
          <p:nvPr>
            <p:ph type="sldNum" sz="quarter" idx="12"/>
          </p:nvPr>
        </p:nvSpPr>
        <p:spPr/>
        <p:txBody>
          <a:bodyPr/>
          <a:lstStyle/>
          <a:p>
            <a:fld id="{DD205EFF-948D-4AF6-B54C-65639188FB5F}" type="slidenum">
              <a:rPr lang="pl-PL" smtClean="0"/>
              <a:pPr/>
              <a:t>7</a:t>
            </a:fld>
            <a:endParaRPr lang="pl-PL"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a:t>Spring MVC</a:t>
            </a:r>
            <a:endParaRPr lang="pl-PL" sz="4000" dirty="0"/>
          </a:p>
        </p:txBody>
      </p:sp>
    </p:spTree>
    <p:custDataLst>
      <p:tags r:id="rId1"/>
    </p:custDataLst>
    <p:extLst>
      <p:ext uri="{BB962C8B-B14F-4D97-AF65-F5344CB8AC3E}">
        <p14:creationId xmlns:p14="http://schemas.microsoft.com/office/powerpoint/2010/main" val="308404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0F60BD5A-0083-42C4-8FFC-43078063CF9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5" name="Title 4"/>
          <p:cNvSpPr>
            <a:spLocks noGrp="1"/>
          </p:cNvSpPr>
          <p:nvPr>
            <p:ph type="title"/>
          </p:nvPr>
        </p:nvSpPr>
        <p:spPr/>
        <p:txBody>
          <a:bodyPr/>
          <a:lstStyle/>
          <a:p>
            <a:r>
              <a:rPr lang="pl-PL"/>
              <a:t>MVC</a:t>
            </a:r>
            <a:endParaRPr lang="pl-PL" dirty="0"/>
          </a:p>
        </p:txBody>
      </p:sp>
      <p:sp>
        <p:nvSpPr>
          <p:cNvPr id="2" name="Footer Placeholder 1"/>
          <p:cNvSpPr>
            <a:spLocks noGrp="1"/>
          </p:cNvSpPr>
          <p:nvPr>
            <p:ph type="ftr" sz="quarter" idx="15"/>
          </p:nvPr>
        </p:nvSpPr>
        <p:spPr/>
        <p:txBody>
          <a:bodyPr/>
          <a:lstStyle/>
          <a:p>
            <a:r>
              <a:rPr lang="pl-PL"/>
              <a:t>© 2019 Capgemini. All rights reserved.</a:t>
            </a:r>
            <a:endParaRPr lang="pl-PL" dirty="0"/>
          </a:p>
        </p:txBody>
      </p:sp>
      <p:sp>
        <p:nvSpPr>
          <p:cNvPr id="3" name="Slide Number Placeholder 2"/>
          <p:cNvSpPr>
            <a:spLocks noGrp="1"/>
          </p:cNvSpPr>
          <p:nvPr>
            <p:ph type="sldNum" sz="quarter" idx="16"/>
          </p:nvPr>
        </p:nvSpPr>
        <p:spPr/>
        <p:txBody>
          <a:bodyPr/>
          <a:lstStyle/>
          <a:p>
            <a:fld id="{DD205EFF-948D-4AF6-B54C-65639188FB5F}" type="slidenum">
              <a:rPr lang="pl-PL" smtClean="0"/>
              <a:pPr/>
              <a:t>8</a:t>
            </a:fld>
            <a:endParaRPr lang="pl-PL"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4" y="764704"/>
            <a:ext cx="6978352" cy="5207595"/>
          </a:xfrm>
          <a:prstGeom prst="rect">
            <a:avLst/>
          </a:prstGeom>
        </p:spPr>
      </p:pic>
    </p:spTree>
    <p:custDataLst>
      <p:tags r:id="rId1"/>
    </p:custDataLst>
    <p:extLst>
      <p:ext uri="{BB962C8B-B14F-4D97-AF65-F5344CB8AC3E}">
        <p14:creationId xmlns:p14="http://schemas.microsoft.com/office/powerpoint/2010/main" val="109897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C9646B1B-B1AA-47E9-9A1C-DC330491614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Spring MVC</a:t>
            </a:r>
            <a:endParaRPr lang="pl-PL" dirty="0"/>
          </a:p>
        </p:txBody>
      </p:sp>
      <p:sp>
        <p:nvSpPr>
          <p:cNvPr id="3" name="Text Placeholder 2"/>
          <p:cNvSpPr>
            <a:spLocks noGrp="1"/>
          </p:cNvSpPr>
          <p:nvPr>
            <p:ph type="body" sz="quarter" idx="13"/>
          </p:nvPr>
        </p:nvSpPr>
        <p:spPr/>
        <p:txBody>
          <a:bodyPr/>
          <a:lstStyle/>
          <a:p>
            <a:pPr marL="342900" indent="-342900">
              <a:lnSpc>
                <a:spcPct val="150000"/>
              </a:lnSpc>
              <a:buFont typeface="Courier New" panose="02070309020205020404" pitchFamily="49" charset="0"/>
              <a:buChar char="o"/>
            </a:pPr>
            <a:r>
              <a:rPr lang="pl-PL" sz="1600" dirty="0"/>
              <a:t>Spring przesyła requesty pomiędzy różnymi komponentami:</a:t>
            </a:r>
          </a:p>
          <a:p>
            <a:pPr lvl="2">
              <a:lnSpc>
                <a:spcPct val="150000"/>
              </a:lnSpc>
              <a:buFont typeface="Courier New" panose="02070309020205020404" pitchFamily="49" charset="0"/>
              <a:buChar char="o"/>
            </a:pPr>
            <a:r>
              <a:rPr lang="pl-PL" sz="1600" dirty="0"/>
              <a:t>Dispatcher servlet</a:t>
            </a:r>
          </a:p>
          <a:p>
            <a:pPr lvl="2">
              <a:lnSpc>
                <a:spcPct val="150000"/>
              </a:lnSpc>
              <a:buFont typeface="Courier New" panose="02070309020205020404" pitchFamily="49" charset="0"/>
              <a:buChar char="o"/>
            </a:pPr>
            <a:r>
              <a:rPr lang="pl-PL" sz="1600" dirty="0"/>
              <a:t>Handler mappings</a:t>
            </a:r>
          </a:p>
          <a:p>
            <a:pPr lvl="2">
              <a:lnSpc>
                <a:spcPct val="150000"/>
              </a:lnSpc>
              <a:buFont typeface="Courier New" panose="02070309020205020404" pitchFamily="49" charset="0"/>
              <a:buChar char="o"/>
            </a:pPr>
            <a:r>
              <a:rPr lang="pl-PL" sz="1600" dirty="0"/>
              <a:t>Controller</a:t>
            </a:r>
          </a:p>
          <a:p>
            <a:pPr lvl="2">
              <a:lnSpc>
                <a:spcPct val="150000"/>
              </a:lnSpc>
              <a:buFont typeface="Courier New" panose="02070309020205020404" pitchFamily="49" charset="0"/>
              <a:buChar char="o"/>
            </a:pPr>
            <a:r>
              <a:rPr lang="pl-PL" sz="1600" dirty="0"/>
              <a:t>View resolvers</a:t>
            </a:r>
          </a:p>
        </p:txBody>
      </p:sp>
      <p:sp>
        <p:nvSpPr>
          <p:cNvPr id="4" name="Footer Placeholder 3"/>
          <p:cNvSpPr>
            <a:spLocks noGrp="1"/>
          </p:cNvSpPr>
          <p:nvPr>
            <p:ph type="ftr" sz="quarter" idx="15"/>
          </p:nvPr>
        </p:nvSpPr>
        <p:spPr/>
        <p:txBody>
          <a:bodyPr/>
          <a:lstStyle/>
          <a:p>
            <a:r>
              <a:rPr lang="pl-PL"/>
              <a:t>© 2019 Capgemini. All rights reserved.</a:t>
            </a:r>
            <a:endParaRPr lang="pl-PL" dirty="0"/>
          </a:p>
        </p:txBody>
      </p:sp>
      <p:sp>
        <p:nvSpPr>
          <p:cNvPr id="5" name="Slide Number Placeholder 4"/>
          <p:cNvSpPr>
            <a:spLocks noGrp="1"/>
          </p:cNvSpPr>
          <p:nvPr>
            <p:ph type="sldNum" sz="quarter" idx="16"/>
          </p:nvPr>
        </p:nvSpPr>
        <p:spPr/>
        <p:txBody>
          <a:bodyPr/>
          <a:lstStyle/>
          <a:p>
            <a:fld id="{DD205EFF-948D-4AF6-B54C-65639188FB5F}" type="slidenum">
              <a:rPr lang="pl-PL" smtClean="0"/>
              <a:pPr/>
              <a:t>9</a:t>
            </a:fld>
            <a:endParaRPr lang="pl-PL" dirty="0"/>
          </a:p>
        </p:txBody>
      </p:sp>
    </p:spTree>
    <p:custDataLst>
      <p:tags r:id="rId1"/>
    </p:custDataLst>
    <p:extLst>
      <p:ext uri="{BB962C8B-B14F-4D97-AF65-F5344CB8AC3E}">
        <p14:creationId xmlns:p14="http://schemas.microsoft.com/office/powerpoint/2010/main" val="2686142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0"/>
</p:tagLst>
</file>

<file path=ppt/tags/tag10.xml><?xml version="1.0" encoding="utf-8"?>
<p:tagLst xmlns:a="http://schemas.openxmlformats.org/drawingml/2006/main" xmlns:r="http://schemas.openxmlformats.org/officeDocument/2006/relationships" xmlns:p="http://schemas.openxmlformats.org/presentationml/2006/main">
  <p:tag name="CG_SECLEVEL" val="SEC0"/>
</p:tagLst>
</file>

<file path=ppt/tags/tag11.xml><?xml version="1.0" encoding="utf-8"?>
<p:tagLst xmlns:a="http://schemas.openxmlformats.org/drawingml/2006/main" xmlns:r="http://schemas.openxmlformats.org/officeDocument/2006/relationships" xmlns:p="http://schemas.openxmlformats.org/presentationml/2006/main">
  <p:tag name="CG_SECLEVEL" val="SEC0"/>
</p:tagLst>
</file>

<file path=ppt/tags/tag12.xml><?xml version="1.0" encoding="utf-8"?>
<p:tagLst xmlns:a="http://schemas.openxmlformats.org/drawingml/2006/main" xmlns:r="http://schemas.openxmlformats.org/officeDocument/2006/relationships" xmlns:p="http://schemas.openxmlformats.org/presentationml/2006/main">
  <p:tag name="CG_SECLEVEL" val="SEC0"/>
</p:tagLst>
</file>

<file path=ppt/tags/tag13.xml><?xml version="1.0" encoding="utf-8"?>
<p:tagLst xmlns:a="http://schemas.openxmlformats.org/drawingml/2006/main" xmlns:r="http://schemas.openxmlformats.org/officeDocument/2006/relationships" xmlns:p="http://schemas.openxmlformats.org/presentationml/2006/main">
  <p:tag name="CG_SECLEVEL" val="SEC0"/>
</p:tagLst>
</file>

<file path=ppt/tags/tag14.xml><?xml version="1.0" encoding="utf-8"?>
<p:tagLst xmlns:a="http://schemas.openxmlformats.org/drawingml/2006/main" xmlns:r="http://schemas.openxmlformats.org/officeDocument/2006/relationships" xmlns:p="http://schemas.openxmlformats.org/presentationml/2006/main">
  <p:tag name="CG_SECLEVEL" val="SEC0"/>
</p:tagLst>
</file>

<file path=ppt/tags/tag15.xml><?xml version="1.0" encoding="utf-8"?>
<p:tagLst xmlns:a="http://schemas.openxmlformats.org/drawingml/2006/main" xmlns:r="http://schemas.openxmlformats.org/officeDocument/2006/relationships" xmlns:p="http://schemas.openxmlformats.org/presentationml/2006/main">
  <p:tag name="CG_SECLEVEL" val="SEC0"/>
</p:tagLst>
</file>

<file path=ppt/tags/tag16.xml><?xml version="1.0" encoding="utf-8"?>
<p:tagLst xmlns:a="http://schemas.openxmlformats.org/drawingml/2006/main" xmlns:r="http://schemas.openxmlformats.org/officeDocument/2006/relationships" xmlns:p="http://schemas.openxmlformats.org/presentationml/2006/main">
  <p:tag name="CG_SECLEVEL" val="SEC0"/>
</p:tagLst>
</file>

<file path=ppt/tags/tag17.xml><?xml version="1.0" encoding="utf-8"?>
<p:tagLst xmlns:a="http://schemas.openxmlformats.org/drawingml/2006/main" xmlns:r="http://schemas.openxmlformats.org/officeDocument/2006/relationships" xmlns:p="http://schemas.openxmlformats.org/presentationml/2006/main">
  <p:tag name="CG_SECLEVEL" val="SEC0"/>
</p:tagLst>
</file>

<file path=ppt/tags/tag18.xml><?xml version="1.0" encoding="utf-8"?>
<p:tagLst xmlns:a="http://schemas.openxmlformats.org/drawingml/2006/main" xmlns:r="http://schemas.openxmlformats.org/officeDocument/2006/relationships" xmlns:p="http://schemas.openxmlformats.org/presentationml/2006/main">
  <p:tag name="CG_SECLEVEL" val="SEC0"/>
</p:tagLst>
</file>

<file path=ppt/tags/tag19.xml><?xml version="1.0" encoding="utf-8"?>
<p:tagLst xmlns:a="http://schemas.openxmlformats.org/drawingml/2006/main" xmlns:r="http://schemas.openxmlformats.org/officeDocument/2006/relationships" xmlns:p="http://schemas.openxmlformats.org/presentationml/2006/main">
  <p:tag name="CG_SECLEVEL" val="SEC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G_SECLEVEL" val="SEC0"/>
</p:tagLst>
</file>

<file path=ppt/tags/tag21.xml><?xml version="1.0" encoding="utf-8"?>
<p:tagLst xmlns:a="http://schemas.openxmlformats.org/drawingml/2006/main" xmlns:r="http://schemas.openxmlformats.org/officeDocument/2006/relationships" xmlns:p="http://schemas.openxmlformats.org/presentationml/2006/main">
  <p:tag name="CG_SECLEVEL" val="SEC0"/>
</p:tagLst>
</file>

<file path=ppt/tags/tag22.xml><?xml version="1.0" encoding="utf-8"?>
<p:tagLst xmlns:a="http://schemas.openxmlformats.org/drawingml/2006/main" xmlns:r="http://schemas.openxmlformats.org/officeDocument/2006/relationships" xmlns:p="http://schemas.openxmlformats.org/presentationml/2006/main">
  <p:tag name="CG_SECLEVEL" val="SEC0"/>
</p:tagLst>
</file>

<file path=ppt/tags/tag23.xml><?xml version="1.0" encoding="utf-8"?>
<p:tagLst xmlns:a="http://schemas.openxmlformats.org/drawingml/2006/main" xmlns:r="http://schemas.openxmlformats.org/officeDocument/2006/relationships" xmlns:p="http://schemas.openxmlformats.org/presentationml/2006/main">
  <p:tag name="CG_SECLEVEL" val="SEC0"/>
</p:tagLst>
</file>

<file path=ppt/tags/tag24.xml><?xml version="1.0" encoding="utf-8"?>
<p:tagLst xmlns:a="http://schemas.openxmlformats.org/drawingml/2006/main" xmlns:r="http://schemas.openxmlformats.org/officeDocument/2006/relationships" xmlns:p="http://schemas.openxmlformats.org/presentationml/2006/main">
  <p:tag name="CG_SECLEVEL" val="SEC0"/>
</p:tagLst>
</file>

<file path=ppt/tags/tag25.xml><?xml version="1.0" encoding="utf-8"?>
<p:tagLst xmlns:a="http://schemas.openxmlformats.org/drawingml/2006/main" xmlns:r="http://schemas.openxmlformats.org/officeDocument/2006/relationships" xmlns:p="http://schemas.openxmlformats.org/presentationml/2006/main">
  <p:tag name="CG_SECLEVEL" val="SEC0"/>
</p:tagLst>
</file>

<file path=ppt/tags/tag26.xml><?xml version="1.0" encoding="utf-8"?>
<p:tagLst xmlns:a="http://schemas.openxmlformats.org/drawingml/2006/main" xmlns:r="http://schemas.openxmlformats.org/officeDocument/2006/relationships" xmlns:p="http://schemas.openxmlformats.org/presentationml/2006/main">
  <p:tag name="CG_SECLEVEL" val="SEC0"/>
</p:tagLst>
</file>

<file path=ppt/tags/tag27.xml><?xml version="1.0" encoding="utf-8"?>
<p:tagLst xmlns:a="http://schemas.openxmlformats.org/drawingml/2006/main" xmlns:r="http://schemas.openxmlformats.org/officeDocument/2006/relationships" xmlns:p="http://schemas.openxmlformats.org/presentationml/2006/main">
  <p:tag name="CG_SECLEVEL" val="SEC0"/>
</p:tagLst>
</file>

<file path=ppt/tags/tag28.xml><?xml version="1.0" encoding="utf-8"?>
<p:tagLst xmlns:a="http://schemas.openxmlformats.org/drawingml/2006/main" xmlns:r="http://schemas.openxmlformats.org/officeDocument/2006/relationships" xmlns:p="http://schemas.openxmlformats.org/presentationml/2006/main">
  <p:tag name="CG_SECLEVEL" val="SEC0"/>
</p:tagLst>
</file>

<file path=ppt/tags/tag29.xml><?xml version="1.0" encoding="utf-8"?>
<p:tagLst xmlns:a="http://schemas.openxmlformats.org/drawingml/2006/main" xmlns:r="http://schemas.openxmlformats.org/officeDocument/2006/relationships" xmlns:p="http://schemas.openxmlformats.org/presentationml/2006/main">
  <p:tag name="CG_SECLEVEL" val="SEC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CG_SECLEVEL" val="SEC0"/>
</p:tagLst>
</file>

<file path=ppt/tags/tag31.xml><?xml version="1.0" encoding="utf-8"?>
<p:tagLst xmlns:a="http://schemas.openxmlformats.org/drawingml/2006/main" xmlns:r="http://schemas.openxmlformats.org/officeDocument/2006/relationships" xmlns:p="http://schemas.openxmlformats.org/presentationml/2006/main">
  <p:tag name="CG_SECLEVEL" val="SEC0"/>
</p:tagLst>
</file>

<file path=ppt/tags/tag32.xml><?xml version="1.0" encoding="utf-8"?>
<p:tagLst xmlns:a="http://schemas.openxmlformats.org/drawingml/2006/main" xmlns:r="http://schemas.openxmlformats.org/officeDocument/2006/relationships" xmlns:p="http://schemas.openxmlformats.org/presentationml/2006/main">
  <p:tag name="CG_SECLEVEL" val="SEC0"/>
</p:tagLst>
</file>

<file path=ppt/tags/tag33.xml><?xml version="1.0" encoding="utf-8"?>
<p:tagLst xmlns:a="http://schemas.openxmlformats.org/drawingml/2006/main" xmlns:r="http://schemas.openxmlformats.org/officeDocument/2006/relationships" xmlns:p="http://schemas.openxmlformats.org/presentationml/2006/main">
  <p:tag name="CG_SECLEVEL" val="SEC0"/>
</p:tagLst>
</file>

<file path=ppt/tags/tag34.xml><?xml version="1.0" encoding="utf-8"?>
<p:tagLst xmlns:a="http://schemas.openxmlformats.org/drawingml/2006/main" xmlns:r="http://schemas.openxmlformats.org/officeDocument/2006/relationships" xmlns:p="http://schemas.openxmlformats.org/presentationml/2006/main">
  <p:tag name="CG_SECLEVEL" val="SEC0"/>
</p:tagLst>
</file>

<file path=ppt/tags/tag35.xml><?xml version="1.0" encoding="utf-8"?>
<p:tagLst xmlns:a="http://schemas.openxmlformats.org/drawingml/2006/main" xmlns:r="http://schemas.openxmlformats.org/officeDocument/2006/relationships" xmlns:p="http://schemas.openxmlformats.org/presentationml/2006/main">
  <p:tag name="CG_SECLEVEL" val="SEC0"/>
</p:tagLst>
</file>

<file path=ppt/tags/tag36.xml><?xml version="1.0" encoding="utf-8"?>
<p:tagLst xmlns:a="http://schemas.openxmlformats.org/drawingml/2006/main" xmlns:r="http://schemas.openxmlformats.org/officeDocument/2006/relationships" xmlns:p="http://schemas.openxmlformats.org/presentationml/2006/main">
  <p:tag name="CG_SECLEVEL" val="SEC0"/>
</p:tagLst>
</file>

<file path=ppt/tags/tag37.xml><?xml version="1.0" encoding="utf-8"?>
<p:tagLst xmlns:a="http://schemas.openxmlformats.org/drawingml/2006/main" xmlns:r="http://schemas.openxmlformats.org/officeDocument/2006/relationships" xmlns:p="http://schemas.openxmlformats.org/presentationml/2006/main">
  <p:tag name="CG_SECLEVEL" val="SEC0"/>
</p:tagLst>
</file>

<file path=ppt/tags/tag38.xml><?xml version="1.0" encoding="utf-8"?>
<p:tagLst xmlns:a="http://schemas.openxmlformats.org/drawingml/2006/main" xmlns:r="http://schemas.openxmlformats.org/officeDocument/2006/relationships" xmlns:p="http://schemas.openxmlformats.org/presentationml/2006/main">
  <p:tag name="CG_SECLEVEL" val="SEC0"/>
</p:tagLst>
</file>

<file path=ppt/tags/tag39.xml><?xml version="1.0" encoding="utf-8"?>
<p:tagLst xmlns:a="http://schemas.openxmlformats.org/drawingml/2006/main" xmlns:r="http://schemas.openxmlformats.org/officeDocument/2006/relationships" xmlns:p="http://schemas.openxmlformats.org/presentationml/2006/main">
  <p:tag name="CG_SECLEVEL" val="SEC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CG_SECLEVEL" val="SEC0"/>
</p:tagLst>
</file>

<file path=ppt/tags/tag41.xml><?xml version="1.0" encoding="utf-8"?>
<p:tagLst xmlns:a="http://schemas.openxmlformats.org/drawingml/2006/main" xmlns:r="http://schemas.openxmlformats.org/officeDocument/2006/relationships" xmlns:p="http://schemas.openxmlformats.org/presentationml/2006/main">
  <p:tag name="CG_SECLEVEL" val="SEC0"/>
</p:tagLst>
</file>

<file path=ppt/tags/tag42.xml><?xml version="1.0" encoding="utf-8"?>
<p:tagLst xmlns:a="http://schemas.openxmlformats.org/drawingml/2006/main" xmlns:r="http://schemas.openxmlformats.org/officeDocument/2006/relationships" xmlns:p="http://schemas.openxmlformats.org/presentationml/2006/main">
  <p:tag name="CG_SECLEVEL" val="SEC0"/>
</p:tagLst>
</file>

<file path=ppt/tags/tag43.xml><?xml version="1.0" encoding="utf-8"?>
<p:tagLst xmlns:a="http://schemas.openxmlformats.org/drawingml/2006/main" xmlns:r="http://schemas.openxmlformats.org/officeDocument/2006/relationships" xmlns:p="http://schemas.openxmlformats.org/presentationml/2006/main">
  <p:tag name="CG_SECLEVEL" val="SEC0"/>
</p:tagLst>
</file>

<file path=ppt/tags/tag44.xml><?xml version="1.0" encoding="utf-8"?>
<p:tagLst xmlns:a="http://schemas.openxmlformats.org/drawingml/2006/main" xmlns:r="http://schemas.openxmlformats.org/officeDocument/2006/relationships" xmlns:p="http://schemas.openxmlformats.org/presentationml/2006/main">
  <p:tag name="CG_SECLEVEL" val="SEC0"/>
</p:tagLst>
</file>

<file path=ppt/tags/tag45.xml><?xml version="1.0" encoding="utf-8"?>
<p:tagLst xmlns:a="http://schemas.openxmlformats.org/drawingml/2006/main" xmlns:r="http://schemas.openxmlformats.org/officeDocument/2006/relationships" xmlns:p="http://schemas.openxmlformats.org/presentationml/2006/main">
  <p:tag name="CG_SECLEVEL" val="SEC0"/>
</p:tagLst>
</file>

<file path=ppt/tags/tag46.xml><?xml version="1.0" encoding="utf-8"?>
<p:tagLst xmlns:a="http://schemas.openxmlformats.org/drawingml/2006/main" xmlns:r="http://schemas.openxmlformats.org/officeDocument/2006/relationships" xmlns:p="http://schemas.openxmlformats.org/presentationml/2006/main">
  <p:tag name="CG_SECLEVEL" val="SEC0"/>
</p:tagLst>
</file>

<file path=ppt/tags/tag47.xml><?xml version="1.0" encoding="utf-8"?>
<p:tagLst xmlns:a="http://schemas.openxmlformats.org/drawingml/2006/main" xmlns:r="http://schemas.openxmlformats.org/officeDocument/2006/relationships" xmlns:p="http://schemas.openxmlformats.org/presentationml/2006/main">
  <p:tag name="CG_SECLEVEL" val="SEC0"/>
</p:tagLst>
</file>

<file path=ppt/tags/tag48.xml><?xml version="1.0" encoding="utf-8"?>
<p:tagLst xmlns:a="http://schemas.openxmlformats.org/drawingml/2006/main" xmlns:r="http://schemas.openxmlformats.org/officeDocument/2006/relationships" xmlns:p="http://schemas.openxmlformats.org/presentationml/2006/main">
  <p:tag name="CG_SECLEVEL" val="SEC0"/>
</p:tagLst>
</file>

<file path=ppt/tags/tag49.xml><?xml version="1.0" encoding="utf-8"?>
<p:tagLst xmlns:a="http://schemas.openxmlformats.org/drawingml/2006/main" xmlns:r="http://schemas.openxmlformats.org/officeDocument/2006/relationships" xmlns:p="http://schemas.openxmlformats.org/presentationml/2006/main">
  <p:tag name="CG_SECLEVEL" val="SEC0"/>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CG_SECLEVEL" val="SEC0"/>
</p:tagLst>
</file>

<file path=ppt/tags/tag51.xml><?xml version="1.0" encoding="utf-8"?>
<p:tagLst xmlns:a="http://schemas.openxmlformats.org/drawingml/2006/main" xmlns:r="http://schemas.openxmlformats.org/officeDocument/2006/relationships" xmlns:p="http://schemas.openxmlformats.org/presentationml/2006/main">
  <p:tag name="CG_SECLEVEL" val="SEC0"/>
</p:tagLst>
</file>

<file path=ppt/tags/tag52.xml><?xml version="1.0" encoding="utf-8"?>
<p:tagLst xmlns:a="http://schemas.openxmlformats.org/drawingml/2006/main" xmlns:r="http://schemas.openxmlformats.org/officeDocument/2006/relationships" xmlns:p="http://schemas.openxmlformats.org/presentationml/2006/main">
  <p:tag name="CG_SECLEVEL" val="SEC0"/>
</p:tagLst>
</file>

<file path=ppt/tags/tag53.xml><?xml version="1.0" encoding="utf-8"?>
<p:tagLst xmlns:a="http://schemas.openxmlformats.org/drawingml/2006/main" xmlns:r="http://schemas.openxmlformats.org/officeDocument/2006/relationships" xmlns:p="http://schemas.openxmlformats.org/presentationml/2006/main">
  <p:tag name="CG_SECLEVEL" val="SEC0"/>
</p:tagLst>
</file>

<file path=ppt/tags/tag54.xml><?xml version="1.0" encoding="utf-8"?>
<p:tagLst xmlns:a="http://schemas.openxmlformats.org/drawingml/2006/main" xmlns:r="http://schemas.openxmlformats.org/officeDocument/2006/relationships" xmlns:p="http://schemas.openxmlformats.org/presentationml/2006/main">
  <p:tag name="CG_SECLEVEL" val="SEC0"/>
</p:tagLst>
</file>

<file path=ppt/tags/tag55.xml><?xml version="1.0" encoding="utf-8"?>
<p:tagLst xmlns:a="http://schemas.openxmlformats.org/drawingml/2006/main" xmlns:r="http://schemas.openxmlformats.org/officeDocument/2006/relationships" xmlns:p="http://schemas.openxmlformats.org/presentationml/2006/main">
  <p:tag name="CG_SECLEVEL" val="SEC0"/>
</p:tagLst>
</file>

<file path=ppt/tags/tag56.xml><?xml version="1.0" encoding="utf-8"?>
<p:tagLst xmlns:a="http://schemas.openxmlformats.org/drawingml/2006/main" xmlns:r="http://schemas.openxmlformats.org/officeDocument/2006/relationships" xmlns:p="http://schemas.openxmlformats.org/presentationml/2006/main">
  <p:tag name="CG_SECLEVEL" val="SEC0"/>
</p:tagLst>
</file>

<file path=ppt/tags/tag57.xml><?xml version="1.0" encoding="utf-8"?>
<p:tagLst xmlns:a="http://schemas.openxmlformats.org/drawingml/2006/main" xmlns:r="http://schemas.openxmlformats.org/officeDocument/2006/relationships" xmlns:p="http://schemas.openxmlformats.org/presentationml/2006/main">
  <p:tag name="CG_SECLEVEL" val="SEC0"/>
</p:tagLst>
</file>

<file path=ppt/tags/tag58.xml><?xml version="1.0" encoding="utf-8"?>
<p:tagLst xmlns:a="http://schemas.openxmlformats.org/drawingml/2006/main" xmlns:r="http://schemas.openxmlformats.org/officeDocument/2006/relationships" xmlns:p="http://schemas.openxmlformats.org/presentationml/2006/main">
  <p:tag name="CG_SECLEVEL" val="SEC0"/>
</p:tagLst>
</file>

<file path=ppt/tags/tag59.xml><?xml version="1.0" encoding="utf-8"?>
<p:tagLst xmlns:a="http://schemas.openxmlformats.org/drawingml/2006/main" xmlns:r="http://schemas.openxmlformats.org/officeDocument/2006/relationships" xmlns:p="http://schemas.openxmlformats.org/presentationml/2006/main">
  <p:tag name="CG_SECLEVEL" val="SEC0"/>
</p:tagLst>
</file>

<file path=ppt/tags/tag6.xml><?xml version="1.0" encoding="utf-8"?>
<p:tagLst xmlns:a="http://schemas.openxmlformats.org/drawingml/2006/main" xmlns:r="http://schemas.openxmlformats.org/officeDocument/2006/relationships" xmlns:p="http://schemas.openxmlformats.org/presentationml/2006/main">
  <p:tag name="CG_SECLEVEL" val="SEC0"/>
</p:tagLst>
</file>

<file path=ppt/tags/tag60.xml><?xml version="1.0" encoding="utf-8"?>
<p:tagLst xmlns:a="http://schemas.openxmlformats.org/drawingml/2006/main" xmlns:r="http://schemas.openxmlformats.org/officeDocument/2006/relationships" xmlns:p="http://schemas.openxmlformats.org/presentationml/2006/main">
  <p:tag name="CG_SECLEVEL" val="SEC0"/>
</p:tagLst>
</file>

<file path=ppt/tags/tag61.xml><?xml version="1.0" encoding="utf-8"?>
<p:tagLst xmlns:a="http://schemas.openxmlformats.org/drawingml/2006/main" xmlns:r="http://schemas.openxmlformats.org/officeDocument/2006/relationships" xmlns:p="http://schemas.openxmlformats.org/presentationml/2006/main">
  <p:tag name="CG_SECLEVEL" val="SEC0"/>
</p:tagLst>
</file>

<file path=ppt/tags/tag62.xml><?xml version="1.0" encoding="utf-8"?>
<p:tagLst xmlns:a="http://schemas.openxmlformats.org/drawingml/2006/main" xmlns:r="http://schemas.openxmlformats.org/officeDocument/2006/relationships" xmlns:p="http://schemas.openxmlformats.org/presentationml/2006/main">
  <p:tag name="CG_SECLEVEL" val="SEC0"/>
</p:tagLst>
</file>

<file path=ppt/tags/tag63.xml><?xml version="1.0" encoding="utf-8"?>
<p:tagLst xmlns:a="http://schemas.openxmlformats.org/drawingml/2006/main" xmlns:r="http://schemas.openxmlformats.org/officeDocument/2006/relationships" xmlns:p="http://schemas.openxmlformats.org/presentationml/2006/main">
  <p:tag name="CG_SECLEVEL" val="SEC0"/>
</p:tagLst>
</file>

<file path=ppt/tags/tag64.xml><?xml version="1.0" encoding="utf-8"?>
<p:tagLst xmlns:a="http://schemas.openxmlformats.org/drawingml/2006/main" xmlns:r="http://schemas.openxmlformats.org/officeDocument/2006/relationships" xmlns:p="http://schemas.openxmlformats.org/presentationml/2006/main">
  <p:tag name="CG_SECLEVEL" val="SEC0"/>
</p:tagLst>
</file>

<file path=ppt/tags/tag65.xml><?xml version="1.0" encoding="utf-8"?>
<p:tagLst xmlns:a="http://schemas.openxmlformats.org/drawingml/2006/main" xmlns:r="http://schemas.openxmlformats.org/officeDocument/2006/relationships" xmlns:p="http://schemas.openxmlformats.org/presentationml/2006/main">
  <p:tag name="CG_SECLEVEL" val="SEC0"/>
</p:tagLst>
</file>

<file path=ppt/tags/tag66.xml><?xml version="1.0" encoding="utf-8"?>
<p:tagLst xmlns:a="http://schemas.openxmlformats.org/drawingml/2006/main" xmlns:r="http://schemas.openxmlformats.org/officeDocument/2006/relationships" xmlns:p="http://schemas.openxmlformats.org/presentationml/2006/main">
  <p:tag name="CG_SECLEVEL" val="SEC0"/>
</p:tagLst>
</file>

<file path=ppt/tags/tag67.xml><?xml version="1.0" encoding="utf-8"?>
<p:tagLst xmlns:a="http://schemas.openxmlformats.org/drawingml/2006/main" xmlns:r="http://schemas.openxmlformats.org/officeDocument/2006/relationships" xmlns:p="http://schemas.openxmlformats.org/presentationml/2006/main">
  <p:tag name="CG_SECLEVEL" val="SEC0"/>
</p:tagLst>
</file>

<file path=ppt/tags/tag7.xml><?xml version="1.0" encoding="utf-8"?>
<p:tagLst xmlns:a="http://schemas.openxmlformats.org/drawingml/2006/main" xmlns:r="http://schemas.openxmlformats.org/officeDocument/2006/relationships" xmlns:p="http://schemas.openxmlformats.org/presentationml/2006/main">
  <p:tag name="CG_SECLEVEL" val="SEC0"/>
</p:tagLst>
</file>

<file path=ppt/tags/tag8.xml><?xml version="1.0" encoding="utf-8"?>
<p:tagLst xmlns:a="http://schemas.openxmlformats.org/drawingml/2006/main" xmlns:r="http://schemas.openxmlformats.org/officeDocument/2006/relationships" xmlns:p="http://schemas.openxmlformats.org/presentationml/2006/main">
  <p:tag name="CG_SECLEVEL" val="SEC0"/>
</p:tagLst>
</file>

<file path=ppt/tags/tag9.xml><?xml version="1.0" encoding="utf-8"?>
<p:tagLst xmlns:a="http://schemas.openxmlformats.org/drawingml/2006/main" xmlns:r="http://schemas.openxmlformats.org/officeDocument/2006/relationships" xmlns:p="http://schemas.openxmlformats.org/presentationml/2006/main">
  <p:tag name="CG_SECLEVEL" val="SEC0"/>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1000</TotalTime>
  <Words>4446</Words>
  <Application>Microsoft Office PowerPoint</Application>
  <PresentationFormat>Panoramiczny</PresentationFormat>
  <Paragraphs>797</Paragraphs>
  <Slides>63</Slides>
  <Notes>7</Notes>
  <HiddenSlides>0</HiddenSlides>
  <MMClips>0</MMClips>
  <ScaleCrop>false</ScaleCrop>
  <HeadingPairs>
    <vt:vector size="8" baseType="variant">
      <vt:variant>
        <vt:lpstr>Używane czcionki</vt:lpstr>
      </vt:variant>
      <vt:variant>
        <vt:i4>7</vt:i4>
      </vt:variant>
      <vt:variant>
        <vt:lpstr>Motyw</vt:lpstr>
      </vt:variant>
      <vt:variant>
        <vt:i4>1</vt:i4>
      </vt:variant>
      <vt:variant>
        <vt:lpstr>Osadzone serwery OLE</vt:lpstr>
      </vt:variant>
      <vt:variant>
        <vt:i4>1</vt:i4>
      </vt:variant>
      <vt:variant>
        <vt:lpstr>Tytuły slajdów</vt:lpstr>
      </vt:variant>
      <vt:variant>
        <vt:i4>63</vt:i4>
      </vt:variant>
    </vt:vector>
  </HeadingPairs>
  <TitlesOfParts>
    <vt:vector size="72" baseType="lpstr">
      <vt:lpstr>Arial</vt:lpstr>
      <vt:lpstr>Calibri</vt:lpstr>
      <vt:lpstr>Consolas</vt:lpstr>
      <vt:lpstr>Courier New</vt:lpstr>
      <vt:lpstr>Symbol</vt:lpstr>
      <vt:lpstr>Verdana</vt:lpstr>
      <vt:lpstr>Wingdings</vt:lpstr>
      <vt:lpstr>Capgemini Global 2019</vt:lpstr>
      <vt:lpstr>think-cell Slide</vt:lpstr>
      <vt:lpstr>Spring MVC i REST</vt:lpstr>
      <vt:lpstr>Agenda</vt:lpstr>
      <vt:lpstr>     Protokół HTTP</vt:lpstr>
      <vt:lpstr>Czym jest HTTP?</vt:lpstr>
      <vt:lpstr>Zapytanie HTTP</vt:lpstr>
      <vt:lpstr>Nagłówki HTTP</vt:lpstr>
      <vt:lpstr>     Spring MVC</vt:lpstr>
      <vt:lpstr>MVC</vt:lpstr>
      <vt:lpstr>Spring MVC</vt:lpstr>
      <vt:lpstr>Cykl życia żądania HTTP</vt:lpstr>
      <vt:lpstr>Dispatcher Servlet</vt:lpstr>
      <vt:lpstr>Handler mappings</vt:lpstr>
      <vt:lpstr>Controller</vt:lpstr>
      <vt:lpstr>View resolver</vt:lpstr>
      <vt:lpstr>Spring Framework – Web MVC - simplified</vt:lpstr>
      <vt:lpstr>Spring Framework – Web MVC – not simplified </vt:lpstr>
      <vt:lpstr>Spring MVC w praktyce</vt:lpstr>
      <vt:lpstr>Implementacja kontrolera</vt:lpstr>
      <vt:lpstr>Przykładowy kontroler</vt:lpstr>
      <vt:lpstr>Adnotacje</vt:lpstr>
      <vt:lpstr>Przekazywanie parametrów do kontrolera</vt:lpstr>
      <vt:lpstr>Przekazywanie parametrów do kontrolera - @ModelAttribute</vt:lpstr>
      <vt:lpstr>Przekazywanie informacji o modelu i widoku</vt:lpstr>
      <vt:lpstr>Model</vt:lpstr>
      <vt:lpstr>ModelMap or Map&lt;String, Object&gt;</vt:lpstr>
      <vt:lpstr>ModelAndView</vt:lpstr>
      <vt:lpstr>Thymeleaf</vt:lpstr>
      <vt:lpstr>Podstawowy plik HTML</vt:lpstr>
      <vt:lpstr>Thymeleaf - podstawy</vt:lpstr>
      <vt:lpstr>Thymeleaf - podstawy</vt:lpstr>
      <vt:lpstr>Thymeleaf - podstawy</vt:lpstr>
      <vt:lpstr>     Spring REST</vt:lpstr>
      <vt:lpstr>Format prezentacji danych w Webservicach</vt:lpstr>
      <vt:lpstr>JSON vs XML</vt:lpstr>
      <vt:lpstr>REST </vt:lpstr>
      <vt:lpstr>REST</vt:lpstr>
      <vt:lpstr>REST – typy akcji</vt:lpstr>
      <vt:lpstr>Kody HTTP</vt:lpstr>
      <vt:lpstr>REST - adnotacje</vt:lpstr>
      <vt:lpstr>Pozostałe adnotacje – znane z MVC</vt:lpstr>
      <vt:lpstr>REST - input</vt:lpstr>
      <vt:lpstr>REST – output</vt:lpstr>
      <vt:lpstr>Przykład kontrolera</vt:lpstr>
      <vt:lpstr>Obsługa wyjątków</vt:lpstr>
      <vt:lpstr>     Spring Security</vt:lpstr>
      <vt:lpstr>Spring Security</vt:lpstr>
      <vt:lpstr>Autentykacja</vt:lpstr>
      <vt:lpstr>Autoryzacja</vt:lpstr>
      <vt:lpstr>Filtry</vt:lpstr>
      <vt:lpstr>Jak rozpocząć?</vt:lpstr>
      <vt:lpstr>Spring Security w praktyce</vt:lpstr>
      <vt:lpstr>Konfiguracja Spring Security</vt:lpstr>
      <vt:lpstr>Definiowanie ograniczeń</vt:lpstr>
      <vt:lpstr>Metody zabezpieczenia ścieżek</vt:lpstr>
      <vt:lpstr>Definiowanie użytkowników</vt:lpstr>
      <vt:lpstr>Metody konfiguracji szczegółów użytkownika</vt:lpstr>
      <vt:lpstr>Przykład - Uwierzytelnianie z wykorzystaniem bazy danych</vt:lpstr>
      <vt:lpstr>Przykład - Uwierzytelnianie z wykorzystaniem bazy danych</vt:lpstr>
      <vt:lpstr>Zabezpieczanie metod</vt:lpstr>
      <vt:lpstr>Thymeleaf Security</vt:lpstr>
      <vt:lpstr>     Pytania?</vt:lpstr>
      <vt:lpstr>     Dziękuje za uwagę</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Podstawy</dc:title>
  <dc:creator>Pirek, Lukasz</dc:creator>
  <cp:lastModifiedBy>Lipski, Maciej</cp:lastModifiedBy>
  <cp:revision>201</cp:revision>
  <dcterms:created xsi:type="dcterms:W3CDTF">2020-01-23T20:06:48Z</dcterms:created>
  <dcterms:modified xsi:type="dcterms:W3CDTF">2021-12-13T12:03:33Z</dcterms:modified>
  <cp:category>Security Level: SEC0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