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2.xml" ContentType="application/vnd.openxmlformats-officedocument.presentationml.notesSlide+xml"/>
  <Override PartName="/ppt/tags/tag49.xml" ContentType="application/vnd.openxmlformats-officedocument.presentationml.tags+xml"/>
  <Override PartName="/ppt/notesSlides/notesSlide2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63"/>
  </p:notesMasterIdLst>
  <p:handoutMasterIdLst>
    <p:handoutMasterId r:id="rId64"/>
  </p:handoutMasterIdLst>
  <p:sldIdLst>
    <p:sldId id="627" r:id="rId2"/>
    <p:sldId id="645" r:id="rId3"/>
    <p:sldId id="653" r:id="rId4"/>
    <p:sldId id="646" r:id="rId5"/>
    <p:sldId id="647" r:id="rId6"/>
    <p:sldId id="649" r:id="rId7"/>
    <p:sldId id="642" r:id="rId8"/>
    <p:sldId id="643" r:id="rId9"/>
    <p:sldId id="651" r:id="rId10"/>
    <p:sldId id="650" r:id="rId11"/>
    <p:sldId id="652" r:id="rId12"/>
    <p:sldId id="692" r:id="rId13"/>
    <p:sldId id="683" r:id="rId14"/>
    <p:sldId id="693" r:id="rId15"/>
    <p:sldId id="680" r:id="rId16"/>
    <p:sldId id="685" r:id="rId17"/>
    <p:sldId id="684" r:id="rId18"/>
    <p:sldId id="681" r:id="rId19"/>
    <p:sldId id="682" r:id="rId20"/>
    <p:sldId id="677" r:id="rId21"/>
    <p:sldId id="678" r:id="rId22"/>
    <p:sldId id="697" r:id="rId23"/>
    <p:sldId id="679" r:id="rId24"/>
    <p:sldId id="686" r:id="rId25"/>
    <p:sldId id="709" r:id="rId26"/>
    <p:sldId id="701" r:id="rId27"/>
    <p:sldId id="702" r:id="rId28"/>
    <p:sldId id="703" r:id="rId29"/>
    <p:sldId id="704" r:id="rId30"/>
    <p:sldId id="700" r:id="rId31"/>
    <p:sldId id="699" r:id="rId32"/>
    <p:sldId id="676" r:id="rId33"/>
    <p:sldId id="708" r:id="rId34"/>
    <p:sldId id="656" r:id="rId35"/>
    <p:sldId id="673" r:id="rId36"/>
    <p:sldId id="689" r:id="rId37"/>
    <p:sldId id="690" r:id="rId38"/>
    <p:sldId id="691" r:id="rId39"/>
    <p:sldId id="707" r:id="rId40"/>
    <p:sldId id="657" r:id="rId41"/>
    <p:sldId id="658" r:id="rId42"/>
    <p:sldId id="660" r:id="rId43"/>
    <p:sldId id="659" r:id="rId44"/>
    <p:sldId id="661" r:id="rId45"/>
    <p:sldId id="662" r:id="rId46"/>
    <p:sldId id="663" r:id="rId47"/>
    <p:sldId id="664" r:id="rId48"/>
    <p:sldId id="655" r:id="rId49"/>
    <p:sldId id="674" r:id="rId50"/>
    <p:sldId id="705" r:id="rId51"/>
    <p:sldId id="696" r:id="rId52"/>
    <p:sldId id="675" r:id="rId53"/>
    <p:sldId id="706" r:id="rId54"/>
    <p:sldId id="695" r:id="rId55"/>
    <p:sldId id="666" r:id="rId56"/>
    <p:sldId id="667" r:id="rId57"/>
    <p:sldId id="668" r:id="rId58"/>
    <p:sldId id="671" r:id="rId59"/>
    <p:sldId id="669" r:id="rId60"/>
    <p:sldId id="670" r:id="rId61"/>
    <p:sldId id="640" r:id="rId62"/>
  </p:sldIdLst>
  <p:sldSz cx="12192000" cy="6858000"/>
  <p:notesSz cx="6858000" cy="9144000"/>
  <p:custDataLst>
    <p:tags r:id="rId6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12ABDB"/>
    <a:srgbClr val="FF7E83"/>
    <a:srgbClr val="FFC000"/>
    <a:srgbClr val="FF304C"/>
    <a:srgbClr val="FFFF00"/>
    <a:srgbClr val="45EAED"/>
    <a:srgbClr val="70AD10"/>
    <a:srgbClr val="FF8394"/>
    <a:srgbClr val="E30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886" autoAdjust="0"/>
  </p:normalViewPr>
  <p:slideViewPr>
    <p:cSldViewPr>
      <p:cViewPr varScale="1">
        <p:scale>
          <a:sx n="115" d="100"/>
          <a:sy n="115" d="100"/>
        </p:scale>
        <p:origin x="1986" y="102"/>
      </p:cViewPr>
      <p:guideLst>
        <p:guide orient="horz" pos="2160"/>
        <p:guide orient="horz" pos="1207"/>
        <p:guide orient="horz" pos="1117"/>
        <p:guide pos="3840"/>
      </p:guideLst>
    </p:cSldViewPr>
  </p:slideViewPr>
  <p:outlineViewPr>
    <p:cViewPr>
      <p:scale>
        <a:sx n="33" d="100"/>
        <a:sy n="33" d="100"/>
      </p:scale>
      <p:origin x="0" y="-3516"/>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3468" y="-4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diagrams/_rels/data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893A5E-4C8F-4094-B56C-A63B23AE6F43}"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de-DE"/>
        </a:p>
      </dgm:t>
    </dgm:pt>
    <dgm:pt modelId="{D0BE47FC-2286-4B59-A664-725FCDF839B1}">
      <dgm:prSet phldrT="[Text]"/>
      <dgm:spPr/>
      <dgm:t>
        <a:bodyPr/>
        <a:lstStyle/>
        <a:p>
          <a:r>
            <a:rPr lang="pl-PL" dirty="0"/>
            <a:t>Beans</a:t>
          </a:r>
          <a:endParaRPr lang="de-DE" dirty="0"/>
        </a:p>
      </dgm:t>
    </dgm:pt>
    <dgm:pt modelId="{3B01E9E5-7CF8-4ED8-ACF8-D67EC2B81ABA}" type="parTrans" cxnId="{B56B9721-6732-4420-BC29-969037DCCA6D}">
      <dgm:prSet/>
      <dgm:spPr/>
      <dgm:t>
        <a:bodyPr/>
        <a:lstStyle/>
        <a:p>
          <a:endParaRPr lang="de-DE"/>
        </a:p>
      </dgm:t>
    </dgm:pt>
    <dgm:pt modelId="{D15F612C-2F1F-4292-99E6-EC4590AD92AA}" type="sibTrans" cxnId="{B56B9721-6732-4420-BC29-969037DCCA6D}">
      <dgm:prSet/>
      <dgm:spPr/>
      <dgm:t>
        <a:bodyPr/>
        <a:lstStyle/>
        <a:p>
          <a:endParaRPr lang="de-DE"/>
        </a:p>
      </dgm:t>
    </dgm:pt>
    <dgm:pt modelId="{70D9DFC3-6D2D-403C-A8A7-6C7E03BB66B7}">
      <dgm:prSet phldrT="[Text]" custT="1"/>
      <dgm:spPr/>
      <dgm:t>
        <a:bodyPr/>
        <a:lstStyle/>
        <a:p>
          <a:r>
            <a:rPr lang="pl-PL" sz="1200" dirty="0"/>
            <a:t>eliminuje potrzebę programowego tworzenia singletonów</a:t>
          </a:r>
          <a:endParaRPr lang="de-DE" sz="1200" dirty="0"/>
        </a:p>
      </dgm:t>
    </dgm:pt>
    <dgm:pt modelId="{D50021A3-6FDA-47D7-A465-674F132F086F}" type="parTrans" cxnId="{CB0AED43-0800-4D61-BAE2-36C45D27C2ED}">
      <dgm:prSet/>
      <dgm:spPr/>
      <dgm:t>
        <a:bodyPr/>
        <a:lstStyle/>
        <a:p>
          <a:endParaRPr lang="de-DE"/>
        </a:p>
      </dgm:t>
    </dgm:pt>
    <dgm:pt modelId="{ACF3F6A9-4601-403B-89DA-09DBEB77B83F}" type="sibTrans" cxnId="{CB0AED43-0800-4D61-BAE2-36C45D27C2ED}">
      <dgm:prSet/>
      <dgm:spPr/>
      <dgm:t>
        <a:bodyPr/>
        <a:lstStyle/>
        <a:p>
          <a:endParaRPr lang="de-DE"/>
        </a:p>
      </dgm:t>
    </dgm:pt>
    <dgm:pt modelId="{1BAB14A0-B44A-4550-B85A-634B8FE6AE91}">
      <dgm:prSet phldrT="[Text]"/>
      <dgm:spPr/>
      <dgm:t>
        <a:bodyPr/>
        <a:lstStyle/>
        <a:p>
          <a:r>
            <a:rPr lang="pl-PL" dirty="0"/>
            <a:t>Core</a:t>
          </a:r>
          <a:endParaRPr lang="de-DE" dirty="0"/>
        </a:p>
      </dgm:t>
    </dgm:pt>
    <dgm:pt modelId="{012C0BB0-56BE-4BC6-B7FC-ADDF489FBA85}" type="parTrans" cxnId="{9D67179E-0187-47BA-BAEB-CF5237EE586D}">
      <dgm:prSet/>
      <dgm:spPr/>
      <dgm:t>
        <a:bodyPr/>
        <a:lstStyle/>
        <a:p>
          <a:endParaRPr lang="de-DE"/>
        </a:p>
      </dgm:t>
    </dgm:pt>
    <dgm:pt modelId="{DC24B89A-55C3-49C9-BC21-39AECA956916}" type="sibTrans" cxnId="{9D67179E-0187-47BA-BAEB-CF5237EE586D}">
      <dgm:prSet/>
      <dgm:spPr/>
      <dgm:t>
        <a:bodyPr/>
        <a:lstStyle/>
        <a:p>
          <a:endParaRPr lang="de-DE"/>
        </a:p>
      </dgm:t>
    </dgm:pt>
    <dgm:pt modelId="{63519B25-4F97-483A-A166-8D21FFC6508B}">
      <dgm:prSet phldrT="[Text]"/>
      <dgm:spPr/>
      <dgm:t>
        <a:bodyPr/>
        <a:lstStyle/>
        <a:p>
          <a:r>
            <a:rPr lang="pl-PL" dirty="0"/>
            <a:t>Context</a:t>
          </a:r>
          <a:endParaRPr lang="de-DE" dirty="0"/>
        </a:p>
      </dgm:t>
    </dgm:pt>
    <dgm:pt modelId="{178B2E06-85CB-46A8-85FE-AC349D8F716A}" type="parTrans" cxnId="{79059284-5769-4472-8E9D-3D9AA17C3038}">
      <dgm:prSet/>
      <dgm:spPr/>
      <dgm:t>
        <a:bodyPr/>
        <a:lstStyle/>
        <a:p>
          <a:endParaRPr lang="de-DE"/>
        </a:p>
      </dgm:t>
    </dgm:pt>
    <dgm:pt modelId="{6CB1B330-B7B7-40FB-9D58-18C119ECA8BA}" type="sibTrans" cxnId="{79059284-5769-4472-8E9D-3D9AA17C3038}">
      <dgm:prSet/>
      <dgm:spPr/>
      <dgm:t>
        <a:bodyPr/>
        <a:lstStyle/>
        <a:p>
          <a:endParaRPr lang="de-DE"/>
        </a:p>
      </dgm:t>
    </dgm:pt>
    <dgm:pt modelId="{DAA91F05-4ECC-40FE-B779-772132C784D3}">
      <dgm:prSet phldrT="[Text]"/>
      <dgm:spPr/>
      <dgm:t>
        <a:bodyPr/>
        <a:lstStyle/>
        <a:p>
          <a:r>
            <a:rPr lang="pl-PL" dirty="0"/>
            <a:t>SpEL</a:t>
          </a:r>
          <a:endParaRPr lang="de-DE" dirty="0"/>
        </a:p>
      </dgm:t>
    </dgm:pt>
    <dgm:pt modelId="{9EEC7423-90C3-44E9-B949-9B1755EC0B1B}" type="parTrans" cxnId="{4D935E4D-D640-425B-A2D8-D0CF29B7D749}">
      <dgm:prSet/>
      <dgm:spPr/>
      <dgm:t>
        <a:bodyPr/>
        <a:lstStyle/>
        <a:p>
          <a:endParaRPr lang="de-DE"/>
        </a:p>
      </dgm:t>
    </dgm:pt>
    <dgm:pt modelId="{2567B3BD-DFC1-41CD-ACE5-53B70863141A}" type="sibTrans" cxnId="{4D935E4D-D640-425B-A2D8-D0CF29B7D749}">
      <dgm:prSet/>
      <dgm:spPr/>
      <dgm:t>
        <a:bodyPr/>
        <a:lstStyle/>
        <a:p>
          <a:endParaRPr lang="de-DE"/>
        </a:p>
      </dgm:t>
    </dgm:pt>
    <dgm:pt modelId="{85180E77-33E2-4B8B-AB35-18919D178E5F}">
      <dgm:prSet phldrT="[Text]" custT="1"/>
      <dgm:spPr/>
      <dgm:t>
        <a:bodyPr/>
        <a:lstStyle/>
        <a:p>
          <a:r>
            <a:rPr lang="pl-PL" sz="1200" dirty="0"/>
            <a:t>podstawowa część frameworka, zawiera IoC i wstrzykiwanie zależności</a:t>
          </a:r>
          <a:endParaRPr lang="de-DE" sz="1200" dirty="0"/>
        </a:p>
      </dgm:t>
    </dgm:pt>
    <dgm:pt modelId="{4CEE3F1B-B92D-42D5-8466-53C1CBA4360D}" type="parTrans" cxnId="{D61A8EF0-FFC7-418E-A441-0041D527B7AC}">
      <dgm:prSet/>
      <dgm:spPr/>
      <dgm:t>
        <a:bodyPr/>
        <a:lstStyle/>
        <a:p>
          <a:endParaRPr lang="de-DE"/>
        </a:p>
      </dgm:t>
    </dgm:pt>
    <dgm:pt modelId="{531996F0-88DF-4499-AF8D-72D8FD5A7D00}" type="sibTrans" cxnId="{D61A8EF0-FFC7-418E-A441-0041D527B7AC}">
      <dgm:prSet/>
      <dgm:spPr/>
      <dgm:t>
        <a:bodyPr/>
        <a:lstStyle/>
        <a:p>
          <a:endParaRPr lang="de-DE"/>
        </a:p>
      </dgm:t>
    </dgm:pt>
    <dgm:pt modelId="{2D362A5F-AD52-49F4-B86F-EF113E73B7F3}">
      <dgm:prSet phldrT="[Text]" custT="1"/>
      <dgm:spPr/>
      <dgm:t>
        <a:bodyPr/>
        <a:lstStyle/>
        <a:p>
          <a:r>
            <a:rPr lang="pl-PL" sz="1200" dirty="0"/>
            <a:t>umożliwia dostęp do obiektów zarządzanych przez framework</a:t>
          </a:r>
          <a:endParaRPr lang="de-DE" sz="1200" dirty="0"/>
        </a:p>
      </dgm:t>
    </dgm:pt>
    <dgm:pt modelId="{3531E02F-2B9E-432A-8A44-872436412872}" type="parTrans" cxnId="{A2490744-E883-4833-B16C-952012729C8A}">
      <dgm:prSet/>
      <dgm:spPr/>
      <dgm:t>
        <a:bodyPr/>
        <a:lstStyle/>
        <a:p>
          <a:endParaRPr lang="de-DE"/>
        </a:p>
      </dgm:t>
    </dgm:pt>
    <dgm:pt modelId="{DA868BB6-5965-407B-B8BA-EA3B2D51D59C}" type="sibTrans" cxnId="{A2490744-E883-4833-B16C-952012729C8A}">
      <dgm:prSet/>
      <dgm:spPr/>
      <dgm:t>
        <a:bodyPr/>
        <a:lstStyle/>
        <a:p>
          <a:endParaRPr lang="de-DE"/>
        </a:p>
      </dgm:t>
    </dgm:pt>
    <dgm:pt modelId="{B30F157E-D861-4F7D-BCBC-AC2CB8EE673C}">
      <dgm:prSet custT="1"/>
      <dgm:spPr/>
      <dgm:t>
        <a:bodyPr/>
        <a:lstStyle/>
        <a:p>
          <a:r>
            <a:rPr lang="pl-PL" sz="1200" dirty="0"/>
            <a:t>pozwala na wydzielenie konfiguracji do plików *.properties</a:t>
          </a:r>
        </a:p>
      </dgm:t>
    </dgm:pt>
    <dgm:pt modelId="{783775C3-9EB3-4FCF-B970-86D278315683}" type="parTrans" cxnId="{0E814D4C-3701-4727-B16A-80DAFB422CFA}">
      <dgm:prSet/>
      <dgm:spPr/>
      <dgm:t>
        <a:bodyPr/>
        <a:lstStyle/>
        <a:p>
          <a:endParaRPr lang="de-DE"/>
        </a:p>
      </dgm:t>
    </dgm:pt>
    <dgm:pt modelId="{E892DBD9-1640-4491-8A70-1BB7B8CD2C1A}" type="sibTrans" cxnId="{0E814D4C-3701-4727-B16A-80DAFB422CFA}">
      <dgm:prSet/>
      <dgm:spPr/>
      <dgm:t>
        <a:bodyPr/>
        <a:lstStyle/>
        <a:p>
          <a:endParaRPr lang="de-DE"/>
        </a:p>
      </dgm:t>
    </dgm:pt>
    <dgm:pt modelId="{08B46D06-1387-405D-8163-8610C97E5BD9}">
      <dgm:prSet custT="1"/>
      <dgm:spPr/>
      <dgm:t>
        <a:bodyPr/>
        <a:lstStyle/>
        <a:p>
          <a:r>
            <a:rPr lang="pl-PL" sz="1200" dirty="0"/>
            <a:t>udostępnia interface </a:t>
          </a:r>
          <a:r>
            <a:rPr lang="pl-PL" sz="1200" i="1" dirty="0"/>
            <a:t>ApplicationContext</a:t>
          </a:r>
        </a:p>
      </dgm:t>
    </dgm:pt>
    <dgm:pt modelId="{C59B5D53-EB05-4FFE-AA54-6D7C58DD5C07}" type="parTrans" cxnId="{54831C37-980D-4DA9-B4B7-0BA8E4CC7EF0}">
      <dgm:prSet/>
      <dgm:spPr/>
      <dgm:t>
        <a:bodyPr/>
        <a:lstStyle/>
        <a:p>
          <a:endParaRPr lang="de-DE"/>
        </a:p>
      </dgm:t>
    </dgm:pt>
    <dgm:pt modelId="{CB0A7353-1074-404F-AE87-7790F3AE67E0}" type="sibTrans" cxnId="{54831C37-980D-4DA9-B4B7-0BA8E4CC7EF0}">
      <dgm:prSet/>
      <dgm:spPr/>
      <dgm:t>
        <a:bodyPr/>
        <a:lstStyle/>
        <a:p>
          <a:endParaRPr lang="de-DE"/>
        </a:p>
      </dgm:t>
    </dgm:pt>
    <dgm:pt modelId="{C338DD64-0D9C-4D72-80D7-262BA8A16D35}">
      <dgm:prSet phldrT="[Text]" custT="1"/>
      <dgm:spPr/>
      <dgm:t>
        <a:bodyPr/>
        <a:lstStyle/>
        <a:p>
          <a:r>
            <a:rPr lang="pl-PL" sz="1200" dirty="0"/>
            <a:t>język wyrażeń wspierający zapytania oraz manipulowanie obiektami itp.</a:t>
          </a:r>
          <a:endParaRPr lang="de-DE" sz="1200" dirty="0"/>
        </a:p>
      </dgm:t>
    </dgm:pt>
    <dgm:pt modelId="{9170F112-5195-4B33-A134-FE27CF23BA2F}" type="parTrans" cxnId="{3C50DF16-F8BA-489E-9A82-1B936BD6DF3C}">
      <dgm:prSet/>
      <dgm:spPr/>
      <dgm:t>
        <a:bodyPr/>
        <a:lstStyle/>
        <a:p>
          <a:endParaRPr lang="de-DE"/>
        </a:p>
      </dgm:t>
    </dgm:pt>
    <dgm:pt modelId="{B0F17959-E4EB-4FB7-86C9-06E6786CB197}" type="sibTrans" cxnId="{3C50DF16-F8BA-489E-9A82-1B936BD6DF3C}">
      <dgm:prSet/>
      <dgm:spPr/>
      <dgm:t>
        <a:bodyPr/>
        <a:lstStyle/>
        <a:p>
          <a:endParaRPr lang="de-DE"/>
        </a:p>
      </dgm:t>
    </dgm:pt>
    <dgm:pt modelId="{1E0D0F2E-D3F8-4385-BD25-DD7449CDDD42}">
      <dgm:prSet phldrT="[Text]" custT="1"/>
      <dgm:spPr/>
      <dgm:t>
        <a:bodyPr/>
        <a:lstStyle/>
        <a:p>
          <a:r>
            <a:rPr lang="pl-PL" sz="1200" dirty="0"/>
            <a:t>oddziela zależność pomiędzy konfiguracją, specyfikacją a logiką programu</a:t>
          </a:r>
          <a:endParaRPr lang="de-DE" sz="1200" dirty="0"/>
        </a:p>
      </dgm:t>
    </dgm:pt>
    <dgm:pt modelId="{5DB87EA4-623E-4F59-9895-87CB6665690A}" type="parTrans" cxnId="{2A714970-EEB9-435B-AF81-25259312B3AA}">
      <dgm:prSet/>
      <dgm:spPr/>
      <dgm:t>
        <a:bodyPr/>
        <a:lstStyle/>
        <a:p>
          <a:endParaRPr lang="de-DE"/>
        </a:p>
      </dgm:t>
    </dgm:pt>
    <dgm:pt modelId="{275237F1-35B8-4719-AF32-84F230B82E0F}" type="sibTrans" cxnId="{2A714970-EEB9-435B-AF81-25259312B3AA}">
      <dgm:prSet/>
      <dgm:spPr/>
      <dgm:t>
        <a:bodyPr/>
        <a:lstStyle/>
        <a:p>
          <a:endParaRPr lang="de-DE"/>
        </a:p>
      </dgm:t>
    </dgm:pt>
    <dgm:pt modelId="{B72AC95F-6D02-47C5-9FB3-27E18BF80AFA}" type="pres">
      <dgm:prSet presAssocID="{23893A5E-4C8F-4094-B56C-A63B23AE6F43}" presName="Name0" presStyleCnt="0">
        <dgm:presLayoutVars>
          <dgm:dir/>
          <dgm:animLvl val="lvl"/>
          <dgm:resizeHandles val="exact"/>
        </dgm:presLayoutVars>
      </dgm:prSet>
      <dgm:spPr/>
    </dgm:pt>
    <dgm:pt modelId="{132E01D7-6201-4C4C-A50E-DE9696E6A4C8}" type="pres">
      <dgm:prSet presAssocID="{D0BE47FC-2286-4B59-A664-725FCDF839B1}" presName="composite" presStyleCnt="0"/>
      <dgm:spPr/>
    </dgm:pt>
    <dgm:pt modelId="{41D6231D-FFA6-4B35-ABBC-9D5A2704A7E5}" type="pres">
      <dgm:prSet presAssocID="{D0BE47FC-2286-4B59-A664-725FCDF839B1}" presName="parTx" presStyleLbl="alignNode1" presStyleIdx="0" presStyleCnt="4">
        <dgm:presLayoutVars>
          <dgm:chMax val="0"/>
          <dgm:chPref val="0"/>
          <dgm:bulletEnabled val="1"/>
        </dgm:presLayoutVars>
      </dgm:prSet>
      <dgm:spPr/>
    </dgm:pt>
    <dgm:pt modelId="{2314D12B-EA51-4EAE-9E24-ADA3A6E59FE0}" type="pres">
      <dgm:prSet presAssocID="{D0BE47FC-2286-4B59-A664-725FCDF839B1}" presName="desTx" presStyleLbl="alignAccFollowNode1" presStyleIdx="0" presStyleCnt="4">
        <dgm:presLayoutVars>
          <dgm:bulletEnabled val="1"/>
        </dgm:presLayoutVars>
      </dgm:prSet>
      <dgm:spPr/>
    </dgm:pt>
    <dgm:pt modelId="{D09BEF07-C033-442A-864B-231F91412372}" type="pres">
      <dgm:prSet presAssocID="{D15F612C-2F1F-4292-99E6-EC4590AD92AA}" presName="space" presStyleCnt="0"/>
      <dgm:spPr/>
    </dgm:pt>
    <dgm:pt modelId="{52D59E1B-A495-46AC-A8CA-5339C7845DA3}" type="pres">
      <dgm:prSet presAssocID="{1BAB14A0-B44A-4550-B85A-634B8FE6AE91}" presName="composite" presStyleCnt="0"/>
      <dgm:spPr/>
    </dgm:pt>
    <dgm:pt modelId="{2AAB75A9-1F63-4D77-BF3A-3C5D916EFF01}" type="pres">
      <dgm:prSet presAssocID="{1BAB14A0-B44A-4550-B85A-634B8FE6AE91}" presName="parTx" presStyleLbl="alignNode1" presStyleIdx="1" presStyleCnt="4">
        <dgm:presLayoutVars>
          <dgm:chMax val="0"/>
          <dgm:chPref val="0"/>
          <dgm:bulletEnabled val="1"/>
        </dgm:presLayoutVars>
      </dgm:prSet>
      <dgm:spPr/>
    </dgm:pt>
    <dgm:pt modelId="{83F9EAFB-5831-43DC-8A9F-E5D9A96E27A1}" type="pres">
      <dgm:prSet presAssocID="{1BAB14A0-B44A-4550-B85A-634B8FE6AE91}" presName="desTx" presStyleLbl="alignAccFollowNode1" presStyleIdx="1" presStyleCnt="4">
        <dgm:presLayoutVars>
          <dgm:bulletEnabled val="1"/>
        </dgm:presLayoutVars>
      </dgm:prSet>
      <dgm:spPr/>
    </dgm:pt>
    <dgm:pt modelId="{5FA0A99D-A2BB-4416-99B2-588F11DD477B}" type="pres">
      <dgm:prSet presAssocID="{DC24B89A-55C3-49C9-BC21-39AECA956916}" presName="space" presStyleCnt="0"/>
      <dgm:spPr/>
    </dgm:pt>
    <dgm:pt modelId="{A564E0CC-801D-4BA1-B7B6-B087E380D596}" type="pres">
      <dgm:prSet presAssocID="{63519B25-4F97-483A-A166-8D21FFC6508B}" presName="composite" presStyleCnt="0"/>
      <dgm:spPr/>
    </dgm:pt>
    <dgm:pt modelId="{F64A1594-474D-4366-AC53-BAB06F0FF827}" type="pres">
      <dgm:prSet presAssocID="{63519B25-4F97-483A-A166-8D21FFC6508B}" presName="parTx" presStyleLbl="alignNode1" presStyleIdx="2" presStyleCnt="4">
        <dgm:presLayoutVars>
          <dgm:chMax val="0"/>
          <dgm:chPref val="0"/>
          <dgm:bulletEnabled val="1"/>
        </dgm:presLayoutVars>
      </dgm:prSet>
      <dgm:spPr/>
    </dgm:pt>
    <dgm:pt modelId="{CBBE6CF0-2287-4935-AE55-001E59DA6360}" type="pres">
      <dgm:prSet presAssocID="{63519B25-4F97-483A-A166-8D21FFC6508B}" presName="desTx" presStyleLbl="alignAccFollowNode1" presStyleIdx="2" presStyleCnt="4">
        <dgm:presLayoutVars>
          <dgm:bulletEnabled val="1"/>
        </dgm:presLayoutVars>
      </dgm:prSet>
      <dgm:spPr/>
    </dgm:pt>
    <dgm:pt modelId="{9DD0BB0A-3ED2-43EC-A70D-944FBD2FB3F7}" type="pres">
      <dgm:prSet presAssocID="{6CB1B330-B7B7-40FB-9D58-18C119ECA8BA}" presName="space" presStyleCnt="0"/>
      <dgm:spPr/>
    </dgm:pt>
    <dgm:pt modelId="{81D51D64-CC56-4435-979D-DE7E936745DD}" type="pres">
      <dgm:prSet presAssocID="{DAA91F05-4ECC-40FE-B779-772132C784D3}" presName="composite" presStyleCnt="0"/>
      <dgm:spPr/>
    </dgm:pt>
    <dgm:pt modelId="{E250F48A-67DF-4F0F-B700-5F9B376648C0}" type="pres">
      <dgm:prSet presAssocID="{DAA91F05-4ECC-40FE-B779-772132C784D3}" presName="parTx" presStyleLbl="alignNode1" presStyleIdx="3" presStyleCnt="4">
        <dgm:presLayoutVars>
          <dgm:chMax val="0"/>
          <dgm:chPref val="0"/>
          <dgm:bulletEnabled val="1"/>
        </dgm:presLayoutVars>
      </dgm:prSet>
      <dgm:spPr/>
    </dgm:pt>
    <dgm:pt modelId="{CC2A8598-32CF-4563-AE50-9E7CCCC1F635}" type="pres">
      <dgm:prSet presAssocID="{DAA91F05-4ECC-40FE-B779-772132C784D3}" presName="desTx" presStyleLbl="alignAccFollowNode1" presStyleIdx="3" presStyleCnt="4">
        <dgm:presLayoutVars>
          <dgm:bulletEnabled val="1"/>
        </dgm:presLayoutVars>
      </dgm:prSet>
      <dgm:spPr/>
    </dgm:pt>
  </dgm:ptLst>
  <dgm:cxnLst>
    <dgm:cxn modelId="{737BB414-8CE9-4940-99C5-ED5F436AB85C}" type="presOf" srcId="{70D9DFC3-6D2D-403C-A8A7-6C7E03BB66B7}" destId="{2314D12B-EA51-4EAE-9E24-ADA3A6E59FE0}" srcOrd="0" destOrd="0" presId="urn:microsoft.com/office/officeart/2005/8/layout/hList1"/>
    <dgm:cxn modelId="{3C50DF16-F8BA-489E-9A82-1B936BD6DF3C}" srcId="{DAA91F05-4ECC-40FE-B779-772132C784D3}" destId="{C338DD64-0D9C-4D72-80D7-262BA8A16D35}" srcOrd="0" destOrd="0" parTransId="{9170F112-5195-4B33-A134-FE27CF23BA2F}" sibTransId="{B0F17959-E4EB-4FB7-86C9-06E6786CB197}"/>
    <dgm:cxn modelId="{B56B9721-6732-4420-BC29-969037DCCA6D}" srcId="{23893A5E-4C8F-4094-B56C-A63B23AE6F43}" destId="{D0BE47FC-2286-4B59-A664-725FCDF839B1}" srcOrd="0" destOrd="0" parTransId="{3B01E9E5-7CF8-4ED8-ACF8-D67EC2B81ABA}" sibTransId="{D15F612C-2F1F-4292-99E6-EC4590AD92AA}"/>
    <dgm:cxn modelId="{54831C37-980D-4DA9-B4B7-0BA8E4CC7EF0}" srcId="{63519B25-4F97-483A-A166-8D21FFC6508B}" destId="{08B46D06-1387-405D-8163-8610C97E5BD9}" srcOrd="2" destOrd="0" parTransId="{C59B5D53-EB05-4FFE-AA54-6D7C58DD5C07}" sibTransId="{CB0A7353-1074-404F-AE87-7790F3AE67E0}"/>
    <dgm:cxn modelId="{48495343-3C85-4187-8E3D-5BA01C9166EC}" type="presOf" srcId="{DAA91F05-4ECC-40FE-B779-772132C784D3}" destId="{E250F48A-67DF-4F0F-B700-5F9B376648C0}" srcOrd="0" destOrd="0" presId="urn:microsoft.com/office/officeart/2005/8/layout/hList1"/>
    <dgm:cxn modelId="{CB0AED43-0800-4D61-BAE2-36C45D27C2ED}" srcId="{D0BE47FC-2286-4B59-A664-725FCDF839B1}" destId="{70D9DFC3-6D2D-403C-A8A7-6C7E03BB66B7}" srcOrd="0" destOrd="0" parTransId="{D50021A3-6FDA-47D7-A465-674F132F086F}" sibTransId="{ACF3F6A9-4601-403B-89DA-09DBEB77B83F}"/>
    <dgm:cxn modelId="{A2490744-E883-4833-B16C-952012729C8A}" srcId="{63519B25-4F97-483A-A166-8D21FFC6508B}" destId="{2D362A5F-AD52-49F4-B86F-EF113E73B7F3}" srcOrd="0" destOrd="0" parTransId="{3531E02F-2B9E-432A-8A44-872436412872}" sibTransId="{DA868BB6-5965-407B-B8BA-EA3B2D51D59C}"/>
    <dgm:cxn modelId="{0E814D4C-3701-4727-B16A-80DAFB422CFA}" srcId="{63519B25-4F97-483A-A166-8D21FFC6508B}" destId="{B30F157E-D861-4F7D-BCBC-AC2CB8EE673C}" srcOrd="1" destOrd="0" parTransId="{783775C3-9EB3-4FCF-B970-86D278315683}" sibTransId="{E892DBD9-1640-4491-8A70-1BB7B8CD2C1A}"/>
    <dgm:cxn modelId="{D2E3514C-D309-407E-BEF3-466D0DFBA2F8}" type="presOf" srcId="{C338DD64-0D9C-4D72-80D7-262BA8A16D35}" destId="{CC2A8598-32CF-4563-AE50-9E7CCCC1F635}" srcOrd="0" destOrd="0" presId="urn:microsoft.com/office/officeart/2005/8/layout/hList1"/>
    <dgm:cxn modelId="{4D935E4D-D640-425B-A2D8-D0CF29B7D749}" srcId="{23893A5E-4C8F-4094-B56C-A63B23AE6F43}" destId="{DAA91F05-4ECC-40FE-B779-772132C784D3}" srcOrd="3" destOrd="0" parTransId="{9EEC7423-90C3-44E9-B949-9B1755EC0B1B}" sibTransId="{2567B3BD-DFC1-41CD-ACE5-53B70863141A}"/>
    <dgm:cxn modelId="{2A714970-EEB9-435B-AF81-25259312B3AA}" srcId="{D0BE47FC-2286-4B59-A664-725FCDF839B1}" destId="{1E0D0F2E-D3F8-4385-BD25-DD7449CDDD42}" srcOrd="1" destOrd="0" parTransId="{5DB87EA4-623E-4F59-9895-87CB6665690A}" sibTransId="{275237F1-35B8-4719-AF32-84F230B82E0F}"/>
    <dgm:cxn modelId="{DDE18677-D030-402C-9141-05208968D81C}" type="presOf" srcId="{D0BE47FC-2286-4B59-A664-725FCDF839B1}" destId="{41D6231D-FFA6-4B35-ABBC-9D5A2704A7E5}" srcOrd="0" destOrd="0" presId="urn:microsoft.com/office/officeart/2005/8/layout/hList1"/>
    <dgm:cxn modelId="{F7E3827F-A022-4C67-BD1A-D9780285621F}" type="presOf" srcId="{85180E77-33E2-4B8B-AB35-18919D178E5F}" destId="{83F9EAFB-5831-43DC-8A9F-E5D9A96E27A1}" srcOrd="0" destOrd="0" presId="urn:microsoft.com/office/officeart/2005/8/layout/hList1"/>
    <dgm:cxn modelId="{79059284-5769-4472-8E9D-3D9AA17C3038}" srcId="{23893A5E-4C8F-4094-B56C-A63B23AE6F43}" destId="{63519B25-4F97-483A-A166-8D21FFC6508B}" srcOrd="2" destOrd="0" parTransId="{178B2E06-85CB-46A8-85FE-AC349D8F716A}" sibTransId="{6CB1B330-B7B7-40FB-9D58-18C119ECA8BA}"/>
    <dgm:cxn modelId="{C5A03A87-3229-4DBB-B4BB-11BCD90F565E}" type="presOf" srcId="{08B46D06-1387-405D-8163-8610C97E5BD9}" destId="{CBBE6CF0-2287-4935-AE55-001E59DA6360}" srcOrd="0" destOrd="2" presId="urn:microsoft.com/office/officeart/2005/8/layout/hList1"/>
    <dgm:cxn modelId="{9D67179E-0187-47BA-BAEB-CF5237EE586D}" srcId="{23893A5E-4C8F-4094-B56C-A63B23AE6F43}" destId="{1BAB14A0-B44A-4550-B85A-634B8FE6AE91}" srcOrd="1" destOrd="0" parTransId="{012C0BB0-56BE-4BC6-B7FC-ADDF489FBA85}" sibTransId="{DC24B89A-55C3-49C9-BC21-39AECA956916}"/>
    <dgm:cxn modelId="{38A0F7B1-FBED-49C0-AC13-2969311D7098}" type="presOf" srcId="{23893A5E-4C8F-4094-B56C-A63B23AE6F43}" destId="{B72AC95F-6D02-47C5-9FB3-27E18BF80AFA}" srcOrd="0" destOrd="0" presId="urn:microsoft.com/office/officeart/2005/8/layout/hList1"/>
    <dgm:cxn modelId="{5B30D9B4-E7E5-4596-9F8F-96DFD34AE250}" type="presOf" srcId="{63519B25-4F97-483A-A166-8D21FFC6508B}" destId="{F64A1594-474D-4366-AC53-BAB06F0FF827}" srcOrd="0" destOrd="0" presId="urn:microsoft.com/office/officeart/2005/8/layout/hList1"/>
    <dgm:cxn modelId="{BDB31DD8-3648-4F34-B6E8-5F9EF0757A16}" type="presOf" srcId="{B30F157E-D861-4F7D-BCBC-AC2CB8EE673C}" destId="{CBBE6CF0-2287-4935-AE55-001E59DA6360}" srcOrd="0" destOrd="1" presId="urn:microsoft.com/office/officeart/2005/8/layout/hList1"/>
    <dgm:cxn modelId="{C3612CDD-C18F-4821-A32D-0C0F1B994E56}" type="presOf" srcId="{1BAB14A0-B44A-4550-B85A-634B8FE6AE91}" destId="{2AAB75A9-1F63-4D77-BF3A-3C5D916EFF01}" srcOrd="0" destOrd="0" presId="urn:microsoft.com/office/officeart/2005/8/layout/hList1"/>
    <dgm:cxn modelId="{D61A8EF0-FFC7-418E-A441-0041D527B7AC}" srcId="{1BAB14A0-B44A-4550-B85A-634B8FE6AE91}" destId="{85180E77-33E2-4B8B-AB35-18919D178E5F}" srcOrd="0" destOrd="0" parTransId="{4CEE3F1B-B92D-42D5-8466-53C1CBA4360D}" sibTransId="{531996F0-88DF-4499-AF8D-72D8FD5A7D00}"/>
    <dgm:cxn modelId="{2CB986F6-A28F-400C-898F-1D69C9C00956}" type="presOf" srcId="{1E0D0F2E-D3F8-4385-BD25-DD7449CDDD42}" destId="{2314D12B-EA51-4EAE-9E24-ADA3A6E59FE0}" srcOrd="0" destOrd="1" presId="urn:microsoft.com/office/officeart/2005/8/layout/hList1"/>
    <dgm:cxn modelId="{2BD59EF9-CB54-4AF8-936E-746E901A68CA}" type="presOf" srcId="{2D362A5F-AD52-49F4-B86F-EF113E73B7F3}" destId="{CBBE6CF0-2287-4935-AE55-001E59DA6360}" srcOrd="0" destOrd="0" presId="urn:microsoft.com/office/officeart/2005/8/layout/hList1"/>
    <dgm:cxn modelId="{849E9C24-DDB1-4BE0-99BA-5F967F1CE8A2}" type="presParOf" srcId="{B72AC95F-6D02-47C5-9FB3-27E18BF80AFA}" destId="{132E01D7-6201-4C4C-A50E-DE9696E6A4C8}" srcOrd="0" destOrd="0" presId="urn:microsoft.com/office/officeart/2005/8/layout/hList1"/>
    <dgm:cxn modelId="{98DEB197-9468-4D27-9762-BA28A6E888FD}" type="presParOf" srcId="{132E01D7-6201-4C4C-A50E-DE9696E6A4C8}" destId="{41D6231D-FFA6-4B35-ABBC-9D5A2704A7E5}" srcOrd="0" destOrd="0" presId="urn:microsoft.com/office/officeart/2005/8/layout/hList1"/>
    <dgm:cxn modelId="{5C4F26B0-3C23-4310-BC17-4DCB5F847DAB}" type="presParOf" srcId="{132E01D7-6201-4C4C-A50E-DE9696E6A4C8}" destId="{2314D12B-EA51-4EAE-9E24-ADA3A6E59FE0}" srcOrd="1" destOrd="0" presId="urn:microsoft.com/office/officeart/2005/8/layout/hList1"/>
    <dgm:cxn modelId="{40858369-2DE1-4E11-B009-79B393C67A9F}" type="presParOf" srcId="{B72AC95F-6D02-47C5-9FB3-27E18BF80AFA}" destId="{D09BEF07-C033-442A-864B-231F91412372}" srcOrd="1" destOrd="0" presId="urn:microsoft.com/office/officeart/2005/8/layout/hList1"/>
    <dgm:cxn modelId="{157B1352-4D28-41BB-A750-22259A7EF87E}" type="presParOf" srcId="{B72AC95F-6D02-47C5-9FB3-27E18BF80AFA}" destId="{52D59E1B-A495-46AC-A8CA-5339C7845DA3}" srcOrd="2" destOrd="0" presId="urn:microsoft.com/office/officeart/2005/8/layout/hList1"/>
    <dgm:cxn modelId="{90AA7BD9-92B0-4D55-A6F1-E55C34243273}" type="presParOf" srcId="{52D59E1B-A495-46AC-A8CA-5339C7845DA3}" destId="{2AAB75A9-1F63-4D77-BF3A-3C5D916EFF01}" srcOrd="0" destOrd="0" presId="urn:microsoft.com/office/officeart/2005/8/layout/hList1"/>
    <dgm:cxn modelId="{97B46F27-6228-42BA-9C69-E637087E9430}" type="presParOf" srcId="{52D59E1B-A495-46AC-A8CA-5339C7845DA3}" destId="{83F9EAFB-5831-43DC-8A9F-E5D9A96E27A1}" srcOrd="1" destOrd="0" presId="urn:microsoft.com/office/officeart/2005/8/layout/hList1"/>
    <dgm:cxn modelId="{0468DF32-FF65-4522-8A03-2B140BB43F3F}" type="presParOf" srcId="{B72AC95F-6D02-47C5-9FB3-27E18BF80AFA}" destId="{5FA0A99D-A2BB-4416-99B2-588F11DD477B}" srcOrd="3" destOrd="0" presId="urn:microsoft.com/office/officeart/2005/8/layout/hList1"/>
    <dgm:cxn modelId="{091AAE35-1DF9-4ED1-8BAA-81DCD276A662}" type="presParOf" srcId="{B72AC95F-6D02-47C5-9FB3-27E18BF80AFA}" destId="{A564E0CC-801D-4BA1-B7B6-B087E380D596}" srcOrd="4" destOrd="0" presId="urn:microsoft.com/office/officeart/2005/8/layout/hList1"/>
    <dgm:cxn modelId="{80F7B9CD-CEA6-475C-B27E-07E673B969CF}" type="presParOf" srcId="{A564E0CC-801D-4BA1-B7B6-B087E380D596}" destId="{F64A1594-474D-4366-AC53-BAB06F0FF827}" srcOrd="0" destOrd="0" presId="urn:microsoft.com/office/officeart/2005/8/layout/hList1"/>
    <dgm:cxn modelId="{69BCDC43-AB0A-4F46-8E11-30E39DDF45C8}" type="presParOf" srcId="{A564E0CC-801D-4BA1-B7B6-B087E380D596}" destId="{CBBE6CF0-2287-4935-AE55-001E59DA6360}" srcOrd="1" destOrd="0" presId="urn:microsoft.com/office/officeart/2005/8/layout/hList1"/>
    <dgm:cxn modelId="{5452D9F6-4353-4AE7-BA53-695B585C3311}" type="presParOf" srcId="{B72AC95F-6D02-47C5-9FB3-27E18BF80AFA}" destId="{9DD0BB0A-3ED2-43EC-A70D-944FBD2FB3F7}" srcOrd="5" destOrd="0" presId="urn:microsoft.com/office/officeart/2005/8/layout/hList1"/>
    <dgm:cxn modelId="{F81EBD3F-CF22-4D9F-A156-273F6231A34C}" type="presParOf" srcId="{B72AC95F-6D02-47C5-9FB3-27E18BF80AFA}" destId="{81D51D64-CC56-4435-979D-DE7E936745DD}" srcOrd="6" destOrd="0" presId="urn:microsoft.com/office/officeart/2005/8/layout/hList1"/>
    <dgm:cxn modelId="{F01A33C5-76DB-4875-ACE3-40C585AD11BA}" type="presParOf" srcId="{81D51D64-CC56-4435-979D-DE7E936745DD}" destId="{E250F48A-67DF-4F0F-B700-5F9B376648C0}" srcOrd="0" destOrd="0" presId="urn:microsoft.com/office/officeart/2005/8/layout/hList1"/>
    <dgm:cxn modelId="{24249053-459B-43D7-A0E4-DD5E2DEF4BE8}" type="presParOf" srcId="{81D51D64-CC56-4435-979D-DE7E936745DD}" destId="{CC2A8598-32CF-4563-AE50-9E7CCCC1F6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893A5E-4C8F-4094-B56C-A63B23AE6F43}" type="doc">
      <dgm:prSet loTypeId="urn:microsoft.com/office/officeart/2005/8/layout/hList7" loCatId="list" qsTypeId="urn:microsoft.com/office/officeart/2005/8/quickstyle/simple4" qsCatId="simple" csTypeId="urn:microsoft.com/office/officeart/2005/8/colors/accent2_2" csCatId="accent2" phldr="1"/>
      <dgm:spPr/>
      <dgm:t>
        <a:bodyPr/>
        <a:lstStyle/>
        <a:p>
          <a:endParaRPr lang="de-DE"/>
        </a:p>
      </dgm:t>
    </dgm:pt>
    <dgm:pt modelId="{D0BE47FC-2286-4B59-A664-725FCDF839B1}">
      <dgm:prSet phldrT="[Text]" custT="1"/>
      <dgm:spPr/>
      <dgm:t>
        <a:bodyPr/>
        <a:lstStyle/>
        <a:p>
          <a:pPr algn="l"/>
          <a:endParaRPr lang="pl-PL" sz="1400" dirty="0"/>
        </a:p>
        <a:p>
          <a:pPr algn="l"/>
          <a:endParaRPr lang="pl-PL" sz="1400" dirty="0"/>
        </a:p>
        <a:p>
          <a:pPr algn="l"/>
          <a:r>
            <a:rPr lang="pl-PL" sz="1400" dirty="0"/>
            <a:t>Solidny i dobrze zaprojektowany</a:t>
          </a:r>
        </a:p>
        <a:p>
          <a:pPr algn="l"/>
          <a:endParaRPr lang="pl-PL" sz="1400" dirty="0"/>
        </a:p>
        <a:p>
          <a:pPr algn="l"/>
          <a:r>
            <a:rPr lang="pl-PL" sz="1400" dirty="0"/>
            <a:t>Bardzo lubiany</a:t>
          </a:r>
        </a:p>
        <a:p>
          <a:pPr algn="l"/>
          <a:endParaRPr lang="pl-PL" sz="1400" dirty="0"/>
        </a:p>
        <a:p>
          <a:pPr algn="l"/>
          <a:r>
            <a:rPr lang="pl-PL" sz="1400" dirty="0"/>
            <a:t>Wsparcie w różnych IDE</a:t>
          </a:r>
          <a:endParaRPr lang="de-DE" sz="1400" dirty="0"/>
        </a:p>
      </dgm:t>
    </dgm:pt>
    <dgm:pt modelId="{3B01E9E5-7CF8-4ED8-ACF8-D67EC2B81ABA}" type="parTrans" cxnId="{B56B9721-6732-4420-BC29-969037DCCA6D}">
      <dgm:prSet/>
      <dgm:spPr/>
      <dgm:t>
        <a:bodyPr/>
        <a:lstStyle/>
        <a:p>
          <a:endParaRPr lang="de-DE"/>
        </a:p>
      </dgm:t>
    </dgm:pt>
    <dgm:pt modelId="{D15F612C-2F1F-4292-99E6-EC4590AD92AA}" type="sibTrans" cxnId="{B56B9721-6732-4420-BC29-969037DCCA6D}">
      <dgm:prSet/>
      <dgm:spPr/>
      <dgm:t>
        <a:bodyPr/>
        <a:lstStyle/>
        <a:p>
          <a:endParaRPr lang="de-DE"/>
        </a:p>
      </dgm:t>
    </dgm:pt>
    <dgm:pt modelId="{1BAB14A0-B44A-4550-B85A-634B8FE6AE91}">
      <dgm:prSet phldrT="[Text]" custT="1"/>
      <dgm:spPr/>
      <dgm:t>
        <a:bodyPr/>
        <a:lstStyle/>
        <a:p>
          <a:pPr algn="l"/>
          <a:r>
            <a:rPr lang="pl-PL" sz="1400" dirty="0"/>
            <a:t>Przetrwał próbę czasu</a:t>
          </a:r>
        </a:p>
        <a:p>
          <a:pPr algn="l"/>
          <a:endParaRPr lang="pl-PL" sz="1400" dirty="0"/>
        </a:p>
        <a:p>
          <a:pPr algn="l"/>
          <a:r>
            <a:rPr lang="pl-PL" sz="1400" dirty="0"/>
            <a:t>Bogactwo wiedzy – książki, internet</a:t>
          </a:r>
          <a:endParaRPr lang="de-DE" sz="1400" dirty="0"/>
        </a:p>
      </dgm:t>
    </dgm:pt>
    <dgm:pt modelId="{012C0BB0-56BE-4BC6-B7FC-ADDF489FBA85}" type="parTrans" cxnId="{9D67179E-0187-47BA-BAEB-CF5237EE586D}">
      <dgm:prSet/>
      <dgm:spPr/>
      <dgm:t>
        <a:bodyPr/>
        <a:lstStyle/>
        <a:p>
          <a:endParaRPr lang="de-DE"/>
        </a:p>
      </dgm:t>
    </dgm:pt>
    <dgm:pt modelId="{DC24B89A-55C3-49C9-BC21-39AECA956916}" type="sibTrans" cxnId="{9D67179E-0187-47BA-BAEB-CF5237EE586D}">
      <dgm:prSet/>
      <dgm:spPr/>
      <dgm:t>
        <a:bodyPr/>
        <a:lstStyle/>
        <a:p>
          <a:endParaRPr lang="de-DE"/>
        </a:p>
      </dgm:t>
    </dgm:pt>
    <dgm:pt modelId="{63519B25-4F97-483A-A166-8D21FFC6508B}">
      <dgm:prSet phldrT="[Text]" custT="1"/>
      <dgm:spPr/>
      <dgm:t>
        <a:bodyPr/>
        <a:lstStyle/>
        <a:p>
          <a:pPr algn="l"/>
          <a:endParaRPr lang="pl-PL" sz="1400" dirty="0"/>
        </a:p>
        <a:p>
          <a:pPr algn="l"/>
          <a:endParaRPr lang="pl-PL" sz="1400" dirty="0"/>
        </a:p>
        <a:p>
          <a:pPr algn="l"/>
          <a:r>
            <a:rPr lang="pl-PL" sz="1400" dirty="0"/>
            <a:t>Duże community</a:t>
          </a:r>
        </a:p>
        <a:p>
          <a:pPr algn="l"/>
          <a:endParaRPr lang="pl-PL" sz="1400" dirty="0"/>
        </a:p>
        <a:p>
          <a:pPr algn="l"/>
          <a:r>
            <a:rPr lang="pl-PL" sz="1400" dirty="0"/>
            <a:t>Szeroko znany framework</a:t>
          </a:r>
        </a:p>
        <a:p>
          <a:pPr algn="l"/>
          <a:endParaRPr lang="pl-PL" sz="1400" dirty="0"/>
        </a:p>
        <a:p>
          <a:pPr algn="l"/>
          <a:r>
            <a:rPr lang="pl-PL" sz="1400" dirty="0"/>
            <a:t>Aktywnie rozwijany</a:t>
          </a:r>
          <a:endParaRPr lang="de-DE" sz="1400" dirty="0"/>
        </a:p>
      </dgm:t>
    </dgm:pt>
    <dgm:pt modelId="{178B2E06-85CB-46A8-85FE-AC349D8F716A}" type="parTrans" cxnId="{79059284-5769-4472-8E9D-3D9AA17C3038}">
      <dgm:prSet/>
      <dgm:spPr/>
      <dgm:t>
        <a:bodyPr/>
        <a:lstStyle/>
        <a:p>
          <a:endParaRPr lang="de-DE"/>
        </a:p>
      </dgm:t>
    </dgm:pt>
    <dgm:pt modelId="{6CB1B330-B7B7-40FB-9D58-18C119ECA8BA}" type="sibTrans" cxnId="{79059284-5769-4472-8E9D-3D9AA17C3038}">
      <dgm:prSet/>
      <dgm:spPr/>
      <dgm:t>
        <a:bodyPr/>
        <a:lstStyle/>
        <a:p>
          <a:endParaRPr lang="de-DE"/>
        </a:p>
      </dgm:t>
    </dgm:pt>
    <dgm:pt modelId="{E125B9CF-8E08-4997-AD8D-74B49434DE15}" type="pres">
      <dgm:prSet presAssocID="{23893A5E-4C8F-4094-B56C-A63B23AE6F43}" presName="Name0" presStyleCnt="0">
        <dgm:presLayoutVars>
          <dgm:dir/>
          <dgm:resizeHandles val="exact"/>
        </dgm:presLayoutVars>
      </dgm:prSet>
      <dgm:spPr/>
    </dgm:pt>
    <dgm:pt modelId="{32FBA582-31CD-4F2A-9F16-867A1A8ECBDB}" type="pres">
      <dgm:prSet presAssocID="{23893A5E-4C8F-4094-B56C-A63B23AE6F43}" presName="fgShape" presStyleLbl="fgShp" presStyleIdx="0" presStyleCnt="1"/>
      <dgm:spPr>
        <a:noFill/>
      </dgm:spPr>
    </dgm:pt>
    <dgm:pt modelId="{3A43491F-8D1A-4369-BEAF-3F372E736DEF}" type="pres">
      <dgm:prSet presAssocID="{23893A5E-4C8F-4094-B56C-A63B23AE6F43}" presName="linComp" presStyleCnt="0"/>
      <dgm:spPr/>
    </dgm:pt>
    <dgm:pt modelId="{48BE489E-5A13-4976-A114-43895CDB1B97}" type="pres">
      <dgm:prSet presAssocID="{D0BE47FC-2286-4B59-A664-725FCDF839B1}" presName="compNode" presStyleCnt="0"/>
      <dgm:spPr/>
    </dgm:pt>
    <dgm:pt modelId="{ED3B01D1-6914-45A4-BA46-F54615957D17}" type="pres">
      <dgm:prSet presAssocID="{D0BE47FC-2286-4B59-A664-725FCDF839B1}" presName="bkgdShape" presStyleLbl="node1" presStyleIdx="0" presStyleCnt="3"/>
      <dgm:spPr/>
    </dgm:pt>
    <dgm:pt modelId="{13EF724B-0718-4765-A6A2-120D65E32E75}" type="pres">
      <dgm:prSet presAssocID="{D0BE47FC-2286-4B59-A664-725FCDF839B1}" presName="nodeTx" presStyleLbl="node1" presStyleIdx="0" presStyleCnt="3">
        <dgm:presLayoutVars>
          <dgm:bulletEnabled val="1"/>
        </dgm:presLayoutVars>
      </dgm:prSet>
      <dgm:spPr/>
    </dgm:pt>
    <dgm:pt modelId="{90B3834B-C2FE-4948-8682-2383F88DCA29}" type="pres">
      <dgm:prSet presAssocID="{D0BE47FC-2286-4B59-A664-725FCDF839B1}" presName="invisiNode" presStyleLbl="node1" presStyleIdx="0" presStyleCnt="3"/>
      <dgm:spPr/>
    </dgm:pt>
    <dgm:pt modelId="{B8E77934-2BB0-49CC-8C8A-B5C658E8B75B}" type="pres">
      <dgm:prSet presAssocID="{D0BE47FC-2286-4B59-A664-725FCDF839B1}" presName="imagNode" presStyleLbl="fgImgPlace1" presStyleIdx="0" presStyleCnt="3"/>
      <dgm:spPr>
        <a:blipFill rotWithShape="1">
          <a:blip xmlns:r="http://schemas.openxmlformats.org/officeDocument/2006/relationships" r:embed="rId1"/>
          <a:stretch>
            <a:fillRect/>
          </a:stretch>
        </a:blipFill>
      </dgm:spPr>
    </dgm:pt>
    <dgm:pt modelId="{560C5D12-C129-4B3B-BEBF-87118FC7DDA2}" type="pres">
      <dgm:prSet presAssocID="{D15F612C-2F1F-4292-99E6-EC4590AD92AA}" presName="sibTrans" presStyleLbl="sibTrans2D1" presStyleIdx="0" presStyleCnt="0"/>
      <dgm:spPr/>
    </dgm:pt>
    <dgm:pt modelId="{6C605787-ED66-418E-8EAE-73A4C13076D5}" type="pres">
      <dgm:prSet presAssocID="{1BAB14A0-B44A-4550-B85A-634B8FE6AE91}" presName="compNode" presStyleCnt="0"/>
      <dgm:spPr/>
    </dgm:pt>
    <dgm:pt modelId="{72AE0BCA-DC58-406C-98EA-8D4ACCB196F4}" type="pres">
      <dgm:prSet presAssocID="{1BAB14A0-B44A-4550-B85A-634B8FE6AE91}" presName="bkgdShape" presStyleLbl="node1" presStyleIdx="1" presStyleCnt="3"/>
      <dgm:spPr/>
    </dgm:pt>
    <dgm:pt modelId="{DD4D745A-A885-47C3-BE79-9ED9E87E2809}" type="pres">
      <dgm:prSet presAssocID="{1BAB14A0-B44A-4550-B85A-634B8FE6AE91}" presName="nodeTx" presStyleLbl="node1" presStyleIdx="1" presStyleCnt="3">
        <dgm:presLayoutVars>
          <dgm:bulletEnabled val="1"/>
        </dgm:presLayoutVars>
      </dgm:prSet>
      <dgm:spPr/>
    </dgm:pt>
    <dgm:pt modelId="{948928DB-C4BC-40B6-948A-D4B7D371D1CA}" type="pres">
      <dgm:prSet presAssocID="{1BAB14A0-B44A-4550-B85A-634B8FE6AE91}" presName="invisiNode" presStyleLbl="node1" presStyleIdx="1" presStyleCnt="3"/>
      <dgm:spPr/>
    </dgm:pt>
    <dgm:pt modelId="{ECA1120B-DADD-40CB-8381-0C5AA45C40E1}" type="pres">
      <dgm:prSet presAssocID="{1BAB14A0-B44A-4550-B85A-634B8FE6AE91}" presName="imagNode" presStyleLbl="fgImgPlace1" presStyleIdx="1" presStyleCnt="3"/>
      <dgm:spPr>
        <a:blipFill dpi="0" rotWithShape="1">
          <a:blip xmlns:r="http://schemas.openxmlformats.org/officeDocument/2006/relationships" r:embed="rId2"/>
          <a:srcRect/>
          <a:stretch>
            <a:fillRect l="-9857" r="-9857"/>
          </a:stretch>
        </a:blipFill>
      </dgm:spPr>
    </dgm:pt>
    <dgm:pt modelId="{A9708A3F-70B9-412E-8451-1D65B2F4F349}" type="pres">
      <dgm:prSet presAssocID="{DC24B89A-55C3-49C9-BC21-39AECA956916}" presName="sibTrans" presStyleLbl="sibTrans2D1" presStyleIdx="0" presStyleCnt="0"/>
      <dgm:spPr/>
    </dgm:pt>
    <dgm:pt modelId="{F3164B42-50A8-42C7-924A-BEFBB6EA50C9}" type="pres">
      <dgm:prSet presAssocID="{63519B25-4F97-483A-A166-8D21FFC6508B}" presName="compNode" presStyleCnt="0"/>
      <dgm:spPr/>
    </dgm:pt>
    <dgm:pt modelId="{42F907AB-785B-4268-AD55-DD91AC5A9E33}" type="pres">
      <dgm:prSet presAssocID="{63519B25-4F97-483A-A166-8D21FFC6508B}" presName="bkgdShape" presStyleLbl="node1" presStyleIdx="2" presStyleCnt="3"/>
      <dgm:spPr/>
    </dgm:pt>
    <dgm:pt modelId="{D152C0B2-FCF1-4234-9D6A-D63EC5BBA6B1}" type="pres">
      <dgm:prSet presAssocID="{63519B25-4F97-483A-A166-8D21FFC6508B}" presName="nodeTx" presStyleLbl="node1" presStyleIdx="2" presStyleCnt="3">
        <dgm:presLayoutVars>
          <dgm:bulletEnabled val="1"/>
        </dgm:presLayoutVars>
      </dgm:prSet>
      <dgm:spPr/>
    </dgm:pt>
    <dgm:pt modelId="{5CD89161-B709-4037-922F-EACDA116B55A}" type="pres">
      <dgm:prSet presAssocID="{63519B25-4F97-483A-A166-8D21FFC6508B}" presName="invisiNode" presStyleLbl="node1" presStyleIdx="2" presStyleCnt="3"/>
      <dgm:spPr/>
    </dgm:pt>
    <dgm:pt modelId="{3F44023D-E722-4BA3-AC30-A98AAC3381E4}" type="pres">
      <dgm:prSet presAssocID="{63519B25-4F97-483A-A166-8D21FFC6508B}" presName="imagNode" presStyleLbl="fgImgPlace1" presStyleIdx="2" presStyleCnt="3"/>
      <dgm:spPr>
        <a:blipFill dpi="0" rotWithShape="1">
          <a:blip xmlns:r="http://schemas.openxmlformats.org/officeDocument/2006/relationships" r:embed="rId3"/>
          <a:srcRect/>
          <a:stretch>
            <a:fillRect l="-11027" r="-11027"/>
          </a:stretch>
        </a:blipFill>
      </dgm:spPr>
    </dgm:pt>
  </dgm:ptLst>
  <dgm:cxnLst>
    <dgm:cxn modelId="{905F9903-F9EC-471B-BACA-916A13F1928D}" type="presOf" srcId="{D15F612C-2F1F-4292-99E6-EC4590AD92AA}" destId="{560C5D12-C129-4B3B-BEBF-87118FC7DDA2}" srcOrd="0" destOrd="0" presId="urn:microsoft.com/office/officeart/2005/8/layout/hList7"/>
    <dgm:cxn modelId="{B56B9721-6732-4420-BC29-969037DCCA6D}" srcId="{23893A5E-4C8F-4094-B56C-A63B23AE6F43}" destId="{D0BE47FC-2286-4B59-A664-725FCDF839B1}" srcOrd="0" destOrd="0" parTransId="{3B01E9E5-7CF8-4ED8-ACF8-D67EC2B81ABA}" sibTransId="{D15F612C-2F1F-4292-99E6-EC4590AD92AA}"/>
    <dgm:cxn modelId="{54B4175C-CFBF-4D72-8332-DB9531FEF407}" type="presOf" srcId="{D0BE47FC-2286-4B59-A664-725FCDF839B1}" destId="{13EF724B-0718-4765-A6A2-120D65E32E75}" srcOrd="1" destOrd="0" presId="urn:microsoft.com/office/officeart/2005/8/layout/hList7"/>
    <dgm:cxn modelId="{C4868B4B-9B7B-413B-AD8B-D9651177BD93}" type="presOf" srcId="{1BAB14A0-B44A-4550-B85A-634B8FE6AE91}" destId="{DD4D745A-A885-47C3-BE79-9ED9E87E2809}" srcOrd="1" destOrd="0" presId="urn:microsoft.com/office/officeart/2005/8/layout/hList7"/>
    <dgm:cxn modelId="{CB13D56C-7AAF-49CC-91D4-937085E5BFE9}" type="presOf" srcId="{DC24B89A-55C3-49C9-BC21-39AECA956916}" destId="{A9708A3F-70B9-412E-8451-1D65B2F4F349}" srcOrd="0" destOrd="0" presId="urn:microsoft.com/office/officeart/2005/8/layout/hList7"/>
    <dgm:cxn modelId="{A970A07F-5DA5-44C6-9197-549B7321679D}" type="presOf" srcId="{23893A5E-4C8F-4094-B56C-A63B23AE6F43}" destId="{E125B9CF-8E08-4997-AD8D-74B49434DE15}" srcOrd="0" destOrd="0" presId="urn:microsoft.com/office/officeart/2005/8/layout/hList7"/>
    <dgm:cxn modelId="{79059284-5769-4472-8E9D-3D9AA17C3038}" srcId="{23893A5E-4C8F-4094-B56C-A63B23AE6F43}" destId="{63519B25-4F97-483A-A166-8D21FFC6508B}" srcOrd="2" destOrd="0" parTransId="{178B2E06-85CB-46A8-85FE-AC349D8F716A}" sibTransId="{6CB1B330-B7B7-40FB-9D58-18C119ECA8BA}"/>
    <dgm:cxn modelId="{36083C92-B9E6-46B6-A53D-1AE17DA9C590}" type="presOf" srcId="{63519B25-4F97-483A-A166-8D21FFC6508B}" destId="{D152C0B2-FCF1-4234-9D6A-D63EC5BBA6B1}" srcOrd="1" destOrd="0" presId="urn:microsoft.com/office/officeart/2005/8/layout/hList7"/>
    <dgm:cxn modelId="{97A77895-AD89-4F86-A8C0-B513694DA94B}" type="presOf" srcId="{63519B25-4F97-483A-A166-8D21FFC6508B}" destId="{42F907AB-785B-4268-AD55-DD91AC5A9E33}" srcOrd="0" destOrd="0" presId="urn:microsoft.com/office/officeart/2005/8/layout/hList7"/>
    <dgm:cxn modelId="{9D67179E-0187-47BA-BAEB-CF5237EE586D}" srcId="{23893A5E-4C8F-4094-B56C-A63B23AE6F43}" destId="{1BAB14A0-B44A-4550-B85A-634B8FE6AE91}" srcOrd="1" destOrd="0" parTransId="{012C0BB0-56BE-4BC6-B7FC-ADDF489FBA85}" sibTransId="{DC24B89A-55C3-49C9-BC21-39AECA956916}"/>
    <dgm:cxn modelId="{7FAEF2A1-D99F-4149-AA86-0B2EDC35D02E}" type="presOf" srcId="{1BAB14A0-B44A-4550-B85A-634B8FE6AE91}" destId="{72AE0BCA-DC58-406C-98EA-8D4ACCB196F4}" srcOrd="0" destOrd="0" presId="urn:microsoft.com/office/officeart/2005/8/layout/hList7"/>
    <dgm:cxn modelId="{522F01BD-2F6C-48C4-A86D-B39AEE99EEF3}" type="presOf" srcId="{D0BE47FC-2286-4B59-A664-725FCDF839B1}" destId="{ED3B01D1-6914-45A4-BA46-F54615957D17}" srcOrd="0" destOrd="0" presId="urn:microsoft.com/office/officeart/2005/8/layout/hList7"/>
    <dgm:cxn modelId="{0EDADD28-8710-4C92-B008-9E525B32D2DC}" type="presParOf" srcId="{E125B9CF-8E08-4997-AD8D-74B49434DE15}" destId="{32FBA582-31CD-4F2A-9F16-867A1A8ECBDB}" srcOrd="0" destOrd="0" presId="urn:microsoft.com/office/officeart/2005/8/layout/hList7"/>
    <dgm:cxn modelId="{69A2564F-0F76-403E-861E-2B7F98594B80}" type="presParOf" srcId="{E125B9CF-8E08-4997-AD8D-74B49434DE15}" destId="{3A43491F-8D1A-4369-BEAF-3F372E736DEF}" srcOrd="1" destOrd="0" presId="urn:microsoft.com/office/officeart/2005/8/layout/hList7"/>
    <dgm:cxn modelId="{4A07A296-8115-4F6A-ACF6-941A0D982300}" type="presParOf" srcId="{3A43491F-8D1A-4369-BEAF-3F372E736DEF}" destId="{48BE489E-5A13-4976-A114-43895CDB1B97}" srcOrd="0" destOrd="0" presId="urn:microsoft.com/office/officeart/2005/8/layout/hList7"/>
    <dgm:cxn modelId="{053327A1-707D-4781-91D6-6E43BA896DC8}" type="presParOf" srcId="{48BE489E-5A13-4976-A114-43895CDB1B97}" destId="{ED3B01D1-6914-45A4-BA46-F54615957D17}" srcOrd="0" destOrd="0" presId="urn:microsoft.com/office/officeart/2005/8/layout/hList7"/>
    <dgm:cxn modelId="{BEF7B344-179A-43F1-8126-D8C179BF8630}" type="presParOf" srcId="{48BE489E-5A13-4976-A114-43895CDB1B97}" destId="{13EF724B-0718-4765-A6A2-120D65E32E75}" srcOrd="1" destOrd="0" presId="urn:microsoft.com/office/officeart/2005/8/layout/hList7"/>
    <dgm:cxn modelId="{EFD2D3FD-FEC3-421F-BD8D-7D337F92518E}" type="presParOf" srcId="{48BE489E-5A13-4976-A114-43895CDB1B97}" destId="{90B3834B-C2FE-4948-8682-2383F88DCA29}" srcOrd="2" destOrd="0" presId="urn:microsoft.com/office/officeart/2005/8/layout/hList7"/>
    <dgm:cxn modelId="{721D5E89-432B-4936-A7D3-5F5E94AA4D27}" type="presParOf" srcId="{48BE489E-5A13-4976-A114-43895CDB1B97}" destId="{B8E77934-2BB0-49CC-8C8A-B5C658E8B75B}" srcOrd="3" destOrd="0" presId="urn:microsoft.com/office/officeart/2005/8/layout/hList7"/>
    <dgm:cxn modelId="{7039A27F-147A-4CF5-A4FF-5E867A5D53A9}" type="presParOf" srcId="{3A43491F-8D1A-4369-BEAF-3F372E736DEF}" destId="{560C5D12-C129-4B3B-BEBF-87118FC7DDA2}" srcOrd="1" destOrd="0" presId="urn:microsoft.com/office/officeart/2005/8/layout/hList7"/>
    <dgm:cxn modelId="{D6CA937D-6751-42E5-9D50-D2046A59FADB}" type="presParOf" srcId="{3A43491F-8D1A-4369-BEAF-3F372E736DEF}" destId="{6C605787-ED66-418E-8EAE-73A4C13076D5}" srcOrd="2" destOrd="0" presId="urn:microsoft.com/office/officeart/2005/8/layout/hList7"/>
    <dgm:cxn modelId="{CBFC00AC-5F02-4DD0-9841-E4FF8971A924}" type="presParOf" srcId="{6C605787-ED66-418E-8EAE-73A4C13076D5}" destId="{72AE0BCA-DC58-406C-98EA-8D4ACCB196F4}" srcOrd="0" destOrd="0" presId="urn:microsoft.com/office/officeart/2005/8/layout/hList7"/>
    <dgm:cxn modelId="{8379E225-484E-439F-9433-A2BA85F4B8BE}" type="presParOf" srcId="{6C605787-ED66-418E-8EAE-73A4C13076D5}" destId="{DD4D745A-A885-47C3-BE79-9ED9E87E2809}" srcOrd="1" destOrd="0" presId="urn:microsoft.com/office/officeart/2005/8/layout/hList7"/>
    <dgm:cxn modelId="{46200C7D-BBC4-4193-881E-7F428D5110C7}" type="presParOf" srcId="{6C605787-ED66-418E-8EAE-73A4C13076D5}" destId="{948928DB-C4BC-40B6-948A-D4B7D371D1CA}" srcOrd="2" destOrd="0" presId="urn:microsoft.com/office/officeart/2005/8/layout/hList7"/>
    <dgm:cxn modelId="{5B5D9A16-5A06-4495-85C1-5F0A39009410}" type="presParOf" srcId="{6C605787-ED66-418E-8EAE-73A4C13076D5}" destId="{ECA1120B-DADD-40CB-8381-0C5AA45C40E1}" srcOrd="3" destOrd="0" presId="urn:microsoft.com/office/officeart/2005/8/layout/hList7"/>
    <dgm:cxn modelId="{447F52AC-5746-4848-87EC-D53C65FDB402}" type="presParOf" srcId="{3A43491F-8D1A-4369-BEAF-3F372E736DEF}" destId="{A9708A3F-70B9-412E-8451-1D65B2F4F349}" srcOrd="3" destOrd="0" presId="urn:microsoft.com/office/officeart/2005/8/layout/hList7"/>
    <dgm:cxn modelId="{46706D61-FCF0-48ED-B908-E82FADFF4981}" type="presParOf" srcId="{3A43491F-8D1A-4369-BEAF-3F372E736DEF}" destId="{F3164B42-50A8-42C7-924A-BEFBB6EA50C9}" srcOrd="4" destOrd="0" presId="urn:microsoft.com/office/officeart/2005/8/layout/hList7"/>
    <dgm:cxn modelId="{FAC88A20-E6BB-40E9-A986-B7508E3C9C67}" type="presParOf" srcId="{F3164B42-50A8-42C7-924A-BEFBB6EA50C9}" destId="{42F907AB-785B-4268-AD55-DD91AC5A9E33}" srcOrd="0" destOrd="0" presId="urn:microsoft.com/office/officeart/2005/8/layout/hList7"/>
    <dgm:cxn modelId="{4E8B7C59-5562-4A17-8695-F35ADB5926A8}" type="presParOf" srcId="{F3164B42-50A8-42C7-924A-BEFBB6EA50C9}" destId="{D152C0B2-FCF1-4234-9D6A-D63EC5BBA6B1}" srcOrd="1" destOrd="0" presId="urn:microsoft.com/office/officeart/2005/8/layout/hList7"/>
    <dgm:cxn modelId="{37E290B9-314E-4E55-B51E-5FE77E2016B5}" type="presParOf" srcId="{F3164B42-50A8-42C7-924A-BEFBB6EA50C9}" destId="{5CD89161-B709-4037-922F-EACDA116B55A}" srcOrd="2" destOrd="0" presId="urn:microsoft.com/office/officeart/2005/8/layout/hList7"/>
    <dgm:cxn modelId="{F16476D5-05CD-425F-A531-23E88E729B76}" type="presParOf" srcId="{F3164B42-50A8-42C7-924A-BEFBB6EA50C9}" destId="{3F44023D-E722-4BA3-AC30-A98AAC3381E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893A5E-4C8F-4094-B56C-A63B23AE6F43}" type="doc">
      <dgm:prSet loTypeId="urn:microsoft.com/office/officeart/2005/8/layout/hList7" loCatId="list" qsTypeId="urn:microsoft.com/office/officeart/2005/8/quickstyle/simple4" qsCatId="simple" csTypeId="urn:microsoft.com/office/officeart/2005/8/colors/accent2_2" csCatId="accent2" phldr="1"/>
      <dgm:spPr/>
      <dgm:t>
        <a:bodyPr/>
        <a:lstStyle/>
        <a:p>
          <a:endParaRPr lang="de-DE"/>
        </a:p>
      </dgm:t>
    </dgm:pt>
    <dgm:pt modelId="{D0BE47FC-2286-4B59-A664-725FCDF839B1}">
      <dgm:prSet phldrT="[Text]" custT="1"/>
      <dgm:spPr/>
      <dgm:t>
        <a:bodyPr/>
        <a:lstStyle/>
        <a:p>
          <a:pPr algn="l"/>
          <a:r>
            <a:rPr lang="pl-PL" sz="1400" dirty="0"/>
            <a:t>Za dużo automagii</a:t>
          </a:r>
          <a:endParaRPr lang="de-DE" sz="1400" dirty="0"/>
        </a:p>
      </dgm:t>
    </dgm:pt>
    <dgm:pt modelId="{3B01E9E5-7CF8-4ED8-ACF8-D67EC2B81ABA}" type="parTrans" cxnId="{B56B9721-6732-4420-BC29-969037DCCA6D}">
      <dgm:prSet/>
      <dgm:spPr/>
      <dgm:t>
        <a:bodyPr/>
        <a:lstStyle/>
        <a:p>
          <a:endParaRPr lang="de-DE"/>
        </a:p>
      </dgm:t>
    </dgm:pt>
    <dgm:pt modelId="{D15F612C-2F1F-4292-99E6-EC4590AD92AA}" type="sibTrans" cxnId="{B56B9721-6732-4420-BC29-969037DCCA6D}">
      <dgm:prSet/>
      <dgm:spPr/>
      <dgm:t>
        <a:bodyPr/>
        <a:lstStyle/>
        <a:p>
          <a:endParaRPr lang="de-DE"/>
        </a:p>
      </dgm:t>
    </dgm:pt>
    <dgm:pt modelId="{1BAB14A0-B44A-4550-B85A-634B8FE6AE91}">
      <dgm:prSet phldrT="[Text]" custT="1"/>
      <dgm:spPr/>
      <dgm:t>
        <a:bodyPr/>
        <a:lstStyle/>
        <a:p>
          <a:pPr algn="l"/>
          <a:endParaRPr lang="pl-PL" sz="1400" dirty="0"/>
        </a:p>
        <a:p>
          <a:pPr algn="l"/>
          <a:endParaRPr lang="pl-PL" sz="1400" dirty="0"/>
        </a:p>
        <a:p>
          <a:pPr algn="l"/>
          <a:endParaRPr lang="pl-PL" sz="1400" dirty="0"/>
        </a:p>
        <a:p>
          <a:pPr algn="l"/>
          <a:r>
            <a:rPr lang="pl-PL" sz="1400" dirty="0"/>
            <a:t>Zwiększa rozmiar Twojej paczki</a:t>
          </a:r>
        </a:p>
        <a:p>
          <a:pPr algn="l"/>
          <a:endParaRPr lang="pl-PL" sz="1400" dirty="0"/>
        </a:p>
        <a:p>
          <a:pPr algn="l"/>
          <a:r>
            <a:rPr lang="pl-PL" sz="1400" dirty="0"/>
            <a:t>Zwiększone obciążenie pamięci</a:t>
          </a:r>
        </a:p>
      </dgm:t>
    </dgm:pt>
    <dgm:pt modelId="{012C0BB0-56BE-4BC6-B7FC-ADDF489FBA85}" type="parTrans" cxnId="{9D67179E-0187-47BA-BAEB-CF5237EE586D}">
      <dgm:prSet/>
      <dgm:spPr/>
      <dgm:t>
        <a:bodyPr/>
        <a:lstStyle/>
        <a:p>
          <a:endParaRPr lang="de-DE"/>
        </a:p>
      </dgm:t>
    </dgm:pt>
    <dgm:pt modelId="{DC24B89A-55C3-49C9-BC21-39AECA956916}" type="sibTrans" cxnId="{9D67179E-0187-47BA-BAEB-CF5237EE586D}">
      <dgm:prSet/>
      <dgm:spPr/>
      <dgm:t>
        <a:bodyPr/>
        <a:lstStyle/>
        <a:p>
          <a:endParaRPr lang="de-DE"/>
        </a:p>
      </dgm:t>
    </dgm:pt>
    <dgm:pt modelId="{63519B25-4F97-483A-A166-8D21FFC6508B}">
      <dgm:prSet phldrT="[Text]" custT="1"/>
      <dgm:spPr/>
      <dgm:t>
        <a:bodyPr/>
        <a:lstStyle/>
        <a:p>
          <a:pPr algn="l"/>
          <a:r>
            <a:rPr lang="pl-PL" sz="1400" dirty="0"/>
            <a:t>Trudne debugowanie</a:t>
          </a:r>
          <a:endParaRPr lang="de-DE" sz="1400" dirty="0"/>
        </a:p>
      </dgm:t>
    </dgm:pt>
    <dgm:pt modelId="{178B2E06-85CB-46A8-85FE-AC349D8F716A}" type="parTrans" cxnId="{79059284-5769-4472-8E9D-3D9AA17C3038}">
      <dgm:prSet/>
      <dgm:spPr/>
      <dgm:t>
        <a:bodyPr/>
        <a:lstStyle/>
        <a:p>
          <a:endParaRPr lang="de-DE"/>
        </a:p>
      </dgm:t>
    </dgm:pt>
    <dgm:pt modelId="{6CB1B330-B7B7-40FB-9D58-18C119ECA8BA}" type="sibTrans" cxnId="{79059284-5769-4472-8E9D-3D9AA17C3038}">
      <dgm:prSet/>
      <dgm:spPr/>
      <dgm:t>
        <a:bodyPr/>
        <a:lstStyle/>
        <a:p>
          <a:endParaRPr lang="de-DE"/>
        </a:p>
      </dgm:t>
    </dgm:pt>
    <dgm:pt modelId="{3A7ADEF6-FB3D-43FB-BD7C-60A867E7B31A}" type="pres">
      <dgm:prSet presAssocID="{23893A5E-4C8F-4094-B56C-A63B23AE6F43}" presName="Name0" presStyleCnt="0">
        <dgm:presLayoutVars>
          <dgm:dir/>
          <dgm:resizeHandles val="exact"/>
        </dgm:presLayoutVars>
      </dgm:prSet>
      <dgm:spPr/>
    </dgm:pt>
    <dgm:pt modelId="{83B2853E-2454-4B29-8784-FCD1C3E64038}" type="pres">
      <dgm:prSet presAssocID="{23893A5E-4C8F-4094-B56C-A63B23AE6F43}" presName="fgShape" presStyleLbl="fgShp" presStyleIdx="0" presStyleCnt="1" custLinFactNeighborX="-132" custLinFactNeighborY="8772"/>
      <dgm:spPr>
        <a:noFill/>
      </dgm:spPr>
    </dgm:pt>
    <dgm:pt modelId="{152D786E-6863-4389-84E9-95904BE1A7BF}" type="pres">
      <dgm:prSet presAssocID="{23893A5E-4C8F-4094-B56C-A63B23AE6F43}" presName="linComp" presStyleCnt="0"/>
      <dgm:spPr/>
    </dgm:pt>
    <dgm:pt modelId="{F68D16EA-9D54-47A5-9137-36FA358AF3CB}" type="pres">
      <dgm:prSet presAssocID="{D0BE47FC-2286-4B59-A664-725FCDF839B1}" presName="compNode" presStyleCnt="0"/>
      <dgm:spPr/>
    </dgm:pt>
    <dgm:pt modelId="{0E002543-8FDF-4C0B-8D24-AA1E99D907BC}" type="pres">
      <dgm:prSet presAssocID="{D0BE47FC-2286-4B59-A664-725FCDF839B1}" presName="bkgdShape" presStyleLbl="node1" presStyleIdx="0" presStyleCnt="3"/>
      <dgm:spPr/>
    </dgm:pt>
    <dgm:pt modelId="{A8EF8250-7E8D-4860-9F2D-C92C6793F7B6}" type="pres">
      <dgm:prSet presAssocID="{D0BE47FC-2286-4B59-A664-725FCDF839B1}" presName="nodeTx" presStyleLbl="node1" presStyleIdx="0" presStyleCnt="3">
        <dgm:presLayoutVars>
          <dgm:bulletEnabled val="1"/>
        </dgm:presLayoutVars>
      </dgm:prSet>
      <dgm:spPr/>
    </dgm:pt>
    <dgm:pt modelId="{4C6670CD-4988-4301-990D-B59C15FAD3AC}" type="pres">
      <dgm:prSet presAssocID="{D0BE47FC-2286-4B59-A664-725FCDF839B1}" presName="invisiNode" presStyleLbl="node1" presStyleIdx="0" presStyleCnt="3"/>
      <dgm:spPr/>
    </dgm:pt>
    <dgm:pt modelId="{958DB045-6ECB-47B8-9964-FDA69705E141}" type="pres">
      <dgm:prSet presAssocID="{D0BE47FC-2286-4B59-A664-725FCDF839B1}" presName="imagNode" presStyleLbl="fgImgPlace1" presStyleIdx="0" presStyleCnt="3"/>
      <dgm:spPr>
        <a:blipFill rotWithShape="1">
          <a:blip xmlns:r="http://schemas.openxmlformats.org/officeDocument/2006/relationships" r:embed="rId1"/>
          <a:stretch>
            <a:fillRect/>
          </a:stretch>
        </a:blipFill>
      </dgm:spPr>
    </dgm:pt>
    <dgm:pt modelId="{6F8A9D1D-FBFB-4B03-8763-D99B29DE396B}" type="pres">
      <dgm:prSet presAssocID="{D15F612C-2F1F-4292-99E6-EC4590AD92AA}" presName="sibTrans" presStyleLbl="sibTrans2D1" presStyleIdx="0" presStyleCnt="0"/>
      <dgm:spPr/>
    </dgm:pt>
    <dgm:pt modelId="{B25B3C7F-065E-475D-84D8-B7F7CC8BCDFD}" type="pres">
      <dgm:prSet presAssocID="{1BAB14A0-B44A-4550-B85A-634B8FE6AE91}" presName="compNode" presStyleCnt="0"/>
      <dgm:spPr/>
    </dgm:pt>
    <dgm:pt modelId="{2B830AAD-6F9E-4AB6-ADDA-E9DC6DFCC6D8}" type="pres">
      <dgm:prSet presAssocID="{1BAB14A0-B44A-4550-B85A-634B8FE6AE91}" presName="bkgdShape" presStyleLbl="node1" presStyleIdx="1" presStyleCnt="3"/>
      <dgm:spPr/>
    </dgm:pt>
    <dgm:pt modelId="{FAB58463-D8A0-44A6-BB21-7188987B47F1}" type="pres">
      <dgm:prSet presAssocID="{1BAB14A0-B44A-4550-B85A-634B8FE6AE91}" presName="nodeTx" presStyleLbl="node1" presStyleIdx="1" presStyleCnt="3">
        <dgm:presLayoutVars>
          <dgm:bulletEnabled val="1"/>
        </dgm:presLayoutVars>
      </dgm:prSet>
      <dgm:spPr/>
    </dgm:pt>
    <dgm:pt modelId="{5F987F0A-AD88-42B6-999B-BC160C9429F8}" type="pres">
      <dgm:prSet presAssocID="{1BAB14A0-B44A-4550-B85A-634B8FE6AE91}" presName="invisiNode" presStyleLbl="node1" presStyleIdx="1" presStyleCnt="3"/>
      <dgm:spPr/>
    </dgm:pt>
    <dgm:pt modelId="{122DDCC5-EE2E-4260-AB27-53B392758997}" type="pres">
      <dgm:prSet presAssocID="{1BAB14A0-B44A-4550-B85A-634B8FE6AE91}" presName="imagNode" presStyleLbl="fgImgPlace1" presStyleIdx="1" presStyleCnt="3"/>
      <dgm:spPr>
        <a:blipFill rotWithShape="1">
          <a:blip xmlns:r="http://schemas.openxmlformats.org/officeDocument/2006/relationships" r:embed="rId2"/>
          <a:stretch>
            <a:fillRect/>
          </a:stretch>
        </a:blipFill>
      </dgm:spPr>
    </dgm:pt>
    <dgm:pt modelId="{B7751E6C-953D-4519-BFCD-4A4AF340B458}" type="pres">
      <dgm:prSet presAssocID="{DC24B89A-55C3-49C9-BC21-39AECA956916}" presName="sibTrans" presStyleLbl="sibTrans2D1" presStyleIdx="0" presStyleCnt="0"/>
      <dgm:spPr/>
    </dgm:pt>
    <dgm:pt modelId="{0C71BA12-644C-49F0-81B9-376099206A84}" type="pres">
      <dgm:prSet presAssocID="{63519B25-4F97-483A-A166-8D21FFC6508B}" presName="compNode" presStyleCnt="0"/>
      <dgm:spPr/>
    </dgm:pt>
    <dgm:pt modelId="{E56BE22F-D703-4EFC-BE86-05AF59AEB21D}" type="pres">
      <dgm:prSet presAssocID="{63519B25-4F97-483A-A166-8D21FFC6508B}" presName="bkgdShape" presStyleLbl="node1" presStyleIdx="2" presStyleCnt="3"/>
      <dgm:spPr/>
    </dgm:pt>
    <dgm:pt modelId="{56E0C151-6A99-4B2D-8DC2-36E958DA8D9A}" type="pres">
      <dgm:prSet presAssocID="{63519B25-4F97-483A-A166-8D21FFC6508B}" presName="nodeTx" presStyleLbl="node1" presStyleIdx="2" presStyleCnt="3">
        <dgm:presLayoutVars>
          <dgm:bulletEnabled val="1"/>
        </dgm:presLayoutVars>
      </dgm:prSet>
      <dgm:spPr/>
    </dgm:pt>
    <dgm:pt modelId="{79946CBC-61BF-4EAB-B6B6-CBA78C80A17B}" type="pres">
      <dgm:prSet presAssocID="{63519B25-4F97-483A-A166-8D21FFC6508B}" presName="invisiNode" presStyleLbl="node1" presStyleIdx="2" presStyleCnt="3"/>
      <dgm:spPr/>
    </dgm:pt>
    <dgm:pt modelId="{77FE75F1-3BA9-4C1A-80FC-11CF820696ED}" type="pres">
      <dgm:prSet presAssocID="{63519B25-4F97-483A-A166-8D21FFC6508B}" presName="imagNode" presStyleLbl="fgImgPlace1" presStyleIdx="2" presStyleCnt="3"/>
      <dgm:spPr>
        <a:blipFill rotWithShape="1">
          <a:blip xmlns:r="http://schemas.openxmlformats.org/officeDocument/2006/relationships" r:embed="rId3"/>
          <a:stretch>
            <a:fillRect/>
          </a:stretch>
        </a:blipFill>
      </dgm:spPr>
    </dgm:pt>
  </dgm:ptLst>
  <dgm:cxnLst>
    <dgm:cxn modelId="{E253C606-4124-4A46-8425-A35775BAC705}" type="presOf" srcId="{63519B25-4F97-483A-A166-8D21FFC6508B}" destId="{56E0C151-6A99-4B2D-8DC2-36E958DA8D9A}" srcOrd="1" destOrd="0" presId="urn:microsoft.com/office/officeart/2005/8/layout/hList7"/>
    <dgm:cxn modelId="{B56B9721-6732-4420-BC29-969037DCCA6D}" srcId="{23893A5E-4C8F-4094-B56C-A63B23AE6F43}" destId="{D0BE47FC-2286-4B59-A664-725FCDF839B1}" srcOrd="0" destOrd="0" parTransId="{3B01E9E5-7CF8-4ED8-ACF8-D67EC2B81ABA}" sibTransId="{D15F612C-2F1F-4292-99E6-EC4590AD92AA}"/>
    <dgm:cxn modelId="{F71CB434-CBC2-4F15-B663-7E37BA8B167F}" type="presOf" srcId="{D0BE47FC-2286-4B59-A664-725FCDF839B1}" destId="{0E002543-8FDF-4C0B-8D24-AA1E99D907BC}" srcOrd="0" destOrd="0" presId="urn:microsoft.com/office/officeart/2005/8/layout/hList7"/>
    <dgm:cxn modelId="{67DDDE45-14CD-420A-A911-207B60E51698}" type="presOf" srcId="{DC24B89A-55C3-49C9-BC21-39AECA956916}" destId="{B7751E6C-953D-4519-BFCD-4A4AF340B458}" srcOrd="0" destOrd="0" presId="urn:microsoft.com/office/officeart/2005/8/layout/hList7"/>
    <dgm:cxn modelId="{4D404A6F-29C2-4A73-B84D-FC5AD96BFF92}" type="presOf" srcId="{D0BE47FC-2286-4B59-A664-725FCDF839B1}" destId="{A8EF8250-7E8D-4860-9F2D-C92C6793F7B6}" srcOrd="1" destOrd="0" presId="urn:microsoft.com/office/officeart/2005/8/layout/hList7"/>
    <dgm:cxn modelId="{1C165859-207C-44F1-A6D2-92B8F9BB55D5}" type="presOf" srcId="{63519B25-4F97-483A-A166-8D21FFC6508B}" destId="{E56BE22F-D703-4EFC-BE86-05AF59AEB21D}" srcOrd="0" destOrd="0" presId="urn:microsoft.com/office/officeart/2005/8/layout/hList7"/>
    <dgm:cxn modelId="{79059284-5769-4472-8E9D-3D9AA17C3038}" srcId="{23893A5E-4C8F-4094-B56C-A63B23AE6F43}" destId="{63519B25-4F97-483A-A166-8D21FFC6508B}" srcOrd="2" destOrd="0" parTransId="{178B2E06-85CB-46A8-85FE-AC349D8F716A}" sibTransId="{6CB1B330-B7B7-40FB-9D58-18C119ECA8BA}"/>
    <dgm:cxn modelId="{9D67179E-0187-47BA-BAEB-CF5237EE586D}" srcId="{23893A5E-4C8F-4094-B56C-A63B23AE6F43}" destId="{1BAB14A0-B44A-4550-B85A-634B8FE6AE91}" srcOrd="1" destOrd="0" parTransId="{012C0BB0-56BE-4BC6-B7FC-ADDF489FBA85}" sibTransId="{DC24B89A-55C3-49C9-BC21-39AECA956916}"/>
    <dgm:cxn modelId="{B0AE20C3-458B-4E97-AC83-5D63C971B035}" type="presOf" srcId="{D15F612C-2F1F-4292-99E6-EC4590AD92AA}" destId="{6F8A9D1D-FBFB-4B03-8763-D99B29DE396B}" srcOrd="0" destOrd="0" presId="urn:microsoft.com/office/officeart/2005/8/layout/hList7"/>
    <dgm:cxn modelId="{D5335CD8-F465-4ED3-89FF-09E357DC81A1}" type="presOf" srcId="{1BAB14A0-B44A-4550-B85A-634B8FE6AE91}" destId="{2B830AAD-6F9E-4AB6-ADDA-E9DC6DFCC6D8}" srcOrd="0" destOrd="0" presId="urn:microsoft.com/office/officeart/2005/8/layout/hList7"/>
    <dgm:cxn modelId="{A1E5D3E2-90A3-4764-9D17-87834CD4C616}" type="presOf" srcId="{23893A5E-4C8F-4094-B56C-A63B23AE6F43}" destId="{3A7ADEF6-FB3D-43FB-BD7C-60A867E7B31A}" srcOrd="0" destOrd="0" presId="urn:microsoft.com/office/officeart/2005/8/layout/hList7"/>
    <dgm:cxn modelId="{E86888FC-414A-44C5-A297-5D2A2D62AA94}" type="presOf" srcId="{1BAB14A0-B44A-4550-B85A-634B8FE6AE91}" destId="{FAB58463-D8A0-44A6-BB21-7188987B47F1}" srcOrd="1" destOrd="0" presId="urn:microsoft.com/office/officeart/2005/8/layout/hList7"/>
    <dgm:cxn modelId="{72B2CFBB-4F63-425F-88A8-B695EC51604E}" type="presParOf" srcId="{3A7ADEF6-FB3D-43FB-BD7C-60A867E7B31A}" destId="{83B2853E-2454-4B29-8784-FCD1C3E64038}" srcOrd="0" destOrd="0" presId="urn:microsoft.com/office/officeart/2005/8/layout/hList7"/>
    <dgm:cxn modelId="{F2A8015E-4FFE-4314-B66A-C206AC593EA9}" type="presParOf" srcId="{3A7ADEF6-FB3D-43FB-BD7C-60A867E7B31A}" destId="{152D786E-6863-4389-84E9-95904BE1A7BF}" srcOrd="1" destOrd="0" presId="urn:microsoft.com/office/officeart/2005/8/layout/hList7"/>
    <dgm:cxn modelId="{20591056-B356-40F0-8C85-99536260800F}" type="presParOf" srcId="{152D786E-6863-4389-84E9-95904BE1A7BF}" destId="{F68D16EA-9D54-47A5-9137-36FA358AF3CB}" srcOrd="0" destOrd="0" presId="urn:microsoft.com/office/officeart/2005/8/layout/hList7"/>
    <dgm:cxn modelId="{70632CCB-4D7E-492B-9127-BE19FBB4925A}" type="presParOf" srcId="{F68D16EA-9D54-47A5-9137-36FA358AF3CB}" destId="{0E002543-8FDF-4C0B-8D24-AA1E99D907BC}" srcOrd="0" destOrd="0" presId="urn:microsoft.com/office/officeart/2005/8/layout/hList7"/>
    <dgm:cxn modelId="{A168E622-660E-4D98-BE09-12DC22BFFC2D}" type="presParOf" srcId="{F68D16EA-9D54-47A5-9137-36FA358AF3CB}" destId="{A8EF8250-7E8D-4860-9F2D-C92C6793F7B6}" srcOrd="1" destOrd="0" presId="urn:microsoft.com/office/officeart/2005/8/layout/hList7"/>
    <dgm:cxn modelId="{1B8D3E34-0089-4723-B156-955780F22B12}" type="presParOf" srcId="{F68D16EA-9D54-47A5-9137-36FA358AF3CB}" destId="{4C6670CD-4988-4301-990D-B59C15FAD3AC}" srcOrd="2" destOrd="0" presId="urn:microsoft.com/office/officeart/2005/8/layout/hList7"/>
    <dgm:cxn modelId="{BAF5929D-337E-47FF-A854-AD6B8D9D3DFC}" type="presParOf" srcId="{F68D16EA-9D54-47A5-9137-36FA358AF3CB}" destId="{958DB045-6ECB-47B8-9964-FDA69705E141}" srcOrd="3" destOrd="0" presId="urn:microsoft.com/office/officeart/2005/8/layout/hList7"/>
    <dgm:cxn modelId="{A574056A-C443-4796-92B3-8D8B36B65DE9}" type="presParOf" srcId="{152D786E-6863-4389-84E9-95904BE1A7BF}" destId="{6F8A9D1D-FBFB-4B03-8763-D99B29DE396B}" srcOrd="1" destOrd="0" presId="urn:microsoft.com/office/officeart/2005/8/layout/hList7"/>
    <dgm:cxn modelId="{4E340FC2-1442-411C-AE6C-3E5688DFEE4C}" type="presParOf" srcId="{152D786E-6863-4389-84E9-95904BE1A7BF}" destId="{B25B3C7F-065E-475D-84D8-B7F7CC8BCDFD}" srcOrd="2" destOrd="0" presId="urn:microsoft.com/office/officeart/2005/8/layout/hList7"/>
    <dgm:cxn modelId="{F726C720-6E70-4AA1-A09B-31C8B7FD80E2}" type="presParOf" srcId="{B25B3C7F-065E-475D-84D8-B7F7CC8BCDFD}" destId="{2B830AAD-6F9E-4AB6-ADDA-E9DC6DFCC6D8}" srcOrd="0" destOrd="0" presId="urn:microsoft.com/office/officeart/2005/8/layout/hList7"/>
    <dgm:cxn modelId="{13FF7964-757F-4498-B81C-7C6B2540345C}" type="presParOf" srcId="{B25B3C7F-065E-475D-84D8-B7F7CC8BCDFD}" destId="{FAB58463-D8A0-44A6-BB21-7188987B47F1}" srcOrd="1" destOrd="0" presId="urn:microsoft.com/office/officeart/2005/8/layout/hList7"/>
    <dgm:cxn modelId="{C80C5D9E-EA39-4A06-B5EF-B4FE9788403F}" type="presParOf" srcId="{B25B3C7F-065E-475D-84D8-B7F7CC8BCDFD}" destId="{5F987F0A-AD88-42B6-999B-BC160C9429F8}" srcOrd="2" destOrd="0" presId="urn:microsoft.com/office/officeart/2005/8/layout/hList7"/>
    <dgm:cxn modelId="{539D2002-7E0B-47B0-9E94-179E076842F3}" type="presParOf" srcId="{B25B3C7F-065E-475D-84D8-B7F7CC8BCDFD}" destId="{122DDCC5-EE2E-4260-AB27-53B392758997}" srcOrd="3" destOrd="0" presId="urn:microsoft.com/office/officeart/2005/8/layout/hList7"/>
    <dgm:cxn modelId="{E20345C6-7680-41CA-B4A5-86C9E1A1F395}" type="presParOf" srcId="{152D786E-6863-4389-84E9-95904BE1A7BF}" destId="{B7751E6C-953D-4519-BFCD-4A4AF340B458}" srcOrd="3" destOrd="0" presId="urn:microsoft.com/office/officeart/2005/8/layout/hList7"/>
    <dgm:cxn modelId="{27E4085C-68B9-4693-8048-704BC951EF9E}" type="presParOf" srcId="{152D786E-6863-4389-84E9-95904BE1A7BF}" destId="{0C71BA12-644C-49F0-81B9-376099206A84}" srcOrd="4" destOrd="0" presId="urn:microsoft.com/office/officeart/2005/8/layout/hList7"/>
    <dgm:cxn modelId="{7CC69ECB-C971-4C5F-BD30-AFF25C551631}" type="presParOf" srcId="{0C71BA12-644C-49F0-81B9-376099206A84}" destId="{E56BE22F-D703-4EFC-BE86-05AF59AEB21D}" srcOrd="0" destOrd="0" presId="urn:microsoft.com/office/officeart/2005/8/layout/hList7"/>
    <dgm:cxn modelId="{E5CD0B5D-0640-45F2-92F4-539D7AA954C8}" type="presParOf" srcId="{0C71BA12-644C-49F0-81B9-376099206A84}" destId="{56E0C151-6A99-4B2D-8DC2-36E958DA8D9A}" srcOrd="1" destOrd="0" presId="urn:microsoft.com/office/officeart/2005/8/layout/hList7"/>
    <dgm:cxn modelId="{BF17335D-4005-48BD-8BFC-CF16ACCE052F}" type="presParOf" srcId="{0C71BA12-644C-49F0-81B9-376099206A84}" destId="{79946CBC-61BF-4EAB-B6B6-CBA78C80A17B}" srcOrd="2" destOrd="0" presId="urn:microsoft.com/office/officeart/2005/8/layout/hList7"/>
    <dgm:cxn modelId="{C9A4AC5F-11EF-4689-9164-68370A317FAA}" type="presParOf" srcId="{0C71BA12-644C-49F0-81B9-376099206A84}" destId="{77FE75F1-3BA9-4C1A-80FC-11CF820696ED}"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6231D-FFA6-4B35-ABBC-9D5A2704A7E5}">
      <dsp:nvSpPr>
        <dsp:cNvPr id="0" name=""/>
        <dsp:cNvSpPr/>
      </dsp:nvSpPr>
      <dsp:spPr>
        <a:xfrm>
          <a:off x="4280" y="928523"/>
          <a:ext cx="2573979" cy="102959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pl-PL" sz="4000" kern="1200" dirty="0"/>
            <a:t>Beans</a:t>
          </a:r>
          <a:endParaRPr lang="de-DE" sz="4000" kern="1200" dirty="0"/>
        </a:p>
      </dsp:txBody>
      <dsp:txXfrm>
        <a:off x="4280" y="928523"/>
        <a:ext cx="2573979" cy="1029591"/>
      </dsp:txXfrm>
    </dsp:sp>
    <dsp:sp modelId="{2314D12B-EA51-4EAE-9E24-ADA3A6E59FE0}">
      <dsp:nvSpPr>
        <dsp:cNvPr id="0" name=""/>
        <dsp:cNvSpPr/>
      </dsp:nvSpPr>
      <dsp:spPr>
        <a:xfrm>
          <a:off x="4280" y="1958114"/>
          <a:ext cx="2573979" cy="1756800"/>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pl-PL" sz="1200" kern="1200" dirty="0"/>
            <a:t>eliminuje potrzebę programowego tworzenia singletonów</a:t>
          </a:r>
          <a:endParaRPr lang="de-DE" sz="1200" kern="1200" dirty="0"/>
        </a:p>
        <a:p>
          <a:pPr marL="114300" lvl="1" indent="-114300" algn="l" defTabSz="533400">
            <a:lnSpc>
              <a:spcPct val="90000"/>
            </a:lnSpc>
            <a:spcBef>
              <a:spcPct val="0"/>
            </a:spcBef>
            <a:spcAft>
              <a:spcPct val="15000"/>
            </a:spcAft>
            <a:buChar char="•"/>
          </a:pPr>
          <a:r>
            <a:rPr lang="pl-PL" sz="1200" kern="1200" dirty="0"/>
            <a:t>oddziela zależność pomiędzy konfiguracją, specyfikacją a logiką programu</a:t>
          </a:r>
          <a:endParaRPr lang="de-DE" sz="1200" kern="1200" dirty="0"/>
        </a:p>
      </dsp:txBody>
      <dsp:txXfrm>
        <a:off x="4280" y="1958114"/>
        <a:ext cx="2573979" cy="1756800"/>
      </dsp:txXfrm>
    </dsp:sp>
    <dsp:sp modelId="{2AAB75A9-1F63-4D77-BF3A-3C5D916EFF01}">
      <dsp:nvSpPr>
        <dsp:cNvPr id="0" name=""/>
        <dsp:cNvSpPr/>
      </dsp:nvSpPr>
      <dsp:spPr>
        <a:xfrm>
          <a:off x="2938617" y="928523"/>
          <a:ext cx="2573979" cy="1029591"/>
        </a:xfrm>
        <a:prstGeom prst="rect">
          <a:avLst/>
        </a:prstGeom>
        <a:gradFill rotWithShape="0">
          <a:gsLst>
            <a:gs pos="0">
              <a:schemeClr val="accent5">
                <a:hueOff val="1958225"/>
                <a:satOff val="-32"/>
                <a:lumOff val="-5293"/>
                <a:alphaOff val="0"/>
                <a:satMod val="103000"/>
                <a:lumMod val="102000"/>
                <a:tint val="94000"/>
              </a:schemeClr>
            </a:gs>
            <a:gs pos="50000">
              <a:schemeClr val="accent5">
                <a:hueOff val="1958225"/>
                <a:satOff val="-32"/>
                <a:lumOff val="-5293"/>
                <a:alphaOff val="0"/>
                <a:satMod val="110000"/>
                <a:lumMod val="100000"/>
                <a:shade val="100000"/>
              </a:schemeClr>
            </a:gs>
            <a:gs pos="100000">
              <a:schemeClr val="accent5">
                <a:hueOff val="1958225"/>
                <a:satOff val="-32"/>
                <a:lumOff val="-5293"/>
                <a:alphaOff val="0"/>
                <a:lumMod val="99000"/>
                <a:satMod val="120000"/>
                <a:shade val="78000"/>
              </a:schemeClr>
            </a:gs>
          </a:gsLst>
          <a:lin ang="5400000" scaled="0"/>
        </a:gradFill>
        <a:ln w="6350" cap="flat" cmpd="sng" algn="ctr">
          <a:solidFill>
            <a:schemeClr val="accent5">
              <a:hueOff val="1958225"/>
              <a:satOff val="-32"/>
              <a:lumOff val="-529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pl-PL" sz="4000" kern="1200" dirty="0"/>
            <a:t>Core</a:t>
          </a:r>
          <a:endParaRPr lang="de-DE" sz="4000" kern="1200" dirty="0"/>
        </a:p>
      </dsp:txBody>
      <dsp:txXfrm>
        <a:off x="2938617" y="928523"/>
        <a:ext cx="2573979" cy="1029591"/>
      </dsp:txXfrm>
    </dsp:sp>
    <dsp:sp modelId="{83F9EAFB-5831-43DC-8A9F-E5D9A96E27A1}">
      <dsp:nvSpPr>
        <dsp:cNvPr id="0" name=""/>
        <dsp:cNvSpPr/>
      </dsp:nvSpPr>
      <dsp:spPr>
        <a:xfrm>
          <a:off x="2938617" y="1958114"/>
          <a:ext cx="2573979" cy="1756800"/>
        </a:xfrm>
        <a:prstGeom prst="rect">
          <a:avLst/>
        </a:prstGeom>
        <a:solidFill>
          <a:schemeClr val="accent5">
            <a:tint val="40000"/>
            <a:alpha val="90000"/>
            <a:hueOff val="1731407"/>
            <a:satOff val="-15396"/>
            <a:lumOff val="-1520"/>
            <a:alphaOff val="0"/>
          </a:schemeClr>
        </a:solidFill>
        <a:ln w="6350" cap="flat" cmpd="sng" algn="ctr">
          <a:solidFill>
            <a:schemeClr val="accent5">
              <a:tint val="40000"/>
              <a:alpha val="90000"/>
              <a:hueOff val="1731407"/>
              <a:satOff val="-15396"/>
              <a:lumOff val="-152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pl-PL" sz="1200" kern="1200" dirty="0"/>
            <a:t>podstawowa część frameworka, zawiera IoC i wstrzykiwanie zależności</a:t>
          </a:r>
          <a:endParaRPr lang="de-DE" sz="1200" kern="1200" dirty="0"/>
        </a:p>
      </dsp:txBody>
      <dsp:txXfrm>
        <a:off x="2938617" y="1958114"/>
        <a:ext cx="2573979" cy="1756800"/>
      </dsp:txXfrm>
    </dsp:sp>
    <dsp:sp modelId="{F64A1594-474D-4366-AC53-BAB06F0FF827}">
      <dsp:nvSpPr>
        <dsp:cNvPr id="0" name=""/>
        <dsp:cNvSpPr/>
      </dsp:nvSpPr>
      <dsp:spPr>
        <a:xfrm>
          <a:off x="5872953" y="928523"/>
          <a:ext cx="2573979" cy="1029591"/>
        </a:xfrm>
        <a:prstGeom prst="rect">
          <a:avLst/>
        </a:prstGeom>
        <a:gradFill rotWithShape="0">
          <a:gsLst>
            <a:gs pos="0">
              <a:schemeClr val="accent5">
                <a:hueOff val="3916449"/>
                <a:satOff val="-64"/>
                <a:lumOff val="-10587"/>
                <a:alphaOff val="0"/>
                <a:satMod val="103000"/>
                <a:lumMod val="102000"/>
                <a:tint val="94000"/>
              </a:schemeClr>
            </a:gs>
            <a:gs pos="50000">
              <a:schemeClr val="accent5">
                <a:hueOff val="3916449"/>
                <a:satOff val="-64"/>
                <a:lumOff val="-10587"/>
                <a:alphaOff val="0"/>
                <a:satMod val="110000"/>
                <a:lumMod val="100000"/>
                <a:shade val="100000"/>
              </a:schemeClr>
            </a:gs>
            <a:gs pos="100000">
              <a:schemeClr val="accent5">
                <a:hueOff val="3916449"/>
                <a:satOff val="-64"/>
                <a:lumOff val="-10587"/>
                <a:alphaOff val="0"/>
                <a:lumMod val="99000"/>
                <a:satMod val="120000"/>
                <a:shade val="78000"/>
              </a:schemeClr>
            </a:gs>
          </a:gsLst>
          <a:lin ang="5400000" scaled="0"/>
        </a:gradFill>
        <a:ln w="6350" cap="flat" cmpd="sng" algn="ctr">
          <a:solidFill>
            <a:schemeClr val="accent5">
              <a:hueOff val="3916449"/>
              <a:satOff val="-64"/>
              <a:lumOff val="-1058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pl-PL" sz="4000" kern="1200" dirty="0"/>
            <a:t>Context</a:t>
          </a:r>
          <a:endParaRPr lang="de-DE" sz="4000" kern="1200" dirty="0"/>
        </a:p>
      </dsp:txBody>
      <dsp:txXfrm>
        <a:off x="5872953" y="928523"/>
        <a:ext cx="2573979" cy="1029591"/>
      </dsp:txXfrm>
    </dsp:sp>
    <dsp:sp modelId="{CBBE6CF0-2287-4935-AE55-001E59DA6360}">
      <dsp:nvSpPr>
        <dsp:cNvPr id="0" name=""/>
        <dsp:cNvSpPr/>
      </dsp:nvSpPr>
      <dsp:spPr>
        <a:xfrm>
          <a:off x="5872953" y="1958114"/>
          <a:ext cx="2573979" cy="1756800"/>
        </a:xfrm>
        <a:prstGeom prst="rect">
          <a:avLst/>
        </a:prstGeom>
        <a:solidFill>
          <a:schemeClr val="accent5">
            <a:tint val="40000"/>
            <a:alpha val="90000"/>
            <a:hueOff val="3462815"/>
            <a:satOff val="-30791"/>
            <a:lumOff val="-3041"/>
            <a:alphaOff val="0"/>
          </a:schemeClr>
        </a:solidFill>
        <a:ln w="6350" cap="flat" cmpd="sng" algn="ctr">
          <a:solidFill>
            <a:schemeClr val="accent5">
              <a:tint val="40000"/>
              <a:alpha val="90000"/>
              <a:hueOff val="3462815"/>
              <a:satOff val="-30791"/>
              <a:lumOff val="-304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pl-PL" sz="1200" kern="1200" dirty="0"/>
            <a:t>umożliwia dostęp do obiektów zarządzanych przez framework</a:t>
          </a:r>
          <a:endParaRPr lang="de-DE" sz="1200" kern="1200" dirty="0"/>
        </a:p>
        <a:p>
          <a:pPr marL="114300" lvl="1" indent="-114300" algn="l" defTabSz="533400">
            <a:lnSpc>
              <a:spcPct val="90000"/>
            </a:lnSpc>
            <a:spcBef>
              <a:spcPct val="0"/>
            </a:spcBef>
            <a:spcAft>
              <a:spcPct val="15000"/>
            </a:spcAft>
            <a:buChar char="•"/>
          </a:pPr>
          <a:r>
            <a:rPr lang="pl-PL" sz="1200" kern="1200" dirty="0"/>
            <a:t>pozwala na wydzielenie konfiguracji do plików *.properties</a:t>
          </a:r>
        </a:p>
        <a:p>
          <a:pPr marL="114300" lvl="1" indent="-114300" algn="l" defTabSz="533400">
            <a:lnSpc>
              <a:spcPct val="90000"/>
            </a:lnSpc>
            <a:spcBef>
              <a:spcPct val="0"/>
            </a:spcBef>
            <a:spcAft>
              <a:spcPct val="15000"/>
            </a:spcAft>
            <a:buChar char="•"/>
          </a:pPr>
          <a:r>
            <a:rPr lang="pl-PL" sz="1200" kern="1200" dirty="0"/>
            <a:t>udostępnia interface </a:t>
          </a:r>
          <a:r>
            <a:rPr lang="pl-PL" sz="1200" i="1" kern="1200" dirty="0"/>
            <a:t>ApplicationContext</a:t>
          </a:r>
        </a:p>
      </dsp:txBody>
      <dsp:txXfrm>
        <a:off x="5872953" y="1958114"/>
        <a:ext cx="2573979" cy="1756800"/>
      </dsp:txXfrm>
    </dsp:sp>
    <dsp:sp modelId="{E250F48A-67DF-4F0F-B700-5F9B376648C0}">
      <dsp:nvSpPr>
        <dsp:cNvPr id="0" name=""/>
        <dsp:cNvSpPr/>
      </dsp:nvSpPr>
      <dsp:spPr>
        <a:xfrm>
          <a:off x="8807289" y="928523"/>
          <a:ext cx="2573979" cy="1029591"/>
        </a:xfrm>
        <a:prstGeom prst="rect">
          <a:avLst/>
        </a:prstGeom>
        <a:gradFill rotWithShape="0">
          <a:gsLst>
            <a:gs pos="0">
              <a:schemeClr val="accent5">
                <a:hueOff val="5874674"/>
                <a:satOff val="-96"/>
                <a:lumOff val="-15880"/>
                <a:alphaOff val="0"/>
                <a:satMod val="103000"/>
                <a:lumMod val="102000"/>
                <a:tint val="94000"/>
              </a:schemeClr>
            </a:gs>
            <a:gs pos="50000">
              <a:schemeClr val="accent5">
                <a:hueOff val="5874674"/>
                <a:satOff val="-96"/>
                <a:lumOff val="-15880"/>
                <a:alphaOff val="0"/>
                <a:satMod val="110000"/>
                <a:lumMod val="100000"/>
                <a:shade val="100000"/>
              </a:schemeClr>
            </a:gs>
            <a:gs pos="100000">
              <a:schemeClr val="accent5">
                <a:hueOff val="5874674"/>
                <a:satOff val="-96"/>
                <a:lumOff val="-15880"/>
                <a:alphaOff val="0"/>
                <a:lumMod val="99000"/>
                <a:satMod val="120000"/>
                <a:shade val="78000"/>
              </a:schemeClr>
            </a:gs>
          </a:gsLst>
          <a:lin ang="5400000" scaled="0"/>
        </a:gradFill>
        <a:ln w="6350" cap="flat" cmpd="sng" algn="ctr">
          <a:solidFill>
            <a:schemeClr val="accent5">
              <a:hueOff val="5874674"/>
              <a:satOff val="-96"/>
              <a:lumOff val="-1588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pl-PL" sz="4000" kern="1200" dirty="0"/>
            <a:t>SpEL</a:t>
          </a:r>
          <a:endParaRPr lang="de-DE" sz="4000" kern="1200" dirty="0"/>
        </a:p>
      </dsp:txBody>
      <dsp:txXfrm>
        <a:off x="8807289" y="928523"/>
        <a:ext cx="2573979" cy="1029591"/>
      </dsp:txXfrm>
    </dsp:sp>
    <dsp:sp modelId="{CC2A8598-32CF-4563-AE50-9E7CCCC1F635}">
      <dsp:nvSpPr>
        <dsp:cNvPr id="0" name=""/>
        <dsp:cNvSpPr/>
      </dsp:nvSpPr>
      <dsp:spPr>
        <a:xfrm>
          <a:off x="8807289" y="1958114"/>
          <a:ext cx="2573979" cy="1756800"/>
        </a:xfrm>
        <a:prstGeom prst="rect">
          <a:avLst/>
        </a:prstGeom>
        <a:solidFill>
          <a:schemeClr val="accent5">
            <a:tint val="40000"/>
            <a:alpha val="90000"/>
            <a:hueOff val="5194222"/>
            <a:satOff val="-46187"/>
            <a:lumOff val="-4561"/>
            <a:alphaOff val="0"/>
          </a:schemeClr>
        </a:solidFill>
        <a:ln w="6350" cap="flat" cmpd="sng" algn="ctr">
          <a:solidFill>
            <a:schemeClr val="accent5">
              <a:tint val="40000"/>
              <a:alpha val="90000"/>
              <a:hueOff val="5194222"/>
              <a:satOff val="-46187"/>
              <a:lumOff val="-45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pl-PL" sz="1200" kern="1200" dirty="0"/>
            <a:t>język wyrażeń wspierający zapytania oraz manipulowanie obiektami itp.</a:t>
          </a:r>
          <a:endParaRPr lang="de-DE" sz="1200" kern="1200" dirty="0"/>
        </a:p>
      </dsp:txBody>
      <dsp:txXfrm>
        <a:off x="8807289" y="1958114"/>
        <a:ext cx="2573979" cy="1756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B01D1-6914-45A4-BA46-F54615957D17}">
      <dsp:nvSpPr>
        <dsp:cNvPr id="0" name=""/>
        <dsp:cNvSpPr/>
      </dsp:nvSpPr>
      <dsp:spPr>
        <a:xfrm>
          <a:off x="1572" y="0"/>
          <a:ext cx="2446303" cy="436639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Solidny i dobrze zaprojektowany</a:t>
          </a:r>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Bardzo lubiany</a:t>
          </a:r>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Wsparcie w różnych IDE</a:t>
          </a:r>
          <a:endParaRPr lang="de-DE" sz="1400" kern="1200" dirty="0"/>
        </a:p>
      </dsp:txBody>
      <dsp:txXfrm>
        <a:off x="1572" y="1746556"/>
        <a:ext cx="2446303" cy="1746556"/>
      </dsp:txXfrm>
    </dsp:sp>
    <dsp:sp modelId="{B8E77934-2BB0-49CC-8C8A-B5C658E8B75B}">
      <dsp:nvSpPr>
        <dsp:cNvPr id="0" name=""/>
        <dsp:cNvSpPr/>
      </dsp:nvSpPr>
      <dsp:spPr>
        <a:xfrm>
          <a:off x="497719" y="261983"/>
          <a:ext cx="1454008" cy="1454008"/>
        </a:xfrm>
        <a:prstGeom prst="ellipse">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72AE0BCA-DC58-406C-98EA-8D4ACCB196F4}">
      <dsp:nvSpPr>
        <dsp:cNvPr id="0" name=""/>
        <dsp:cNvSpPr/>
      </dsp:nvSpPr>
      <dsp:spPr>
        <a:xfrm>
          <a:off x="2521264" y="0"/>
          <a:ext cx="2446303" cy="436639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pl-PL" sz="1400" kern="1200" dirty="0"/>
            <a:t>Przetrwał próbę czasu</a:t>
          </a:r>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Bogactwo wiedzy – książki, internet</a:t>
          </a:r>
          <a:endParaRPr lang="de-DE" sz="1400" kern="1200" dirty="0"/>
        </a:p>
      </dsp:txBody>
      <dsp:txXfrm>
        <a:off x="2521264" y="1746556"/>
        <a:ext cx="2446303" cy="1746556"/>
      </dsp:txXfrm>
    </dsp:sp>
    <dsp:sp modelId="{ECA1120B-DADD-40CB-8381-0C5AA45C40E1}">
      <dsp:nvSpPr>
        <dsp:cNvPr id="0" name=""/>
        <dsp:cNvSpPr/>
      </dsp:nvSpPr>
      <dsp:spPr>
        <a:xfrm>
          <a:off x="3017411" y="261983"/>
          <a:ext cx="1454008" cy="1454008"/>
        </a:xfrm>
        <a:prstGeom prst="ellipse">
          <a:avLst/>
        </a:prstGeom>
        <a:blipFill dpi="0" rotWithShape="1">
          <a:blip xmlns:r="http://schemas.openxmlformats.org/officeDocument/2006/relationships" r:embed="rId2"/>
          <a:srcRect/>
          <a:stretch>
            <a:fillRect l="-9857" r="-9857"/>
          </a:stretch>
        </a:blipFill>
        <a:ln>
          <a:noFill/>
        </a:ln>
        <a:effectLst/>
      </dsp:spPr>
      <dsp:style>
        <a:lnRef idx="0">
          <a:scrgbClr r="0" g="0" b="0"/>
        </a:lnRef>
        <a:fillRef idx="1">
          <a:scrgbClr r="0" g="0" b="0"/>
        </a:fillRef>
        <a:effectRef idx="2">
          <a:scrgbClr r="0" g="0" b="0"/>
        </a:effectRef>
        <a:fontRef idx="minor"/>
      </dsp:style>
    </dsp:sp>
    <dsp:sp modelId="{42F907AB-785B-4268-AD55-DD91AC5A9E33}">
      <dsp:nvSpPr>
        <dsp:cNvPr id="0" name=""/>
        <dsp:cNvSpPr/>
      </dsp:nvSpPr>
      <dsp:spPr>
        <a:xfrm>
          <a:off x="5040956" y="0"/>
          <a:ext cx="2446303" cy="436639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Duże community</a:t>
          </a:r>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Szeroko znany framework</a:t>
          </a:r>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Aktywnie rozwijany</a:t>
          </a:r>
          <a:endParaRPr lang="de-DE" sz="1400" kern="1200" dirty="0"/>
        </a:p>
      </dsp:txBody>
      <dsp:txXfrm>
        <a:off x="5040956" y="1746556"/>
        <a:ext cx="2446303" cy="1746556"/>
      </dsp:txXfrm>
    </dsp:sp>
    <dsp:sp modelId="{3F44023D-E722-4BA3-AC30-A98AAC3381E4}">
      <dsp:nvSpPr>
        <dsp:cNvPr id="0" name=""/>
        <dsp:cNvSpPr/>
      </dsp:nvSpPr>
      <dsp:spPr>
        <a:xfrm>
          <a:off x="5537103" y="261983"/>
          <a:ext cx="1454008" cy="1454008"/>
        </a:xfrm>
        <a:prstGeom prst="ellipse">
          <a:avLst/>
        </a:prstGeom>
        <a:blipFill dpi="0" rotWithShape="1">
          <a:blip xmlns:r="http://schemas.openxmlformats.org/officeDocument/2006/relationships" r:embed="rId3"/>
          <a:srcRect/>
          <a:stretch>
            <a:fillRect l="-11027" r="-11027"/>
          </a:stretch>
        </a:blipFill>
        <a:ln>
          <a:noFill/>
        </a:ln>
        <a:effectLst/>
      </dsp:spPr>
      <dsp:style>
        <a:lnRef idx="0">
          <a:scrgbClr r="0" g="0" b="0"/>
        </a:lnRef>
        <a:fillRef idx="1">
          <a:scrgbClr r="0" g="0" b="0"/>
        </a:fillRef>
        <a:effectRef idx="2">
          <a:scrgbClr r="0" g="0" b="0"/>
        </a:effectRef>
        <a:fontRef idx="minor"/>
      </dsp:style>
    </dsp:sp>
    <dsp:sp modelId="{32FBA582-31CD-4F2A-9F16-867A1A8ECBDB}">
      <dsp:nvSpPr>
        <dsp:cNvPr id="0" name=""/>
        <dsp:cNvSpPr/>
      </dsp:nvSpPr>
      <dsp:spPr>
        <a:xfrm>
          <a:off x="299553" y="3493113"/>
          <a:ext cx="6889725" cy="654958"/>
        </a:xfrm>
        <a:prstGeom prst="leftRightArrow">
          <a:avLst/>
        </a:prstGeom>
        <a:noFill/>
        <a:ln>
          <a:noFill/>
        </a:ln>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02543-8FDF-4C0B-8D24-AA1E99D907BC}">
      <dsp:nvSpPr>
        <dsp:cNvPr id="0" name=""/>
        <dsp:cNvSpPr/>
      </dsp:nvSpPr>
      <dsp:spPr>
        <a:xfrm>
          <a:off x="1572" y="0"/>
          <a:ext cx="2446303" cy="436639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pl-PL" sz="1400" kern="1200" dirty="0"/>
            <a:t>Za dużo automagii</a:t>
          </a:r>
          <a:endParaRPr lang="de-DE" sz="1400" kern="1200" dirty="0"/>
        </a:p>
      </dsp:txBody>
      <dsp:txXfrm>
        <a:off x="1572" y="1746556"/>
        <a:ext cx="2446303" cy="1746556"/>
      </dsp:txXfrm>
    </dsp:sp>
    <dsp:sp modelId="{958DB045-6ECB-47B8-9964-FDA69705E141}">
      <dsp:nvSpPr>
        <dsp:cNvPr id="0" name=""/>
        <dsp:cNvSpPr/>
      </dsp:nvSpPr>
      <dsp:spPr>
        <a:xfrm>
          <a:off x="497719" y="261983"/>
          <a:ext cx="1454008" cy="1454008"/>
        </a:xfrm>
        <a:prstGeom prst="ellipse">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2">
          <a:scrgbClr r="0" g="0" b="0"/>
        </a:effectRef>
        <a:fontRef idx="minor"/>
      </dsp:style>
    </dsp:sp>
    <dsp:sp modelId="{2B830AAD-6F9E-4AB6-ADDA-E9DC6DFCC6D8}">
      <dsp:nvSpPr>
        <dsp:cNvPr id="0" name=""/>
        <dsp:cNvSpPr/>
      </dsp:nvSpPr>
      <dsp:spPr>
        <a:xfrm>
          <a:off x="2521264" y="0"/>
          <a:ext cx="2446303" cy="436639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Zwiększa rozmiar Twojej paczki</a:t>
          </a:r>
        </a:p>
        <a:p>
          <a:pPr marL="0" lvl="0" indent="0" algn="l" defTabSz="622300">
            <a:lnSpc>
              <a:spcPct val="90000"/>
            </a:lnSpc>
            <a:spcBef>
              <a:spcPct val="0"/>
            </a:spcBef>
            <a:spcAft>
              <a:spcPct val="35000"/>
            </a:spcAft>
            <a:buNone/>
          </a:pPr>
          <a:endParaRPr lang="pl-PL" sz="1400" kern="1200" dirty="0"/>
        </a:p>
        <a:p>
          <a:pPr marL="0" lvl="0" indent="0" algn="l" defTabSz="622300">
            <a:lnSpc>
              <a:spcPct val="90000"/>
            </a:lnSpc>
            <a:spcBef>
              <a:spcPct val="0"/>
            </a:spcBef>
            <a:spcAft>
              <a:spcPct val="35000"/>
            </a:spcAft>
            <a:buNone/>
          </a:pPr>
          <a:r>
            <a:rPr lang="pl-PL" sz="1400" kern="1200" dirty="0"/>
            <a:t>Zwiększone obciążenie pamięci</a:t>
          </a:r>
        </a:p>
      </dsp:txBody>
      <dsp:txXfrm>
        <a:off x="2521264" y="1746556"/>
        <a:ext cx="2446303" cy="1746556"/>
      </dsp:txXfrm>
    </dsp:sp>
    <dsp:sp modelId="{122DDCC5-EE2E-4260-AB27-53B392758997}">
      <dsp:nvSpPr>
        <dsp:cNvPr id="0" name=""/>
        <dsp:cNvSpPr/>
      </dsp:nvSpPr>
      <dsp:spPr>
        <a:xfrm>
          <a:off x="3017411" y="261983"/>
          <a:ext cx="1454008" cy="1454008"/>
        </a:xfrm>
        <a:prstGeom prst="ellipse">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 modelId="{E56BE22F-D703-4EFC-BE86-05AF59AEB21D}">
      <dsp:nvSpPr>
        <dsp:cNvPr id="0" name=""/>
        <dsp:cNvSpPr/>
      </dsp:nvSpPr>
      <dsp:spPr>
        <a:xfrm>
          <a:off x="5040956" y="0"/>
          <a:ext cx="2446303" cy="436639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pl-PL" sz="1400" kern="1200" dirty="0"/>
            <a:t>Trudne debugowanie</a:t>
          </a:r>
          <a:endParaRPr lang="de-DE" sz="1400" kern="1200" dirty="0"/>
        </a:p>
      </dsp:txBody>
      <dsp:txXfrm>
        <a:off x="5040956" y="1746556"/>
        <a:ext cx="2446303" cy="1746556"/>
      </dsp:txXfrm>
    </dsp:sp>
    <dsp:sp modelId="{77FE75F1-3BA9-4C1A-80FC-11CF820696ED}">
      <dsp:nvSpPr>
        <dsp:cNvPr id="0" name=""/>
        <dsp:cNvSpPr/>
      </dsp:nvSpPr>
      <dsp:spPr>
        <a:xfrm>
          <a:off x="5537103" y="261983"/>
          <a:ext cx="1454008" cy="1454008"/>
        </a:xfrm>
        <a:prstGeom prst="ellipse">
          <a:avLst/>
        </a:prstGeom>
        <a:blipFill rotWithShape="1">
          <a:blip xmlns:r="http://schemas.openxmlformats.org/officeDocument/2006/relationships" r:embed="rId3"/>
          <a:stretch>
            <a:fillRect/>
          </a:stretch>
        </a:blipFill>
        <a:ln>
          <a:noFill/>
        </a:ln>
        <a:effectLst/>
      </dsp:spPr>
      <dsp:style>
        <a:lnRef idx="0">
          <a:scrgbClr r="0" g="0" b="0"/>
        </a:lnRef>
        <a:fillRef idx="1">
          <a:scrgbClr r="0" g="0" b="0"/>
        </a:fillRef>
        <a:effectRef idx="2">
          <a:scrgbClr r="0" g="0" b="0"/>
        </a:effectRef>
        <a:fontRef idx="minor"/>
      </dsp:style>
    </dsp:sp>
    <dsp:sp modelId="{83B2853E-2454-4B29-8784-FCD1C3E64038}">
      <dsp:nvSpPr>
        <dsp:cNvPr id="0" name=""/>
        <dsp:cNvSpPr/>
      </dsp:nvSpPr>
      <dsp:spPr>
        <a:xfrm>
          <a:off x="290458" y="3550566"/>
          <a:ext cx="6889725" cy="654958"/>
        </a:xfrm>
        <a:prstGeom prst="leftRightArrow">
          <a:avLst/>
        </a:prstGeom>
        <a:no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24/11/2021</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24/11/2021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323244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Obiekty</a:t>
            </a:r>
            <a:r>
              <a:rPr lang="pl-PL" baseline="0" dirty="0"/>
              <a:t> które można „wstrzykiwać” to beany</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3385529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org.springframework.beans.factory.BeanFactory</a:t>
            </a:r>
            <a:endParaRPr lang="pl-PL" dirty="0"/>
          </a:p>
          <a:p>
            <a:r>
              <a:rPr lang="pl-PL" dirty="0" err="1"/>
              <a:t>org.springframework.context.ApplicationContext</a:t>
            </a:r>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1881284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pl-PL" dirty="0"/>
              <a:t>Przykład </a:t>
            </a:r>
            <a:r>
              <a:rPr lang="pl-PL" dirty="0" err="1"/>
              <a:t>lifecycle</a:t>
            </a:r>
            <a:r>
              <a:rPr lang="pl-PL" dirty="0"/>
              <a:t> przy uwzględnieniu przykładowych </a:t>
            </a:r>
            <a:r>
              <a:rPr lang="pl-PL" dirty="0" err="1"/>
              <a:t>Aware</a:t>
            </a:r>
            <a:r>
              <a:rPr lang="pl-PL" dirty="0"/>
              <a:t> (</a:t>
            </a:r>
            <a:r>
              <a:rPr lang="en-US" i="1" dirty="0" err="1">
                <a:solidFill>
                  <a:srgbClr val="000000"/>
                </a:solidFill>
                <a:effectLst/>
              </a:rPr>
              <a:t>BeanNameAware</a:t>
            </a:r>
            <a:r>
              <a:rPr lang="pl-PL" i="1" dirty="0">
                <a:solidFill>
                  <a:srgbClr val="000000"/>
                </a:solidFill>
                <a:effectLst/>
              </a:rPr>
              <a:t>, </a:t>
            </a:r>
            <a:r>
              <a:rPr lang="en-US" i="1" dirty="0" err="1">
                <a:solidFill>
                  <a:srgbClr val="000000"/>
                </a:solidFill>
                <a:effectLst/>
              </a:rPr>
              <a:t>ApplicationContextAware</a:t>
            </a:r>
            <a:r>
              <a:rPr lang="pl-PL" i="1" dirty="0">
                <a:solidFill>
                  <a:srgbClr val="000000"/>
                </a:solidFill>
                <a:effectLst/>
              </a:rPr>
              <a:t>)</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20</a:t>
            </a:fld>
            <a:endParaRPr lang="pt-BR"/>
          </a:p>
        </p:txBody>
      </p:sp>
    </p:spTree>
    <p:extLst>
      <p:ext uri="{BB962C8B-B14F-4D97-AF65-F5344CB8AC3E}">
        <p14:creationId xmlns:p14="http://schemas.microsoft.com/office/powerpoint/2010/main" val="54473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372560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0990" indent="-380990">
              <a:lnSpc>
                <a:spcPct val="100000"/>
              </a:lnSpc>
              <a:buFont typeface="Arial" panose="020B0604020202020204" pitchFamily="34" charset="0"/>
              <a:buChar char="•"/>
            </a:pPr>
            <a:r>
              <a:rPr lang="pl-PL" sz="1200" dirty="0"/>
              <a:t>Metadane (a więc dane o danych – w naszym przypadku dane o kodzie), która dostarczają nam takich informacji</a:t>
            </a:r>
            <a:r>
              <a:rPr lang="pl-PL" sz="1200" i="1" dirty="0"/>
              <a:t> o programie</a:t>
            </a:r>
            <a:r>
              <a:rPr lang="pl-PL" sz="1200" dirty="0"/>
              <a:t>, które nie są częścią tego programu (same w sobie). </a:t>
            </a:r>
          </a:p>
          <a:p>
            <a:pPr marL="380990" indent="-380990">
              <a:lnSpc>
                <a:spcPct val="150000"/>
              </a:lnSpc>
              <a:buFont typeface="Arial" panose="020B0604020202020204" pitchFamily="34" charset="0"/>
              <a:buChar char="•"/>
            </a:pPr>
            <a:r>
              <a:rPr lang="pl-PL" sz="1200" dirty="0"/>
              <a:t>Adnotacje nie mają bezpośredniego wpływu na kod, który nimi oznaczamy.</a:t>
            </a:r>
          </a:p>
          <a:p>
            <a:pPr marL="380990" indent="-380990">
              <a:lnSpc>
                <a:spcPct val="150000"/>
              </a:lnSpc>
              <a:buFont typeface="Arial" panose="020B0604020202020204" pitchFamily="34" charset="0"/>
              <a:buChar char="•"/>
            </a:pPr>
            <a:r>
              <a:rPr lang="pl-PL" sz="1200" dirty="0"/>
              <a:t>Rozpoznać je można dzięki „@”</a:t>
            </a:r>
            <a:endParaRPr lang="de-DE" sz="1200" dirty="0"/>
          </a:p>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358384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617053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pl-PL" dirty="0"/>
              <a:t>Łaczy @EnableAutoConfiguartion(konfigurauje na podstawie classpathu),</a:t>
            </a:r>
            <a:r>
              <a:rPr lang="pl-PL" baseline="0" dirty="0"/>
              <a:t> @Configuration(źrodło definicji beanów), @ComponentScan(szuka beanów)</a:t>
            </a:r>
            <a:endParaRPr lang="de-DE" dirty="0"/>
          </a:p>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581003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27</a:t>
            </a:fld>
            <a:endParaRPr lang="pt-BR"/>
          </a:p>
        </p:txBody>
      </p:sp>
    </p:spTree>
    <p:extLst>
      <p:ext uri="{BB962C8B-B14F-4D97-AF65-F5344CB8AC3E}">
        <p14:creationId xmlns:p14="http://schemas.microsoft.com/office/powerpoint/2010/main" val="274123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29</a:t>
            </a:fld>
            <a:endParaRPr lang="pt-BR"/>
          </a:p>
        </p:txBody>
      </p:sp>
    </p:spTree>
    <p:extLst>
      <p:ext uri="{BB962C8B-B14F-4D97-AF65-F5344CB8AC3E}">
        <p14:creationId xmlns:p14="http://schemas.microsoft.com/office/powerpoint/2010/main" val="3893594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30</a:t>
            </a:fld>
            <a:endParaRPr lang="pt-BR"/>
          </a:p>
        </p:txBody>
      </p:sp>
    </p:spTree>
    <p:extLst>
      <p:ext uri="{BB962C8B-B14F-4D97-AF65-F5344CB8AC3E}">
        <p14:creationId xmlns:p14="http://schemas.microsoft.com/office/powerpoint/2010/main" val="213070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Bez frameworka:</a:t>
            </a:r>
          </a:p>
          <a:p>
            <a:pPr marL="285750" indent="-285750">
              <a:buFont typeface="Wingdings" panose="05000000000000000000" pitchFamily="2" charset="2"/>
              <a:buChar char="§"/>
            </a:pPr>
            <a:r>
              <a:rPr lang="pl-PL" dirty="0"/>
              <a:t>Brak jakiegokolwiek szkieletu, na podstawie którego można stworzyć aplikację,</a:t>
            </a:r>
          </a:p>
          <a:p>
            <a:pPr marL="285750" indent="-285750">
              <a:buFont typeface="Wingdings" panose="05000000000000000000" pitchFamily="2" charset="2"/>
              <a:buChar char="§"/>
            </a:pPr>
            <a:r>
              <a:rPr lang="pl-PL" dirty="0"/>
              <a:t>Wszystko musisz napisać „od zera”,</a:t>
            </a:r>
          </a:p>
          <a:p>
            <a:pPr marL="285750" indent="-285750">
              <a:buFont typeface="Wingdings" panose="05000000000000000000" pitchFamily="2" charset="2"/>
              <a:buChar char="§"/>
            </a:pPr>
            <a:r>
              <a:rPr lang="pl-PL" dirty="0"/>
              <a:t>Piszesz kod, który jest nie tylko logiką biznesową, ale i całą otoczkę</a:t>
            </a:r>
            <a:endParaRPr lang="de-DE" dirty="0"/>
          </a:p>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3314046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Domyślnie każdy bean w Springu jest inicjowany tylko raz co skutkuje tym, że istnieje tylko jedna instancja tego beana w ramach kontenera. </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Request</a:t>
            </a:r>
            <a:r>
              <a:rPr lang="pl-PL" sz="1200" b="0" i="0" kern="1200" dirty="0">
                <a:solidFill>
                  <a:schemeClr val="tx1"/>
                </a:solidFill>
                <a:effectLst/>
                <a:latin typeface="+mn-lt"/>
                <a:ea typeface="+mn-ea"/>
                <a:cs typeface="+mn-cs"/>
              </a:rPr>
              <a:t> oznacza, że nowa instancja obiektu będzie tworzona za każdym razem, gdy odbierzemy nowe żądanie (request) HTTP. W ten sposób możemy niezależnie przetwarzać dane tak, aby nie "mieszać" ich między kolejnymi żądaniami. </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Session </a:t>
            </a:r>
            <a:r>
              <a:rPr lang="pl-PL" sz="1200" b="0" i="0" kern="1200" dirty="0">
                <a:solidFill>
                  <a:schemeClr val="tx1"/>
                </a:solidFill>
                <a:effectLst/>
                <a:latin typeface="+mn-lt"/>
                <a:ea typeface="+mn-ea"/>
                <a:cs typeface="+mn-cs"/>
              </a:rPr>
              <a:t>oznacza, że nowa instancja obiektu będzie tworzona za każdym razem, gdy zostanie stworzona nowa sesja, a konkretnie nowy obiekt HttpSession. Umożliwia to na przykład stworzenie dedykowanej klasy, która będzie przechowywała podstawowe informacje o zalogowanym użytkowniku.</a:t>
            </a:r>
            <a:br>
              <a:rPr lang="pl-PL" dirty="0"/>
            </a:br>
            <a:endParaRPr lang="pl-PL" dirty="0"/>
          </a:p>
          <a:p>
            <a:r>
              <a:rPr lang="pl-PL" sz="1200" b="1" i="0" kern="1200" dirty="0">
                <a:solidFill>
                  <a:schemeClr val="tx1"/>
                </a:solidFill>
                <a:effectLst/>
                <a:latin typeface="+mn-lt"/>
                <a:ea typeface="+mn-ea"/>
                <a:cs typeface="+mn-cs"/>
              </a:rPr>
              <a:t>Application</a:t>
            </a:r>
            <a:r>
              <a:rPr lang="pl-PL" sz="1200" b="0" i="0" kern="1200" dirty="0">
                <a:solidFill>
                  <a:schemeClr val="tx1"/>
                </a:solidFill>
                <a:effectLst/>
                <a:latin typeface="+mn-lt"/>
                <a:ea typeface="+mn-ea"/>
                <a:cs typeface="+mn-cs"/>
              </a:rPr>
              <a:t> oznacza, że nowa instancja obiektu będzie tworzona raz i będzie istniała w ramach cyklu życia całego kontekstu serwletu (ServletContext). Zatem jeśli mamy więcej aplikacji działających w ramach tego samego ServletContext-u, to wszystkie te aplikacje będą współdzieliły jedną instancję obiektu.</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Websocket</a:t>
            </a:r>
            <a:r>
              <a:rPr lang="pl-PL" sz="1200" b="0" i="0" kern="1200" dirty="0">
                <a:solidFill>
                  <a:schemeClr val="tx1"/>
                </a:solidFill>
                <a:effectLst/>
                <a:latin typeface="+mn-lt"/>
                <a:ea typeface="+mn-ea"/>
                <a:cs typeface="+mn-cs"/>
              </a:rPr>
              <a:t> to ostatni rodzaj zakresu, który jest udostępniony przez obecną wersję Springa (Spring 5). W tym przypadku będzie istniała jedna instancja obiektu per sesja WebSocket-u</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32</a:t>
            </a:fld>
            <a:endParaRPr lang="pt-BR"/>
          </a:p>
        </p:txBody>
      </p:sp>
    </p:spTree>
    <p:extLst>
      <p:ext uri="{BB962C8B-B14F-4D97-AF65-F5344CB8AC3E}">
        <p14:creationId xmlns:p14="http://schemas.microsoft.com/office/powerpoint/2010/main" val="2254864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@Value można użyć</a:t>
            </a:r>
            <a:r>
              <a:rPr lang="pl-PL" baseline="0" dirty="0"/>
              <a:t> tak samo jako @Autowired – na poziomie pól, konstruktora bądz settera</a:t>
            </a:r>
          </a:p>
          <a:p>
            <a:endParaRPr lang="pl-PL" baseline="0" dirty="0"/>
          </a:p>
          <a:p>
            <a:r>
              <a:rPr lang="pl-PL" baseline="0" dirty="0"/>
              <a:t>Po dwukropku można dodać wartość domyślną, w przeciwnym wypadku moze być null</a:t>
            </a:r>
          </a:p>
          <a:p>
            <a:endParaRPr lang="pl-PL" baseline="0" dirty="0"/>
          </a:p>
          <a:p>
            <a:r>
              <a:rPr lang="pl-PL" baseline="0" dirty="0"/>
              <a:t>To nie musi być application.properties, można zdefiniować dodatkowe pliki z propertamy</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33</a:t>
            </a:fld>
            <a:endParaRPr lang="pt-BR"/>
          </a:p>
        </p:txBody>
      </p:sp>
    </p:spTree>
    <p:extLst>
      <p:ext uri="{BB962C8B-B14F-4D97-AF65-F5344CB8AC3E}">
        <p14:creationId xmlns:p14="http://schemas.microsoft.com/office/powerpoint/2010/main" val="2919293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C0696B5C-12A0-4042-B4D0-BD3B9A4F58C6}" type="slidenum">
              <a:rPr lang="pt-BR" smtClean="0"/>
              <a:t>43</a:t>
            </a:fld>
            <a:endParaRPr lang="pt-BR"/>
          </a:p>
        </p:txBody>
      </p:sp>
    </p:spTree>
    <p:extLst>
      <p:ext uri="{BB962C8B-B14F-4D97-AF65-F5344CB8AC3E}">
        <p14:creationId xmlns:p14="http://schemas.microsoft.com/office/powerpoint/2010/main" val="900615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Można</a:t>
            </a:r>
            <a:r>
              <a:rPr lang="pl-PL" baseline="0" dirty="0"/>
              <a:t> tworzyć też własne annotacje</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44</a:t>
            </a:fld>
            <a:endParaRPr lang="pt-BR"/>
          </a:p>
        </p:txBody>
      </p:sp>
    </p:spTree>
    <p:extLst>
      <p:ext uri="{BB962C8B-B14F-4D97-AF65-F5344CB8AC3E}">
        <p14:creationId xmlns:p14="http://schemas.microsoft.com/office/powerpoint/2010/main" val="318672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48</a:t>
            </a:fld>
            <a:endParaRPr lang="pt-BR"/>
          </a:p>
        </p:txBody>
      </p:sp>
    </p:spTree>
    <p:extLst>
      <p:ext uri="{BB962C8B-B14F-4D97-AF65-F5344CB8AC3E}">
        <p14:creationId xmlns:p14="http://schemas.microsoft.com/office/powerpoint/2010/main" val="145915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Podkreślamy, że </a:t>
            </a:r>
            <a:r>
              <a:rPr lang="pl-PL" sz="1200" b="1" i="0" kern="1200" dirty="0">
                <a:solidFill>
                  <a:schemeClr val="tx1"/>
                </a:solidFill>
                <a:effectLst/>
                <a:latin typeface="+mn-lt"/>
                <a:ea typeface="+mn-ea"/>
                <a:cs typeface="+mn-cs"/>
              </a:rPr>
              <a:t>Spring Framework to jedynie jeden z projektów Springa</a:t>
            </a:r>
            <a:r>
              <a:rPr lang="pl-PL" sz="1200" b="0" i="0" kern="1200" dirty="0">
                <a:solidFill>
                  <a:schemeClr val="tx1"/>
                </a:solidFill>
                <a:effectLst/>
                <a:latin typeface="+mn-lt"/>
                <a:ea typeface="+mn-ea"/>
                <a:cs typeface="+mn-cs"/>
              </a:rPr>
              <a:t>, a nie Spring sam w sobie.</a:t>
            </a:r>
            <a:r>
              <a:rPr lang="pl-PL" sz="1200" b="0" i="0" kern="1200" baseline="0" dirty="0">
                <a:solidFill>
                  <a:schemeClr val="tx1"/>
                </a:solidFill>
                <a:effectLst/>
                <a:latin typeface="+mn-lt"/>
                <a:ea typeface="+mn-ea"/>
                <a:cs typeface="+mn-cs"/>
              </a:rPr>
              <a:t> </a:t>
            </a:r>
            <a:r>
              <a:rPr lang="pl-PL" sz="1200" b="0" i="0" kern="1200" dirty="0">
                <a:solidFill>
                  <a:schemeClr val="tx1"/>
                </a:solidFill>
                <a:effectLst/>
                <a:latin typeface="+mn-lt"/>
                <a:ea typeface="+mn-ea"/>
                <a:cs typeface="+mn-cs"/>
              </a:rPr>
              <a:t>Źródła problemu z konwencją nazewniczą należy szukać w początkach Springa, kiedy to istniał sam projekt Spring Framework i był potocznie nazywany Springiem. Wraz z rozbudową platformy zaczęły się pojawiać inne projekty i pojęcie platforma Springa uzyskało szersze znaczenie.</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76248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Główna i najjaśniejsza gwiazda na firmamencie Springa. Fantastyczny projekt pozwalający na wygodne budowanie aplikacji webowych. To tutaj znajdziemy Spring </a:t>
            </a:r>
            <a:r>
              <a:rPr lang="pl-PL" sz="1200" b="1" i="0" kern="1200" dirty="0">
                <a:solidFill>
                  <a:schemeClr val="tx1"/>
                </a:solidFill>
                <a:effectLst/>
                <a:latin typeface="+mn-lt"/>
                <a:ea typeface="+mn-ea"/>
                <a:cs typeface="+mn-cs"/>
              </a:rPr>
              <a:t>Core</a:t>
            </a:r>
            <a:r>
              <a:rPr lang="pl-PL" sz="1200" b="0" i="0" kern="1200" dirty="0">
                <a:solidFill>
                  <a:schemeClr val="tx1"/>
                </a:solidFill>
                <a:effectLst/>
                <a:latin typeface="+mn-lt"/>
                <a:ea typeface="+mn-ea"/>
                <a:cs typeface="+mn-cs"/>
              </a:rPr>
              <a:t>, a w nim m.in: kontener </a:t>
            </a:r>
            <a:r>
              <a:rPr lang="pl-PL" sz="1200" b="1" i="0" kern="1200" dirty="0">
                <a:solidFill>
                  <a:schemeClr val="tx1"/>
                </a:solidFill>
                <a:effectLst/>
                <a:latin typeface="+mn-lt"/>
                <a:ea typeface="+mn-ea"/>
                <a:cs typeface="+mn-cs"/>
              </a:rPr>
              <a:t>IoC</a:t>
            </a:r>
            <a:r>
              <a:rPr lang="pl-PL" sz="1200" b="0" i="0" kern="1200" dirty="0">
                <a:solidFill>
                  <a:schemeClr val="tx1"/>
                </a:solidFill>
                <a:effectLst/>
                <a:latin typeface="+mn-lt"/>
                <a:ea typeface="+mn-ea"/>
                <a:cs typeface="+mn-cs"/>
              </a:rPr>
              <a:t> oraz wstrzykiwanie zależności </a:t>
            </a:r>
            <a:r>
              <a:rPr lang="pl-PL" sz="1200" b="1" i="0" kern="1200" dirty="0">
                <a:solidFill>
                  <a:schemeClr val="tx1"/>
                </a:solidFill>
                <a:effectLst/>
                <a:latin typeface="+mn-lt"/>
                <a:ea typeface="+mn-ea"/>
                <a:cs typeface="+mn-cs"/>
              </a:rPr>
              <a:t>(DI)</a:t>
            </a:r>
            <a:r>
              <a:rPr lang="pl-PL" sz="1200" b="0" i="0" kern="1200" dirty="0">
                <a:solidFill>
                  <a:schemeClr val="tx1"/>
                </a:solidFill>
                <a:effectLst/>
                <a:latin typeface="+mn-lt"/>
                <a:ea typeface="+mn-ea"/>
                <a:cs typeface="+mn-cs"/>
              </a:rPr>
              <a:t>.</a:t>
            </a:r>
            <a:br>
              <a:rPr lang="pl-PL" dirty="0"/>
            </a:br>
            <a:br>
              <a:rPr lang="pl-PL" dirty="0"/>
            </a:br>
            <a:r>
              <a:rPr lang="pl-PL" sz="1200" b="0" i="0" kern="1200" dirty="0">
                <a:solidFill>
                  <a:schemeClr val="tx1"/>
                </a:solidFill>
                <a:effectLst/>
                <a:latin typeface="+mn-lt"/>
                <a:ea typeface="+mn-ea"/>
                <a:cs typeface="+mn-cs"/>
              </a:rPr>
              <a:t>Spring Framework zawiera w sobie również </a:t>
            </a:r>
            <a:r>
              <a:rPr lang="pl-PL" sz="1200" b="1" i="0" kern="1200" dirty="0">
                <a:solidFill>
                  <a:schemeClr val="tx1"/>
                </a:solidFill>
                <a:effectLst/>
                <a:latin typeface="+mn-lt"/>
                <a:ea typeface="+mn-ea"/>
                <a:cs typeface="+mn-cs"/>
              </a:rPr>
              <a:t>framework Spring MVC</a:t>
            </a:r>
            <a:r>
              <a:rPr lang="pl-PL" sz="1200" b="0" i="0" kern="1200" dirty="0">
                <a:solidFill>
                  <a:schemeClr val="tx1"/>
                </a:solidFill>
                <a:effectLst/>
                <a:latin typeface="+mn-lt"/>
                <a:ea typeface="+mn-ea"/>
                <a:cs typeface="+mn-cs"/>
              </a:rPr>
              <a:t>,</a:t>
            </a:r>
            <a:r>
              <a:rPr lang="pl-PL" sz="1200" b="0" i="0" kern="1200" baseline="0" dirty="0">
                <a:solidFill>
                  <a:schemeClr val="tx1"/>
                </a:solidFill>
                <a:effectLst/>
                <a:latin typeface="+mn-lt"/>
                <a:ea typeface="+mn-ea"/>
                <a:cs typeface="+mn-cs"/>
              </a:rPr>
              <a:t> </a:t>
            </a:r>
            <a:r>
              <a:rPr lang="pl-PL" sz="1200" b="0" i="0" kern="1200" dirty="0">
                <a:solidFill>
                  <a:schemeClr val="tx1"/>
                </a:solidFill>
                <a:effectLst/>
                <a:latin typeface="+mn-lt"/>
                <a:ea typeface="+mn-ea"/>
                <a:cs typeface="+mn-cs"/>
              </a:rPr>
              <a:t>którego popularności nie trzeba chyba nikomu przedstawiać.</a:t>
            </a:r>
          </a:p>
          <a:p>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Częścią Spring</a:t>
            </a:r>
            <a:r>
              <a:rPr lang="pl-PL" sz="1200" b="0" i="0" kern="1200" baseline="0" dirty="0">
                <a:solidFill>
                  <a:schemeClr val="tx1"/>
                </a:solidFill>
                <a:effectLst/>
                <a:latin typeface="+mn-lt"/>
                <a:ea typeface="+mn-ea"/>
                <a:cs typeface="+mn-cs"/>
              </a:rPr>
              <a:t> Framework jest również Spring AOP</a:t>
            </a:r>
          </a:p>
          <a:p>
            <a:endParaRPr lang="pl-PL" sz="1200" b="0" i="0" kern="1200" baseline="0" dirty="0">
              <a:solidFill>
                <a:schemeClr val="tx1"/>
              </a:solidFill>
              <a:effectLst/>
              <a:latin typeface="+mn-lt"/>
              <a:ea typeface="+mn-ea"/>
              <a:cs typeface="+mn-cs"/>
            </a:endParaRPr>
          </a:p>
          <a:p>
            <a:r>
              <a:rPr lang="de-DE" b="0" dirty="0"/>
              <a:t>https://docs.spring.io/spring-framework/docs/current/reference/html/overview.html#overview-spring</a:t>
            </a:r>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12283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pl-PL" sz="1200" b="0" i="0" kern="1200" dirty="0">
                <a:solidFill>
                  <a:schemeClr val="tx1"/>
                </a:solidFill>
                <a:effectLst/>
                <a:latin typeface="+mn-lt"/>
                <a:ea typeface="+mn-ea"/>
                <a:cs typeface="+mn-cs"/>
              </a:rPr>
              <a:t>Podkreślamy, że </a:t>
            </a:r>
            <a:r>
              <a:rPr lang="pl-PL" sz="1200" b="1" i="0" kern="1200" dirty="0">
                <a:solidFill>
                  <a:schemeClr val="tx1"/>
                </a:solidFill>
                <a:effectLst/>
                <a:latin typeface="+mn-lt"/>
                <a:ea typeface="+mn-ea"/>
                <a:cs typeface="+mn-cs"/>
              </a:rPr>
              <a:t>Spring Framework to jedynie jeden z projektów Springa</a:t>
            </a:r>
            <a:r>
              <a:rPr lang="pl-PL" sz="1200" b="0" i="0" kern="1200" dirty="0">
                <a:solidFill>
                  <a:schemeClr val="tx1"/>
                </a:solidFill>
                <a:effectLst/>
                <a:latin typeface="+mn-lt"/>
                <a:ea typeface="+mn-ea"/>
                <a:cs typeface="+mn-cs"/>
              </a:rPr>
              <a:t>, a nie Spring sam w sobie.</a:t>
            </a:r>
            <a:r>
              <a:rPr lang="pl-PL" sz="1200" b="0" i="0" kern="1200" baseline="0" dirty="0">
                <a:solidFill>
                  <a:schemeClr val="tx1"/>
                </a:solidFill>
                <a:effectLst/>
                <a:latin typeface="+mn-lt"/>
                <a:ea typeface="+mn-ea"/>
                <a:cs typeface="+mn-cs"/>
              </a:rPr>
              <a:t> </a:t>
            </a:r>
            <a:r>
              <a:rPr lang="pl-PL" sz="1200" b="0" i="0" kern="1200" dirty="0">
                <a:solidFill>
                  <a:schemeClr val="tx1"/>
                </a:solidFill>
                <a:effectLst/>
                <a:latin typeface="+mn-lt"/>
                <a:ea typeface="+mn-ea"/>
                <a:cs typeface="+mn-cs"/>
              </a:rPr>
              <a:t>Źródła problemu z konwencją nazewniczą należy szukać w początkach Springa, kiedy to istniał sam projekt Spring Framework i był potocznie nazywany Springiem. Wraz z rozbudową platformy zaczęły się pojawiać inne projekty i pojęcie platforma Springa uzyskało szersze znaczenie.</a:t>
            </a:r>
            <a:endParaRPr lang="de-DE" dirty="0"/>
          </a:p>
          <a:p>
            <a:endParaRPr lang="pl-PL" dirty="0"/>
          </a:p>
          <a:p>
            <a:r>
              <a:rPr lang="pl-PL" sz="1200" b="1" i="0" kern="1200" dirty="0">
                <a:solidFill>
                  <a:schemeClr val="tx1"/>
                </a:solidFill>
                <a:effectLst/>
                <a:latin typeface="+mn-lt"/>
                <a:ea typeface="+mn-ea"/>
                <a:cs typeface="+mn-cs"/>
              </a:rPr>
              <a:t>Spring Boot</a:t>
            </a:r>
          </a:p>
          <a:p>
            <a:r>
              <a:rPr lang="pl-PL" sz="1200" b="0" i="0" kern="1200" dirty="0">
                <a:solidFill>
                  <a:schemeClr val="tx1"/>
                </a:solidFill>
                <a:effectLst/>
                <a:latin typeface="+mn-lt"/>
                <a:ea typeface="+mn-ea"/>
                <a:cs typeface="+mn-cs"/>
              </a:rPr>
              <a:t>Umożliwia szybkie tworzenie aplikacji gotowych do uruchomienia od ręki. Z ciekawszych rzeczy trzeba wspomnieć choćby o zestawach szablonów startowych oraz o wbudowanym kontenerze aplikacji web (np. Tomcat), dzięki czemu możemy taką aplikację uruchomić bez potrzeby stawiania własnego serwera.</a:t>
            </a:r>
          </a:p>
          <a:p>
            <a:br>
              <a:rPr lang="pl-PL" sz="1200" b="0" i="0" kern="1200" dirty="0">
                <a:solidFill>
                  <a:schemeClr val="tx1"/>
                </a:solidFill>
                <a:effectLst/>
                <a:latin typeface="+mn-lt"/>
                <a:ea typeface="+mn-ea"/>
                <a:cs typeface="+mn-cs"/>
              </a:rPr>
            </a:br>
            <a:r>
              <a:rPr lang="pl-PL" sz="1200" b="1" i="0" kern="1200" dirty="0">
                <a:solidFill>
                  <a:schemeClr val="tx1"/>
                </a:solidFill>
                <a:effectLst/>
                <a:latin typeface="+mn-lt"/>
                <a:ea typeface="+mn-ea"/>
                <a:cs typeface="+mn-cs"/>
              </a:rPr>
              <a:t>Spring Security</a:t>
            </a:r>
            <a:endParaRPr lang="pl-PL" sz="1200" b="0" i="0" kern="1200" dirty="0">
              <a:solidFill>
                <a:schemeClr val="tx1"/>
              </a:solidFill>
              <a:effectLst/>
              <a:latin typeface="+mn-lt"/>
              <a:ea typeface="+mn-ea"/>
              <a:cs typeface="+mn-cs"/>
            </a:endParaRPr>
          </a:p>
          <a:p>
            <a:r>
              <a:rPr lang="pl-PL" sz="1200" b="0" i="0" kern="1200" dirty="0">
                <a:solidFill>
                  <a:schemeClr val="tx1"/>
                </a:solidFill>
                <a:effectLst/>
                <a:latin typeface="+mn-lt"/>
                <a:ea typeface="+mn-ea"/>
                <a:cs typeface="+mn-cs"/>
              </a:rPr>
              <a:t>Szalenie popularny projekt, który kompleksowo rozwiązuje różne zagadnienia dotyczące autentykacji oraz autoryzacji. Standardowo wykorzystywany w aplikacjach webowych.</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Spring Cloud</a:t>
            </a:r>
          </a:p>
          <a:p>
            <a:r>
              <a:rPr lang="pl-PL" sz="1200" b="0" i="0" kern="1200" dirty="0">
                <a:solidFill>
                  <a:schemeClr val="tx1"/>
                </a:solidFill>
                <a:effectLst/>
                <a:latin typeface="+mn-lt"/>
                <a:ea typeface="+mn-ea"/>
                <a:cs typeface="+mn-cs"/>
              </a:rPr>
              <a:t>Królestwo systemów opartych na mikroserwisach. Zbudowane na Spring Boot i udostępniające szereg bibliotek ułatwiających pracę z mikroserwisami, np. load balancing, routing, czy rejestracja usług.</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Spring Integration</a:t>
            </a:r>
          </a:p>
          <a:p>
            <a:r>
              <a:rPr lang="pl-PL" sz="1200" b="0" i="0" kern="1200" dirty="0">
                <a:solidFill>
                  <a:schemeClr val="tx1"/>
                </a:solidFill>
                <a:effectLst/>
                <a:latin typeface="+mn-lt"/>
                <a:ea typeface="+mn-ea"/>
                <a:cs typeface="+mn-cs"/>
              </a:rPr>
              <a:t>Wsparcie dla Enterprise Integration Patterns czyli wzorców integracyjnych klasy enterprise. Mamy tutaj choćby dostęp do kolejek RabbitMQ, czy też mechanizmu JMS, albo np. do funkjconalności WebServices typu REST i SOAP.</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Spring Batch</a:t>
            </a:r>
          </a:p>
          <a:p>
            <a:r>
              <a:rPr lang="pl-PL" sz="1200" b="0" i="0" kern="1200" dirty="0">
                <a:solidFill>
                  <a:schemeClr val="tx1"/>
                </a:solidFill>
                <a:effectLst/>
                <a:latin typeface="+mn-lt"/>
                <a:ea typeface="+mn-ea"/>
                <a:cs typeface="+mn-cs"/>
              </a:rPr>
              <a:t>Wspiera przetwarzanie dużej ilości danych. Zawiera obsługę zatrzymywania, restartu lub ponawiania procesów, zarządzania nimi w transakcji i wiele innych ciekawych rozwiązań.</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Spring Mobile</a:t>
            </a:r>
          </a:p>
          <a:p>
            <a:r>
              <a:rPr lang="pl-PL" sz="1200" b="0" i="0" kern="1200" dirty="0">
                <a:solidFill>
                  <a:schemeClr val="tx1"/>
                </a:solidFill>
                <a:effectLst/>
                <a:latin typeface="+mn-lt"/>
                <a:ea typeface="+mn-ea"/>
                <a:cs typeface="+mn-cs"/>
              </a:rPr>
              <a:t>Ułatwia programowanie moblinych aplikacji webowych poprzez takie rozwiązania jak np. detekcja typu urządzenia mobilnego wysyłąjącego żądanie do aplikacji web.</a:t>
            </a:r>
          </a:p>
          <a:p>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Spring LDAP</a:t>
            </a:r>
          </a:p>
          <a:p>
            <a:r>
              <a:rPr lang="pl-PL" sz="1200" b="0" i="0" kern="1200" dirty="0">
                <a:solidFill>
                  <a:schemeClr val="tx1"/>
                </a:solidFill>
                <a:effectLst/>
                <a:latin typeface="+mn-lt"/>
                <a:ea typeface="+mn-ea"/>
                <a:cs typeface="+mn-cs"/>
              </a:rPr>
              <a:t>Upraszcza tworzenie aplikacji używających LDAP-a.</a:t>
            </a:r>
          </a:p>
          <a:p>
            <a:endParaRPr lang="pl-P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21427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203603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109848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Spring Framework to samo serce platformy Spring. Zawiera zbiór funkcjonalności, które stanowią bardzo solidny fundament dla wszystkich nowoczesnych aplikacji opartych o język Java.</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193160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Odwrócenie</a:t>
            </a:r>
            <a:r>
              <a:rPr lang="pl-PL" baseline="0" dirty="0"/>
              <a:t> sterowania</a:t>
            </a:r>
            <a:endParaRPr lang="de-DE" dirty="0"/>
          </a:p>
        </p:txBody>
      </p:sp>
      <p:sp>
        <p:nvSpPr>
          <p:cNvPr id="4" name="Slide Number Placeholder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1813739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7.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8.png"/><Relationship Id="rId20" Type="http://schemas.microsoft.com/office/2007/relationships/hdphoto" Target="../media/hdphoto5.wdp"/><Relationship Id="rId1" Type="http://schemas.openxmlformats.org/officeDocument/2006/relationships/vmlDrawing" Target="../drawings/vmlDrawing4.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4.png"/><Relationship Id="rId2" Type="http://schemas.openxmlformats.org/officeDocument/2006/relationships/tags" Target="../tags/tag6.xml"/><Relationship Id="rId16" Type="http://schemas.openxmlformats.org/officeDocument/2006/relationships/hyperlink" Target="http://www.facebook.com/capgemini" TargetMode="External"/><Relationship Id="rId1" Type="http://schemas.openxmlformats.org/officeDocument/2006/relationships/vmlDrawing" Target="../drawings/vmlDrawing5.v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oleObject" Target="../embeddings/oleObject5.bin"/><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19" name="SEC3" hidden="1">
            <a:extLst>
              <a:ext uri="{FF2B5EF4-FFF2-40B4-BE49-F238E27FC236}">
                <a16:creationId xmlns:a16="http://schemas.microsoft.com/office/drawing/2014/main" id="{BFB0CFA6-4205-41CF-86B8-A4FC8528DC14}"/>
              </a:ext>
            </a:extLst>
          </p:cNvPr>
          <p:cNvGrpSpPr/>
          <p:nvPr userDrawn="1"/>
        </p:nvGrpSpPr>
        <p:grpSpPr>
          <a:xfrm>
            <a:off x="10591622" y="568318"/>
            <a:ext cx="1332000" cy="2618537"/>
            <a:chOff x="3385280" y="1239287"/>
            <a:chExt cx="1332000" cy="2618537"/>
          </a:xfrm>
          <a:solidFill>
            <a:schemeClr val="accent4"/>
          </a:solidFill>
        </p:grpSpPr>
        <p:sp>
          <p:nvSpPr>
            <p:cNvPr id="20" name="ZoneTexte 5" hidden="1">
              <a:extLst>
                <a:ext uri="{FF2B5EF4-FFF2-40B4-BE49-F238E27FC236}">
                  <a16:creationId xmlns:a16="http://schemas.microsoft.com/office/drawing/2014/main" id="{5BEE14AF-C7F9-465F-AB99-7B075096E5E3}"/>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1" name="Rounded Rectangle 19" hidden="1">
              <a:extLst>
                <a:ext uri="{FF2B5EF4-FFF2-40B4-BE49-F238E27FC236}">
                  <a16:creationId xmlns:a16="http://schemas.microsoft.com/office/drawing/2014/main" id="{5C25EDF4-625A-4A62-A7CC-8B0E8C88D207}"/>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6" name="SEC2" hidden="1">
            <a:extLst>
              <a:ext uri="{FF2B5EF4-FFF2-40B4-BE49-F238E27FC236}">
                <a16:creationId xmlns:a16="http://schemas.microsoft.com/office/drawing/2014/main" id="{A601668F-6F71-492E-8302-08023649815C}"/>
              </a:ext>
            </a:extLst>
          </p:cNvPr>
          <p:cNvGrpSpPr/>
          <p:nvPr userDrawn="1"/>
        </p:nvGrpSpPr>
        <p:grpSpPr>
          <a:xfrm>
            <a:off x="10591622" y="568318"/>
            <a:ext cx="1332000" cy="2618537"/>
            <a:chOff x="3385280" y="1239287"/>
            <a:chExt cx="1332000" cy="2618537"/>
          </a:xfrm>
          <a:solidFill>
            <a:srgbClr val="FFC000"/>
          </a:solidFill>
        </p:grpSpPr>
        <p:sp>
          <p:nvSpPr>
            <p:cNvPr id="27" name="ZoneTexte 5" hidden="1">
              <a:extLst>
                <a:ext uri="{FF2B5EF4-FFF2-40B4-BE49-F238E27FC236}">
                  <a16:creationId xmlns:a16="http://schemas.microsoft.com/office/drawing/2014/main" id="{5B484D53-17B8-4576-983C-B2071FF1FACA}"/>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8" name="Rounded Rectangle 19" hidden="1">
              <a:extLst>
                <a:ext uri="{FF2B5EF4-FFF2-40B4-BE49-F238E27FC236}">
                  <a16:creationId xmlns:a16="http://schemas.microsoft.com/office/drawing/2014/main" id="{1B5265E0-BD59-47CD-83B6-3514A292484E}"/>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9" name="SEC1" hidden="1">
            <a:extLst>
              <a:ext uri="{FF2B5EF4-FFF2-40B4-BE49-F238E27FC236}">
                <a16:creationId xmlns:a16="http://schemas.microsoft.com/office/drawing/2014/main" id="{21FD5C72-5A6F-43C0-8B4B-7A24BEFD9E5D}"/>
              </a:ext>
            </a:extLst>
          </p:cNvPr>
          <p:cNvGrpSpPr/>
          <p:nvPr userDrawn="1"/>
        </p:nvGrpSpPr>
        <p:grpSpPr>
          <a:xfrm>
            <a:off x="10591622" y="568318"/>
            <a:ext cx="1332000" cy="2618537"/>
            <a:chOff x="3385280" y="1239287"/>
            <a:chExt cx="1332000" cy="2618537"/>
          </a:xfrm>
        </p:grpSpPr>
        <p:sp>
          <p:nvSpPr>
            <p:cNvPr id="30" name="ZoneTexte 5" hidden="1">
              <a:extLst>
                <a:ext uri="{FF2B5EF4-FFF2-40B4-BE49-F238E27FC236}">
                  <a16:creationId xmlns:a16="http://schemas.microsoft.com/office/drawing/2014/main" id="{B1B198A2-43CC-4B09-B979-47B0E4708D34}"/>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31" name="Rounded Rectangle 19" hidden="1">
              <a:extLst>
                <a:ext uri="{FF2B5EF4-FFF2-40B4-BE49-F238E27FC236}">
                  <a16:creationId xmlns:a16="http://schemas.microsoft.com/office/drawing/2014/main" id="{F01DBE14-0529-4C6F-BADE-3D3BF3ECC20E}"/>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2" name="SEC0">
            <a:extLst>
              <a:ext uri="{FF2B5EF4-FFF2-40B4-BE49-F238E27FC236}">
                <a16:creationId xmlns:a16="http://schemas.microsoft.com/office/drawing/2014/main" id="{CD77E1BB-E18A-488A-AE89-891A89322229}"/>
              </a:ext>
            </a:extLst>
          </p:cNvPr>
          <p:cNvGrpSpPr/>
          <p:nvPr userDrawn="1"/>
        </p:nvGrpSpPr>
        <p:grpSpPr>
          <a:xfrm>
            <a:off x="10591622" y="568318"/>
            <a:ext cx="1332000" cy="2618537"/>
            <a:chOff x="3385280" y="1239287"/>
            <a:chExt cx="1332000" cy="2618537"/>
          </a:xfrm>
        </p:grpSpPr>
        <p:sp>
          <p:nvSpPr>
            <p:cNvPr id="33" name="ZoneTexte 5">
              <a:extLst>
                <a:ext uri="{FF2B5EF4-FFF2-40B4-BE49-F238E27FC236}">
                  <a16:creationId xmlns:a16="http://schemas.microsoft.com/office/drawing/2014/main" id="{BC621AB1-8596-4486-9EB9-EC74E7252087}"/>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34" name="Rounded Rectangle 19">
              <a:extLst>
                <a:ext uri="{FF2B5EF4-FFF2-40B4-BE49-F238E27FC236}">
                  <a16:creationId xmlns:a16="http://schemas.microsoft.com/office/drawing/2014/main" id="{A40D2C21-C5FD-447F-B14C-47B5CC919A9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2">
                    <a:lumMod val="50000"/>
                  </a:schemeClr>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hidden="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hidden="1">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hidden="1">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7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2019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noAutofit/>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2019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2019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2019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2019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1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6"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Autofit/>
          </a:bodyPr>
          <a:lstStyle/>
          <a:p>
            <a:pPr lvl="0">
              <a:lnSpc>
                <a:spcPts val="3000"/>
              </a:lnSpc>
            </a:pPr>
            <a:r>
              <a:rPr lang="de-DE"/>
              <a:t>Titelmasterformat durch Klicken bearbeiten</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2019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1">
                    <a:lumMod val="50000"/>
                  </a:schemeClr>
                </a:solidFill>
              </a:rPr>
              <a:t>Introduction to Spring Framework.pptx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Capgemini Global V8.1</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40" r:id="rId2"/>
    <p:sldLayoutId id="2147483835" r:id="rId3"/>
    <p:sldLayoutId id="2147483813" r:id="rId4"/>
    <p:sldLayoutId id="2147483816" r:id="rId5"/>
    <p:sldLayoutId id="2147483814" r:id="rId6"/>
    <p:sldLayoutId id="2147483815" r:id="rId7"/>
    <p:sldLayoutId id="2147483672" r:id="rId8"/>
    <p:sldLayoutId id="2147483811" r:id="rId9"/>
    <p:sldLayoutId id="2147483666" r:id="rId10"/>
    <p:sldLayoutId id="2147483832" r:id="rId11"/>
    <p:sldLayoutId id="2147483837" r:id="rId1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5.xml"/><Relationship Id="rId5" Type="http://schemas.openxmlformats.org/officeDocument/2006/relationships/hyperlink" Target="https://spring.io/projects/spring-framework" TargetMode="Externa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hyperlink" Target="https://spring.io/projects/spring-framework"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23.png"/><Relationship Id="rId4" Type="http://schemas.openxmlformats.org/officeDocument/2006/relationships/hyperlink" Target="https://start.spring.io/"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3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ww.baeldung.com/spring-bean-scopes"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hyperlink" Target="https://www.baeldung.com/spring-aop" TargetMode="Externa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6.xml"/><Relationship Id="rId1" Type="http://schemas.openxmlformats.org/officeDocument/2006/relationships/tags" Target="../tags/tag6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6.xml"/><Relationship Id="rId1" Type="http://schemas.openxmlformats.org/officeDocument/2006/relationships/tags" Target="../tags/tag6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spring.io/guides" TargetMode="External"/><Relationship Id="rId7" Type="http://schemas.openxmlformats.org/officeDocument/2006/relationships/hyperlink" Target="https://docs.spring.io/spring/docs/current/spring-framework-reference/core.html" TargetMode="External"/><Relationship Id="rId2" Type="http://schemas.openxmlformats.org/officeDocument/2006/relationships/slideLayout" Target="../slideLayouts/slideLayout6.xml"/><Relationship Id="rId1" Type="http://schemas.openxmlformats.org/officeDocument/2006/relationships/tags" Target="../tags/tag62.xml"/><Relationship Id="rId6" Type="http://schemas.openxmlformats.org/officeDocument/2006/relationships/hyperlink" Target="https://dzone.com/articles/aspect-oriented-programming-with-springboot" TargetMode="External"/><Relationship Id="rId5" Type="http://schemas.openxmlformats.org/officeDocument/2006/relationships/hyperlink" Target="https://kobietydokodu.pl/tag/spring/" TargetMode="External"/><Relationship Id="rId4" Type="http://schemas.openxmlformats.org/officeDocument/2006/relationships/hyperlink" Target="http://www.baeldung.com/spring-tutorial"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www.callicoder.com/spring-boot-task-scheduling-with-scheduled-annotation/" TargetMode="External"/><Relationship Id="rId7" Type="http://schemas.openxmlformats.org/officeDocument/2006/relationships/hyperlink" Target="https://spring.io/blog/2015/02/11/better-application-events-in-spring-framework-4-2" TargetMode="External"/><Relationship Id="rId2" Type="http://schemas.openxmlformats.org/officeDocument/2006/relationships/slideLayout" Target="../slideLayouts/slideLayout6.xml"/><Relationship Id="rId1" Type="http://schemas.openxmlformats.org/officeDocument/2006/relationships/tags" Target="../tags/tag63.xml"/><Relationship Id="rId6" Type="http://schemas.openxmlformats.org/officeDocument/2006/relationships/hyperlink" Target="https://www.baeldung.com/spring-events" TargetMode="External"/><Relationship Id="rId5" Type="http://schemas.openxmlformats.org/officeDocument/2006/relationships/hyperlink" Target="https://www.baeldung.com/spring-email" TargetMode="External"/><Relationship Id="rId4" Type="http://schemas.openxmlformats.org/officeDocument/2006/relationships/hyperlink" Target="https://docs.spring.io/spring/docs/3.2.x/spring-framework-reference/html/scheduling.html"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8.xml"/><Relationship Id="rId1" Type="http://schemas.openxmlformats.org/officeDocument/2006/relationships/tags" Target="../tags/tag6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hyperlink" Target="https://mvnrepository.com/artifact/org.springframework/spring-core" TargetMode="Externa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hyperlink" Target="https://en.wikipedia.org/wiki/Spring_Framework" TargetMode="External"/><Relationship Id="rId4" Type="http://schemas.openxmlformats.org/officeDocument/2006/relationships/hyperlink" Target="https://www.javappa.com/kurs-spring/wersje-spring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3D50B-C7B9-499F-8FFA-AFE6DC0CB54B}"/>
              </a:ext>
            </a:extLst>
          </p:cNvPr>
          <p:cNvSpPr>
            <a:spLocks noGrp="1"/>
          </p:cNvSpPr>
          <p:nvPr>
            <p:ph type="ctrTitle"/>
          </p:nvPr>
        </p:nvSpPr>
        <p:spPr/>
        <p:txBody>
          <a:bodyPr/>
          <a:lstStyle/>
          <a:p>
            <a:r>
              <a:rPr lang="pl-PL" dirty="0"/>
              <a:t>Spring Framework - podstawy</a:t>
            </a:r>
            <a:endParaRPr lang="en-US" dirty="0"/>
          </a:p>
        </p:txBody>
      </p:sp>
      <p:sp>
        <p:nvSpPr>
          <p:cNvPr id="3" name="Podtytuł 2">
            <a:extLst>
              <a:ext uri="{FF2B5EF4-FFF2-40B4-BE49-F238E27FC236}">
                <a16:creationId xmlns:a16="http://schemas.microsoft.com/office/drawing/2014/main" id="{052C78DC-1EDB-4302-B8ED-28426E7725BB}"/>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169436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A0D4BDC3-342E-43E8-A85F-573704B91460}"/>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Framework - moduły</a:t>
            </a:r>
            <a:endParaRPr lang="de-DE" dirty="0"/>
          </a:p>
        </p:txBody>
      </p:sp>
      <p:sp>
        <p:nvSpPr>
          <p:cNvPr id="3" name="Text Placeholder 2"/>
          <p:cNvSpPr>
            <a:spLocks noGrp="1"/>
          </p:cNvSpPr>
          <p:nvPr>
            <p:ph type="body" sz="quarter" idx="13"/>
          </p:nvPr>
        </p:nvSpPr>
        <p:spPr>
          <a:xfrm>
            <a:off x="407988" y="1124745"/>
            <a:ext cx="11376025" cy="5328444"/>
          </a:xfrm>
        </p:spPr>
        <p:txBody>
          <a:bodyPr/>
          <a:lstStyle/>
          <a:p>
            <a:pPr marL="285750" indent="-285750">
              <a:buFont typeface="Courier New" panose="02070309020205020404" pitchFamily="49" charset="0"/>
              <a:buChar char="o"/>
            </a:pPr>
            <a:r>
              <a:rPr lang="pl-PL" dirty="0"/>
              <a:t> Składa się z kilku niezależnych od siebie modułów</a:t>
            </a:r>
          </a:p>
          <a:p>
            <a:pPr marL="285750" indent="-285750">
              <a:buFont typeface="Courier New" panose="02070309020205020404" pitchFamily="49" charset="0"/>
              <a:buChar char="o"/>
            </a:pPr>
            <a:r>
              <a:rPr lang="pl-PL" dirty="0"/>
              <a:t> Moduły można ze sobą łączyć w celu uzyskania większej funkcjonalności</a:t>
            </a:r>
            <a:endParaRPr lang="en-US" dirty="0"/>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10</a:t>
            </a:fld>
            <a:endParaRPr lang="en-US" dirty="0"/>
          </a:p>
        </p:txBody>
      </p:sp>
      <p:pic>
        <p:nvPicPr>
          <p:cNvPr id="9" name="Picture 2" descr="http://www.codestrive.com/wp-content/uploads/2014/03/springArchitec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946" y="1988346"/>
            <a:ext cx="6192688" cy="4034630"/>
          </a:xfrm>
          <a:prstGeom prst="rect">
            <a:avLst/>
          </a:prstGeom>
          <a:noFill/>
          <a:extLst>
            <a:ext uri="{909E8E84-426E-40DD-AFC4-6F175D3DCCD1}">
              <a14:hiddenFill xmlns:a14="http://schemas.microsoft.com/office/drawing/2010/main">
                <a:solidFill>
                  <a:srgbClr val="FFFFFF"/>
                </a:solidFill>
              </a14:hiddenFill>
            </a:ext>
          </a:extLst>
        </p:spPr>
      </p:pic>
      <p:sp>
        <p:nvSpPr>
          <p:cNvPr id="7" name="Source">
            <a:extLst>
              <a:ext uri="{FF2B5EF4-FFF2-40B4-BE49-F238E27FC236}">
                <a16:creationId xmlns:a16="http://schemas.microsoft.com/office/drawing/2014/main" id="{090AD398-C34F-41BC-B9B8-0638015A93E8}"/>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Source:	</a:t>
            </a:r>
            <a:r>
              <a:rPr lang="pl-PL" sz="800" dirty="0">
                <a:latin typeface="Verdana" panose="020B0604030504040204" pitchFamily="34" charset="0"/>
                <a:hlinkClick r:id="rId5"/>
              </a:rPr>
              <a:t>https://spring.io/projects/spring-framework</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89830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F37279BA-8449-4E4E-82DF-DE544EC9CDD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Framework – podstawowy kontener</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11</a:t>
            </a:fld>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658323817"/>
              </p:ext>
            </p:extLst>
          </p:nvPr>
        </p:nvGraphicFramePr>
        <p:xfrm>
          <a:off x="398464" y="1495425"/>
          <a:ext cx="11385550" cy="464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36310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97DA5216-0D4A-4C7A-BE87-C2A02524397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 projekty</a:t>
            </a:r>
            <a:endParaRPr lang="de-DE"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sz="2000" dirty="0"/>
              <a:t>Spring Framework</a:t>
            </a:r>
          </a:p>
          <a:p>
            <a:pPr marL="285750" indent="-285750">
              <a:lnSpc>
                <a:spcPct val="150000"/>
              </a:lnSpc>
              <a:buFont typeface="Courier New" panose="02070309020205020404" pitchFamily="49" charset="0"/>
              <a:buChar char="o"/>
            </a:pPr>
            <a:r>
              <a:rPr lang="pl-PL" sz="2000" dirty="0"/>
              <a:t>Spring Boot</a:t>
            </a:r>
          </a:p>
          <a:p>
            <a:pPr marL="285750" indent="-285750">
              <a:lnSpc>
                <a:spcPct val="150000"/>
              </a:lnSpc>
              <a:buFont typeface="Courier New" panose="02070309020205020404" pitchFamily="49" charset="0"/>
              <a:buChar char="o"/>
            </a:pPr>
            <a:r>
              <a:rPr lang="pl-PL" sz="2000" dirty="0"/>
              <a:t>Spring Security</a:t>
            </a:r>
          </a:p>
          <a:p>
            <a:pPr marL="285750" indent="-285750">
              <a:lnSpc>
                <a:spcPct val="150000"/>
              </a:lnSpc>
              <a:buFont typeface="Courier New" panose="02070309020205020404" pitchFamily="49" charset="0"/>
              <a:buChar char="o"/>
            </a:pPr>
            <a:r>
              <a:rPr lang="pl-PL" sz="2000" dirty="0"/>
              <a:t>Spring Cloud</a:t>
            </a:r>
          </a:p>
          <a:p>
            <a:pPr marL="285750" indent="-285750">
              <a:lnSpc>
                <a:spcPct val="150000"/>
              </a:lnSpc>
              <a:buFont typeface="Courier New" panose="02070309020205020404" pitchFamily="49" charset="0"/>
              <a:buChar char="o"/>
            </a:pPr>
            <a:r>
              <a:rPr lang="pl-PL" sz="2000" dirty="0"/>
              <a:t>Spring Integration</a:t>
            </a:r>
          </a:p>
          <a:p>
            <a:pPr marL="285750" indent="-285750">
              <a:lnSpc>
                <a:spcPct val="150000"/>
              </a:lnSpc>
              <a:buFont typeface="Courier New" panose="02070309020205020404" pitchFamily="49" charset="0"/>
              <a:buChar char="o"/>
            </a:pPr>
            <a:r>
              <a:rPr lang="pl-PL" sz="2000" dirty="0"/>
              <a:t>Spring Batch</a:t>
            </a:r>
          </a:p>
          <a:p>
            <a:pPr marL="285750" indent="-285750">
              <a:lnSpc>
                <a:spcPct val="150000"/>
              </a:lnSpc>
              <a:buFont typeface="Courier New" panose="02070309020205020404" pitchFamily="49" charset="0"/>
              <a:buChar char="o"/>
            </a:pPr>
            <a:r>
              <a:rPr lang="pl-PL" sz="2000" dirty="0"/>
              <a:t>Spring Mobile</a:t>
            </a:r>
          </a:p>
          <a:p>
            <a:pPr marL="285750" indent="-285750">
              <a:lnSpc>
                <a:spcPct val="150000"/>
              </a:lnSpc>
              <a:buFont typeface="Courier New" panose="02070309020205020404" pitchFamily="49" charset="0"/>
              <a:buChar char="o"/>
            </a:pPr>
            <a:r>
              <a:rPr lang="pl-PL" sz="2000" dirty="0"/>
              <a:t>Spring LDAP</a:t>
            </a:r>
          </a:p>
          <a:p>
            <a:pPr marL="285750" indent="-285750">
              <a:lnSpc>
                <a:spcPct val="150000"/>
              </a:lnSpc>
              <a:buFont typeface="Courier New" panose="02070309020205020404" pitchFamily="49" charset="0"/>
              <a:buChar char="o"/>
            </a:pPr>
            <a:r>
              <a:rPr lang="pl-PL" sz="2000" dirty="0"/>
              <a:t>...</a:t>
            </a:r>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12</a:t>
            </a:fld>
            <a:endParaRPr lang="en-US" dirty="0"/>
          </a:p>
        </p:txBody>
      </p:sp>
      <p:sp>
        <p:nvSpPr>
          <p:cNvPr id="7" name="Source">
            <a:extLst>
              <a:ext uri="{FF2B5EF4-FFF2-40B4-BE49-F238E27FC236}">
                <a16:creationId xmlns:a16="http://schemas.microsoft.com/office/drawing/2014/main" id="{239C4B82-DADA-4E66-B20F-16318D3D4960}"/>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a:t>
            </a:r>
            <a:r>
              <a:rPr lang="pl-PL" sz="800" dirty="0">
                <a:latin typeface="Verdana" panose="020B0604030504040204" pitchFamily="34" charset="0"/>
                <a:hlinkClick r:id="rId4"/>
              </a:rPr>
              <a:t>https://spring.io/projects/spring-framework</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394254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6DAFBD40-53F1-4CE4-8B3C-7FC30241D08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Boot</a:t>
            </a:r>
            <a:endParaRPr lang="de-DE"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sz="1600" dirty="0"/>
              <a:t>Umożliwia szybkie tworzenie aplikacji gotowych do uruchomienia od ręki</a:t>
            </a:r>
          </a:p>
          <a:p>
            <a:pPr marL="285750" indent="-285750">
              <a:lnSpc>
                <a:spcPct val="150000"/>
              </a:lnSpc>
              <a:buFont typeface="Courier New" panose="02070309020205020404" pitchFamily="49" charset="0"/>
              <a:buChar char="o"/>
            </a:pPr>
            <a:r>
              <a:rPr lang="pl-PL" sz="1600" dirty="0"/>
              <a:t>Paczka projektu posiada wbudowany serwer i inne niezbędne komponenty, które są potrzebne do uruchomienia aplikacji</a:t>
            </a:r>
          </a:p>
          <a:p>
            <a:pPr marL="285750" indent="-285750">
              <a:lnSpc>
                <a:spcPct val="150000"/>
              </a:lnSpc>
              <a:buFont typeface="Courier New" panose="02070309020205020404" pitchFamily="49" charset="0"/>
              <a:buChar char="o"/>
            </a:pPr>
            <a:r>
              <a:rPr lang="pl-PL" sz="1600" dirty="0"/>
              <a:t>Automatyczna konfiguracja – do uruchomienia zasadniczej aplikacji nie jest wymagana żadna dodatkowa konfiguracja. Dodanie własnej jest opcjonalna dla osiągnięcia innych/nowych korzyści</a:t>
            </a:r>
          </a:p>
          <a:p>
            <a:pPr marL="285750" indent="-285750">
              <a:lnSpc>
                <a:spcPct val="150000"/>
              </a:lnSpc>
              <a:buFont typeface="Courier New" panose="02070309020205020404" pitchFamily="49" charset="0"/>
              <a:buChar char="o"/>
            </a:pPr>
            <a:r>
              <a:rPr lang="pl-PL" sz="1600" dirty="0"/>
              <a:t>Tworzenie aplikacji z wykorzystaniem Spring Boot jest uproszczone co przekłada się łatwiejszy proces developmentu</a:t>
            </a:r>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13</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2384" y="4509120"/>
            <a:ext cx="1678395" cy="1505850"/>
          </a:xfrm>
          <a:prstGeom prst="rect">
            <a:avLst/>
          </a:prstGeom>
        </p:spPr>
      </p:pic>
    </p:spTree>
    <p:custDataLst>
      <p:tags r:id="rId1"/>
    </p:custDataLst>
    <p:extLst>
      <p:ext uri="{BB962C8B-B14F-4D97-AF65-F5344CB8AC3E}">
        <p14:creationId xmlns:p14="http://schemas.microsoft.com/office/powerpoint/2010/main" val="381337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4545F989-2FB4-45C3-815F-6D878210B0A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stworzyć aplikacje w Spring Boot?</a:t>
            </a:r>
            <a:br>
              <a:rPr lang="pl-PL" dirty="0"/>
            </a:b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14</a:t>
            </a:fld>
            <a:endParaRPr lang="en-US" dirty="0"/>
          </a:p>
        </p:txBody>
      </p:sp>
      <p:sp>
        <p:nvSpPr>
          <p:cNvPr id="12" name="Source">
            <a:extLst>
              <a:ext uri="{FF2B5EF4-FFF2-40B4-BE49-F238E27FC236}">
                <a16:creationId xmlns:a16="http://schemas.microsoft.com/office/drawing/2014/main" id="{B7B4A593-01CD-4882-AACD-03660132F662}"/>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hlinkClick r:id="rId4"/>
              </a:rPr>
              <a:t>https://start.spring.io/</a:t>
            </a:r>
            <a:r>
              <a:rPr lang="pl-PL" sz="800" dirty="0">
                <a:latin typeface="Verdana" panose="020B0604030504040204" pitchFamily="34" charset="0"/>
              </a:rPr>
              <a:t> </a:t>
            </a:r>
          </a:p>
        </p:txBody>
      </p:sp>
      <p:pic>
        <p:nvPicPr>
          <p:cNvPr id="7" name="Picture 6">
            <a:extLst>
              <a:ext uri="{FF2B5EF4-FFF2-40B4-BE49-F238E27FC236}">
                <a16:creationId xmlns:a16="http://schemas.microsoft.com/office/drawing/2014/main" id="{01D92AD0-8870-4625-8D39-D9F2487F84FC}"/>
              </a:ext>
            </a:extLst>
          </p:cNvPr>
          <p:cNvPicPr>
            <a:picLocks noChangeAspect="1"/>
          </p:cNvPicPr>
          <p:nvPr/>
        </p:nvPicPr>
        <p:blipFill>
          <a:blip r:embed="rId5"/>
          <a:stretch>
            <a:fillRect/>
          </a:stretch>
        </p:blipFill>
        <p:spPr>
          <a:xfrm>
            <a:off x="2124015" y="788838"/>
            <a:ext cx="7943971" cy="5280325"/>
          </a:xfrm>
          <a:prstGeom prst="rect">
            <a:avLst/>
          </a:prstGeom>
        </p:spPr>
      </p:pic>
    </p:spTree>
    <p:custDataLst>
      <p:tags r:id="rId1"/>
    </p:custDataLst>
    <p:extLst>
      <p:ext uri="{BB962C8B-B14F-4D97-AF65-F5344CB8AC3E}">
        <p14:creationId xmlns:p14="http://schemas.microsoft.com/office/powerpoint/2010/main" val="375216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E157432D-722C-4A63-A9B2-22F763F0ABE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1" name="Title 10"/>
          <p:cNvSpPr>
            <a:spLocks noGrp="1"/>
          </p:cNvSpPr>
          <p:nvPr>
            <p:ph type="title"/>
          </p:nvPr>
        </p:nvSpPr>
        <p:spPr>
          <a:xfrm>
            <a:off x="407987" y="404813"/>
            <a:ext cx="11376025" cy="5832499"/>
          </a:xfrm>
        </p:spPr>
        <p:txBody>
          <a:bodyPr/>
          <a:lstStyle/>
          <a:p>
            <a:pPr algn="ctr"/>
            <a:br>
              <a:rPr lang="pl-PL" sz="4000" dirty="0"/>
            </a:br>
            <a:br>
              <a:rPr lang="pl-PL" sz="4000" dirty="0"/>
            </a:br>
            <a:br>
              <a:rPr lang="pl-PL" sz="4000" dirty="0"/>
            </a:br>
            <a:br>
              <a:rPr lang="pl-PL" sz="4000" dirty="0"/>
            </a:br>
            <a:br>
              <a:rPr lang="pl-PL" sz="4000" dirty="0"/>
            </a:br>
            <a:r>
              <a:rPr lang="pl-PL" sz="4000" dirty="0"/>
              <a:t>Spring Framework – podstawy</a:t>
            </a:r>
            <a:endParaRPr lang="de-DE" sz="4000" dirty="0"/>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15</a:t>
            </a:fld>
            <a:endParaRPr lang="en-US" dirty="0"/>
          </a:p>
        </p:txBody>
      </p:sp>
    </p:spTree>
    <p:custDataLst>
      <p:tags r:id="rId1"/>
    </p:custDataLst>
    <p:extLst>
      <p:ext uri="{BB962C8B-B14F-4D97-AF65-F5344CB8AC3E}">
        <p14:creationId xmlns:p14="http://schemas.microsoft.com/office/powerpoint/2010/main" val="405206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0798229E-4FA3-4405-8662-31CAAAFD867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err="1"/>
              <a:t>Dependency</a:t>
            </a:r>
            <a:r>
              <a:rPr lang="pl-PL" dirty="0"/>
              <a:t> </a:t>
            </a:r>
            <a:r>
              <a:rPr lang="pl-PL" dirty="0" err="1"/>
              <a:t>Injection</a:t>
            </a:r>
            <a:r>
              <a:rPr lang="pl-PL" dirty="0"/>
              <a:t> (DI)</a:t>
            </a:r>
            <a:endParaRPr lang="de-DE" dirty="0"/>
          </a:p>
        </p:txBody>
      </p:sp>
      <p:sp>
        <p:nvSpPr>
          <p:cNvPr id="3" name="Text Placeholder 2"/>
          <p:cNvSpPr>
            <a:spLocks noGrp="1"/>
          </p:cNvSpPr>
          <p:nvPr>
            <p:ph type="body" sz="quarter" idx="13"/>
          </p:nvPr>
        </p:nvSpPr>
        <p:spPr/>
        <p:txBody>
          <a:bodyPr/>
          <a:lstStyle/>
          <a:p>
            <a:pPr>
              <a:lnSpc>
                <a:spcPct val="150000"/>
              </a:lnSpc>
            </a:pPr>
            <a:r>
              <a:rPr lang="pl-PL" sz="2000" b="1" dirty="0"/>
              <a:t>Największe dobro Spring Framework!</a:t>
            </a:r>
          </a:p>
          <a:p>
            <a:pPr marL="285750" indent="-285750">
              <a:lnSpc>
                <a:spcPct val="150000"/>
              </a:lnSpc>
              <a:buFont typeface="Courier New" panose="02070309020205020404" pitchFamily="49" charset="0"/>
              <a:buChar char="o"/>
            </a:pPr>
            <a:endParaRPr lang="pl-PL" dirty="0"/>
          </a:p>
          <a:p>
            <a:pPr marL="285750" indent="-285750">
              <a:lnSpc>
                <a:spcPct val="150000"/>
              </a:lnSpc>
              <a:buFont typeface="Courier New" panose="02070309020205020404" pitchFamily="49" charset="0"/>
              <a:buChar char="o"/>
            </a:pPr>
            <a:r>
              <a:rPr lang="pl-PL" dirty="0"/>
              <a:t>Wzorzec architektury polegający na usuwaniu bezpośrednich zależności pomiędzy komponentami </a:t>
            </a:r>
          </a:p>
          <a:p>
            <a:pPr marL="285750" indent="-285750">
              <a:lnSpc>
                <a:spcPct val="150000"/>
              </a:lnSpc>
              <a:buFont typeface="Courier New" panose="02070309020205020404" pitchFamily="49" charset="0"/>
              <a:buChar char="o"/>
            </a:pPr>
            <a:r>
              <a:rPr lang="pl-PL" dirty="0"/>
              <a:t>Polega na przekazywaniu gotowych komponentów przechowywanych w kontekście</a:t>
            </a:r>
          </a:p>
          <a:p>
            <a:pPr marL="285750" indent="-285750">
              <a:lnSpc>
                <a:spcPct val="150000"/>
              </a:lnSpc>
              <a:buFont typeface="Courier New" panose="02070309020205020404" pitchFamily="49" charset="0"/>
              <a:buChar char="o"/>
            </a:pPr>
            <a:r>
              <a:rPr lang="pl-PL" dirty="0"/>
              <a:t>Użycie tej techniki pozwala tworzyć łatwo testowalne obiekty</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16</a:t>
            </a:fld>
            <a:endParaRPr lang="en-US" dirty="0"/>
          </a:p>
        </p:txBody>
      </p:sp>
    </p:spTree>
    <p:custDataLst>
      <p:tags r:id="rId1"/>
    </p:custDataLst>
    <p:extLst>
      <p:ext uri="{BB962C8B-B14F-4D97-AF65-F5344CB8AC3E}">
        <p14:creationId xmlns:p14="http://schemas.microsoft.com/office/powerpoint/2010/main" val="1008061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CA9CDC6D-ACCA-4E29-B169-6B2E070626A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err="1"/>
              <a:t>Inversion</a:t>
            </a:r>
            <a:r>
              <a:rPr lang="pl-PL" dirty="0"/>
              <a:t> of Control (</a:t>
            </a:r>
            <a:r>
              <a:rPr lang="pl-PL" dirty="0" err="1"/>
              <a:t>IoC</a:t>
            </a:r>
            <a:r>
              <a:rPr lang="pl-PL" dirty="0"/>
              <a:t>)</a:t>
            </a:r>
            <a:endParaRPr lang="de-DE" dirty="0"/>
          </a:p>
        </p:txBody>
      </p:sp>
      <p:sp>
        <p:nvSpPr>
          <p:cNvPr id="6" name="Text Placeholder 5"/>
          <p:cNvSpPr>
            <a:spLocks noGrp="1"/>
          </p:cNvSpPr>
          <p:nvPr>
            <p:ph type="body" sz="quarter" idx="13"/>
          </p:nvPr>
        </p:nvSpPr>
        <p:spPr>
          <a:xfrm>
            <a:off x="1127447" y="1412875"/>
            <a:ext cx="8568953" cy="5040313"/>
          </a:xfrm>
        </p:spPr>
        <p:txBody>
          <a:bodyPr/>
          <a:lstStyle/>
          <a:p>
            <a:pPr algn="just"/>
            <a:r>
              <a:rPr lang="pl-PL" sz="1800" i="1" dirty="0"/>
              <a:t>Paradygmat polegający na przeniesieniu funkcji sterowania wykonywaniem programu do używanego frameworku. Framework w odpowiednich momentach wywołuje kod programu stworzony przez programistę w ramach implementacji danej aplikacji. Odbiega to od popularnej metody programowania, gdzie programista tworzy kod aplikacji, który steruje jej zachowaniem. Następnie używa we własnym modelu sterowania bibliotek dostarczonych przez framework.</a:t>
            </a:r>
          </a:p>
          <a:p>
            <a:pPr algn="just"/>
            <a:endParaRPr lang="pl-PL" sz="1800" i="1" dirty="0"/>
          </a:p>
          <a:p>
            <a:pPr algn="just"/>
            <a:endParaRPr lang="pl-PL" sz="1800" i="1" dirty="0"/>
          </a:p>
          <a:p>
            <a:pPr algn="just"/>
            <a:endParaRPr lang="pl-PL" sz="1800" i="1" dirty="0"/>
          </a:p>
          <a:p>
            <a:pPr algn="just"/>
            <a:endParaRPr lang="pl-PL" sz="1200" dirty="0"/>
          </a:p>
          <a:p>
            <a:pPr algn="just"/>
            <a:r>
              <a:rPr lang="pl-PL" sz="1200" dirty="0"/>
              <a:t>Przykładowo: wykonanie pewnej operacji przez klasę Foo zależy od instancji klasy Bar. W tradycyjnym podejściu, klasa Foo musiałaby stworzyć instancję klasy Bar używając operatora </a:t>
            </a:r>
            <a:r>
              <a:rPr lang="pl-PL" sz="1200" i="1" dirty="0"/>
              <a:t>new</a:t>
            </a:r>
            <a:r>
              <a:rPr lang="pl-PL" sz="1200" dirty="0"/>
              <a:t> lub otrzymać taką instancję z klasy fabrykującej. W podejściu IoC, instancja klasy Bar dostarczana jest do Foo w czasie wykonania programu przez zewnętrzny proces</a:t>
            </a:r>
            <a:endParaRPr lang="pl-PL" sz="1200" i="1"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17</a:t>
            </a:fld>
            <a:endParaRPr lang="en-US" dirty="0"/>
          </a:p>
        </p:txBody>
      </p:sp>
      <p:sp>
        <p:nvSpPr>
          <p:cNvPr id="7" name="Rectangle 6"/>
          <p:cNvSpPr/>
          <p:nvPr/>
        </p:nvSpPr>
        <p:spPr>
          <a:xfrm>
            <a:off x="8572374" y="3933031"/>
            <a:ext cx="1124026" cy="276999"/>
          </a:xfrm>
          <a:prstGeom prst="rect">
            <a:avLst/>
          </a:prstGeom>
        </p:spPr>
        <p:txBody>
          <a:bodyPr wrap="none">
            <a:spAutoFit/>
          </a:bodyPr>
          <a:lstStyle/>
          <a:p>
            <a:r>
              <a:rPr lang="pl-PL" sz="1200" dirty="0"/>
              <a:t>Wikipedia.pl</a:t>
            </a:r>
            <a:endParaRPr lang="de-DE" dirty="0"/>
          </a:p>
        </p:txBody>
      </p:sp>
    </p:spTree>
    <p:custDataLst>
      <p:tags r:id="rId1"/>
    </p:custDataLst>
    <p:extLst>
      <p:ext uri="{BB962C8B-B14F-4D97-AF65-F5344CB8AC3E}">
        <p14:creationId xmlns:p14="http://schemas.microsoft.com/office/powerpoint/2010/main" val="270392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A01289C2-8A16-40C0-9C57-0B563B586CD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Bean</a:t>
            </a:r>
            <a:endParaRPr lang="de-DE" dirty="0"/>
          </a:p>
        </p:txBody>
      </p:sp>
      <p:sp>
        <p:nvSpPr>
          <p:cNvPr id="6" name="Text Placeholder 5"/>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altLang="de-DE" dirty="0"/>
              <a:t>Beany to dowolne obiekty zarządzane przez kontener Springa.</a:t>
            </a:r>
          </a:p>
          <a:p>
            <a:pPr marL="285750" indent="-285750">
              <a:lnSpc>
                <a:spcPct val="150000"/>
              </a:lnSpc>
              <a:buFont typeface="Courier New" panose="02070309020205020404" pitchFamily="49" charset="0"/>
              <a:buChar char="o"/>
            </a:pPr>
            <a:r>
              <a:rPr lang="pl-PL" altLang="de-DE" dirty="0"/>
              <a:t>Beany nie muszą implementować żadnego interfejsu, ani rozszerzać żadnej klasy</a:t>
            </a:r>
          </a:p>
          <a:p>
            <a:pPr marL="285750" indent="-285750">
              <a:lnSpc>
                <a:spcPct val="150000"/>
              </a:lnSpc>
              <a:buFont typeface="Courier New" panose="02070309020205020404" pitchFamily="49" charset="0"/>
              <a:buChar char="o"/>
            </a:pPr>
            <a:r>
              <a:rPr lang="pl-PL" altLang="de-DE" dirty="0"/>
              <a:t>Beany zazwyczaj produkowane są przez fabrykę Springa.</a:t>
            </a:r>
          </a:p>
          <a:p>
            <a:pPr marL="285750" indent="-285750">
              <a:lnSpc>
                <a:spcPct val="150000"/>
              </a:lnSpc>
              <a:buFont typeface="Courier New" panose="02070309020205020404" pitchFamily="49" charset="0"/>
              <a:buChar char="o"/>
            </a:pPr>
            <a:r>
              <a:rPr lang="pl-PL" altLang="de-DE" dirty="0"/>
              <a:t>Beany definiujemy w kontekście aplikacji za pomocą XML lub  properties, kodu Javy lub innych metod.</a:t>
            </a:r>
          </a:p>
          <a:p>
            <a:endParaRPr lang="de-DE"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18</a:t>
            </a:fld>
            <a:endParaRPr lang="en-US" dirty="0"/>
          </a:p>
        </p:txBody>
      </p:sp>
      <p:pic>
        <p:nvPicPr>
          <p:cNvPr id="7" name="Picture 6"/>
          <p:cNvPicPr>
            <a:picLocks noChangeAspect="1"/>
          </p:cNvPicPr>
          <p:nvPr/>
        </p:nvPicPr>
        <p:blipFill>
          <a:blip r:embed="rId4"/>
          <a:stretch>
            <a:fillRect/>
          </a:stretch>
        </p:blipFill>
        <p:spPr>
          <a:xfrm>
            <a:off x="8334672" y="3429000"/>
            <a:ext cx="3089920" cy="3089920"/>
          </a:xfrm>
          <a:prstGeom prst="rect">
            <a:avLst/>
          </a:prstGeom>
        </p:spPr>
      </p:pic>
    </p:spTree>
    <p:custDataLst>
      <p:tags r:id="rId1"/>
    </p:custDataLst>
    <p:extLst>
      <p:ext uri="{BB962C8B-B14F-4D97-AF65-F5344CB8AC3E}">
        <p14:creationId xmlns:p14="http://schemas.microsoft.com/office/powerpoint/2010/main" val="1240870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5F1E6EAB-8716-4ED4-97F4-50DB9B32B076}"/>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7" name="Picture 2" descr="Podobny obra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68008" y="2780928"/>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l-PL" dirty="0"/>
              <a:t>Application Context</a:t>
            </a:r>
            <a:endParaRPr lang="de-DE" dirty="0"/>
          </a:p>
        </p:txBody>
      </p:sp>
      <p:sp>
        <p:nvSpPr>
          <p:cNvPr id="3" name="Text Placeholder 2"/>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dirty="0"/>
              <a:t>Centralny interfejs zawierający informacje o konfiguracji aplikacji</a:t>
            </a:r>
          </a:p>
          <a:p>
            <a:pPr marL="285750" indent="-285750">
              <a:lnSpc>
                <a:spcPct val="150000"/>
              </a:lnSpc>
              <a:buFont typeface="Courier New" panose="02070309020205020404" pitchFamily="49" charset="0"/>
              <a:buChar char="o"/>
            </a:pPr>
            <a:r>
              <a:rPr lang="pl-PL" dirty="0"/>
              <a:t>Pozwala na:</a:t>
            </a:r>
          </a:p>
          <a:p>
            <a:pPr marL="693850" lvl="1" indent="-285750">
              <a:lnSpc>
                <a:spcPct val="150000"/>
              </a:lnSpc>
              <a:buFont typeface="Courier New" panose="02070309020205020404" pitchFamily="49" charset="0"/>
              <a:buChar char="o"/>
            </a:pPr>
            <a:r>
              <a:rPr lang="pl-PL" dirty="0"/>
              <a:t>Pobieranie beanów z </a:t>
            </a:r>
            <a:r>
              <a:rPr lang="pl-PL" dirty="0" err="1"/>
              <a:t>BeanFactory</a:t>
            </a:r>
            <a:endParaRPr lang="pl-PL" dirty="0"/>
          </a:p>
          <a:p>
            <a:pPr marL="693850" lvl="1" indent="-285750">
              <a:lnSpc>
                <a:spcPct val="150000"/>
              </a:lnSpc>
              <a:buFont typeface="Courier New" panose="02070309020205020404" pitchFamily="49" charset="0"/>
              <a:buChar char="o"/>
            </a:pPr>
            <a:r>
              <a:rPr lang="pl-PL" dirty="0"/>
              <a:t>Ładowanie resource’ów</a:t>
            </a:r>
          </a:p>
          <a:p>
            <a:pPr marL="693850" lvl="1" indent="-285750">
              <a:lnSpc>
                <a:spcPct val="150000"/>
              </a:lnSpc>
              <a:buFont typeface="Courier New" panose="02070309020205020404" pitchFamily="49" charset="0"/>
              <a:buChar char="o"/>
            </a:pPr>
            <a:r>
              <a:rPr lang="pl-PL" dirty="0"/>
              <a:t>Publikowanie eventów i rejestrowanie listenerów</a:t>
            </a:r>
          </a:p>
          <a:p>
            <a:pPr marL="693850" lvl="1" indent="-285750">
              <a:lnSpc>
                <a:spcPct val="150000"/>
              </a:lnSpc>
              <a:buFont typeface="Courier New" panose="02070309020205020404" pitchFamily="49" charset="0"/>
              <a:buChar char="o"/>
            </a:pPr>
            <a:r>
              <a:rPr lang="pl-PL" dirty="0"/>
              <a:t>Internacjonalizację</a:t>
            </a:r>
          </a:p>
          <a:p>
            <a:pPr marL="460487" indent="-285750">
              <a:lnSpc>
                <a:spcPct val="150000"/>
              </a:lnSpc>
              <a:buFont typeface="Courier New" panose="02070309020205020404" pitchFamily="49" charset="0"/>
              <a:buChar char="o"/>
            </a:pPr>
            <a:r>
              <a:rPr lang="pl-PL" dirty="0" err="1"/>
              <a:t>ApplicationContext</a:t>
            </a:r>
            <a:r>
              <a:rPr lang="pl-PL" dirty="0"/>
              <a:t> </a:t>
            </a:r>
            <a:r>
              <a:rPr lang="pl-PL" dirty="0" err="1"/>
              <a:t>obudwuje</a:t>
            </a:r>
            <a:r>
              <a:rPr lang="pl-PL" dirty="0"/>
              <a:t> </a:t>
            </a:r>
            <a:r>
              <a:rPr lang="pl-PL" dirty="0" err="1"/>
              <a:t>BeanFactory</a:t>
            </a:r>
            <a:r>
              <a:rPr lang="pl-PL" dirty="0"/>
              <a:t> i umożliwia łatwiejszą integrację ze Springiem</a:t>
            </a:r>
          </a:p>
          <a:p>
            <a:pPr marL="693850" lvl="1" indent="-285750">
              <a:lnSpc>
                <a:spcPct val="150000"/>
              </a:lnSpc>
              <a:buFont typeface="Courier New" panose="02070309020205020404" pitchFamily="49" charset="0"/>
              <a:buChar char="o"/>
            </a:pPr>
            <a:r>
              <a:rPr lang="pl-PL" dirty="0"/>
              <a:t>Np. poprzez obsługę:</a:t>
            </a:r>
          </a:p>
          <a:p>
            <a:pPr marL="917687" lvl="2" indent="-285750">
              <a:lnSpc>
                <a:spcPct val="150000"/>
              </a:lnSpc>
              <a:buFont typeface="Courier New" panose="02070309020205020404" pitchFamily="49" charset="0"/>
              <a:buChar char="o"/>
            </a:pPr>
            <a:r>
              <a:rPr lang="pl-PL" dirty="0" err="1"/>
              <a:t>ApplicationContextAware</a:t>
            </a:r>
            <a:r>
              <a:rPr lang="pl-PL" dirty="0"/>
              <a:t>,</a:t>
            </a:r>
          </a:p>
          <a:p>
            <a:pPr marL="917687" lvl="2" indent="-285750">
              <a:lnSpc>
                <a:spcPct val="150000"/>
              </a:lnSpc>
              <a:buFont typeface="Courier New" panose="02070309020205020404" pitchFamily="49" charset="0"/>
              <a:buChar char="o"/>
            </a:pPr>
            <a:r>
              <a:rPr lang="pl-PL" dirty="0" err="1"/>
              <a:t>ResourceLoaderAware</a:t>
            </a:r>
            <a:r>
              <a:rPr lang="pl-PL" dirty="0"/>
              <a:t>,</a:t>
            </a:r>
          </a:p>
          <a:p>
            <a:pPr marL="917687" lvl="2" indent="-285750">
              <a:lnSpc>
                <a:spcPct val="150000"/>
              </a:lnSpc>
              <a:buFont typeface="Courier New" panose="02070309020205020404" pitchFamily="49" charset="0"/>
              <a:buChar char="o"/>
            </a:pPr>
            <a:r>
              <a:rPr lang="pl-PL" dirty="0" err="1"/>
              <a:t>ApplicationEventPublisherAware</a:t>
            </a:r>
            <a:endParaRPr lang="pl-PL" dirty="0"/>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19</a:t>
            </a:fld>
            <a:endParaRPr lang="en-US" dirty="0"/>
          </a:p>
        </p:txBody>
      </p:sp>
    </p:spTree>
    <p:custDataLst>
      <p:tags r:id="rId1"/>
    </p:custDataLst>
    <p:extLst>
      <p:ext uri="{BB962C8B-B14F-4D97-AF65-F5344CB8AC3E}">
        <p14:creationId xmlns:p14="http://schemas.microsoft.com/office/powerpoint/2010/main" val="305707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E3166F8C-2F2B-4CD0-B87A-6A565200EE1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ext Placeholder 1"/>
          <p:cNvSpPr>
            <a:spLocks noGrp="1"/>
          </p:cNvSpPr>
          <p:nvPr>
            <p:ph type="body" sz="quarter" idx="13"/>
          </p:nvPr>
        </p:nvSpPr>
        <p:spPr>
          <a:xfrm>
            <a:off x="407988" y="1772817"/>
            <a:ext cx="11376025" cy="3899392"/>
          </a:xfrm>
        </p:spPr>
        <p:txBody>
          <a:bodyPr/>
          <a:lstStyle/>
          <a:p>
            <a:r>
              <a:rPr lang="pl-PL" dirty="0"/>
              <a:t>Spring jako framework</a:t>
            </a:r>
          </a:p>
          <a:p>
            <a:r>
              <a:rPr lang="pl-PL" dirty="0"/>
              <a:t>Spring Framework – podstawy</a:t>
            </a:r>
          </a:p>
          <a:p>
            <a:r>
              <a:rPr lang="pl-PL" dirty="0"/>
              <a:t>Spring Events</a:t>
            </a:r>
          </a:p>
          <a:p>
            <a:r>
              <a:rPr lang="pl-PL" dirty="0"/>
              <a:t>Spring AOP</a:t>
            </a:r>
          </a:p>
          <a:p>
            <a:r>
              <a:rPr lang="pl-PL" dirty="0"/>
              <a:t>Spring Email</a:t>
            </a:r>
          </a:p>
          <a:p>
            <a:r>
              <a:rPr lang="pl-PL" dirty="0"/>
              <a:t>Spring Scheduling</a:t>
            </a:r>
          </a:p>
          <a:p>
            <a:r>
              <a:rPr lang="pl-PL" dirty="0"/>
              <a:t>Podsumowanie</a:t>
            </a:r>
          </a:p>
          <a:p>
            <a:r>
              <a:rPr lang="pl-PL" dirty="0"/>
              <a:t>Zadanie</a:t>
            </a:r>
          </a:p>
          <a:p>
            <a:endParaRPr lang="de-DE" dirty="0"/>
          </a:p>
        </p:txBody>
      </p:sp>
      <p:sp>
        <p:nvSpPr>
          <p:cNvPr id="3" name="Footer Placeholder 2"/>
          <p:cNvSpPr>
            <a:spLocks noGrp="1"/>
          </p:cNvSpPr>
          <p:nvPr>
            <p:ph type="ftr" sz="quarter" idx="16"/>
          </p:nvPr>
        </p:nvSpPr>
        <p:spPr/>
        <p:txBody>
          <a:bodyPr/>
          <a:lstStyle/>
          <a:p>
            <a:r>
              <a:rPr lang="en-US"/>
              <a:t>© 2019 Capgemini. All rights reserved.</a:t>
            </a:r>
            <a:endParaRPr lang="en-US" dirty="0"/>
          </a:p>
        </p:txBody>
      </p:sp>
      <p:sp>
        <p:nvSpPr>
          <p:cNvPr id="4" name="Slide Number Placeholder 3"/>
          <p:cNvSpPr>
            <a:spLocks noGrp="1"/>
          </p:cNvSpPr>
          <p:nvPr>
            <p:ph type="sldNum" sz="quarter" idx="17"/>
          </p:nvPr>
        </p:nvSpPr>
        <p:spPr/>
        <p:txBody>
          <a:bodyPr/>
          <a:lstStyle/>
          <a:p>
            <a:fld id="{DD205EFF-948D-4AF6-B54C-65639188FB5F}" type="slidenum">
              <a:rPr lang="en-US" smtClean="0"/>
              <a:pPr/>
              <a:t>2</a:t>
            </a:fld>
            <a:endParaRPr lang="en-US" dirty="0"/>
          </a:p>
        </p:txBody>
      </p:sp>
      <p:sp>
        <p:nvSpPr>
          <p:cNvPr id="5" name="Title 4"/>
          <p:cNvSpPr>
            <a:spLocks noGrp="1"/>
          </p:cNvSpPr>
          <p:nvPr>
            <p:ph type="title"/>
          </p:nvPr>
        </p:nvSpPr>
        <p:spPr/>
        <p:txBody>
          <a:bodyPr/>
          <a:lstStyle/>
          <a:p>
            <a:r>
              <a:rPr lang="pl-PL" dirty="0"/>
              <a:t>Agenda</a:t>
            </a:r>
            <a:endParaRPr lang="de-DE" dirty="0"/>
          </a:p>
        </p:txBody>
      </p:sp>
    </p:spTree>
    <p:custDataLst>
      <p:tags r:id="rId1"/>
    </p:custDataLst>
    <p:extLst>
      <p:ext uri="{BB962C8B-B14F-4D97-AF65-F5344CB8AC3E}">
        <p14:creationId xmlns:p14="http://schemas.microsoft.com/office/powerpoint/2010/main" val="928532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EC0">
            <a:extLst>
              <a:ext uri="{FF2B5EF4-FFF2-40B4-BE49-F238E27FC236}">
                <a16:creationId xmlns:a16="http://schemas.microsoft.com/office/drawing/2014/main" id="{32E7DAEC-17F9-485D-8918-8E02D7409DC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Cykl życia beanów</a:t>
            </a:r>
            <a:endParaRPr lang="de-DE" dirty="0"/>
          </a:p>
        </p:txBody>
      </p:sp>
      <p:sp>
        <p:nvSpPr>
          <p:cNvPr id="3" name="Footer Placeholder 2"/>
          <p:cNvSpPr>
            <a:spLocks noGrp="1"/>
          </p:cNvSpPr>
          <p:nvPr>
            <p:ph type="ftr" sz="quarter" idx="11"/>
          </p:nvPr>
        </p:nvSpPr>
        <p:spPr/>
        <p:txBody>
          <a:bodyPr/>
          <a:lstStyle/>
          <a:p>
            <a:r>
              <a:rPr lang="en-US"/>
              <a:t>© 2019 Capgemini. All rights reserved.</a:t>
            </a:r>
            <a:endParaRPr lang="en-US" dirty="0"/>
          </a:p>
        </p:txBody>
      </p:sp>
      <p:sp>
        <p:nvSpPr>
          <p:cNvPr id="4" name="Slide Number Placeholder 3"/>
          <p:cNvSpPr>
            <a:spLocks noGrp="1"/>
          </p:cNvSpPr>
          <p:nvPr>
            <p:ph type="sldNum" sz="quarter" idx="12"/>
          </p:nvPr>
        </p:nvSpPr>
        <p:spPr/>
        <p:txBody>
          <a:bodyPr/>
          <a:lstStyle/>
          <a:p>
            <a:fld id="{DD205EFF-948D-4AF6-B54C-65639188FB5F}" type="slidenum">
              <a:rPr lang="en-US" smtClean="0"/>
              <a:pPr/>
              <a:t>20</a:t>
            </a:fld>
            <a:endParaRPr lang="en-US" dirty="0"/>
          </a:p>
        </p:txBody>
      </p:sp>
      <p:sp>
        <p:nvSpPr>
          <p:cNvPr id="6" name="Rectangle 5"/>
          <p:cNvSpPr/>
          <p:nvPr/>
        </p:nvSpPr>
        <p:spPr>
          <a:xfrm>
            <a:off x="685802" y="1524000"/>
            <a:ext cx="279023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Instantiation</a:t>
            </a:r>
            <a:endParaRPr lang="bg-BG" sz="2400" dirty="0"/>
          </a:p>
        </p:txBody>
      </p:sp>
      <p:cxnSp>
        <p:nvCxnSpPr>
          <p:cNvPr id="7" name="Straight Arrow Connector 6"/>
          <p:cNvCxnSpPr/>
          <p:nvPr/>
        </p:nvCxnSpPr>
        <p:spPr>
          <a:xfrm>
            <a:off x="3733801" y="1981200"/>
            <a:ext cx="55960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51163" y="1527313"/>
            <a:ext cx="279023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pl-PL" sz="2400" dirty="0"/>
              <a:t>Populate </a:t>
            </a:r>
            <a:r>
              <a:rPr lang="en-US" sz="2400" dirty="0"/>
              <a:t>Properties</a:t>
            </a:r>
            <a:endParaRPr lang="bg-BG" sz="2400" dirty="0"/>
          </a:p>
        </p:txBody>
      </p:sp>
      <p:cxnSp>
        <p:nvCxnSpPr>
          <p:cNvPr id="9" name="Straight Arrow Connector 8"/>
          <p:cNvCxnSpPr/>
          <p:nvPr/>
        </p:nvCxnSpPr>
        <p:spPr>
          <a:xfrm>
            <a:off x="7599164" y="1984513"/>
            <a:ext cx="55960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421563" y="1524000"/>
            <a:ext cx="279023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Set Name</a:t>
            </a:r>
            <a:r>
              <a:rPr lang="pl-PL" sz="2400" dirty="0"/>
              <a:t> of bean</a:t>
            </a:r>
            <a:endParaRPr lang="bg-BG" sz="2400" dirty="0"/>
          </a:p>
        </p:txBody>
      </p:sp>
      <p:sp>
        <p:nvSpPr>
          <p:cNvPr id="11" name="Rectangle 10"/>
          <p:cNvSpPr/>
          <p:nvPr/>
        </p:nvSpPr>
        <p:spPr>
          <a:xfrm>
            <a:off x="8456418" y="3200400"/>
            <a:ext cx="279023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Set Application Context</a:t>
            </a:r>
            <a:endParaRPr lang="bg-BG" sz="2400" dirty="0"/>
          </a:p>
        </p:txBody>
      </p:sp>
      <p:sp>
        <p:nvSpPr>
          <p:cNvPr id="12" name="Rectangle 11"/>
          <p:cNvSpPr/>
          <p:nvPr/>
        </p:nvSpPr>
        <p:spPr>
          <a:xfrm>
            <a:off x="4562827" y="3200400"/>
            <a:ext cx="279023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Pre Initialization</a:t>
            </a:r>
            <a:endParaRPr lang="bg-BG" sz="2400" dirty="0"/>
          </a:p>
        </p:txBody>
      </p:sp>
      <p:cxnSp>
        <p:nvCxnSpPr>
          <p:cNvPr id="13" name="Straight Arrow Connector 12"/>
          <p:cNvCxnSpPr/>
          <p:nvPr/>
        </p:nvCxnSpPr>
        <p:spPr>
          <a:xfrm flipH="1">
            <a:off x="7554527" y="3733800"/>
            <a:ext cx="604237"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85801" y="3200400"/>
            <a:ext cx="279023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Initialization</a:t>
            </a:r>
            <a:endParaRPr lang="bg-BG" sz="2400" dirty="0"/>
          </a:p>
        </p:txBody>
      </p:sp>
      <p:cxnSp>
        <p:nvCxnSpPr>
          <p:cNvPr id="15" name="Straight Arrow Connector 14"/>
          <p:cNvCxnSpPr/>
          <p:nvPr/>
        </p:nvCxnSpPr>
        <p:spPr>
          <a:xfrm flipH="1">
            <a:off x="3711482" y="3657600"/>
            <a:ext cx="604237"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981201" y="4343400"/>
            <a:ext cx="1" cy="5334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982201" y="2552700"/>
            <a:ext cx="1" cy="5334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86082" y="5072271"/>
            <a:ext cx="279023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Post Initialization</a:t>
            </a:r>
            <a:endParaRPr lang="bg-BG" sz="2400" dirty="0"/>
          </a:p>
        </p:txBody>
      </p:sp>
      <p:cxnSp>
        <p:nvCxnSpPr>
          <p:cNvPr id="19" name="Straight Arrow Connector 18"/>
          <p:cNvCxnSpPr/>
          <p:nvPr/>
        </p:nvCxnSpPr>
        <p:spPr>
          <a:xfrm>
            <a:off x="3711482" y="5529471"/>
            <a:ext cx="55960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51162" y="5072271"/>
            <a:ext cx="2790239"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Bean is ready</a:t>
            </a:r>
            <a:endParaRPr lang="bg-BG" sz="2400" dirty="0"/>
          </a:p>
        </p:txBody>
      </p:sp>
      <p:cxnSp>
        <p:nvCxnSpPr>
          <p:cNvPr id="21" name="Straight Arrow Connector 20"/>
          <p:cNvCxnSpPr/>
          <p:nvPr/>
        </p:nvCxnSpPr>
        <p:spPr>
          <a:xfrm>
            <a:off x="7581884" y="5529471"/>
            <a:ext cx="55960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421563" y="5072271"/>
            <a:ext cx="2790239"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Bean is destroyed</a:t>
            </a:r>
            <a:endParaRPr lang="bg-BG" sz="2400" dirty="0"/>
          </a:p>
        </p:txBody>
      </p:sp>
    </p:spTree>
    <p:custDataLst>
      <p:tags r:id="rId1"/>
    </p:custDataLst>
    <p:extLst>
      <p:ext uri="{BB962C8B-B14F-4D97-AF65-F5344CB8AC3E}">
        <p14:creationId xmlns:p14="http://schemas.microsoft.com/office/powerpoint/2010/main" val="337306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2" grpId="0" animBg="1"/>
      <p:bldP spid="14" grpId="0" animBg="1"/>
      <p:bldP spid="18" grpId="0" animBg="1"/>
      <p:bldP spid="20"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EC0">
            <a:extLst>
              <a:ext uri="{FF2B5EF4-FFF2-40B4-BE49-F238E27FC236}">
                <a16:creationId xmlns:a16="http://schemas.microsoft.com/office/drawing/2014/main" id="{ACA74CB0-04E9-41F7-A795-D1B2B5B78C3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Podstawowa architektura</a:t>
            </a:r>
            <a:endParaRPr lang="de-DE" dirty="0"/>
          </a:p>
        </p:txBody>
      </p:sp>
      <p:sp>
        <p:nvSpPr>
          <p:cNvPr id="3" name="Footer Placeholder 2"/>
          <p:cNvSpPr>
            <a:spLocks noGrp="1"/>
          </p:cNvSpPr>
          <p:nvPr>
            <p:ph type="ftr" sz="quarter" idx="11"/>
          </p:nvPr>
        </p:nvSpPr>
        <p:spPr/>
        <p:txBody>
          <a:bodyPr/>
          <a:lstStyle/>
          <a:p>
            <a:r>
              <a:rPr lang="en-US"/>
              <a:t>© 2019 Capgemini. All rights reserved.</a:t>
            </a:r>
            <a:endParaRPr lang="en-US" dirty="0"/>
          </a:p>
        </p:txBody>
      </p:sp>
      <p:sp>
        <p:nvSpPr>
          <p:cNvPr id="4" name="Slide Number Placeholder 3"/>
          <p:cNvSpPr>
            <a:spLocks noGrp="1"/>
          </p:cNvSpPr>
          <p:nvPr>
            <p:ph type="sldNum" sz="quarter" idx="12"/>
          </p:nvPr>
        </p:nvSpPr>
        <p:spPr/>
        <p:txBody>
          <a:bodyPr/>
          <a:lstStyle/>
          <a:p>
            <a:fld id="{DD205EFF-948D-4AF6-B54C-65639188FB5F}" type="slidenum">
              <a:rPr lang="en-US" smtClean="0"/>
              <a:pPr/>
              <a:t>21</a:t>
            </a:fld>
            <a:endParaRPr lang="en-US" dirty="0"/>
          </a:p>
        </p:txBody>
      </p:sp>
      <p:grpSp>
        <p:nvGrpSpPr>
          <p:cNvPr id="6" name="Group 5"/>
          <p:cNvGrpSpPr/>
          <p:nvPr/>
        </p:nvGrpSpPr>
        <p:grpSpPr>
          <a:xfrm>
            <a:off x="1055440" y="1484784"/>
            <a:ext cx="10081120" cy="4248472"/>
            <a:chOff x="173791" y="1028701"/>
            <a:chExt cx="8798759" cy="3783809"/>
          </a:xfrm>
        </p:grpSpPr>
        <p:sp>
          <p:nvSpPr>
            <p:cNvPr id="7" name="Rectangle 6"/>
            <p:cNvSpPr/>
            <p:nvPr/>
          </p:nvSpPr>
          <p:spPr>
            <a:xfrm>
              <a:off x="173791" y="1028701"/>
              <a:ext cx="6912809" cy="3783809"/>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bg-BG" sz="2100" dirty="0"/>
            </a:p>
          </p:txBody>
        </p:sp>
        <p:sp>
          <p:nvSpPr>
            <p:cNvPr id="8" name="Can 7"/>
            <p:cNvSpPr/>
            <p:nvPr/>
          </p:nvSpPr>
          <p:spPr>
            <a:xfrm>
              <a:off x="346840" y="2164489"/>
              <a:ext cx="1069203" cy="1386022"/>
            </a:xfrm>
            <a:prstGeom prst="can">
              <a:avLst/>
            </a:prstGeom>
          </p:spPr>
          <p:style>
            <a:lnRef idx="1">
              <a:schemeClr val="dk1"/>
            </a:lnRef>
            <a:fillRef idx="2">
              <a:schemeClr val="dk1"/>
            </a:fillRef>
            <a:effectRef idx="1">
              <a:schemeClr val="dk1"/>
            </a:effectRef>
            <a:fontRef idx="minor">
              <a:schemeClr val="dk1"/>
            </a:fontRef>
          </p:style>
          <p:txBody>
            <a:bodyPr rtlCol="0" anchor="ctr"/>
            <a:lstStyle/>
            <a:p>
              <a:r>
                <a:rPr lang="pl-PL" sz="1600" dirty="0"/>
                <a:t> </a:t>
              </a:r>
              <a:r>
                <a:rPr lang="en-US" sz="1600" dirty="0"/>
                <a:t>Database</a:t>
              </a:r>
              <a:endParaRPr lang="bg-BG" sz="1200" dirty="0"/>
            </a:p>
          </p:txBody>
        </p:sp>
        <p:sp>
          <p:nvSpPr>
            <p:cNvPr id="9" name="Rectangle 8"/>
            <p:cNvSpPr/>
            <p:nvPr/>
          </p:nvSpPr>
          <p:spPr>
            <a:xfrm>
              <a:off x="2195556" y="1321661"/>
              <a:ext cx="1314450" cy="12573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Repository</a:t>
              </a:r>
              <a:r>
                <a:rPr lang="pl-PL" dirty="0"/>
                <a:t>/DAO</a:t>
              </a:r>
              <a:endParaRPr lang="bg-BG" dirty="0"/>
            </a:p>
          </p:txBody>
        </p:sp>
        <p:sp>
          <p:nvSpPr>
            <p:cNvPr id="10" name="Rectangle 9"/>
            <p:cNvSpPr/>
            <p:nvPr/>
          </p:nvSpPr>
          <p:spPr>
            <a:xfrm>
              <a:off x="3869553" y="1321661"/>
              <a:ext cx="1314450" cy="12573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100" dirty="0"/>
                <a:t>Service</a:t>
              </a:r>
              <a:endParaRPr lang="bg-BG" sz="2100" dirty="0"/>
            </a:p>
          </p:txBody>
        </p:sp>
        <p:sp>
          <p:nvSpPr>
            <p:cNvPr id="11" name="Rectangle 10"/>
            <p:cNvSpPr/>
            <p:nvPr/>
          </p:nvSpPr>
          <p:spPr>
            <a:xfrm>
              <a:off x="3869553" y="3266123"/>
              <a:ext cx="1314450" cy="12487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100" dirty="0"/>
                <a:t>DTO</a:t>
              </a:r>
              <a:endParaRPr lang="bg-BG" sz="2100" dirty="0"/>
            </a:p>
          </p:txBody>
        </p:sp>
        <p:sp>
          <p:nvSpPr>
            <p:cNvPr id="12" name="Rectangle 11"/>
            <p:cNvSpPr/>
            <p:nvPr/>
          </p:nvSpPr>
          <p:spPr>
            <a:xfrm>
              <a:off x="5543550" y="1321661"/>
              <a:ext cx="1314450" cy="12573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100" dirty="0"/>
                <a:t>Controller</a:t>
              </a:r>
              <a:endParaRPr lang="bg-BG" sz="2100" dirty="0"/>
            </a:p>
          </p:txBody>
        </p:sp>
        <p:sp>
          <p:nvSpPr>
            <p:cNvPr id="13" name="Rectangle 12"/>
            <p:cNvSpPr/>
            <p:nvPr/>
          </p:nvSpPr>
          <p:spPr>
            <a:xfrm>
              <a:off x="2195556" y="3266123"/>
              <a:ext cx="1314450" cy="12487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100" dirty="0"/>
                <a:t>Entities</a:t>
              </a:r>
              <a:endParaRPr lang="bg-BG" sz="2100" dirty="0"/>
            </a:p>
          </p:txBody>
        </p:sp>
        <p:sp>
          <p:nvSpPr>
            <p:cNvPr id="14" name="Rectangle 13"/>
            <p:cNvSpPr/>
            <p:nvPr/>
          </p:nvSpPr>
          <p:spPr>
            <a:xfrm>
              <a:off x="7658100" y="2228850"/>
              <a:ext cx="1314450" cy="12573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100" dirty="0"/>
                <a:t>View</a:t>
              </a:r>
              <a:endParaRPr lang="bg-BG" sz="2100" dirty="0"/>
            </a:p>
          </p:txBody>
        </p:sp>
        <p:cxnSp>
          <p:nvCxnSpPr>
            <p:cNvPr id="15" name="Straight Arrow Connector 14"/>
            <p:cNvCxnSpPr/>
            <p:nvPr/>
          </p:nvCxnSpPr>
          <p:spPr>
            <a:xfrm flipV="1">
              <a:off x="1492627" y="2121761"/>
              <a:ext cx="565926" cy="45720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852781" y="2638460"/>
              <a:ext cx="0" cy="564289"/>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526778" y="2638460"/>
              <a:ext cx="0" cy="564289"/>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527152" y="1950312"/>
              <a:ext cx="336665" cy="15784"/>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06885" y="1943100"/>
              <a:ext cx="336665" cy="15784"/>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19168" y="2968672"/>
              <a:ext cx="512023" cy="3128"/>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3601" y="4420094"/>
              <a:ext cx="1142999" cy="307777"/>
            </a:xfrm>
            <a:prstGeom prst="rect">
              <a:avLst/>
            </a:prstGeom>
            <a:noFill/>
          </p:spPr>
          <p:txBody>
            <a:bodyPr wrap="square" rtlCol="0">
              <a:spAutoFit/>
            </a:bodyPr>
            <a:lstStyle/>
            <a:p>
              <a:r>
                <a:rPr lang="en-US" sz="1400" dirty="0"/>
                <a:t>Backend</a:t>
              </a:r>
              <a:endParaRPr lang="en-US" sz="2100" dirty="0"/>
            </a:p>
          </p:txBody>
        </p:sp>
      </p:grpSp>
      <p:sp>
        <p:nvSpPr>
          <p:cNvPr id="22" name="Rectangle 21"/>
          <p:cNvSpPr/>
          <p:nvPr/>
        </p:nvSpPr>
        <p:spPr>
          <a:xfrm>
            <a:off x="4325400" y="5025226"/>
            <a:ext cx="1380383" cy="5348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z="2100" dirty="0"/>
              <a:t>Mapper</a:t>
            </a:r>
            <a:endParaRPr lang="bg-BG" sz="2100" dirty="0"/>
          </a:p>
        </p:txBody>
      </p:sp>
      <p:sp>
        <p:nvSpPr>
          <p:cNvPr id="24" name="Rectangle 23"/>
          <p:cNvSpPr/>
          <p:nvPr/>
        </p:nvSpPr>
        <p:spPr>
          <a:xfrm>
            <a:off x="5352654" y="1674270"/>
            <a:ext cx="1380383" cy="5348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l-PL" sz="2100" dirty="0"/>
              <a:t>Validator</a:t>
            </a:r>
            <a:endParaRPr lang="bg-BG" sz="2100" dirty="0"/>
          </a:p>
        </p:txBody>
      </p:sp>
    </p:spTree>
    <p:custDataLst>
      <p:tags r:id="rId1"/>
    </p:custDataLst>
    <p:extLst>
      <p:ext uri="{BB962C8B-B14F-4D97-AF65-F5344CB8AC3E}">
        <p14:creationId xmlns:p14="http://schemas.microsoft.com/office/powerpoint/2010/main" val="1124359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EAF15467-8BDB-4062-A688-ACE3522BDA1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Wstrzykiwanie zależności</a:t>
            </a:r>
            <a:endParaRPr lang="de-DE" dirty="0"/>
          </a:p>
        </p:txBody>
      </p:sp>
      <p:sp>
        <p:nvSpPr>
          <p:cNvPr id="3" name="Text Placeholder 2"/>
          <p:cNvSpPr>
            <a:spLocks noGrp="1"/>
          </p:cNvSpPr>
          <p:nvPr>
            <p:ph type="body" sz="quarter" idx="13"/>
          </p:nvPr>
        </p:nvSpPr>
        <p:spPr/>
        <p:txBody>
          <a:bodyPr/>
          <a:lstStyle/>
          <a:p>
            <a:pPr marL="342900" indent="-342900">
              <a:buFont typeface="+mj-lt"/>
              <a:buAutoNum type="arabicPeriod"/>
            </a:pPr>
            <a:r>
              <a:rPr lang="pl-PL" sz="2000" dirty="0"/>
              <a:t>Automatycznie przy użyciu adnotacji</a:t>
            </a:r>
          </a:p>
          <a:p>
            <a:pPr marL="342900" indent="-342900">
              <a:buFont typeface="+mj-lt"/>
              <a:buAutoNum type="arabicPeriod"/>
            </a:pPr>
            <a:r>
              <a:rPr lang="pl-PL" sz="2000" dirty="0"/>
              <a:t>Java configuration – konfiguracja w klasie Java</a:t>
            </a:r>
          </a:p>
          <a:p>
            <a:pPr marL="342900" indent="-342900">
              <a:buFont typeface="+mj-lt"/>
              <a:buAutoNum type="arabicPeriod"/>
            </a:pPr>
            <a:r>
              <a:rPr lang="pl-PL" sz="2000" dirty="0"/>
              <a:t>XML configuration – konfiguracja w plikach *.xml</a:t>
            </a:r>
          </a:p>
          <a:p>
            <a:pPr marL="285750" indent="-285750">
              <a:buFont typeface="Courier New" panose="02070309020205020404" pitchFamily="49" charset="0"/>
              <a:buChar char="o"/>
            </a:pPr>
            <a:endParaRPr lang="pl-PL" dirty="0"/>
          </a:p>
          <a:p>
            <a:pPr marL="285750" indent="-285750">
              <a:buFont typeface="Courier New" panose="02070309020205020404" pitchFamily="49" charset="0"/>
              <a:buChar char="o"/>
            </a:pPr>
            <a:endParaRPr lang="pl-PL" sz="2000" dirty="0"/>
          </a:p>
          <a:p>
            <a:r>
              <a:rPr lang="pl-PL" sz="2000" dirty="0"/>
              <a:t>Obiekt możemy wstrzyknąć do naszej klasy poprzez:</a:t>
            </a:r>
          </a:p>
          <a:p>
            <a:pPr marL="457200" indent="-457200">
              <a:buAutoNum type="arabicPeriod"/>
            </a:pPr>
            <a:r>
              <a:rPr lang="pl-PL" sz="2000" dirty="0"/>
              <a:t>konstruktor</a:t>
            </a:r>
          </a:p>
          <a:p>
            <a:pPr marL="457200" indent="-457200">
              <a:buAutoNum type="arabicPeriod"/>
            </a:pPr>
            <a:r>
              <a:rPr lang="pl-PL" sz="2000" dirty="0"/>
              <a:t>pole (field) </a:t>
            </a:r>
          </a:p>
          <a:p>
            <a:pPr marL="457200" indent="-457200">
              <a:buAutoNum type="arabicPeriod"/>
            </a:pPr>
            <a:r>
              <a:rPr lang="pl-PL" sz="2000" dirty="0"/>
              <a:t>metodę set (setter).</a:t>
            </a:r>
            <a:endParaRPr lang="de-DE" sz="2000"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22</a:t>
            </a:fld>
            <a:endParaRPr lang="en-US" dirty="0"/>
          </a:p>
        </p:txBody>
      </p:sp>
    </p:spTree>
    <p:custDataLst>
      <p:tags r:id="rId1"/>
    </p:custDataLst>
    <p:extLst>
      <p:ext uri="{BB962C8B-B14F-4D97-AF65-F5344CB8AC3E}">
        <p14:creationId xmlns:p14="http://schemas.microsoft.com/office/powerpoint/2010/main" val="538318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6EF7B7B9-CCBE-4064-BC12-4BF962DB3B4D}"/>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Adnotacje</a:t>
            </a:r>
            <a:endParaRPr lang="de-DE" dirty="0"/>
          </a:p>
        </p:txBody>
      </p:sp>
      <p:sp>
        <p:nvSpPr>
          <p:cNvPr id="6" name="Text Placeholder 5"/>
          <p:cNvSpPr>
            <a:spLocks noGrp="1"/>
          </p:cNvSpPr>
          <p:nvPr>
            <p:ph type="body" sz="quarter" idx="13"/>
          </p:nvPr>
        </p:nvSpPr>
        <p:spPr/>
        <p:txBody>
          <a:bodyPr/>
          <a:lstStyle/>
          <a:p>
            <a:pPr marL="0" lvl="2" indent="0">
              <a:lnSpc>
                <a:spcPct val="150000"/>
              </a:lnSpc>
              <a:buNone/>
            </a:pPr>
            <a:r>
              <a:rPr lang="pl-PL" sz="1800" b="1" i="1" dirty="0"/>
              <a:t>@Component</a:t>
            </a:r>
            <a:r>
              <a:rPr lang="pl-PL" sz="1800" dirty="0"/>
              <a:t> – podstawowa adnotacja, określa że klasa jest zarządzana przez Spring</a:t>
            </a:r>
          </a:p>
          <a:p>
            <a:pPr marL="0" lvl="2" indent="0">
              <a:lnSpc>
                <a:spcPct val="150000"/>
              </a:lnSpc>
              <a:buNone/>
            </a:pPr>
            <a:r>
              <a:rPr lang="pl-PL" sz="1800" b="1" i="1" dirty="0"/>
              <a:t>@Service</a:t>
            </a:r>
            <a:r>
              <a:rPr lang="pl-PL" sz="1800" dirty="0"/>
              <a:t> – określa klasę zawierającą logikę biznesową</a:t>
            </a:r>
          </a:p>
          <a:p>
            <a:pPr marL="0" lvl="2" indent="0">
              <a:lnSpc>
                <a:spcPct val="150000"/>
              </a:lnSpc>
              <a:buNone/>
            </a:pPr>
            <a:r>
              <a:rPr lang="pl-PL" sz="1800" b="1" i="1" dirty="0"/>
              <a:t>@Repository</a:t>
            </a:r>
            <a:r>
              <a:rPr lang="pl-PL" sz="1800" dirty="0"/>
              <a:t> – klasy DAO (Data Access Object), bezpośrednia komunikacja z DB</a:t>
            </a:r>
          </a:p>
          <a:p>
            <a:pPr marL="0" lvl="2" indent="0">
              <a:lnSpc>
                <a:spcPct val="150000"/>
              </a:lnSpc>
              <a:buNone/>
            </a:pPr>
            <a:r>
              <a:rPr lang="pl-PL" sz="1800" b="1" i="1" dirty="0"/>
              <a:t>@Controller</a:t>
            </a:r>
            <a:r>
              <a:rPr lang="pl-PL" sz="1800" dirty="0"/>
              <a:t> – przetwarza żądania HTTP</a:t>
            </a:r>
          </a:p>
          <a:p>
            <a:pPr marL="285750" lvl="2" indent="-285750">
              <a:lnSpc>
                <a:spcPct val="150000"/>
              </a:lnSpc>
              <a:buFont typeface="Courier New" panose="02070309020205020404" pitchFamily="49" charset="0"/>
              <a:buChar char="o"/>
            </a:pPr>
            <a:endParaRPr lang="pl-PL" sz="1800" b="1" dirty="0"/>
          </a:p>
          <a:p>
            <a:pPr marL="285750" lvl="2" indent="-285750">
              <a:buFont typeface="Courier New" panose="02070309020205020404" pitchFamily="49" charset="0"/>
              <a:buChar char="o"/>
            </a:pPr>
            <a:r>
              <a:rPr lang="pl-PL" sz="1800" dirty="0"/>
              <a:t>Wszystkie działają i robią to samo</a:t>
            </a:r>
          </a:p>
          <a:p>
            <a:pPr marL="205630" lvl="3" indent="0">
              <a:buNone/>
            </a:pPr>
            <a:r>
              <a:rPr lang="pl-PL" sz="1100" dirty="0"/>
              <a:t>Wyjątkiem jest @Repository, która dodatkowo konwertuje wyjątki dostawców bazy danych</a:t>
            </a:r>
          </a:p>
          <a:p>
            <a:pPr marL="285750" lvl="2" indent="-285750">
              <a:buFont typeface="Courier New" panose="02070309020205020404" pitchFamily="49" charset="0"/>
              <a:buChar char="o"/>
            </a:pPr>
            <a:r>
              <a:rPr lang="pl-PL" sz="1800" dirty="0"/>
              <a:t>Adnotacje pozwalają oddzielić od siebie różne warstwy aplikacji</a:t>
            </a:r>
          </a:p>
          <a:p>
            <a:pPr marL="285750" lvl="2" indent="-285750">
              <a:buFont typeface="Courier New" panose="02070309020205020404" pitchFamily="49" charset="0"/>
              <a:buChar char="o"/>
            </a:pPr>
            <a:r>
              <a:rPr lang="pl-PL" sz="1800" dirty="0"/>
              <a:t>Ułatwiają czytanie i analizowanie kodu</a:t>
            </a:r>
          </a:p>
          <a:p>
            <a:pPr marL="285750" lvl="2" indent="-285750">
              <a:buFont typeface="Courier New" panose="02070309020205020404" pitchFamily="49" charset="0"/>
              <a:buChar char="o"/>
            </a:pPr>
            <a:endParaRPr lang="pl-PL" sz="1800" dirty="0"/>
          </a:p>
          <a:p>
            <a:pPr marL="0" lvl="2" indent="0">
              <a:lnSpc>
                <a:spcPct val="150000"/>
              </a:lnSpc>
              <a:buNone/>
            </a:pPr>
            <a:r>
              <a:rPr lang="pl-PL" sz="1800" b="1" dirty="0"/>
              <a:t>@Bean -  </a:t>
            </a:r>
            <a:r>
              <a:rPr lang="pl-PL" sz="1800" dirty="0"/>
              <a:t>do </a:t>
            </a:r>
            <a:r>
              <a:rPr lang="pl-PL" sz="1800" dirty="0" err="1"/>
              <a:t>annotowania</a:t>
            </a:r>
            <a:r>
              <a:rPr lang="pl-PL" sz="1800" dirty="0"/>
              <a:t> metod produkujących beany</a:t>
            </a:r>
            <a:r>
              <a:rPr lang="pl-PL" sz="1800" b="1" dirty="0"/>
              <a:t> </a:t>
            </a:r>
          </a:p>
          <a:p>
            <a:endParaRPr lang="de-DE"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23</a:t>
            </a:fld>
            <a:endParaRPr lang="en-US" dirty="0"/>
          </a:p>
        </p:txBody>
      </p:sp>
    </p:spTree>
    <p:custDataLst>
      <p:tags r:id="rId1"/>
    </p:custDataLst>
    <p:extLst>
      <p:ext uri="{BB962C8B-B14F-4D97-AF65-F5344CB8AC3E}">
        <p14:creationId xmlns:p14="http://schemas.microsoft.com/office/powerpoint/2010/main" val="1637256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00D7BF6E-3BDE-44BB-AA7B-D3C78C131D6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Adnotacje</a:t>
            </a:r>
            <a:endParaRPr lang="de-DE" dirty="0"/>
          </a:p>
        </p:txBody>
      </p:sp>
      <p:sp>
        <p:nvSpPr>
          <p:cNvPr id="6" name="Text Placeholder 5"/>
          <p:cNvSpPr>
            <a:spLocks noGrp="1"/>
          </p:cNvSpPr>
          <p:nvPr>
            <p:ph type="body" sz="quarter" idx="13"/>
          </p:nvPr>
        </p:nvSpPr>
        <p:spPr/>
        <p:txBody>
          <a:bodyPr/>
          <a:lstStyle/>
          <a:p>
            <a:pPr marL="0" lvl="2" indent="0">
              <a:lnSpc>
                <a:spcPct val="150000"/>
              </a:lnSpc>
              <a:buNone/>
            </a:pPr>
            <a:r>
              <a:rPr lang="pl-PL" sz="1800" b="1" i="1" dirty="0"/>
              <a:t>@</a:t>
            </a:r>
            <a:r>
              <a:rPr lang="pl-PL" sz="1800" b="1" dirty="0"/>
              <a:t>Scope</a:t>
            </a:r>
            <a:r>
              <a:rPr lang="pl-PL" sz="1800" b="1" i="1" dirty="0"/>
              <a:t> </a:t>
            </a:r>
            <a:r>
              <a:rPr lang="pl-PL" sz="1800" i="1" dirty="0"/>
              <a:t>– </a:t>
            </a:r>
            <a:r>
              <a:rPr lang="pl-PL" sz="1800" dirty="0"/>
              <a:t>umożliwia zmianę domyślnego czasu życia bean’a</a:t>
            </a:r>
          </a:p>
          <a:p>
            <a:pPr marL="0" lvl="2" indent="0">
              <a:lnSpc>
                <a:spcPct val="150000"/>
              </a:lnSpc>
              <a:buNone/>
            </a:pPr>
            <a:r>
              <a:rPr lang="pl-PL" sz="1800" b="1" dirty="0"/>
              <a:t>@PostConstruct</a:t>
            </a:r>
            <a:r>
              <a:rPr lang="pl-PL" sz="1800" dirty="0"/>
              <a:t> – umożliwia wywołanie części kodu zaraz po utworzeniu obiektu</a:t>
            </a:r>
          </a:p>
          <a:p>
            <a:pPr marL="0" lvl="2" indent="0">
              <a:lnSpc>
                <a:spcPct val="150000"/>
              </a:lnSpc>
              <a:buNone/>
            </a:pPr>
            <a:r>
              <a:rPr lang="pl-PL" sz="1800" b="1" dirty="0"/>
              <a:t>@PreDestroy </a:t>
            </a:r>
            <a:r>
              <a:rPr lang="pl-PL" sz="1800" dirty="0"/>
              <a:t>– umozliwia wywołanie części kodu przed usunięciem beana</a:t>
            </a:r>
            <a:endParaRPr lang="pl-PL" sz="1800" b="1" dirty="0"/>
          </a:p>
          <a:p>
            <a:pPr marL="0" lvl="2" indent="0">
              <a:lnSpc>
                <a:spcPct val="150000"/>
              </a:lnSpc>
              <a:buNone/>
            </a:pPr>
            <a:r>
              <a:rPr lang="pl-PL" sz="1800" b="1" dirty="0"/>
              <a:t>@Autowired </a:t>
            </a:r>
            <a:r>
              <a:rPr lang="pl-PL" sz="1800" dirty="0"/>
              <a:t>–</a:t>
            </a:r>
            <a:r>
              <a:rPr lang="pl-PL" sz="1800" b="1" dirty="0"/>
              <a:t> </a:t>
            </a:r>
            <a:r>
              <a:rPr lang="pl-PL" sz="1800" dirty="0"/>
              <a:t>obsługuje wstrzykiwanie obiektów</a:t>
            </a:r>
            <a:endParaRPr lang="pl-PL" sz="1800" b="1" dirty="0"/>
          </a:p>
          <a:p>
            <a:pPr marL="0" lvl="2" indent="0">
              <a:lnSpc>
                <a:spcPct val="150000"/>
              </a:lnSpc>
              <a:buNone/>
            </a:pPr>
            <a:r>
              <a:rPr lang="pl-PL" sz="1800" b="1" dirty="0"/>
              <a:t>@Qualifier </a:t>
            </a:r>
            <a:r>
              <a:rPr lang="pl-PL" sz="1800" dirty="0"/>
              <a:t>–</a:t>
            </a:r>
            <a:r>
              <a:rPr lang="pl-PL" sz="1800" b="1" dirty="0"/>
              <a:t> </a:t>
            </a:r>
            <a:r>
              <a:rPr lang="pl-PL" sz="1800" dirty="0"/>
              <a:t>pomaga w wyborze konkretnej implementacji interfejsu</a:t>
            </a:r>
          </a:p>
          <a:p>
            <a:pPr marL="0" lvl="2" indent="0">
              <a:lnSpc>
                <a:spcPct val="150000"/>
              </a:lnSpc>
              <a:buNone/>
            </a:pPr>
            <a:r>
              <a:rPr lang="pl-PL" sz="1800" b="1" dirty="0"/>
              <a:t>@Value </a:t>
            </a:r>
            <a:r>
              <a:rPr lang="pl-PL" sz="1800" dirty="0"/>
              <a:t>–</a:t>
            </a:r>
            <a:r>
              <a:rPr lang="pl-PL" sz="1800" b="1" dirty="0"/>
              <a:t> </a:t>
            </a:r>
            <a:r>
              <a:rPr lang="pl-PL" sz="1800" dirty="0"/>
              <a:t>wstrzykiwanie wartości z pliku konfiguracyjnego</a:t>
            </a:r>
          </a:p>
          <a:p>
            <a:pPr marL="0" lvl="2" indent="0">
              <a:lnSpc>
                <a:spcPct val="150000"/>
              </a:lnSpc>
              <a:buNone/>
            </a:pPr>
            <a:r>
              <a:rPr lang="pl-PL" sz="1800" b="1" dirty="0"/>
              <a:t>@Configuration </a:t>
            </a:r>
            <a:r>
              <a:rPr lang="pl-PL" sz="1800" dirty="0"/>
              <a:t>– oznacza klasę konfiguracyjną</a:t>
            </a:r>
            <a:endParaRPr lang="pl-PL" dirty="0"/>
          </a:p>
          <a:p>
            <a:pPr marL="0" lvl="2" indent="0">
              <a:lnSpc>
                <a:spcPct val="150000"/>
              </a:lnSpc>
              <a:buNone/>
            </a:pPr>
            <a:r>
              <a:rPr lang="pl-PL" sz="1800" dirty="0"/>
              <a:t>@EnableAutoConfiguration, @ComponentScan ... </a:t>
            </a:r>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24</a:t>
            </a:fld>
            <a:endParaRPr lang="en-US" dirty="0"/>
          </a:p>
        </p:txBody>
      </p:sp>
    </p:spTree>
    <p:custDataLst>
      <p:tags r:id="rId1"/>
    </p:custDataLst>
    <p:extLst>
      <p:ext uri="{BB962C8B-B14F-4D97-AF65-F5344CB8AC3E}">
        <p14:creationId xmlns:p14="http://schemas.microsoft.com/office/powerpoint/2010/main" val="1154971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B3483830-2518-4BC4-95C4-E8B3F7DF0C3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25</a:t>
            </a:fld>
            <a:endParaRPr lang="en-US" dirty="0"/>
          </a:p>
        </p:txBody>
      </p:sp>
      <p:pic>
        <p:nvPicPr>
          <p:cNvPr id="7" name="Picture 2" descr="Znalezione obrazy dla zapytania mira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793779"/>
            <a:ext cx="8522493" cy="53265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063552" y="1268760"/>
            <a:ext cx="7122463" cy="707886"/>
          </a:xfrm>
          <a:prstGeom prst="rect">
            <a:avLst/>
          </a:prstGeom>
        </p:spPr>
        <p:txBody>
          <a:bodyPr wrap="none">
            <a:spAutoFit/>
          </a:bodyPr>
          <a:lstStyle/>
          <a:p>
            <a:r>
              <a:rPr lang="pl-PL" sz="4000" b="1" dirty="0">
                <a:solidFill>
                  <a:schemeClr val="bg1"/>
                </a:solidFill>
              </a:rPr>
              <a:t>@SpringBootApplication</a:t>
            </a:r>
            <a:endParaRPr lang="de-DE" sz="4000" dirty="0">
              <a:solidFill>
                <a:schemeClr val="bg1"/>
              </a:solidFill>
            </a:endParaRPr>
          </a:p>
        </p:txBody>
      </p:sp>
    </p:spTree>
    <p:custDataLst>
      <p:tags r:id="rId1"/>
    </p:custDataLst>
    <p:extLst>
      <p:ext uri="{BB962C8B-B14F-4D97-AF65-F5344CB8AC3E}">
        <p14:creationId xmlns:p14="http://schemas.microsoft.com/office/powerpoint/2010/main" val="1438100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5A9E6809-EBB4-49A1-BE5C-BF7052D0DBC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Konfiguracja automatyczna</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26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74" y="1902980"/>
            <a:ext cx="7610128" cy="39768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949879"/>
            <a:ext cx="4679900" cy="2595479"/>
          </a:xfrm>
          <a:prstGeom prst="rect">
            <a:avLst/>
          </a:prstGeom>
        </p:spPr>
      </p:pic>
    </p:spTree>
    <p:custDataLst>
      <p:tags r:id="rId1"/>
    </p:custDataLst>
    <p:extLst>
      <p:ext uri="{BB962C8B-B14F-4D97-AF65-F5344CB8AC3E}">
        <p14:creationId xmlns:p14="http://schemas.microsoft.com/office/powerpoint/2010/main" val="3071113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2FA6A330-4043-4F0C-A959-E123594265C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Wstrzykiwanie przez konstruktor</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27</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090" y="985109"/>
            <a:ext cx="10058400" cy="5256188"/>
          </a:xfrm>
          <a:prstGeom prst="rect">
            <a:avLst/>
          </a:prstGeom>
        </p:spPr>
      </p:pic>
    </p:spTree>
    <p:custDataLst>
      <p:tags r:id="rId1"/>
    </p:custDataLst>
    <p:extLst>
      <p:ext uri="{BB962C8B-B14F-4D97-AF65-F5344CB8AC3E}">
        <p14:creationId xmlns:p14="http://schemas.microsoft.com/office/powerpoint/2010/main" val="688240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ECE2095B-0A15-41E0-BD3D-39D35551873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Wstrzykiwanie poprzez pole</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28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90" y="985109"/>
            <a:ext cx="10058400" cy="5327923"/>
          </a:xfrm>
          <a:prstGeom prst="rect">
            <a:avLst/>
          </a:prstGeom>
        </p:spPr>
      </p:pic>
    </p:spTree>
    <p:custDataLst>
      <p:tags r:id="rId1"/>
    </p:custDataLst>
    <p:extLst>
      <p:ext uri="{BB962C8B-B14F-4D97-AF65-F5344CB8AC3E}">
        <p14:creationId xmlns:p14="http://schemas.microsoft.com/office/powerpoint/2010/main" val="2946009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F1D7E668-9B8C-4BAA-B61D-E25F54556C76}"/>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Wstrzykiwanie poprzez setter</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29</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23" y="895455"/>
            <a:ext cx="8131534" cy="5682833"/>
          </a:xfrm>
          <a:prstGeom prst="rect">
            <a:avLst/>
          </a:prstGeom>
        </p:spPr>
      </p:pic>
    </p:spTree>
    <p:custDataLst>
      <p:tags r:id="rId1"/>
    </p:custDataLst>
    <p:extLst>
      <p:ext uri="{BB962C8B-B14F-4D97-AF65-F5344CB8AC3E}">
        <p14:creationId xmlns:p14="http://schemas.microsoft.com/office/powerpoint/2010/main" val="240933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6FD951DA-13CC-474B-8E61-15E6CECB661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1" name="Title 10"/>
          <p:cNvSpPr>
            <a:spLocks noGrp="1"/>
          </p:cNvSpPr>
          <p:nvPr>
            <p:ph type="title"/>
          </p:nvPr>
        </p:nvSpPr>
        <p:spPr>
          <a:xfrm>
            <a:off x="407988" y="404813"/>
            <a:ext cx="11016604" cy="5832499"/>
          </a:xfrm>
        </p:spPr>
        <p:txBody>
          <a:bodyPr/>
          <a:lstStyle/>
          <a:p>
            <a:pPr algn="ctr"/>
            <a:br>
              <a:rPr lang="pl-PL" sz="4000" dirty="0"/>
            </a:br>
            <a:br>
              <a:rPr lang="pl-PL" sz="4000" dirty="0"/>
            </a:br>
            <a:br>
              <a:rPr lang="pl-PL" sz="4000" dirty="0"/>
            </a:br>
            <a:br>
              <a:rPr lang="pl-PL" sz="4000" dirty="0"/>
            </a:br>
            <a:br>
              <a:rPr lang="pl-PL" sz="4000" dirty="0"/>
            </a:br>
            <a:r>
              <a:rPr lang="pl-PL" sz="4000" dirty="0"/>
              <a:t>Spring jako framework</a:t>
            </a:r>
            <a:endParaRPr lang="de-DE" sz="4000" dirty="0"/>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3</a:t>
            </a:fld>
            <a:endParaRPr lang="en-US" dirty="0"/>
          </a:p>
        </p:txBody>
      </p:sp>
    </p:spTree>
    <p:custDataLst>
      <p:tags r:id="rId1"/>
    </p:custDataLst>
    <p:extLst>
      <p:ext uri="{BB962C8B-B14F-4D97-AF65-F5344CB8AC3E}">
        <p14:creationId xmlns:p14="http://schemas.microsoft.com/office/powerpoint/2010/main" val="275740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812696E4-894F-4A2D-8489-82C2F4B170E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Konfiguracja Javowa</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30</a:t>
            </a:fld>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749" y="995538"/>
            <a:ext cx="9659082" cy="5491586"/>
          </a:xfrm>
          <a:prstGeom prst="rect">
            <a:avLst/>
          </a:prstGeom>
        </p:spPr>
      </p:pic>
    </p:spTree>
    <p:custDataLst>
      <p:tags r:id="rId1"/>
    </p:custDataLst>
    <p:extLst>
      <p:ext uri="{BB962C8B-B14F-4D97-AF65-F5344CB8AC3E}">
        <p14:creationId xmlns:p14="http://schemas.microsoft.com/office/powerpoint/2010/main" val="118882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081739D0-1168-497C-B4AA-9AA00D67499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Konfiguracja XML</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31</a:t>
            </a:fld>
            <a:endParaRPr lang="en-US" dirty="0"/>
          </a:p>
        </p:txBody>
      </p:sp>
      <p:pic>
        <p:nvPicPr>
          <p:cNvPr id="7" name="Picture 1"/>
          <p:cNvPicPr>
            <a:picLocks noChangeAspect="1" noChangeArrowheads="1"/>
          </p:cNvPicPr>
          <p:nvPr/>
        </p:nvPicPr>
        <p:blipFill>
          <a:blip r:embed="rId3"/>
          <a:srcRect/>
          <a:stretch>
            <a:fillRect/>
          </a:stretch>
        </p:blipFill>
        <p:spPr bwMode="auto">
          <a:xfrm>
            <a:off x="235492" y="1700808"/>
            <a:ext cx="11610398" cy="36004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554882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C387923B-38AA-4EB0-AE7D-D2B05D06559D}"/>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6" name="Title 5"/>
          <p:cNvSpPr>
            <a:spLocks noGrp="1"/>
          </p:cNvSpPr>
          <p:nvPr>
            <p:ph type="title"/>
          </p:nvPr>
        </p:nvSpPr>
        <p:spPr/>
        <p:txBody>
          <a:bodyPr/>
          <a:lstStyle/>
          <a:p>
            <a:r>
              <a:rPr lang="pl-PL" dirty="0"/>
              <a:t>Scope beanów</a:t>
            </a:r>
            <a:endParaRPr lang="de-DE" dirty="0"/>
          </a:p>
        </p:txBody>
      </p:sp>
      <p:sp>
        <p:nvSpPr>
          <p:cNvPr id="7" name="Text Placeholder 6"/>
          <p:cNvSpPr>
            <a:spLocks noGrp="1"/>
          </p:cNvSpPr>
          <p:nvPr>
            <p:ph type="body" sz="quarter" idx="13"/>
          </p:nvPr>
        </p:nvSpPr>
        <p:spPr>
          <a:xfrm>
            <a:off x="407988" y="1412775"/>
            <a:ext cx="11376025" cy="5040413"/>
          </a:xfrm>
        </p:spPr>
        <p:txBody>
          <a:bodyPr/>
          <a:lstStyle/>
          <a:p>
            <a:pPr>
              <a:lnSpc>
                <a:spcPct val="150000"/>
              </a:lnSpc>
            </a:pPr>
            <a:r>
              <a:rPr lang="pl-PL" altLang="de-DE" sz="1200" b="1" dirty="0"/>
              <a:t>Istnieje kilka trybów tworzenia komponentów:</a:t>
            </a:r>
          </a:p>
          <a:p>
            <a:pPr lvl="1">
              <a:buFont typeface="Courier New" panose="02070309020205020404" pitchFamily="49" charset="0"/>
              <a:buChar char="o"/>
            </a:pPr>
            <a:r>
              <a:rPr lang="pl-PL" altLang="de-DE" sz="1200" dirty="0"/>
              <a:t>Singleton: fabryka tworzy jedną instancję komponentu JavaBean o podanej nazwie, wszystkie żądania współdzielą jeden komponent (domyślny)</a:t>
            </a:r>
          </a:p>
          <a:p>
            <a:pPr lvl="1">
              <a:buFont typeface="Courier New" panose="02070309020205020404" pitchFamily="49" charset="0"/>
              <a:buChar char="o"/>
            </a:pPr>
            <a:r>
              <a:rPr lang="pl-PL" altLang="de-DE" sz="1200" dirty="0"/>
              <a:t>Prototype: w odpowiedzi na każde żądanie fabryka tworzy nową instancję komponentu JavaBean</a:t>
            </a:r>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endParaRPr lang="pl-PL" dirty="0"/>
          </a:p>
          <a:p>
            <a:pPr marL="285750" indent="-285750">
              <a:buFont typeface="Courier New" panose="02070309020205020404" pitchFamily="49" charset="0"/>
              <a:buChar char="o"/>
            </a:pPr>
            <a:r>
              <a:rPr lang="pl-PL" sz="1200" dirty="0"/>
              <a:t>Request</a:t>
            </a:r>
          </a:p>
          <a:p>
            <a:pPr marL="285750" indent="-285750">
              <a:buFont typeface="Courier New" panose="02070309020205020404" pitchFamily="49" charset="0"/>
              <a:buChar char="o"/>
            </a:pPr>
            <a:r>
              <a:rPr lang="pl-PL" sz="1200" dirty="0"/>
              <a:t>Session</a:t>
            </a:r>
          </a:p>
          <a:p>
            <a:pPr marL="285750" indent="-285750">
              <a:buFont typeface="Courier New" panose="02070309020205020404" pitchFamily="49" charset="0"/>
              <a:buChar char="o"/>
            </a:pPr>
            <a:r>
              <a:rPr lang="pl-PL" sz="1200" dirty="0"/>
              <a:t>...</a:t>
            </a:r>
          </a:p>
          <a:p>
            <a:pPr marL="285750" indent="-285750">
              <a:buFont typeface="Courier New" panose="02070309020205020404" pitchFamily="49" charset="0"/>
              <a:buChar char="o"/>
            </a:pPr>
            <a:endParaRPr lang="pl-PL" sz="1200" dirty="0"/>
          </a:p>
          <a:p>
            <a:endParaRPr lang="pl-PL" dirty="0"/>
          </a:p>
          <a:p>
            <a:endParaRPr lang="pl-PL" dirty="0"/>
          </a:p>
          <a:p>
            <a:endParaRPr lang="en-US" dirty="0"/>
          </a:p>
          <a:p>
            <a:endParaRPr lang="de-DE"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32</a:t>
            </a:fld>
            <a:endParaRPr lang="en-US" dirty="0"/>
          </a:p>
        </p:txBody>
      </p:sp>
      <p:sp>
        <p:nvSpPr>
          <p:cNvPr id="8" name="Rectangle 7"/>
          <p:cNvSpPr/>
          <p:nvPr/>
        </p:nvSpPr>
        <p:spPr>
          <a:xfrm>
            <a:off x="2255467" y="3140960"/>
            <a:ext cx="3069685" cy="20673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9" name="Rectangle 8"/>
          <p:cNvSpPr/>
          <p:nvPr/>
        </p:nvSpPr>
        <p:spPr>
          <a:xfrm>
            <a:off x="214535" y="3140960"/>
            <a:ext cx="1776120" cy="4903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Request A</a:t>
            </a:r>
            <a:endParaRPr lang="bg-BG" sz="2400" dirty="0"/>
          </a:p>
        </p:txBody>
      </p:sp>
      <p:sp>
        <p:nvSpPr>
          <p:cNvPr id="10" name="Rectangle 9"/>
          <p:cNvSpPr/>
          <p:nvPr/>
        </p:nvSpPr>
        <p:spPr>
          <a:xfrm>
            <a:off x="196381" y="3904616"/>
            <a:ext cx="1776120" cy="4903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Request B</a:t>
            </a:r>
            <a:endParaRPr lang="bg-BG" sz="2400" dirty="0"/>
          </a:p>
        </p:txBody>
      </p:sp>
      <p:sp>
        <p:nvSpPr>
          <p:cNvPr id="11" name="Rectangle 10"/>
          <p:cNvSpPr/>
          <p:nvPr/>
        </p:nvSpPr>
        <p:spPr>
          <a:xfrm>
            <a:off x="214535" y="4691464"/>
            <a:ext cx="1776120" cy="4903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Request C</a:t>
            </a:r>
            <a:endParaRPr lang="bg-BG" sz="2400" dirty="0"/>
          </a:p>
        </p:txBody>
      </p:sp>
      <p:sp>
        <p:nvSpPr>
          <p:cNvPr id="12" name="Rectangle 11"/>
          <p:cNvSpPr/>
          <p:nvPr/>
        </p:nvSpPr>
        <p:spPr>
          <a:xfrm>
            <a:off x="6860739" y="3140960"/>
            <a:ext cx="1776120" cy="4903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Request A</a:t>
            </a:r>
            <a:endParaRPr lang="bg-BG" sz="2400" dirty="0"/>
          </a:p>
        </p:txBody>
      </p:sp>
      <p:sp>
        <p:nvSpPr>
          <p:cNvPr id="13" name="Rectangle 12"/>
          <p:cNvSpPr/>
          <p:nvPr/>
        </p:nvSpPr>
        <p:spPr>
          <a:xfrm>
            <a:off x="6842585" y="3904616"/>
            <a:ext cx="1776120" cy="4903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Request B</a:t>
            </a:r>
            <a:endParaRPr lang="bg-BG" sz="2400" dirty="0"/>
          </a:p>
        </p:txBody>
      </p:sp>
      <p:sp>
        <p:nvSpPr>
          <p:cNvPr id="14" name="Rectangle 13"/>
          <p:cNvSpPr/>
          <p:nvPr/>
        </p:nvSpPr>
        <p:spPr>
          <a:xfrm>
            <a:off x="6860739" y="4691464"/>
            <a:ext cx="1776120" cy="4903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Request C</a:t>
            </a:r>
            <a:endParaRPr lang="bg-BG" sz="2400" dirty="0"/>
          </a:p>
        </p:txBody>
      </p:sp>
      <p:sp>
        <p:nvSpPr>
          <p:cNvPr id="15" name="Rectangle 14"/>
          <p:cNvSpPr/>
          <p:nvPr/>
        </p:nvSpPr>
        <p:spPr>
          <a:xfrm>
            <a:off x="8918139" y="3140960"/>
            <a:ext cx="3069685" cy="206733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16" name="Rectangle 15"/>
          <p:cNvSpPr/>
          <p:nvPr/>
        </p:nvSpPr>
        <p:spPr>
          <a:xfrm>
            <a:off x="2902248" y="3929464"/>
            <a:ext cx="1776120" cy="490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Dog</a:t>
            </a:r>
            <a:endParaRPr lang="bg-BG" sz="2800" dirty="0"/>
          </a:p>
        </p:txBody>
      </p:sp>
      <p:sp>
        <p:nvSpPr>
          <p:cNvPr id="17" name="Rectangle 16"/>
          <p:cNvSpPr/>
          <p:nvPr/>
        </p:nvSpPr>
        <p:spPr>
          <a:xfrm>
            <a:off x="9564920" y="3259800"/>
            <a:ext cx="1776120" cy="490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Dog 1</a:t>
            </a:r>
            <a:endParaRPr lang="bg-BG" sz="2800" dirty="0"/>
          </a:p>
        </p:txBody>
      </p:sp>
      <p:sp>
        <p:nvSpPr>
          <p:cNvPr id="18" name="Rectangle 17"/>
          <p:cNvSpPr/>
          <p:nvPr/>
        </p:nvSpPr>
        <p:spPr>
          <a:xfrm>
            <a:off x="9564920" y="3929464"/>
            <a:ext cx="1776120" cy="490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Dog 2</a:t>
            </a:r>
            <a:endParaRPr lang="bg-BG" sz="2800" dirty="0"/>
          </a:p>
        </p:txBody>
      </p:sp>
      <p:sp>
        <p:nvSpPr>
          <p:cNvPr id="19" name="Rectangle 18"/>
          <p:cNvSpPr/>
          <p:nvPr/>
        </p:nvSpPr>
        <p:spPr>
          <a:xfrm>
            <a:off x="9564920" y="4589717"/>
            <a:ext cx="1776120" cy="490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Dog 3</a:t>
            </a:r>
            <a:endParaRPr lang="bg-BG" sz="2800" dirty="0"/>
          </a:p>
        </p:txBody>
      </p:sp>
      <p:cxnSp>
        <p:nvCxnSpPr>
          <p:cNvPr id="20" name="Straight Connector 19"/>
          <p:cNvCxnSpPr/>
          <p:nvPr/>
        </p:nvCxnSpPr>
        <p:spPr>
          <a:xfrm>
            <a:off x="6087001" y="2472797"/>
            <a:ext cx="0" cy="3200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38168" y="2467355"/>
            <a:ext cx="1738201" cy="461665"/>
          </a:xfrm>
          <a:prstGeom prst="rect">
            <a:avLst/>
          </a:prstGeom>
          <a:noFill/>
        </p:spPr>
        <p:txBody>
          <a:bodyPr wrap="square" rtlCol="0">
            <a:spAutoFit/>
          </a:bodyPr>
          <a:lstStyle/>
          <a:p>
            <a:r>
              <a:rPr lang="en-US" sz="2400" dirty="0">
                <a:solidFill>
                  <a:schemeClr val="tx2">
                    <a:lumMod val="75000"/>
                  </a:schemeClr>
                </a:solidFill>
              </a:rPr>
              <a:t>Singleton</a:t>
            </a:r>
          </a:p>
        </p:txBody>
      </p:sp>
      <p:sp>
        <p:nvSpPr>
          <p:cNvPr id="22" name="TextBox 21"/>
          <p:cNvSpPr txBox="1"/>
          <p:nvPr/>
        </p:nvSpPr>
        <p:spPr>
          <a:xfrm>
            <a:off x="8083664" y="2472798"/>
            <a:ext cx="1668949" cy="461665"/>
          </a:xfrm>
          <a:prstGeom prst="rect">
            <a:avLst/>
          </a:prstGeom>
          <a:noFill/>
        </p:spPr>
        <p:txBody>
          <a:bodyPr wrap="square" rtlCol="0">
            <a:spAutoFit/>
          </a:bodyPr>
          <a:lstStyle/>
          <a:p>
            <a:r>
              <a:rPr lang="en-US" sz="2400" dirty="0">
                <a:solidFill>
                  <a:schemeClr val="tx2">
                    <a:lumMod val="75000"/>
                  </a:schemeClr>
                </a:solidFill>
              </a:rPr>
              <a:t>Prototype</a:t>
            </a:r>
          </a:p>
        </p:txBody>
      </p:sp>
      <p:cxnSp>
        <p:nvCxnSpPr>
          <p:cNvPr id="23" name="Straight Arrow Connector 22"/>
          <p:cNvCxnSpPr/>
          <p:nvPr/>
        </p:nvCxnSpPr>
        <p:spPr>
          <a:xfrm>
            <a:off x="2119515" y="3455699"/>
            <a:ext cx="690887" cy="4737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05681" y="4158064"/>
            <a:ext cx="622404" cy="1295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096889" y="4450441"/>
            <a:ext cx="631196" cy="49447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788191" y="3455699"/>
            <a:ext cx="62240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740981" y="4171017"/>
            <a:ext cx="68051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740981" y="4936628"/>
            <a:ext cx="669615" cy="82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Source">
            <a:extLst>
              <a:ext uri="{FF2B5EF4-FFF2-40B4-BE49-F238E27FC236}">
                <a16:creationId xmlns:a16="http://schemas.microsoft.com/office/drawing/2014/main" id="{B1862FE7-304B-4C77-992A-DA8E79441AF9}"/>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hlinkClick r:id="rId4"/>
              </a:rPr>
              <a:t>https://www.baeldung.com/spring-bean-scopes</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326172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6" grpId="0" animBg="1"/>
      <p:bldP spid="17" grpId="0" animBg="1"/>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D9F36FED-8C33-4B23-93C7-65B8908D1E2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@Value</a:t>
            </a:r>
            <a:endParaRPr lang="de-DE" dirty="0"/>
          </a:p>
        </p:txBody>
      </p:sp>
      <p:sp>
        <p:nvSpPr>
          <p:cNvPr id="3" name="Text Placeholder 2"/>
          <p:cNvSpPr>
            <a:spLocks noGrp="1"/>
          </p:cNvSpPr>
          <p:nvPr>
            <p:ph type="body" sz="quarter" idx="13"/>
          </p:nvPr>
        </p:nvSpPr>
        <p:spPr/>
        <p:txBody>
          <a:bodyPr/>
          <a:lstStyle/>
          <a:p>
            <a:pPr marL="285750" indent="-285750">
              <a:buFont typeface="Courier New" panose="02070309020205020404" pitchFamily="49" charset="0"/>
              <a:buChar char="o"/>
            </a:pPr>
            <a:r>
              <a:rPr lang="pl-PL" dirty="0"/>
              <a:t>W springu można również wstrzykiwać wartości z pliku application.properties – do tego służy własnie adnotacja @Value</a:t>
            </a:r>
          </a:p>
          <a:p>
            <a:pPr marL="285750" indent="-285750">
              <a:buFont typeface="Courier New" panose="02070309020205020404" pitchFamily="49" charset="0"/>
              <a:buChar char="o"/>
            </a:pPr>
            <a:r>
              <a:rPr lang="pl-PL" dirty="0"/>
              <a:t>Używane, gdy chcemy mieć globalną, łatwo konfigurowalną wartość</a:t>
            </a:r>
          </a:p>
          <a:p>
            <a:pPr marL="285750" indent="-285750">
              <a:buFont typeface="Courier New" panose="02070309020205020404" pitchFamily="49" charset="0"/>
              <a:buChar char="o"/>
            </a:pPr>
            <a:endParaRPr lang="pl-PL" dirty="0"/>
          </a:p>
          <a:p>
            <a:r>
              <a:rPr lang="pl-PL" dirty="0"/>
              <a:t>1. application.properties:</a:t>
            </a:r>
          </a:p>
          <a:p>
            <a:r>
              <a:rPr lang="pl-PL" dirty="0"/>
              <a:t>	</a:t>
            </a:r>
          </a:p>
          <a:p>
            <a:r>
              <a:rPr lang="pl-PL" dirty="0"/>
              <a:t>	</a:t>
            </a:r>
            <a:r>
              <a:rPr lang="pl-PL" dirty="0">
                <a:latin typeface="Consolas" panose="020B0609020204030204" pitchFamily="49" charset="0"/>
                <a:cs typeface="Consolas" panose="020B0609020204030204" pitchFamily="49" charset="0"/>
              </a:rPr>
              <a:t>email.subject</a:t>
            </a:r>
            <a:r>
              <a:rPr lang="de-DE" dirty="0">
                <a:latin typeface="Consolas" panose="020B0609020204030204" pitchFamily="49" charset="0"/>
                <a:cs typeface="Consolas" panose="020B0609020204030204" pitchFamily="49" charset="0"/>
              </a:rPr>
              <a:t>=</a:t>
            </a:r>
            <a:r>
              <a:rPr lang="pl-PL" dirty="0">
                <a:latin typeface="Consolas" panose="020B0609020204030204" pitchFamily="49" charset="0"/>
                <a:cs typeface="Consolas" panose="020B0609020204030204" pitchFamily="49" charset="0"/>
              </a:rPr>
              <a:t>Email from TEST environment </a:t>
            </a:r>
          </a:p>
          <a:p>
            <a:endParaRPr lang="pl-PL" dirty="0"/>
          </a:p>
          <a:p>
            <a:r>
              <a:rPr lang="pl-PL" dirty="0"/>
              <a:t>2. Na poziomie Javy – w pożądanym miejscu</a:t>
            </a:r>
          </a:p>
          <a:p>
            <a:pPr marL="223837" lvl="2" indent="0">
              <a:buFont typeface="Wingdings" panose="05000000000000000000" pitchFamily="2" charset="2"/>
              <a:buNone/>
            </a:pPr>
            <a:endParaRPr lang="pl-PL" dirty="0"/>
          </a:p>
          <a:p>
            <a:pPr marL="223837" lvl="2" indent="0">
              <a:buFont typeface="Wingdings" panose="05000000000000000000" pitchFamily="2" charset="2"/>
              <a:buNone/>
            </a:pPr>
            <a:r>
              <a:rPr lang="pl-PL" dirty="0"/>
              <a:t>	</a:t>
            </a:r>
            <a:r>
              <a:rPr lang="de-DE" b="1" dirty="0">
                <a:latin typeface="Consolas" panose="020B0609020204030204" pitchFamily="49" charset="0"/>
                <a:cs typeface="Consolas" panose="020B0609020204030204" pitchFamily="49" charset="0"/>
              </a:rPr>
              <a:t>@Value("${</a:t>
            </a:r>
            <a:r>
              <a:rPr lang="pl-PL" b="1" dirty="0">
                <a:latin typeface="Consolas" panose="020B0609020204030204" pitchFamily="49" charset="0"/>
                <a:cs typeface="Consolas" panose="020B0609020204030204" pitchFamily="49" charset="0"/>
              </a:rPr>
              <a:t>email.subject</a:t>
            </a:r>
            <a:r>
              <a:rPr lang="de-DE" b="1" dirty="0">
                <a:latin typeface="Consolas" panose="020B0609020204030204" pitchFamily="49" charset="0"/>
                <a:cs typeface="Consolas" panose="020B0609020204030204" pitchFamily="49" charset="0"/>
              </a:rPr>
              <a:t>:</a:t>
            </a:r>
            <a:r>
              <a:rPr lang="pl-PL" b="1" dirty="0">
                <a:latin typeface="Consolas" panose="020B0609020204030204" pitchFamily="49" charset="0"/>
                <a:cs typeface="Consolas" panose="020B0609020204030204" pitchFamily="49" charset="0"/>
              </a:rPr>
              <a:t>Email</a:t>
            </a:r>
            <a:r>
              <a:rPr lang="de-DE" b="1" dirty="0">
                <a:latin typeface="Consolas" panose="020B0609020204030204" pitchFamily="49" charset="0"/>
                <a:cs typeface="Consolas" panose="020B0609020204030204" pitchFamily="49" charset="0"/>
              </a:rPr>
              <a:t>}")</a:t>
            </a:r>
            <a:endParaRPr lang="pl-PL" b="1" dirty="0">
              <a:latin typeface="Consolas" panose="020B0609020204030204" pitchFamily="49" charset="0"/>
              <a:cs typeface="Consolas" panose="020B0609020204030204" pitchFamily="49" charset="0"/>
            </a:endParaRPr>
          </a:p>
          <a:p>
            <a:pPr marL="223837" lvl="2" indent="0">
              <a:buFont typeface="Wingdings" panose="05000000000000000000" pitchFamily="2" charset="2"/>
              <a:buNone/>
            </a:pPr>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private String </a:t>
            </a:r>
            <a:r>
              <a:rPr lang="pl-PL" dirty="0">
                <a:latin typeface="Consolas" panose="020B0609020204030204" pitchFamily="49" charset="0"/>
                <a:cs typeface="Consolas" panose="020B0609020204030204" pitchFamily="49" charset="0"/>
              </a:rPr>
              <a:t>emailSubject</a:t>
            </a:r>
            <a:r>
              <a:rPr lang="de-DE" dirty="0">
                <a:latin typeface="Consolas" panose="020B0609020204030204" pitchFamily="49" charset="0"/>
                <a:cs typeface="Consolas" panose="020B0609020204030204" pitchFamily="49" charset="0"/>
              </a:rPr>
              <a:t>;</a:t>
            </a:r>
            <a:endParaRPr lang="pl-PL" dirty="0">
              <a:latin typeface="Consolas" panose="020B0609020204030204" pitchFamily="49" charset="0"/>
              <a:cs typeface="Consolas" panose="020B0609020204030204" pitchFamily="49" charset="0"/>
            </a:endParaRPr>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33</a:t>
            </a:fld>
            <a:endParaRPr lang="en-US" dirty="0"/>
          </a:p>
        </p:txBody>
      </p:sp>
    </p:spTree>
    <p:custDataLst>
      <p:tags r:id="rId1"/>
    </p:custDataLst>
    <p:extLst>
      <p:ext uri="{BB962C8B-B14F-4D97-AF65-F5344CB8AC3E}">
        <p14:creationId xmlns:p14="http://schemas.microsoft.com/office/powerpoint/2010/main" val="1905718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FAD0F341-CE8E-49D5-AC3A-8EF66E2DEA4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1" name="Title 10"/>
          <p:cNvSpPr>
            <a:spLocks noGrp="1"/>
          </p:cNvSpPr>
          <p:nvPr>
            <p:ph type="title"/>
          </p:nvPr>
        </p:nvSpPr>
        <p:spPr>
          <a:xfrm>
            <a:off x="407988" y="404813"/>
            <a:ext cx="11016604" cy="5832499"/>
          </a:xfrm>
        </p:spPr>
        <p:txBody>
          <a:bodyPr/>
          <a:lstStyle/>
          <a:p>
            <a:pPr algn="ctr"/>
            <a:br>
              <a:rPr lang="pl-PL" sz="4000" dirty="0"/>
            </a:br>
            <a:br>
              <a:rPr lang="pl-PL" sz="4000" dirty="0"/>
            </a:br>
            <a:br>
              <a:rPr lang="pl-PL" sz="4000" dirty="0"/>
            </a:br>
            <a:br>
              <a:rPr lang="pl-PL" sz="4000" dirty="0"/>
            </a:br>
            <a:br>
              <a:rPr lang="pl-PL" sz="4000" dirty="0"/>
            </a:br>
            <a:r>
              <a:rPr lang="pl-PL" sz="4000" dirty="0"/>
              <a:t>Spring Events</a:t>
            </a:r>
            <a:endParaRPr lang="de-DE" sz="4000" dirty="0"/>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34</a:t>
            </a:fld>
            <a:endParaRPr lang="en-US" dirty="0"/>
          </a:p>
        </p:txBody>
      </p:sp>
    </p:spTree>
    <p:custDataLst>
      <p:tags r:id="rId1"/>
    </p:custDataLst>
    <p:extLst>
      <p:ext uri="{BB962C8B-B14F-4D97-AF65-F5344CB8AC3E}">
        <p14:creationId xmlns:p14="http://schemas.microsoft.com/office/powerpoint/2010/main" val="450019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261025B0-721F-4B2B-B166-E5A7E493DAF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6" name="Title 5"/>
          <p:cNvSpPr>
            <a:spLocks noGrp="1"/>
          </p:cNvSpPr>
          <p:nvPr>
            <p:ph type="title"/>
          </p:nvPr>
        </p:nvSpPr>
        <p:spPr/>
        <p:txBody>
          <a:bodyPr/>
          <a:lstStyle/>
          <a:p>
            <a:r>
              <a:rPr lang="pl-PL"/>
              <a:t>Spring Events</a:t>
            </a:r>
            <a:endParaRPr lang="de-DE" dirty="0"/>
          </a:p>
        </p:txBody>
      </p:sp>
      <p:sp>
        <p:nvSpPr>
          <p:cNvPr id="7" name="Text Placeholder 6"/>
          <p:cNvSpPr>
            <a:spLocks noGrp="1"/>
          </p:cNvSpPr>
          <p:nvPr>
            <p:ph type="body" sz="quarter" idx="13"/>
          </p:nvPr>
        </p:nvSpPr>
        <p:spPr/>
        <p:txBody>
          <a:bodyPr/>
          <a:lstStyle/>
          <a:p>
            <a:pPr>
              <a:lnSpc>
                <a:spcPct val="150000"/>
              </a:lnSpc>
            </a:pPr>
            <a:r>
              <a:rPr lang="pl-PL" sz="1800" dirty="0"/>
              <a:t>Zapewnia wsparcie dla mechanizmu wywoływania/obsługi zdarzeń</a:t>
            </a:r>
          </a:p>
          <a:p>
            <a:endParaRPr lang="pl-PL" sz="1600" dirty="0"/>
          </a:p>
          <a:p>
            <a:pPr>
              <a:lnSpc>
                <a:spcPct val="150000"/>
              </a:lnSpc>
            </a:pPr>
            <a:r>
              <a:rPr lang="pl-PL" sz="1600" dirty="0"/>
              <a:t>Jest częścią modułu </a:t>
            </a:r>
            <a:r>
              <a:rPr lang="pl-PL" sz="1600" b="1" dirty="0"/>
              <a:t>Spring</a:t>
            </a:r>
            <a:r>
              <a:rPr lang="pl-PL" sz="1600" dirty="0"/>
              <a:t> </a:t>
            </a:r>
            <a:r>
              <a:rPr lang="pl-PL" sz="1600" b="1" dirty="0"/>
              <a:t>Context</a:t>
            </a:r>
          </a:p>
          <a:p>
            <a:endParaRPr lang="pl-PL" sz="1600" dirty="0"/>
          </a:p>
          <a:p>
            <a:pPr marL="285750" indent="-285750">
              <a:lnSpc>
                <a:spcPct val="150000"/>
              </a:lnSpc>
              <a:buFont typeface="Courier New" panose="02070309020205020404" pitchFamily="49" charset="0"/>
              <a:buChar char="o"/>
            </a:pPr>
            <a:r>
              <a:rPr lang="pl-PL" sz="1600" dirty="0"/>
              <a:t>Poprawne działanie wymaga stworzenia:</a:t>
            </a:r>
          </a:p>
          <a:p>
            <a:pPr marL="519113" lvl="1" indent="-285750">
              <a:lnSpc>
                <a:spcPct val="150000"/>
              </a:lnSpc>
              <a:buFont typeface="Courier New" panose="02070309020205020404" pitchFamily="49" charset="0"/>
              <a:buChar char="o"/>
            </a:pPr>
            <a:r>
              <a:rPr lang="pl-PL" dirty="0"/>
              <a:t>Eventu – obiektu reprezentującego, zdarzenie musi rozszerzać klasę </a:t>
            </a:r>
            <a:r>
              <a:rPr lang="pl-PL" b="1" dirty="0"/>
              <a:t>ApplicationEvent</a:t>
            </a:r>
            <a:endParaRPr lang="pl-PL" dirty="0"/>
          </a:p>
          <a:p>
            <a:pPr marL="519113" lvl="1" indent="-285750">
              <a:lnSpc>
                <a:spcPct val="150000"/>
              </a:lnSpc>
              <a:buFont typeface="Courier New" panose="02070309020205020404" pitchFamily="49" charset="0"/>
              <a:buChar char="o"/>
            </a:pPr>
            <a:r>
              <a:rPr lang="pl-PL" dirty="0"/>
              <a:t>Publishera – beana ze wstrzykniętym </a:t>
            </a:r>
            <a:r>
              <a:rPr lang="pl-PL" b="1" dirty="0"/>
              <a:t>ApplicationEventPublisher</a:t>
            </a:r>
            <a:r>
              <a:rPr lang="pl-PL" dirty="0"/>
              <a:t>, pozwalającego na informowanie o eventach</a:t>
            </a:r>
          </a:p>
          <a:p>
            <a:pPr marL="519113" lvl="1" indent="-285750">
              <a:lnSpc>
                <a:spcPct val="150000"/>
              </a:lnSpc>
              <a:buFont typeface="Courier New" panose="02070309020205020404" pitchFamily="49" charset="0"/>
              <a:buChar char="o"/>
            </a:pPr>
            <a:r>
              <a:rPr lang="pl-PL" dirty="0"/>
              <a:t>Listenera – beana implementującego interfejs </a:t>
            </a:r>
            <a:r>
              <a:rPr lang="pl-PL" b="1" dirty="0"/>
              <a:t>ApplicationListener</a:t>
            </a:r>
            <a:r>
              <a:rPr lang="pl-PL" dirty="0"/>
              <a:t>,który będzie potrafił obsłuzyć opublikowane eventy</a:t>
            </a:r>
          </a:p>
          <a:p>
            <a:pPr marL="285750" indent="-285750">
              <a:lnSpc>
                <a:spcPct val="150000"/>
              </a:lnSpc>
              <a:buFont typeface="Courier New" panose="02070309020205020404" pitchFamily="49" charset="0"/>
              <a:buChar char="o"/>
            </a:pPr>
            <a:endParaRPr lang="pl-PL" sz="1600" dirty="0"/>
          </a:p>
          <a:p>
            <a:endParaRPr lang="de-DE"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35</a:t>
            </a:fld>
            <a:endParaRPr lang="en-US" dirty="0"/>
          </a:p>
        </p:txBody>
      </p:sp>
    </p:spTree>
    <p:custDataLst>
      <p:tags r:id="rId1"/>
    </p:custDataLst>
    <p:extLst>
      <p:ext uri="{BB962C8B-B14F-4D97-AF65-F5344CB8AC3E}">
        <p14:creationId xmlns:p14="http://schemas.microsoft.com/office/powerpoint/2010/main" val="1468018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18CEFC9A-93AA-4C9F-A3A1-A348AF06701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Event</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36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941" y="1495155"/>
            <a:ext cx="8726118" cy="3867690"/>
          </a:xfrm>
          <a:prstGeom prst="rect">
            <a:avLst/>
          </a:prstGeom>
        </p:spPr>
      </p:pic>
    </p:spTree>
    <p:custDataLst>
      <p:tags r:id="rId1"/>
    </p:custDataLst>
    <p:extLst>
      <p:ext uri="{BB962C8B-B14F-4D97-AF65-F5344CB8AC3E}">
        <p14:creationId xmlns:p14="http://schemas.microsoft.com/office/powerpoint/2010/main" val="157250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D2E70581-48EA-4510-BD8D-A738848601B6}"/>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Publisher</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37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90" y="1484784"/>
            <a:ext cx="10058400" cy="4001272"/>
          </a:xfrm>
          <a:prstGeom prst="rect">
            <a:avLst/>
          </a:prstGeom>
        </p:spPr>
      </p:pic>
    </p:spTree>
    <p:custDataLst>
      <p:tags r:id="rId1"/>
    </p:custDataLst>
    <p:extLst>
      <p:ext uri="{BB962C8B-B14F-4D97-AF65-F5344CB8AC3E}">
        <p14:creationId xmlns:p14="http://schemas.microsoft.com/office/powerpoint/2010/main" val="113132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C31FB8BD-E09D-41E6-B363-CC482D172CA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Listener</a:t>
            </a: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38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90" y="2276872"/>
            <a:ext cx="10058400" cy="2722992"/>
          </a:xfrm>
          <a:prstGeom prst="rect">
            <a:avLst/>
          </a:prstGeom>
        </p:spPr>
      </p:pic>
    </p:spTree>
    <p:custDataLst>
      <p:tags r:id="rId1"/>
    </p:custDataLst>
    <p:extLst>
      <p:ext uri="{BB962C8B-B14F-4D97-AF65-F5344CB8AC3E}">
        <p14:creationId xmlns:p14="http://schemas.microsoft.com/office/powerpoint/2010/main" val="1568692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24D2000D-2055-42D7-8A2A-E0236AA3FF7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rozpocząć?</a:t>
            </a:r>
            <a:endParaRPr lang="de-DE" dirty="0"/>
          </a:p>
        </p:txBody>
      </p:sp>
      <p:sp>
        <p:nvSpPr>
          <p:cNvPr id="3" name="Text Placeholder 2"/>
          <p:cNvSpPr>
            <a:spLocks noGrp="1"/>
          </p:cNvSpPr>
          <p:nvPr>
            <p:ph type="body" sz="quarter" idx="13"/>
          </p:nvPr>
        </p:nvSpPr>
        <p:spPr/>
        <p:txBody>
          <a:bodyPr/>
          <a:lstStyle/>
          <a:p>
            <a:r>
              <a:rPr lang="pl-PL" dirty="0"/>
              <a:t>Żadna dodatkowa konfiguracja nie jest wymagana </a:t>
            </a:r>
            <a:r>
              <a:rPr lang="pl-PL" dirty="0">
                <a:sym typeface="Wingdings" panose="05000000000000000000" pitchFamily="2" charset="2"/>
              </a:rPr>
              <a:t></a:t>
            </a:r>
            <a:endParaRPr lang="de-DE" dirty="0"/>
          </a:p>
          <a:p>
            <a:endParaRPr lang="de-DE" dirty="0"/>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39</a:t>
            </a:fld>
            <a:endParaRPr lang="en-US" dirty="0"/>
          </a:p>
        </p:txBody>
      </p:sp>
    </p:spTree>
    <p:custDataLst>
      <p:tags r:id="rId1"/>
    </p:custDataLst>
    <p:extLst>
      <p:ext uri="{BB962C8B-B14F-4D97-AF65-F5344CB8AC3E}">
        <p14:creationId xmlns:p14="http://schemas.microsoft.com/office/powerpoint/2010/main" val="44810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37E8EBD8-8CF6-4739-9BCE-500B280F1B03}"/>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7" name="Title 6"/>
          <p:cNvSpPr>
            <a:spLocks noGrp="1"/>
          </p:cNvSpPr>
          <p:nvPr>
            <p:ph type="title"/>
          </p:nvPr>
        </p:nvSpPr>
        <p:spPr/>
        <p:txBody>
          <a:bodyPr/>
          <a:lstStyle/>
          <a:p>
            <a:r>
              <a:rPr lang="pl-PL" dirty="0"/>
              <a:t>Co to jest framework?</a:t>
            </a:r>
            <a:endParaRPr lang="de-DE" dirty="0"/>
          </a:p>
        </p:txBody>
      </p:sp>
      <p:sp>
        <p:nvSpPr>
          <p:cNvPr id="8" name="Text Placeholder 7"/>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dirty="0"/>
              <a:t>Szkielet do budowy aplikacji</a:t>
            </a:r>
          </a:p>
          <a:p>
            <a:pPr marL="285750" indent="-285750">
              <a:lnSpc>
                <a:spcPct val="150000"/>
              </a:lnSpc>
              <a:buFont typeface="Courier New" panose="02070309020205020404" pitchFamily="49" charset="0"/>
              <a:buChar char="o"/>
            </a:pPr>
            <a:r>
              <a:rPr lang="pl-PL" dirty="0"/>
              <a:t>Definiuje on strukturę aplikacji oraz ogólny mechanizm jej działania, a także dostarcza zestaw komponentów i bibliotek ogólnego przeznaczenia do wykonywania określonych zadań</a:t>
            </a:r>
          </a:p>
          <a:p>
            <a:pPr marL="285750" indent="-285750">
              <a:lnSpc>
                <a:spcPct val="150000"/>
              </a:lnSpc>
              <a:buFont typeface="Courier New" panose="02070309020205020404" pitchFamily="49" charset="0"/>
              <a:buChar char="o"/>
            </a:pPr>
            <a:r>
              <a:rPr lang="pl-PL" dirty="0"/>
              <a:t>Programista tworzy aplikację, rozbudowując i dostosowując poszczególne komponenty do wymagań realizowanego projektu, tworząc w ten sposób gotową aplikację.</a:t>
            </a:r>
          </a:p>
          <a:p>
            <a:pPr marL="285750" indent="-285750">
              <a:lnSpc>
                <a:spcPct val="150000"/>
              </a:lnSpc>
              <a:buFont typeface="Courier New" panose="02070309020205020404" pitchFamily="49" charset="0"/>
              <a:buChar char="o"/>
            </a:pPr>
            <a:endParaRPr lang="pl-PL"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4</a:t>
            </a:fld>
            <a:endParaRPr lang="en-US" dirty="0"/>
          </a:p>
        </p:txBody>
      </p:sp>
    </p:spTree>
    <p:custDataLst>
      <p:tags r:id="rId1"/>
    </p:custDataLst>
    <p:extLst>
      <p:ext uri="{BB962C8B-B14F-4D97-AF65-F5344CB8AC3E}">
        <p14:creationId xmlns:p14="http://schemas.microsoft.com/office/powerpoint/2010/main" val="2306638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490FB10A-15DC-4530-97EE-98AFDFF0DD9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1" name="Title 10"/>
          <p:cNvSpPr>
            <a:spLocks noGrp="1"/>
          </p:cNvSpPr>
          <p:nvPr>
            <p:ph type="title"/>
          </p:nvPr>
        </p:nvSpPr>
        <p:spPr>
          <a:xfrm>
            <a:off x="407988" y="404813"/>
            <a:ext cx="11016604" cy="5832499"/>
          </a:xfrm>
        </p:spPr>
        <p:txBody>
          <a:bodyPr/>
          <a:lstStyle/>
          <a:p>
            <a:pPr algn="ctr"/>
            <a:br>
              <a:rPr lang="pl-PL" sz="4000" dirty="0"/>
            </a:br>
            <a:br>
              <a:rPr lang="pl-PL" sz="4000" dirty="0"/>
            </a:br>
            <a:br>
              <a:rPr lang="pl-PL" sz="4000" dirty="0"/>
            </a:br>
            <a:br>
              <a:rPr lang="pl-PL" sz="4000" dirty="0"/>
            </a:br>
            <a:br>
              <a:rPr lang="pl-PL" sz="4000" dirty="0"/>
            </a:br>
            <a:r>
              <a:rPr lang="pl-PL" sz="4000" dirty="0"/>
              <a:t>Spring AOP</a:t>
            </a:r>
            <a:br>
              <a:rPr lang="pl-PL" sz="4000" dirty="0"/>
            </a:br>
            <a:r>
              <a:rPr lang="pl-PL" sz="4000" dirty="0"/>
              <a:t>(</a:t>
            </a:r>
            <a:r>
              <a:rPr lang="pl-PL" sz="4000" dirty="0" err="1"/>
              <a:t>Aspect</a:t>
            </a:r>
            <a:r>
              <a:rPr lang="pl-PL" sz="4000" dirty="0"/>
              <a:t> </a:t>
            </a:r>
            <a:r>
              <a:rPr lang="pl-PL" sz="4000" dirty="0" err="1"/>
              <a:t>Oriented</a:t>
            </a:r>
            <a:r>
              <a:rPr lang="pl-PL" sz="4000" dirty="0"/>
              <a:t> Programming)</a:t>
            </a:r>
            <a:endParaRPr lang="de-DE" sz="4000" dirty="0"/>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40</a:t>
            </a:fld>
            <a:endParaRPr lang="en-US" dirty="0"/>
          </a:p>
        </p:txBody>
      </p:sp>
    </p:spTree>
    <p:custDataLst>
      <p:tags r:id="rId1"/>
    </p:custDataLst>
    <p:extLst>
      <p:ext uri="{BB962C8B-B14F-4D97-AF65-F5344CB8AC3E}">
        <p14:creationId xmlns:p14="http://schemas.microsoft.com/office/powerpoint/2010/main" val="3376727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CE9C6AED-3F20-4423-BE8D-4E78CC5B6ED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6" name="Title 5"/>
          <p:cNvSpPr>
            <a:spLocks noGrp="1"/>
          </p:cNvSpPr>
          <p:nvPr>
            <p:ph type="title"/>
          </p:nvPr>
        </p:nvSpPr>
        <p:spPr/>
        <p:txBody>
          <a:bodyPr/>
          <a:lstStyle/>
          <a:p>
            <a:r>
              <a:rPr lang="pl-PL" dirty="0"/>
              <a:t>Spring AOP</a:t>
            </a:r>
            <a:endParaRPr lang="de-DE" dirty="0"/>
          </a:p>
        </p:txBody>
      </p:sp>
      <p:sp>
        <p:nvSpPr>
          <p:cNvPr id="9" name="Text Placeholder 8"/>
          <p:cNvSpPr>
            <a:spLocks noGrp="1"/>
          </p:cNvSpPr>
          <p:nvPr>
            <p:ph type="body" sz="quarter" idx="13"/>
          </p:nvPr>
        </p:nvSpPr>
        <p:spPr>
          <a:xfrm>
            <a:off x="407988" y="1412776"/>
            <a:ext cx="11376025" cy="5040412"/>
          </a:xfrm>
        </p:spPr>
        <p:txBody>
          <a:bodyPr/>
          <a:lstStyle/>
          <a:p>
            <a:pPr>
              <a:lnSpc>
                <a:spcPct val="150000"/>
              </a:lnSpc>
            </a:pPr>
            <a:r>
              <a:rPr lang="pl-PL" sz="1800" dirty="0"/>
              <a:t>Zapewnia wsparcie dla Programowania Zorientowanego Aspektowo </a:t>
            </a:r>
          </a:p>
          <a:p>
            <a:endParaRPr lang="pl-PL" dirty="0"/>
          </a:p>
          <a:p>
            <a:pPr>
              <a:lnSpc>
                <a:spcPct val="150000"/>
              </a:lnSpc>
            </a:pPr>
            <a:r>
              <a:rPr lang="pl-PL" dirty="0"/>
              <a:t>Jest oddzielnym modułem w ramach Spring Framework</a:t>
            </a:r>
          </a:p>
          <a:p>
            <a:endParaRPr lang="pl-PL" dirty="0"/>
          </a:p>
          <a:p>
            <a:pPr>
              <a:lnSpc>
                <a:spcPct val="150000"/>
              </a:lnSpc>
            </a:pPr>
            <a:r>
              <a:rPr lang="pl-PL" i="1" dirty="0"/>
              <a:t>Programowanie zorientowane aspektowo (AOP) to podejście do programowania, które umożliwia przechwycenie działań wskazanej metody, w celu uruchomieniu jakiegoś fragmentu kodu przed lub po logice wykonującej się w przechwytywanej metodzie.</a:t>
            </a:r>
            <a:endParaRPr lang="de-DE" i="1" dirty="0"/>
          </a:p>
        </p:txBody>
      </p:sp>
      <p:sp>
        <p:nvSpPr>
          <p:cNvPr id="3" name="Footer Placeholder 2"/>
          <p:cNvSpPr>
            <a:spLocks noGrp="1"/>
          </p:cNvSpPr>
          <p:nvPr>
            <p:ph type="ftr" sz="quarter" idx="16"/>
          </p:nvPr>
        </p:nvSpPr>
        <p:spPr/>
        <p:txBody>
          <a:bodyPr/>
          <a:lstStyle/>
          <a:p>
            <a:r>
              <a:rPr lang="en-US"/>
              <a:t>© 2019 Capgemini. All rights reserved.</a:t>
            </a:r>
            <a:endParaRPr lang="en-US" dirty="0"/>
          </a:p>
        </p:txBody>
      </p:sp>
      <p:sp>
        <p:nvSpPr>
          <p:cNvPr id="4" name="Slide Number Placeholder 3"/>
          <p:cNvSpPr>
            <a:spLocks noGrp="1"/>
          </p:cNvSpPr>
          <p:nvPr>
            <p:ph type="sldNum" sz="quarter" idx="17"/>
          </p:nvPr>
        </p:nvSpPr>
        <p:spPr/>
        <p:txBody>
          <a:bodyPr/>
          <a:lstStyle/>
          <a:p>
            <a:fld id="{DD205EFF-948D-4AF6-B54C-65639188FB5F}" type="slidenum">
              <a:rPr lang="en-US" smtClean="0"/>
              <a:pPr/>
              <a:t>41</a:t>
            </a:fld>
            <a:endParaRPr lang="en-US" dirty="0"/>
          </a:p>
        </p:txBody>
      </p:sp>
    </p:spTree>
    <p:custDataLst>
      <p:tags r:id="rId1"/>
    </p:custDataLst>
    <p:extLst>
      <p:ext uri="{BB962C8B-B14F-4D97-AF65-F5344CB8AC3E}">
        <p14:creationId xmlns:p14="http://schemas.microsoft.com/office/powerpoint/2010/main" val="1098911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91EE9FDE-3802-4CCB-BF0D-4A4C8BEEC08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7" name="Title 6"/>
          <p:cNvSpPr>
            <a:spLocks noGrp="1"/>
          </p:cNvSpPr>
          <p:nvPr>
            <p:ph type="title"/>
          </p:nvPr>
        </p:nvSpPr>
        <p:spPr/>
        <p:txBody>
          <a:bodyPr/>
          <a:lstStyle/>
          <a:p>
            <a:r>
              <a:rPr lang="pl-PL" dirty="0"/>
              <a:t>Przykłady zastosowania AOP</a:t>
            </a:r>
            <a:endParaRPr lang="de-DE" dirty="0"/>
          </a:p>
        </p:txBody>
      </p:sp>
      <p:sp>
        <p:nvSpPr>
          <p:cNvPr id="8" name="Text Placeholder 7"/>
          <p:cNvSpPr>
            <a:spLocks noGrp="1"/>
          </p:cNvSpPr>
          <p:nvPr>
            <p:ph type="body" sz="quarter" idx="13"/>
          </p:nvPr>
        </p:nvSpPr>
        <p:spPr/>
        <p:txBody>
          <a:bodyPr/>
          <a:lstStyle/>
          <a:p>
            <a:pPr marL="285750" indent="-285750">
              <a:lnSpc>
                <a:spcPct val="150000"/>
              </a:lnSpc>
              <a:buFont typeface="Courier New" panose="02070309020205020404" pitchFamily="49" charset="0"/>
              <a:buChar char="o"/>
            </a:pPr>
            <a:r>
              <a:rPr lang="pl-PL" dirty="0"/>
              <a:t>Wydzielenie technicznej części kodu od logiki biznesowej:</a:t>
            </a:r>
          </a:p>
          <a:p>
            <a:pPr marL="285750" indent="-285750">
              <a:lnSpc>
                <a:spcPct val="150000"/>
              </a:lnSpc>
              <a:buFont typeface="Courier New" panose="02070309020205020404" pitchFamily="49" charset="0"/>
              <a:buChar char="o"/>
            </a:pPr>
            <a:r>
              <a:rPr lang="pl-PL" dirty="0"/>
              <a:t>Logowanie wywołań metod z serwisu – zamiast wywoływania w każdej metodzie metody logującej na obiekcie Loggera</a:t>
            </a:r>
          </a:p>
          <a:p>
            <a:pPr marL="285750" indent="-285750">
              <a:lnSpc>
                <a:spcPct val="150000"/>
              </a:lnSpc>
              <a:buFont typeface="Courier New" panose="02070309020205020404" pitchFamily="49" charset="0"/>
              <a:buChar char="o"/>
            </a:pPr>
            <a:r>
              <a:rPr lang="pl-PL" dirty="0"/>
              <a:t>Zbieranie metryk wywoływania kodu – zamiast tworzenia w ciele metody dodatkowych zmiennych, które będą je wyliczyć</a:t>
            </a:r>
          </a:p>
          <a:p>
            <a:pPr marL="285750" indent="-285750">
              <a:lnSpc>
                <a:spcPct val="150000"/>
              </a:lnSpc>
              <a:buFont typeface="Courier New" panose="02070309020205020404" pitchFamily="49" charset="0"/>
              <a:buChar char="o"/>
            </a:pPr>
            <a:r>
              <a:rPr lang="pl-PL" dirty="0"/>
              <a:t>Wydzielenie wspólnej funkcjonalności wykorzystywanej w dużej części kodu</a:t>
            </a:r>
          </a:p>
          <a:p>
            <a:pPr marL="285750" indent="-285750">
              <a:lnSpc>
                <a:spcPct val="150000"/>
              </a:lnSpc>
              <a:buFont typeface="Courier New" panose="02070309020205020404" pitchFamily="49" charset="0"/>
              <a:buChar char="o"/>
            </a:pPr>
            <a:r>
              <a:rPr lang="pl-PL" dirty="0"/>
              <a:t>Ograniczenie dostępu do metody dla wybranych użytkowników</a:t>
            </a:r>
          </a:p>
          <a:p>
            <a:pPr marL="285750" indent="-285750">
              <a:lnSpc>
                <a:spcPct val="150000"/>
              </a:lnSpc>
              <a:buFont typeface="Courier New" panose="02070309020205020404" pitchFamily="49" charset="0"/>
              <a:buChar char="o"/>
            </a:pPr>
            <a:r>
              <a:rPr lang="pl-PL" dirty="0"/>
              <a:t>Otwarcie transakcji</a:t>
            </a:r>
          </a:p>
          <a:p>
            <a:pPr marL="285750" indent="-285750">
              <a:lnSpc>
                <a:spcPct val="150000"/>
              </a:lnSpc>
              <a:buFont typeface="Courier New" panose="02070309020205020404" pitchFamily="49" charset="0"/>
              <a:buChar char="o"/>
            </a:pPr>
            <a:endParaRPr lang="de-DE" dirty="0"/>
          </a:p>
          <a:p>
            <a:pPr marL="285750" indent="-285750">
              <a:buFont typeface="Courier New" panose="02070309020205020404" pitchFamily="49" charset="0"/>
              <a:buChar char="o"/>
            </a:pP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42</a:t>
            </a:fld>
            <a:endParaRPr lang="en-US" dirty="0"/>
          </a:p>
        </p:txBody>
      </p:sp>
    </p:spTree>
    <p:custDataLst>
      <p:tags r:id="rId1"/>
    </p:custDataLst>
    <p:extLst>
      <p:ext uri="{BB962C8B-B14F-4D97-AF65-F5344CB8AC3E}">
        <p14:creationId xmlns:p14="http://schemas.microsoft.com/office/powerpoint/2010/main" val="4019835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E0D83E25-EC2F-473D-BE06-1580F9CF44F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8" name="Title 7"/>
          <p:cNvSpPr>
            <a:spLocks noGrp="1"/>
          </p:cNvSpPr>
          <p:nvPr>
            <p:ph type="title"/>
          </p:nvPr>
        </p:nvSpPr>
        <p:spPr/>
        <p:txBody>
          <a:bodyPr/>
          <a:lstStyle/>
          <a:p>
            <a:r>
              <a:rPr lang="pl-PL" dirty="0"/>
              <a:t>Podstawowe pojęcia</a:t>
            </a:r>
            <a:endParaRPr lang="de-DE" dirty="0"/>
          </a:p>
        </p:txBody>
      </p:sp>
      <p:sp>
        <p:nvSpPr>
          <p:cNvPr id="9" name="Text Placeholder 8"/>
          <p:cNvSpPr>
            <a:spLocks noGrp="1"/>
          </p:cNvSpPr>
          <p:nvPr>
            <p:ph type="body" sz="quarter" idx="13"/>
          </p:nvPr>
        </p:nvSpPr>
        <p:spPr/>
        <p:txBody>
          <a:bodyPr/>
          <a:lstStyle/>
          <a:p>
            <a:pPr marL="342900" indent="-342900">
              <a:lnSpc>
                <a:spcPct val="150000"/>
              </a:lnSpc>
              <a:buFont typeface="+mj-lt"/>
              <a:buAutoNum type="arabicPeriod"/>
            </a:pPr>
            <a:r>
              <a:rPr lang="pl-PL" dirty="0" err="1"/>
              <a:t>Advice</a:t>
            </a:r>
            <a:r>
              <a:rPr lang="pl-PL" dirty="0"/>
              <a:t> – konkretna implementacja zachowania, które zostanie wstrzyknięte do wybranych metod/klas</a:t>
            </a:r>
          </a:p>
          <a:p>
            <a:pPr marL="342900" indent="-342900">
              <a:lnSpc>
                <a:spcPct val="150000"/>
              </a:lnSpc>
              <a:buFont typeface="+mj-lt"/>
              <a:buAutoNum type="arabicPeriod"/>
            </a:pPr>
            <a:r>
              <a:rPr lang="pl-PL" dirty="0" err="1"/>
              <a:t>JoinPoint</a:t>
            </a:r>
            <a:r>
              <a:rPr lang="pl-PL" dirty="0"/>
              <a:t> – to miejsce, do którego będziemy dołączyć </a:t>
            </a:r>
            <a:r>
              <a:rPr lang="pl-PL" dirty="0" err="1"/>
              <a:t>Advice</a:t>
            </a:r>
            <a:r>
              <a:rPr lang="pl-PL" dirty="0"/>
              <a:t> (inaczej miejsce wstrzyknięcia)</a:t>
            </a:r>
          </a:p>
          <a:p>
            <a:pPr marL="342900" indent="-342900">
              <a:lnSpc>
                <a:spcPct val="150000"/>
              </a:lnSpc>
              <a:buFont typeface="+mj-lt"/>
              <a:buAutoNum type="arabicPeriod"/>
            </a:pPr>
            <a:r>
              <a:rPr lang="pl-PL" dirty="0" err="1"/>
              <a:t>Pointcut</a:t>
            </a:r>
            <a:r>
              <a:rPr lang="pl-PL" dirty="0"/>
              <a:t> – kolekcja </a:t>
            </a:r>
            <a:r>
              <a:rPr lang="pl-PL" dirty="0" err="1"/>
              <a:t>Join</a:t>
            </a:r>
            <a:r>
              <a:rPr lang="pl-PL" dirty="0"/>
              <a:t> </a:t>
            </a:r>
            <a:r>
              <a:rPr lang="pl-PL" dirty="0" err="1"/>
              <a:t>pointów</a:t>
            </a:r>
            <a:r>
              <a:rPr lang="pl-PL" dirty="0"/>
              <a:t> (lub jednego </a:t>
            </a:r>
            <a:r>
              <a:rPr lang="pl-PL" dirty="0" err="1"/>
              <a:t>JoinPointa</a:t>
            </a:r>
            <a:r>
              <a:rPr lang="pl-PL" dirty="0"/>
              <a:t>); warunek, określający wystąpienie punktu złączenia</a:t>
            </a:r>
          </a:p>
          <a:p>
            <a:pPr marL="342900" indent="-342900">
              <a:lnSpc>
                <a:spcPct val="150000"/>
              </a:lnSpc>
              <a:buFont typeface="+mj-lt"/>
              <a:buAutoNum type="arabicPeriod"/>
            </a:pPr>
            <a:r>
              <a:rPr lang="pl-PL" dirty="0" err="1"/>
              <a:t>Weaving</a:t>
            </a:r>
            <a:r>
              <a:rPr lang="pl-PL" dirty="0"/>
              <a:t> – proces wstrzykiwania </a:t>
            </a:r>
            <a:r>
              <a:rPr lang="pl-PL" dirty="0" err="1"/>
              <a:t>Advice</a:t>
            </a:r>
            <a:r>
              <a:rPr lang="pl-PL" dirty="0"/>
              <a:t> do </a:t>
            </a:r>
            <a:r>
              <a:rPr lang="pl-PL" dirty="0" err="1"/>
              <a:t>JoinPointów</a:t>
            </a:r>
            <a:endParaRPr lang="pl-PL" dirty="0"/>
          </a:p>
          <a:p>
            <a:pPr marL="342900" indent="-342900">
              <a:lnSpc>
                <a:spcPct val="150000"/>
              </a:lnSpc>
              <a:buFont typeface="+mj-lt"/>
              <a:buAutoNum type="arabicPeriod"/>
            </a:pPr>
            <a:r>
              <a:rPr lang="pl-PL" dirty="0" err="1"/>
              <a:t>Aspect</a:t>
            </a:r>
            <a:r>
              <a:rPr lang="pl-PL" dirty="0"/>
              <a:t> – modularyzacja problemu/zagadnienia (np. logowanie)</a:t>
            </a:r>
          </a:p>
          <a:p>
            <a:pPr marL="342900" indent="-342900">
              <a:buFont typeface="+mj-lt"/>
              <a:buAutoNum type="arabicPeriod"/>
            </a:pPr>
            <a:r>
              <a:rPr lang="pl-PL" dirty="0" err="1"/>
              <a:t>AdvicedObject</a:t>
            </a:r>
            <a:r>
              <a:rPr lang="pl-PL" dirty="0"/>
              <a:t>/</a:t>
            </a:r>
            <a:r>
              <a:rPr lang="pl-PL" dirty="0" err="1"/>
              <a:t>TargetObject</a:t>
            </a:r>
            <a:r>
              <a:rPr lang="pl-PL" dirty="0"/>
              <a:t> – obiekt, który będzie poddany operacji </a:t>
            </a:r>
            <a:r>
              <a:rPr lang="pl-PL" dirty="0" err="1"/>
              <a:t>Advice</a:t>
            </a:r>
            <a:r>
              <a:rPr lang="pl-PL" dirty="0"/>
              <a:t> przez jeden lub więcej </a:t>
            </a:r>
            <a:r>
              <a:rPr lang="pl-PL" dirty="0" err="1"/>
              <a:t>Aspectów</a:t>
            </a:r>
            <a:endParaRPr lang="pl-PL" dirty="0"/>
          </a:p>
          <a:p>
            <a:endParaRPr lang="pl-PL"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43</a:t>
            </a:fld>
            <a:endParaRPr lang="en-US" dirty="0"/>
          </a:p>
        </p:txBody>
      </p:sp>
      <p:sp>
        <p:nvSpPr>
          <p:cNvPr id="10" name="Source">
            <a:extLst>
              <a:ext uri="{FF2B5EF4-FFF2-40B4-BE49-F238E27FC236}">
                <a16:creationId xmlns:a16="http://schemas.microsoft.com/office/drawing/2014/main" id="{91293F36-DA03-40C6-8A66-14572595A0A9}"/>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hlinkClick r:id="rId4"/>
              </a:rPr>
              <a:t>https://www.baeldung.com/spring-aop</a:t>
            </a:r>
            <a:r>
              <a:rPr lang="pl-PL" sz="800" dirty="0"/>
              <a:t> </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3350480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6390E069-11D1-429A-89AF-5F6791F2D40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Przykładowe </a:t>
            </a:r>
            <a:r>
              <a:rPr lang="pl-PL" dirty="0" err="1"/>
              <a:t>Pointcut</a:t>
            </a:r>
            <a:r>
              <a:rPr lang="pl-PL" dirty="0"/>
              <a:t> expression</a:t>
            </a:r>
            <a:endParaRPr lang="de-DE" dirty="0"/>
          </a:p>
        </p:txBody>
      </p:sp>
      <p:sp>
        <p:nvSpPr>
          <p:cNvPr id="3" name="Text Placeholder 2"/>
          <p:cNvSpPr>
            <a:spLocks noGrp="1"/>
          </p:cNvSpPr>
          <p:nvPr>
            <p:ph type="body" sz="quarter" idx="13"/>
          </p:nvPr>
        </p:nvSpPr>
        <p:spPr/>
        <p:txBody>
          <a:bodyPr/>
          <a:lstStyle/>
          <a:p>
            <a:pPr>
              <a:lnSpc>
                <a:spcPct val="150000"/>
              </a:lnSpc>
            </a:pPr>
            <a:r>
              <a:rPr lang="pl-PL" dirty="0"/>
              <a:t>Spring dostarcza kilka typów </a:t>
            </a:r>
            <a:r>
              <a:rPr lang="pl-PL" dirty="0" err="1"/>
              <a:t>Advice</a:t>
            </a:r>
            <a:r>
              <a:rPr lang="pl-PL" dirty="0"/>
              <a:t>, np. @Around, @After, @Before, @AfterReturning, @AfterThrowing</a:t>
            </a:r>
          </a:p>
          <a:p>
            <a:pPr>
              <a:lnSpc>
                <a:spcPct val="150000"/>
              </a:lnSpc>
            </a:pPr>
            <a:r>
              <a:rPr lang="pl-PL" dirty="0"/>
              <a:t>Połączenie typu </a:t>
            </a:r>
            <a:r>
              <a:rPr lang="pl-PL" dirty="0" err="1"/>
              <a:t>Advice</a:t>
            </a:r>
            <a:r>
              <a:rPr lang="pl-PL" dirty="0"/>
              <a:t> z </a:t>
            </a:r>
            <a:r>
              <a:rPr lang="pl-PL" dirty="0" err="1"/>
              <a:t>Pointcutem</a:t>
            </a:r>
            <a:r>
              <a:rPr lang="pl-PL" dirty="0"/>
              <a:t>: @Around(„expression”), np.:</a:t>
            </a:r>
          </a:p>
          <a:p>
            <a:pPr>
              <a:lnSpc>
                <a:spcPct val="150000"/>
              </a:lnSpc>
            </a:pPr>
            <a:endParaRPr lang="pl-PL" dirty="0"/>
          </a:p>
          <a:p>
            <a:pPr marL="285750" indent="-285750">
              <a:lnSpc>
                <a:spcPct val="150000"/>
              </a:lnSpc>
              <a:buFont typeface="Courier New" panose="02070309020205020404" pitchFamily="49" charset="0"/>
              <a:buChar char="o"/>
            </a:pPr>
            <a:r>
              <a:rPr lang="de-DE" b="1" dirty="0" err="1"/>
              <a:t>execution</a:t>
            </a:r>
            <a:r>
              <a:rPr lang="de-DE" b="1" dirty="0"/>
              <a:t>(</a:t>
            </a:r>
            <a:r>
              <a:rPr lang="de-DE" b="1" dirty="0" err="1"/>
              <a:t>public</a:t>
            </a:r>
            <a:r>
              <a:rPr lang="de-DE" b="1" dirty="0"/>
              <a:t> * *(..))</a:t>
            </a:r>
            <a:r>
              <a:rPr lang="pl-PL" b="1" dirty="0"/>
              <a:t> </a:t>
            </a:r>
            <a:r>
              <a:rPr lang="pl-PL" dirty="0"/>
              <a:t>– oznacza, że advice zostanie wywołany w przypadku wykonania jakiejkolwiek metody publicznej</a:t>
            </a:r>
          </a:p>
          <a:p>
            <a:pPr marL="285750" indent="-285750">
              <a:lnSpc>
                <a:spcPct val="150000"/>
              </a:lnSpc>
              <a:buFont typeface="Courier New" panose="02070309020205020404" pitchFamily="49" charset="0"/>
              <a:buChar char="o"/>
            </a:pPr>
            <a:r>
              <a:rPr lang="de-DE" b="1" dirty="0" err="1"/>
              <a:t>execution</a:t>
            </a:r>
            <a:r>
              <a:rPr lang="de-DE" b="1" dirty="0"/>
              <a:t>(</a:t>
            </a:r>
            <a:r>
              <a:rPr lang="de-DE" b="1" dirty="0" err="1"/>
              <a:t>public</a:t>
            </a:r>
            <a:r>
              <a:rPr lang="de-DE" b="1" dirty="0"/>
              <a:t> </a:t>
            </a:r>
            <a:r>
              <a:rPr lang="de-DE" b="1" dirty="0" err="1"/>
              <a:t>void</a:t>
            </a:r>
            <a:r>
              <a:rPr lang="de-DE" b="1" dirty="0"/>
              <a:t> </a:t>
            </a:r>
            <a:r>
              <a:rPr lang="de-DE" b="1" dirty="0" err="1"/>
              <a:t>set</a:t>
            </a:r>
            <a:r>
              <a:rPr lang="de-DE" b="1" dirty="0"/>
              <a:t>*(..))</a:t>
            </a:r>
            <a:r>
              <a:rPr lang="pl-PL" b="1" dirty="0"/>
              <a:t> </a:t>
            </a:r>
            <a:r>
              <a:rPr lang="pl-PL" dirty="0"/>
              <a:t>– advice wykonany dla każdej meotdy publicznej, nie zwracającej niczego i której nazwa rozpoczyna się od wyrażenia „set”</a:t>
            </a:r>
          </a:p>
          <a:p>
            <a:pPr marL="285750" indent="-285750">
              <a:lnSpc>
                <a:spcPct val="150000"/>
              </a:lnSpc>
              <a:buFont typeface="Courier New" panose="02070309020205020404" pitchFamily="49" charset="0"/>
              <a:buChar char="o"/>
            </a:pPr>
            <a:r>
              <a:rPr lang="de-DE" b="1" dirty="0"/>
              <a:t>@</a:t>
            </a:r>
            <a:r>
              <a:rPr lang="de-DE" b="1" dirty="0" err="1"/>
              <a:t>annotation</a:t>
            </a:r>
            <a:r>
              <a:rPr lang="de-DE" b="1" dirty="0"/>
              <a:t>(</a:t>
            </a:r>
            <a:r>
              <a:rPr lang="de-DE" b="1" dirty="0" err="1"/>
              <a:t>org.springframework.web.bind.annotation.RequestMapping</a:t>
            </a:r>
            <a:r>
              <a:rPr lang="de-DE" b="1" dirty="0"/>
              <a:t>)</a:t>
            </a:r>
            <a:r>
              <a:rPr lang="pl-PL" b="1" dirty="0"/>
              <a:t> </a:t>
            </a:r>
            <a:r>
              <a:rPr lang="pl-PL" dirty="0"/>
              <a:t>– advice wywoływany dla każdego elementu oznaczonego adnotacją RequestMapping ze wskazanego pakietu</a:t>
            </a:r>
          </a:p>
          <a:p>
            <a:pPr marL="285750" indent="-285750">
              <a:lnSpc>
                <a:spcPct val="150000"/>
              </a:lnSpc>
              <a:buFont typeface="Courier New" panose="02070309020205020404" pitchFamily="49" charset="0"/>
              <a:buChar char="o"/>
            </a:pPr>
            <a:r>
              <a:rPr lang="de-DE" b="1" dirty="0"/>
              <a:t>@</a:t>
            </a:r>
            <a:r>
              <a:rPr lang="de-DE" b="1" dirty="0" err="1"/>
              <a:t>annotation</a:t>
            </a:r>
            <a:r>
              <a:rPr lang="de-DE" b="1" dirty="0"/>
              <a:t>(</a:t>
            </a:r>
            <a:r>
              <a:rPr lang="de-DE" b="1" dirty="0" err="1"/>
              <a:t>org.springframework.web.bind.annotation.RequestMapping</a:t>
            </a:r>
            <a:r>
              <a:rPr lang="de-DE" b="1" dirty="0"/>
              <a:t>) &amp;&amp; </a:t>
            </a:r>
            <a:r>
              <a:rPr lang="de-DE" b="1" dirty="0" err="1"/>
              <a:t>execution</a:t>
            </a:r>
            <a:r>
              <a:rPr lang="de-DE" b="1" dirty="0"/>
              <a:t>(</a:t>
            </a:r>
            <a:r>
              <a:rPr lang="de-DE" b="1" dirty="0" err="1"/>
              <a:t>public</a:t>
            </a:r>
            <a:r>
              <a:rPr lang="de-DE" b="1" dirty="0"/>
              <a:t> * </a:t>
            </a:r>
            <a:r>
              <a:rPr lang="de-DE" b="1" dirty="0" err="1"/>
              <a:t>admin</a:t>
            </a:r>
            <a:r>
              <a:rPr lang="de-DE" b="1" dirty="0"/>
              <a:t>*(..))</a:t>
            </a:r>
            <a:r>
              <a:rPr lang="pl-PL" b="1" dirty="0"/>
              <a:t> </a:t>
            </a:r>
            <a:r>
              <a:rPr lang="pl-PL" dirty="0"/>
              <a:t>- advice będzie wywołany w przypadku wywołania metod ze wskazaną adnotacją RequestMapping, które będą metodami publicznymi a ich nazwa rozpocznie się od nazwy admin</a:t>
            </a:r>
            <a:endParaRPr lang="de-DE" dirty="0"/>
          </a:p>
          <a:p>
            <a:pPr marL="285750" indent="-285750">
              <a:lnSpc>
                <a:spcPct val="150000"/>
              </a:lnSpc>
              <a:buFont typeface="Courier New" panose="02070309020205020404" pitchFamily="49" charset="0"/>
              <a:buChar char="o"/>
            </a:pPr>
            <a:endParaRPr lang="pl-PL" dirty="0"/>
          </a:p>
          <a:p>
            <a:pPr>
              <a:lnSpc>
                <a:spcPct val="150000"/>
              </a:lnSpc>
            </a:pPr>
            <a:endParaRPr lang="pl-PL" dirty="0"/>
          </a:p>
          <a:p>
            <a:pPr marL="285750" indent="-285750">
              <a:buFont typeface="Courier New" panose="02070309020205020404" pitchFamily="49" charset="0"/>
              <a:buChar char="o"/>
            </a:pP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44</a:t>
            </a:fld>
            <a:endParaRPr lang="en-US" dirty="0"/>
          </a:p>
        </p:txBody>
      </p:sp>
    </p:spTree>
    <p:custDataLst>
      <p:tags r:id="rId1"/>
    </p:custDataLst>
    <p:extLst>
      <p:ext uri="{BB962C8B-B14F-4D97-AF65-F5344CB8AC3E}">
        <p14:creationId xmlns:p14="http://schemas.microsoft.com/office/powerpoint/2010/main" val="1529278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33DCDA22-7C79-44A6-9C26-E6F611D4DEF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Rodzaje advice</a:t>
            </a:r>
            <a:endParaRPr lang="de-DE" dirty="0"/>
          </a:p>
        </p:txBody>
      </p:sp>
      <p:sp>
        <p:nvSpPr>
          <p:cNvPr id="3" name="Text Placeholder 2"/>
          <p:cNvSpPr>
            <a:spLocks noGrp="1"/>
          </p:cNvSpPr>
          <p:nvPr>
            <p:ph type="body" sz="quarter" idx="13"/>
          </p:nvPr>
        </p:nvSpPr>
        <p:spPr/>
        <p:txBody>
          <a:bodyPr/>
          <a:lstStyle/>
          <a:p>
            <a:pPr>
              <a:lnSpc>
                <a:spcPct val="150000"/>
              </a:lnSpc>
            </a:pPr>
            <a:r>
              <a:rPr lang="pl-PL" b="1" dirty="0"/>
              <a:t>@Before </a:t>
            </a:r>
            <a:r>
              <a:rPr lang="pl-PL" dirty="0"/>
              <a:t>– wykonywanie przed wykonaniem JoinPointa</a:t>
            </a:r>
          </a:p>
          <a:p>
            <a:pPr>
              <a:lnSpc>
                <a:spcPct val="150000"/>
              </a:lnSpc>
            </a:pPr>
            <a:r>
              <a:rPr lang="pl-PL" b="1" dirty="0"/>
              <a:t>@AfterReturning </a:t>
            </a:r>
            <a:r>
              <a:rPr lang="pl-PL" dirty="0"/>
              <a:t>– wykonywanie po bezproblemowym(bez Exceptionów) wywołaniu JoinPointa</a:t>
            </a:r>
          </a:p>
          <a:p>
            <a:pPr>
              <a:lnSpc>
                <a:spcPct val="150000"/>
              </a:lnSpc>
            </a:pPr>
            <a:r>
              <a:rPr lang="pl-PL" b="1" dirty="0"/>
              <a:t>@AfterThrowing </a:t>
            </a:r>
            <a:r>
              <a:rPr lang="pl-PL" dirty="0"/>
              <a:t>- wykonywanie po wyrzuceniu wyjątku w JoinPointa</a:t>
            </a:r>
          </a:p>
          <a:p>
            <a:pPr>
              <a:lnSpc>
                <a:spcPct val="150000"/>
              </a:lnSpc>
            </a:pPr>
            <a:r>
              <a:rPr lang="pl-PL" b="1" dirty="0"/>
              <a:t>@After </a:t>
            </a:r>
            <a:r>
              <a:rPr lang="pl-PL" dirty="0"/>
              <a:t>– wykonywanie po wykonaniu JoinPointa</a:t>
            </a:r>
          </a:p>
          <a:p>
            <a:pPr>
              <a:lnSpc>
                <a:spcPct val="150000"/>
              </a:lnSpc>
            </a:pPr>
            <a:r>
              <a:rPr lang="pl-PL" b="1" dirty="0"/>
              <a:t>@Around </a:t>
            </a:r>
            <a:r>
              <a:rPr lang="pl-PL" dirty="0"/>
              <a:t>– wykonywane przed i po wywołaniu JoinPointa</a:t>
            </a:r>
          </a:p>
          <a:p>
            <a:pPr>
              <a:lnSpc>
                <a:spcPct val="150000"/>
              </a:lnSpc>
            </a:pPr>
            <a:endParaRPr lang="pl-PL" dirty="0"/>
          </a:p>
          <a:p>
            <a:pPr>
              <a:lnSpc>
                <a:spcPct val="150000"/>
              </a:lnSpc>
            </a:pPr>
            <a:endParaRPr lang="de-DE" dirty="0"/>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45</a:t>
            </a:fld>
            <a:endParaRPr lang="en-US" dirty="0"/>
          </a:p>
        </p:txBody>
      </p:sp>
    </p:spTree>
    <p:custDataLst>
      <p:tags r:id="rId1"/>
    </p:custDataLst>
    <p:extLst>
      <p:ext uri="{BB962C8B-B14F-4D97-AF65-F5344CB8AC3E}">
        <p14:creationId xmlns:p14="http://schemas.microsoft.com/office/powerpoint/2010/main" val="150560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C2AA8B21-1C88-4189-AC91-26310F229B4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rozpocząć?</a:t>
            </a:r>
            <a:endParaRPr lang="de-DE" dirty="0"/>
          </a:p>
        </p:txBody>
      </p:sp>
      <p:sp>
        <p:nvSpPr>
          <p:cNvPr id="3" name="Text Placeholder 2"/>
          <p:cNvSpPr>
            <a:spLocks noGrp="1"/>
          </p:cNvSpPr>
          <p:nvPr>
            <p:ph type="body" sz="quarter" idx="13"/>
          </p:nvPr>
        </p:nvSpPr>
        <p:spPr/>
        <p:txBody>
          <a:bodyPr/>
          <a:lstStyle/>
          <a:p>
            <a:r>
              <a:rPr lang="pl-PL" dirty="0"/>
              <a:t>W przypadku projektów Spring Boot</a:t>
            </a:r>
          </a:p>
          <a:p>
            <a:r>
              <a:rPr lang="pl-PL" dirty="0"/>
              <a:t>1. Dodaj w pom.xml:</a:t>
            </a:r>
          </a:p>
          <a:p>
            <a:r>
              <a:rPr lang="pl-PL" dirty="0"/>
              <a:t>	</a:t>
            </a:r>
          </a:p>
          <a:p>
            <a:r>
              <a:rPr lang="pl-PL" dirty="0"/>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dependency</a:t>
            </a:r>
            <a:r>
              <a:rPr lang="de-DE" dirty="0">
                <a:latin typeface="Consolas" panose="020B0609020204030204" pitchFamily="49" charset="0"/>
                <a:cs typeface="Consolas" panose="020B0609020204030204" pitchFamily="49" charset="0"/>
              </a:rPr>
              <a:t>&gt;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groupId</a:t>
            </a:r>
            <a:r>
              <a:rPr lang="de-DE" dirty="0">
                <a:latin typeface="Consolas" panose="020B0609020204030204" pitchFamily="49" charset="0"/>
                <a:cs typeface="Consolas" panose="020B0609020204030204" pitchFamily="49" charset="0"/>
              </a:rPr>
              <a:t>&gt;</a:t>
            </a:r>
            <a:r>
              <a:rPr lang="de-DE" dirty="0" err="1">
                <a:latin typeface="Consolas" panose="020B0609020204030204" pitchFamily="49" charset="0"/>
                <a:cs typeface="Consolas" panose="020B0609020204030204" pitchFamily="49" charset="0"/>
              </a:rPr>
              <a:t>org.springframework.boot</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groupId</a:t>
            </a:r>
            <a:r>
              <a:rPr lang="de-DE" dirty="0">
                <a:latin typeface="Consolas" panose="020B0609020204030204" pitchFamily="49" charset="0"/>
                <a:cs typeface="Consolas" panose="020B0609020204030204" pitchFamily="49" charset="0"/>
              </a:rPr>
              <a:t>&gt;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artifactId</a:t>
            </a:r>
            <a:r>
              <a:rPr lang="de-DE" dirty="0">
                <a:latin typeface="Consolas" panose="020B0609020204030204" pitchFamily="49" charset="0"/>
                <a:cs typeface="Consolas" panose="020B0609020204030204" pitchFamily="49" charset="0"/>
              </a:rPr>
              <a:t>&gt;</a:t>
            </a:r>
            <a:r>
              <a:rPr lang="de-DE" b="1" dirty="0">
                <a:latin typeface="Consolas" panose="020B0609020204030204" pitchFamily="49" charset="0"/>
                <a:cs typeface="Consolas" panose="020B0609020204030204" pitchFamily="49" charset="0"/>
              </a:rPr>
              <a:t>spring-boot-starter-</a:t>
            </a:r>
            <a:r>
              <a:rPr lang="de-DE" b="1" dirty="0" err="1">
                <a:latin typeface="Consolas" panose="020B0609020204030204" pitchFamily="49" charset="0"/>
                <a:cs typeface="Consolas" panose="020B0609020204030204" pitchFamily="49" charset="0"/>
              </a:rPr>
              <a:t>aop</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artifactId</a:t>
            </a:r>
            <a:r>
              <a:rPr lang="de-DE" dirty="0">
                <a:latin typeface="Consolas" panose="020B0609020204030204" pitchFamily="49" charset="0"/>
                <a:cs typeface="Consolas" panose="020B0609020204030204" pitchFamily="49" charset="0"/>
              </a:rPr>
              <a:t>&gt; </a:t>
            </a:r>
            <a:r>
              <a:rPr lang="pl-PL" dirty="0">
                <a:latin typeface="Consolas" panose="020B0609020204030204" pitchFamily="49" charset="0"/>
                <a:cs typeface="Consolas" panose="020B0609020204030204" pitchFamily="49" charset="0"/>
              </a:rPr>
              <a:t>	</a:t>
            </a: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dependency</a:t>
            </a:r>
            <a:r>
              <a:rPr lang="de-DE" dirty="0">
                <a:latin typeface="Consolas" panose="020B0609020204030204" pitchFamily="49" charset="0"/>
                <a:cs typeface="Consolas" panose="020B0609020204030204" pitchFamily="49" charset="0"/>
              </a:rPr>
              <a:t>&gt;</a:t>
            </a:r>
            <a:endParaRPr lang="pl-PL" dirty="0">
              <a:latin typeface="Consolas" panose="020B0609020204030204" pitchFamily="49" charset="0"/>
              <a:cs typeface="Consolas" panose="020B0609020204030204" pitchFamily="49" charset="0"/>
            </a:endParaRPr>
          </a:p>
          <a:p>
            <a:endParaRPr lang="pl-PL" dirty="0"/>
          </a:p>
          <a:p>
            <a:r>
              <a:rPr lang="pl-PL" dirty="0"/>
              <a:t>2. Pozwól springowi na generowanie AOP proxy poprzez dodanie konfiguracji</a:t>
            </a:r>
          </a:p>
          <a:p>
            <a:pPr marL="514350" indent="-514350">
              <a:buFont typeface="+mj-lt"/>
              <a:buAutoNum type="arabicPeriod"/>
            </a:pPr>
            <a:endParaRPr lang="pl-PL" dirty="0"/>
          </a:p>
          <a:p>
            <a:r>
              <a:rPr lang="pl-PL" dirty="0"/>
              <a:t>	</a:t>
            </a:r>
            <a:r>
              <a:rPr lang="de-DE" dirty="0">
                <a:latin typeface="Consolas" panose="020B0609020204030204" pitchFamily="49" charset="0"/>
                <a:cs typeface="Consolas" panose="020B0609020204030204" pitchFamily="49" charset="0"/>
              </a:rPr>
              <a:t>@</a:t>
            </a:r>
            <a:r>
              <a:rPr lang="de-DE" dirty="0" err="1">
                <a:latin typeface="Consolas" panose="020B0609020204030204" pitchFamily="49" charset="0"/>
                <a:cs typeface="Consolas" panose="020B0609020204030204" pitchFamily="49" charset="0"/>
              </a:rPr>
              <a:t>Configuration</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de-DE" b="1" dirty="0">
                <a:latin typeface="Consolas" panose="020B0609020204030204" pitchFamily="49" charset="0"/>
                <a:cs typeface="Consolas" panose="020B0609020204030204" pitchFamily="49" charset="0"/>
              </a:rPr>
              <a:t>@</a:t>
            </a:r>
            <a:r>
              <a:rPr lang="de-DE" b="1" dirty="0" err="1">
                <a:latin typeface="Consolas" panose="020B0609020204030204" pitchFamily="49" charset="0"/>
                <a:cs typeface="Consolas" panose="020B0609020204030204" pitchFamily="49" charset="0"/>
              </a:rPr>
              <a:t>EnableAspectJAutoProxy</a:t>
            </a:r>
            <a:r>
              <a:rPr lang="de-DE" b="1" dirty="0">
                <a:latin typeface="Consolas" panose="020B0609020204030204" pitchFamily="49" charset="0"/>
                <a:cs typeface="Consolas" panose="020B0609020204030204" pitchFamily="49" charset="0"/>
              </a:rPr>
              <a:t> </a:t>
            </a:r>
            <a:endParaRPr lang="pl-PL" b="1"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public</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class</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ApplicationConfiguration</a:t>
            </a:r>
            <a:r>
              <a:rPr lang="de-DE" dirty="0">
                <a:latin typeface="Consolas" panose="020B0609020204030204" pitchFamily="49" charset="0"/>
                <a:cs typeface="Consolas" panose="020B0609020204030204" pitchFamily="49" charset="0"/>
              </a:rPr>
              <a:t> { </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a:t>
            </a:r>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46</a:t>
            </a:fld>
            <a:endParaRPr lang="en-US" dirty="0"/>
          </a:p>
        </p:txBody>
      </p:sp>
    </p:spTree>
    <p:custDataLst>
      <p:tags r:id="rId1"/>
    </p:custDataLst>
    <p:extLst>
      <p:ext uri="{BB962C8B-B14F-4D97-AF65-F5344CB8AC3E}">
        <p14:creationId xmlns:p14="http://schemas.microsoft.com/office/powerpoint/2010/main" val="680524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99178217-9D66-48F6-B5E9-4FA3DBED34E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Przykład</a:t>
            </a:r>
            <a:endParaRPr lang="de-DE" dirty="0"/>
          </a:p>
        </p:txBody>
      </p:sp>
      <p:sp>
        <p:nvSpPr>
          <p:cNvPr id="3" name="Text Placeholder 2"/>
          <p:cNvSpPr>
            <a:spLocks noGrp="1"/>
          </p:cNvSpPr>
          <p:nvPr>
            <p:ph type="body" sz="quarter" idx="13"/>
          </p:nvPr>
        </p:nvSpPr>
        <p:spPr/>
        <p:txBody>
          <a:bodyPr/>
          <a:lstStyle/>
          <a:p>
            <a:r>
              <a:rPr lang="pl-PL" dirty="0"/>
              <a:t>Dla przykładu informowanie o wywołaniu metody getName()</a:t>
            </a:r>
          </a:p>
          <a:p>
            <a:endParaRPr lang="pl-PL" dirty="0"/>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47</a:t>
            </a:fld>
            <a:endParaRPr lang="en-US" dirty="0"/>
          </a:p>
        </p:txBody>
      </p:sp>
      <p:pic>
        <p:nvPicPr>
          <p:cNvPr id="9" name="Picture 8">
            <a:extLst>
              <a:ext uri="{FF2B5EF4-FFF2-40B4-BE49-F238E27FC236}">
                <a16:creationId xmlns:a16="http://schemas.microsoft.com/office/drawing/2014/main" id="{6D8FC0A5-1AF1-4F20-96BD-55EC91C2A5E9}"/>
              </a:ext>
            </a:extLst>
          </p:cNvPr>
          <p:cNvPicPr>
            <a:picLocks noChangeAspect="1"/>
          </p:cNvPicPr>
          <p:nvPr/>
        </p:nvPicPr>
        <p:blipFill rotWithShape="1">
          <a:blip r:embed="rId3"/>
          <a:srcRect b="5351"/>
          <a:stretch/>
        </p:blipFill>
        <p:spPr>
          <a:xfrm>
            <a:off x="2537916" y="1675415"/>
            <a:ext cx="7116168" cy="4273865"/>
          </a:xfrm>
          <a:prstGeom prst="rect">
            <a:avLst/>
          </a:prstGeom>
        </p:spPr>
      </p:pic>
    </p:spTree>
    <p:custDataLst>
      <p:tags r:id="rId1"/>
    </p:custDataLst>
    <p:extLst>
      <p:ext uri="{BB962C8B-B14F-4D97-AF65-F5344CB8AC3E}">
        <p14:creationId xmlns:p14="http://schemas.microsoft.com/office/powerpoint/2010/main" val="551380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31053621-DFC3-4FAC-8E9E-101402EAF66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1" name="Title 10"/>
          <p:cNvSpPr>
            <a:spLocks noGrp="1"/>
          </p:cNvSpPr>
          <p:nvPr>
            <p:ph type="title"/>
          </p:nvPr>
        </p:nvSpPr>
        <p:spPr>
          <a:xfrm>
            <a:off x="407988" y="404813"/>
            <a:ext cx="11016604" cy="5832499"/>
          </a:xfrm>
        </p:spPr>
        <p:txBody>
          <a:bodyPr/>
          <a:lstStyle/>
          <a:p>
            <a:pPr algn="ctr"/>
            <a:br>
              <a:rPr lang="pl-PL" sz="4000" dirty="0"/>
            </a:br>
            <a:br>
              <a:rPr lang="pl-PL" sz="4000" dirty="0"/>
            </a:br>
            <a:br>
              <a:rPr lang="pl-PL" sz="4000" dirty="0"/>
            </a:br>
            <a:br>
              <a:rPr lang="pl-PL" sz="4000" dirty="0"/>
            </a:br>
            <a:br>
              <a:rPr lang="pl-PL" sz="4000" dirty="0"/>
            </a:br>
            <a:r>
              <a:rPr lang="pl-PL" sz="4000" dirty="0"/>
              <a:t>Spring Email </a:t>
            </a:r>
            <a:endParaRPr lang="de-DE" sz="4000" dirty="0"/>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48</a:t>
            </a:fld>
            <a:endParaRPr lang="en-US" dirty="0"/>
          </a:p>
        </p:txBody>
      </p:sp>
    </p:spTree>
    <p:custDataLst>
      <p:tags r:id="rId1"/>
    </p:custDataLst>
    <p:extLst>
      <p:ext uri="{BB962C8B-B14F-4D97-AF65-F5344CB8AC3E}">
        <p14:creationId xmlns:p14="http://schemas.microsoft.com/office/powerpoint/2010/main" val="453829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6AE375A6-8726-4F8D-9569-69F7520D904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Email</a:t>
            </a:r>
            <a:endParaRPr lang="de-DE" dirty="0"/>
          </a:p>
        </p:txBody>
      </p:sp>
      <p:sp>
        <p:nvSpPr>
          <p:cNvPr id="3" name="Text Placeholder 2"/>
          <p:cNvSpPr>
            <a:spLocks noGrp="1"/>
          </p:cNvSpPr>
          <p:nvPr>
            <p:ph type="body" sz="quarter" idx="13"/>
          </p:nvPr>
        </p:nvSpPr>
        <p:spPr/>
        <p:txBody>
          <a:bodyPr/>
          <a:lstStyle/>
          <a:p>
            <a:pPr>
              <a:lnSpc>
                <a:spcPct val="150000"/>
              </a:lnSpc>
            </a:pPr>
            <a:r>
              <a:rPr lang="pl-PL" sz="1800" dirty="0"/>
              <a:t>Zapewnia wsparcie dla obsługi wiadomości email</a:t>
            </a:r>
          </a:p>
          <a:p>
            <a:endParaRPr lang="pl-PL" dirty="0"/>
          </a:p>
          <a:p>
            <a:pPr>
              <a:lnSpc>
                <a:spcPct val="150000"/>
              </a:lnSpc>
            </a:pPr>
            <a:r>
              <a:rPr lang="pl-PL" dirty="0"/>
              <a:t>Jest oddzielnym modułem w ramach Spring Framework</a:t>
            </a:r>
          </a:p>
          <a:p>
            <a:endParaRPr lang="pl-PL" dirty="0"/>
          </a:p>
          <a:p>
            <a:pPr marL="285750" indent="-285750">
              <a:lnSpc>
                <a:spcPct val="150000"/>
              </a:lnSpc>
              <a:buFont typeface="Courier New" panose="02070309020205020404" pitchFamily="49" charset="0"/>
              <a:buChar char="o"/>
            </a:pPr>
            <a:r>
              <a:rPr lang="pl-PL" dirty="0"/>
              <a:t>Wysłanie maila z metody wymaga wstrzyknięcia beana </a:t>
            </a:r>
            <a:r>
              <a:rPr lang="pl-PL" b="1" dirty="0"/>
              <a:t>JavaMailSender </a:t>
            </a:r>
            <a:r>
              <a:rPr lang="pl-PL" dirty="0"/>
              <a:t>i wywołaniu na nim metody </a:t>
            </a:r>
            <a:r>
              <a:rPr lang="pl-PL" b="1" dirty="0"/>
              <a:t>send(...)</a:t>
            </a:r>
            <a:r>
              <a:rPr lang="pl-PL" dirty="0"/>
              <a:t> przekazując stworzony obiekt typu </a:t>
            </a:r>
            <a:r>
              <a:rPr lang="pl-PL" b="1" dirty="0"/>
              <a:t>SimpleMailMessage</a:t>
            </a:r>
            <a:r>
              <a:rPr lang="pl-PL" dirty="0"/>
              <a:t>, pozwalającego na określenie m.in.: tematu, odbiorcy i tekstu wiadomości lub </a:t>
            </a:r>
            <a:r>
              <a:rPr lang="pl-PL" b="1" dirty="0"/>
              <a:t>MimeMessage</a:t>
            </a:r>
            <a:r>
              <a:rPr lang="pl-PL" dirty="0"/>
              <a:t> dającego również możliwość wysłania załączników</a:t>
            </a:r>
            <a:endParaRPr lang="pl-PL" b="1" dirty="0"/>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49</a:t>
            </a:fld>
            <a:endParaRPr lang="en-US" dirty="0"/>
          </a:p>
        </p:txBody>
      </p:sp>
    </p:spTree>
    <p:custDataLst>
      <p:tags r:id="rId1"/>
    </p:custDataLst>
    <p:extLst>
      <p:ext uri="{BB962C8B-B14F-4D97-AF65-F5344CB8AC3E}">
        <p14:creationId xmlns:p14="http://schemas.microsoft.com/office/powerpoint/2010/main" val="197257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F124A28C-175A-4A71-9BEA-EC3081AE886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znaleźć samochód po jego identyfikatorze?</a:t>
            </a:r>
            <a:endParaRPr lang="de-DE" dirty="0"/>
          </a:p>
        </p:txBody>
      </p:sp>
      <p:sp>
        <p:nvSpPr>
          <p:cNvPr id="9" name="Text Placeholder 8"/>
          <p:cNvSpPr>
            <a:spLocks noGrp="1"/>
          </p:cNvSpPr>
          <p:nvPr>
            <p:ph type="body" sz="quarter" idx="13"/>
          </p:nvPr>
        </p:nvSpPr>
        <p:spPr>
          <a:xfrm>
            <a:off x="407988" y="1682886"/>
            <a:ext cx="11714912" cy="4770302"/>
          </a:xfrm>
        </p:spPr>
        <p:txBody>
          <a:bodyPr numCol="2"/>
          <a:lstStyle/>
          <a:p>
            <a:endParaRPr lang="pl-PL" sz="1100" dirty="0">
              <a:solidFill>
                <a:schemeClr val="accent3">
                  <a:lumMod val="75000"/>
                  <a:lumOff val="25000"/>
                </a:schemeClr>
              </a:solidFill>
              <a:latin typeface="Consolas" panose="020B0609020204030204" pitchFamily="49" charset="0"/>
              <a:cs typeface="Consolas" panose="020B0609020204030204" pitchFamily="49" charset="0"/>
            </a:endParaRPr>
          </a:p>
          <a:p>
            <a:r>
              <a:rPr lang="de-DE" sz="1100" dirty="0" err="1">
                <a:solidFill>
                  <a:schemeClr val="accent3">
                    <a:lumMod val="75000"/>
                    <a:lumOff val="25000"/>
                  </a:schemeClr>
                </a:solidFill>
                <a:latin typeface="Consolas" panose="020B0609020204030204" pitchFamily="49" charset="0"/>
                <a:cs typeface="Consolas" panose="020B0609020204030204" pitchFamily="49" charset="0"/>
              </a:rPr>
              <a:t>public</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class</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CarRepository</a:t>
            </a:r>
            <a:r>
              <a:rPr lang="de-DE" sz="1100" dirty="0">
                <a:latin typeface="Consolas" panose="020B0609020204030204" pitchFamily="49" charset="0"/>
                <a:cs typeface="Consolas" panose="020B0609020204030204" pitchFamily="49" charset="0"/>
              </a:rPr>
              <a:t> {</a:t>
            </a:r>
          </a:p>
          <a:p>
            <a:r>
              <a:rPr lang="de-DE" sz="1100" dirty="0">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public</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Car </a:t>
            </a:r>
            <a:r>
              <a:rPr lang="de-DE" sz="1100" dirty="0" err="1">
                <a:latin typeface="Consolas" panose="020B0609020204030204" pitchFamily="49" charset="0"/>
                <a:cs typeface="Consolas" panose="020B0609020204030204" pitchFamily="49" charset="0"/>
              </a:rPr>
              <a:t>getById</a:t>
            </a:r>
            <a:r>
              <a:rPr lang="de-DE" sz="1100" dirty="0">
                <a:latin typeface="Consolas" panose="020B0609020204030204" pitchFamily="49" charset="0"/>
                <a:cs typeface="Consolas" panose="020B0609020204030204" pitchFamily="49" charset="0"/>
              </a:rPr>
              <a:t>(Long </a:t>
            </a:r>
            <a:r>
              <a:rPr lang="de-DE" sz="1100" dirty="0" err="1">
                <a:latin typeface="Consolas" panose="020B0609020204030204" pitchFamily="49" charset="0"/>
                <a:cs typeface="Consolas" panose="020B0609020204030204" pitchFamily="49" charset="0"/>
              </a:rPr>
              <a:t>id</a:t>
            </a:r>
            <a:r>
              <a:rPr lang="de-DE" sz="1100" dirty="0">
                <a:latin typeface="Consolas" panose="020B0609020204030204" pitchFamily="49" charset="0"/>
                <a:cs typeface="Consolas" panose="020B0609020204030204" pitchFamily="49" charset="0"/>
              </a:rPr>
              <a:t>) {</a:t>
            </a:r>
            <a:endParaRPr lang="pl-PL" sz="1100" dirty="0">
              <a:latin typeface="Consolas" panose="020B0609020204030204" pitchFamily="49" charset="0"/>
              <a:cs typeface="Consolas" panose="020B0609020204030204" pitchFamily="49" charset="0"/>
            </a:endParaRPr>
          </a:p>
          <a:p>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String </a:t>
            </a:r>
            <a:r>
              <a:rPr lang="de-DE" sz="1100" dirty="0" err="1">
                <a:latin typeface="Consolas" panose="020B0609020204030204" pitchFamily="49" charset="0"/>
                <a:cs typeface="Consolas" panose="020B0609020204030204" pitchFamily="49" charset="0"/>
              </a:rPr>
              <a:t>sql</a:t>
            </a:r>
            <a:r>
              <a:rPr lang="de-DE" sz="1100" dirty="0">
                <a:latin typeface="Consolas" panose="020B0609020204030204" pitchFamily="49" charset="0"/>
                <a:cs typeface="Consolas" panose="020B0609020204030204" pitchFamily="49" charset="0"/>
              </a:rPr>
              <a:t> = "</a:t>
            </a:r>
            <a:r>
              <a:rPr lang="de-DE" sz="1100" dirty="0" err="1">
                <a:latin typeface="Consolas" panose="020B0609020204030204" pitchFamily="49" charset="0"/>
                <a:cs typeface="Consolas" panose="020B0609020204030204" pitchFamily="49" charset="0"/>
              </a:rPr>
              <a:t>select</a:t>
            </a:r>
            <a:r>
              <a:rPr lang="de-DE" sz="1100" dirty="0">
                <a:latin typeface="Consolas" panose="020B0609020204030204" pitchFamily="49" charset="0"/>
                <a:cs typeface="Consolas" panose="020B0609020204030204" pitchFamily="49" charset="0"/>
              </a:rPr>
              <a:t> * </a:t>
            </a:r>
            <a:r>
              <a:rPr lang="de-DE" sz="1100" dirty="0" err="1">
                <a:latin typeface="Consolas" panose="020B0609020204030204" pitchFamily="49" charset="0"/>
                <a:cs typeface="Consolas" panose="020B0609020204030204" pitchFamily="49" charset="0"/>
              </a:rPr>
              <a:t>from</a:t>
            </a:r>
            <a:r>
              <a:rPr lang="de-DE" sz="1100" dirty="0">
                <a:latin typeface="Consolas" panose="020B0609020204030204" pitchFamily="49" charset="0"/>
                <a:cs typeface="Consolas" panose="020B0609020204030204" pitchFamily="49" charset="0"/>
              </a:rPr>
              <a:t> CAR </a:t>
            </a:r>
            <a:r>
              <a:rPr lang="de-DE" sz="1100" dirty="0" err="1">
                <a:latin typeface="Consolas" panose="020B0609020204030204" pitchFamily="49" charset="0"/>
                <a:cs typeface="Consolas" panose="020B0609020204030204" pitchFamily="49" charset="0"/>
              </a:rPr>
              <a:t>where</a:t>
            </a:r>
            <a:r>
              <a:rPr lang="de-DE" sz="1100" dirty="0">
                <a:latin typeface="Consolas" panose="020B0609020204030204" pitchFamily="49" charset="0"/>
                <a:cs typeface="Consolas" panose="020B0609020204030204" pitchFamily="49" charset="0"/>
              </a:rPr>
              <a:t> ID = ?";</a:t>
            </a:r>
          </a:p>
          <a:p>
            <a:r>
              <a:rPr lang="de-DE" sz="1100" dirty="0">
                <a:latin typeface="Consolas" panose="020B0609020204030204" pitchFamily="49" charset="0"/>
                <a:cs typeface="Consolas" panose="020B0609020204030204" pitchFamily="49" charset="0"/>
              </a:rPr>
              <a:t>        Connection </a:t>
            </a:r>
            <a:r>
              <a:rPr lang="de-DE" sz="1100" dirty="0" err="1">
                <a:latin typeface="Consolas" panose="020B0609020204030204" pitchFamily="49" charset="0"/>
                <a:cs typeface="Consolas" panose="020B0609020204030204" pitchFamily="49" charset="0"/>
              </a:rPr>
              <a:t>connection</a:t>
            </a:r>
            <a:r>
              <a:rPr lang="de-DE" sz="1100" dirty="0">
                <a:latin typeface="Consolas" panose="020B0609020204030204" pitchFamily="49" charset="0"/>
                <a:cs typeface="Consolas" panose="020B0609020204030204" pitchFamily="49" charset="0"/>
              </a:rPr>
              <a:t> = </a:t>
            </a:r>
            <a:r>
              <a:rPr lang="de-DE" sz="1100" dirty="0">
                <a:solidFill>
                  <a:schemeClr val="accent3">
                    <a:lumMod val="75000"/>
                    <a:lumOff val="25000"/>
                  </a:schemeClr>
                </a:solidFill>
                <a:latin typeface="Consolas" panose="020B0609020204030204" pitchFamily="49" charset="0"/>
                <a:cs typeface="Consolas" panose="020B0609020204030204" pitchFamily="49" charset="0"/>
              </a:rPr>
              <a:t>null</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PreparedStatement</a:t>
            </a:r>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statement</a:t>
            </a:r>
            <a:r>
              <a:rPr lang="de-DE" sz="1100" dirty="0">
                <a:latin typeface="Consolas" panose="020B0609020204030204" pitchFamily="49" charset="0"/>
                <a:cs typeface="Consolas" panose="020B0609020204030204" pitchFamily="49" charset="0"/>
              </a:rPr>
              <a:t> = </a:t>
            </a:r>
            <a:r>
              <a:rPr lang="de-DE" sz="1100" dirty="0">
                <a:solidFill>
                  <a:schemeClr val="accent3">
                    <a:lumMod val="75000"/>
                    <a:lumOff val="25000"/>
                  </a:schemeClr>
                </a:solidFill>
                <a:latin typeface="Consolas" panose="020B0609020204030204" pitchFamily="49" charset="0"/>
                <a:cs typeface="Consolas" panose="020B0609020204030204" pitchFamily="49" charset="0"/>
              </a:rPr>
              <a:t>null</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ResultSet</a:t>
            </a:r>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rs</a:t>
            </a:r>
            <a:r>
              <a:rPr lang="de-DE" sz="1100" dirty="0">
                <a:latin typeface="Consolas" panose="020B0609020204030204" pitchFamily="49" charset="0"/>
                <a:cs typeface="Consolas" panose="020B0609020204030204" pitchFamily="49" charset="0"/>
              </a:rPr>
              <a:t> = </a:t>
            </a:r>
            <a:r>
              <a:rPr lang="de-DE" sz="1100" dirty="0">
                <a:solidFill>
                  <a:schemeClr val="accent3">
                    <a:lumMod val="75000"/>
                    <a:lumOff val="25000"/>
                  </a:schemeClr>
                </a:solidFill>
                <a:latin typeface="Consolas" panose="020B0609020204030204" pitchFamily="49" charset="0"/>
                <a:cs typeface="Consolas" panose="020B0609020204030204" pitchFamily="49" charset="0"/>
              </a:rPr>
              <a:t>null</a:t>
            </a:r>
            <a:r>
              <a:rPr lang="de-DE" sz="1100" dirty="0">
                <a:latin typeface="Consolas" panose="020B0609020204030204" pitchFamily="49" charset="0"/>
                <a:cs typeface="Consolas" panose="020B0609020204030204" pitchFamily="49" charset="0"/>
              </a:rPr>
              <a:t>;</a:t>
            </a:r>
            <a:endParaRPr lang="pl-PL" sz="1100" dirty="0">
              <a:solidFill>
                <a:schemeClr val="accent3">
                  <a:lumMod val="75000"/>
                  <a:lumOff val="25000"/>
                </a:schemeClr>
              </a:solidFill>
              <a:latin typeface="Consolas" panose="020B0609020204030204" pitchFamily="49" charset="0"/>
              <a:cs typeface="Consolas" panose="020B0609020204030204" pitchFamily="49" charset="0"/>
            </a:endParaRPr>
          </a:p>
          <a:p>
            <a:r>
              <a:rPr lang="pl-PL"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try</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connection</a:t>
            </a:r>
            <a:r>
              <a:rPr lang="de-DE" sz="1100" dirty="0">
                <a:latin typeface="Consolas" panose="020B0609020204030204" pitchFamily="49" charset="0"/>
                <a:cs typeface="Consolas" panose="020B0609020204030204" pitchFamily="49" charset="0"/>
              </a:rPr>
              <a:t> =</a:t>
            </a:r>
            <a:r>
              <a:rPr lang="pl-PL"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DriverManager.getConnection</a:t>
            </a:r>
            <a:r>
              <a:rPr lang="de-DE" sz="1100" dirty="0">
                <a:latin typeface="Consolas" panose="020B0609020204030204" pitchFamily="49" charset="0"/>
                <a:cs typeface="Consolas" panose="020B0609020204030204" pitchFamily="49" charset="0"/>
              </a:rPr>
              <a:t>("localhost:1521/</a:t>
            </a:r>
            <a:r>
              <a:rPr lang="de-DE" sz="1100" dirty="0" err="1">
                <a:latin typeface="Consolas" panose="020B0609020204030204" pitchFamily="49" charset="0"/>
                <a:cs typeface="Consolas" panose="020B0609020204030204" pitchFamily="49" charset="0"/>
              </a:rPr>
              <a:t>car</a:t>
            </a:r>
            <a:r>
              <a:rPr lang="de-DE" sz="1100" dirty="0">
                <a:latin typeface="Consolas" panose="020B0609020204030204" pitchFamily="49" charset="0"/>
                <a:cs typeface="Consolas" panose="020B0609020204030204" pitchFamily="49" charset="0"/>
              </a:rPr>
              <a:t>");</a:t>
            </a:r>
            <a:endParaRPr lang="pl-PL" sz="1100" dirty="0">
              <a:latin typeface="Consolas" panose="020B0609020204030204" pitchFamily="49" charset="0"/>
              <a:cs typeface="Consolas" panose="020B0609020204030204" pitchFamily="49" charset="0"/>
            </a:endParaRPr>
          </a:p>
          <a:p>
            <a:r>
              <a:rPr lang="pl-PL"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statement</a:t>
            </a:r>
            <a:r>
              <a:rPr lang="de-DE" sz="1100" dirty="0">
                <a:latin typeface="Consolas" panose="020B0609020204030204" pitchFamily="49" charset="0"/>
                <a:cs typeface="Consolas" panose="020B0609020204030204" pitchFamily="49" charset="0"/>
              </a:rPr>
              <a:t> = </a:t>
            </a:r>
            <a:r>
              <a:rPr lang="de-DE" sz="1100" dirty="0" err="1">
                <a:latin typeface="Consolas" panose="020B0609020204030204" pitchFamily="49" charset="0"/>
                <a:cs typeface="Consolas" panose="020B0609020204030204" pitchFamily="49" charset="0"/>
              </a:rPr>
              <a:t>connection.prepareStatement</a:t>
            </a:r>
            <a:r>
              <a:rPr lang="de-DE" sz="1100" dirty="0">
                <a:latin typeface="Consolas" panose="020B0609020204030204" pitchFamily="49" charset="0"/>
                <a:cs typeface="Consolas" panose="020B0609020204030204" pitchFamily="49" charset="0"/>
              </a:rPr>
              <a:t>(</a:t>
            </a:r>
            <a:r>
              <a:rPr lang="de-DE" sz="1100" dirty="0" err="1">
                <a:latin typeface="Consolas" panose="020B0609020204030204" pitchFamily="49" charset="0"/>
                <a:cs typeface="Consolas" panose="020B0609020204030204" pitchFamily="49" charset="0"/>
              </a:rPr>
              <a:t>sql</a:t>
            </a:r>
            <a:r>
              <a:rPr lang="de-DE" sz="1100" dirty="0">
                <a:latin typeface="Consolas" panose="020B0609020204030204" pitchFamily="49" charset="0"/>
                <a:cs typeface="Consolas" panose="020B0609020204030204" pitchFamily="49" charset="0"/>
              </a:rPr>
              <a:t>);</a:t>
            </a:r>
            <a:endParaRPr lang="pl-PL" sz="1100" dirty="0">
              <a:latin typeface="Consolas" panose="020B0609020204030204" pitchFamily="49" charset="0"/>
              <a:cs typeface="Consolas" panose="020B0609020204030204" pitchFamily="49" charset="0"/>
            </a:endParaRPr>
          </a:p>
          <a:p>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statement.setLong</a:t>
            </a:r>
            <a:r>
              <a:rPr lang="de-DE" sz="1100" dirty="0">
                <a:latin typeface="Consolas" panose="020B0609020204030204" pitchFamily="49" charset="0"/>
                <a:cs typeface="Consolas" panose="020B0609020204030204" pitchFamily="49" charset="0"/>
              </a:rPr>
              <a:t>(1, </a:t>
            </a:r>
            <a:r>
              <a:rPr lang="de-DE" sz="1100" dirty="0" err="1">
                <a:latin typeface="Consolas" panose="020B0609020204030204" pitchFamily="49" charset="0"/>
                <a:cs typeface="Consolas" panose="020B0609020204030204" pitchFamily="49" charset="0"/>
              </a:rPr>
              <a:t>id</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rs</a:t>
            </a:r>
            <a:r>
              <a:rPr lang="de-DE" sz="1100" dirty="0">
                <a:latin typeface="Consolas" panose="020B0609020204030204" pitchFamily="49" charset="0"/>
                <a:cs typeface="Consolas" panose="020B0609020204030204" pitchFamily="49" charset="0"/>
              </a:rPr>
              <a:t> = </a:t>
            </a:r>
            <a:r>
              <a:rPr lang="de-DE" sz="1100" dirty="0" err="1">
                <a:latin typeface="Consolas" panose="020B0609020204030204" pitchFamily="49" charset="0"/>
                <a:cs typeface="Consolas" panose="020B0609020204030204" pitchFamily="49" charset="0"/>
              </a:rPr>
              <a:t>statement.executeQuery</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if</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a:t>
            </a:r>
            <a:r>
              <a:rPr lang="de-DE" sz="1100" dirty="0" err="1">
                <a:latin typeface="Consolas" panose="020B0609020204030204" pitchFamily="49" charset="0"/>
                <a:cs typeface="Consolas" panose="020B0609020204030204" pitchFamily="49" charset="0"/>
              </a:rPr>
              <a:t>rs.next</a:t>
            </a:r>
            <a:r>
              <a:rPr lang="de-DE" sz="1100" dirty="0">
                <a:latin typeface="Consolas" panose="020B0609020204030204" pitchFamily="49" charset="0"/>
                <a:cs typeface="Consolas" panose="020B0609020204030204" pitchFamily="49" charset="0"/>
              </a:rPr>
              <a:t>()) {</a:t>
            </a:r>
          </a:p>
          <a:p>
            <a:r>
              <a:rPr lang="de-DE" sz="1100" dirty="0">
                <a:latin typeface="Consolas" panose="020B0609020204030204" pitchFamily="49" charset="0"/>
                <a:cs typeface="Consolas" panose="020B0609020204030204" pitchFamily="49" charset="0"/>
              </a:rPr>
              <a:t>                Car </a:t>
            </a:r>
            <a:r>
              <a:rPr lang="de-DE" sz="1100" dirty="0" err="1">
                <a:latin typeface="Consolas" panose="020B0609020204030204" pitchFamily="49" charset="0"/>
                <a:cs typeface="Consolas" panose="020B0609020204030204" pitchFamily="49" charset="0"/>
              </a:rPr>
              <a:t>car</a:t>
            </a:r>
            <a:r>
              <a:rPr lang="de-DE" sz="1100" dirty="0">
                <a:latin typeface="Consolas" panose="020B0609020204030204" pitchFamily="49" charset="0"/>
                <a:cs typeface="Consolas" panose="020B0609020204030204" pitchFamily="49" charset="0"/>
              </a:rPr>
              <a:t> =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new</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Car();</a:t>
            </a:r>
          </a:p>
          <a:p>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car.setMake</a:t>
            </a:r>
            <a:r>
              <a:rPr lang="de-DE" sz="1100" dirty="0">
                <a:latin typeface="Consolas" panose="020B0609020204030204" pitchFamily="49" charset="0"/>
                <a:cs typeface="Consolas" panose="020B0609020204030204" pitchFamily="49" charset="0"/>
              </a:rPr>
              <a:t>(</a:t>
            </a:r>
            <a:r>
              <a:rPr lang="de-DE" sz="1100" dirty="0" err="1">
                <a:latin typeface="Consolas" panose="020B0609020204030204" pitchFamily="49" charset="0"/>
                <a:cs typeface="Consolas" panose="020B0609020204030204" pitchFamily="49" charset="0"/>
              </a:rPr>
              <a:t>rs.getString</a:t>
            </a:r>
            <a:r>
              <a:rPr lang="de-DE" sz="1100" dirty="0">
                <a:latin typeface="Consolas" panose="020B0609020204030204" pitchFamily="49" charset="0"/>
                <a:cs typeface="Consolas" panose="020B0609020204030204" pitchFamily="49" charset="0"/>
              </a:rPr>
              <a:t>(1));</a:t>
            </a:r>
          </a:p>
          <a:p>
            <a:r>
              <a:rPr lang="de-DE" sz="1100" dirty="0">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return</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car</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            }</a:t>
            </a:r>
            <a:endParaRPr lang="pl-PL" sz="1100" dirty="0">
              <a:latin typeface="Consolas" panose="020B0609020204030204" pitchFamily="49" charset="0"/>
              <a:cs typeface="Consolas" panose="020B0609020204030204" pitchFamily="49" charset="0"/>
            </a:endParaRPr>
          </a:p>
          <a:p>
            <a:r>
              <a:rPr lang="pl-PL" sz="1100" dirty="0">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return</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null;</a:t>
            </a:r>
            <a:endParaRPr lang="pl-PL" sz="1100" dirty="0">
              <a:latin typeface="Consolas" panose="020B0609020204030204" pitchFamily="49" charset="0"/>
              <a:cs typeface="Consolas" panose="020B0609020204030204" pitchFamily="49" charset="0"/>
            </a:endParaRPr>
          </a:p>
          <a:p>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a:t>
            </a:r>
            <a:r>
              <a:rPr lang="de-DE" sz="1100" dirty="0">
                <a:solidFill>
                  <a:schemeClr val="accent3">
                    <a:lumMod val="75000"/>
                    <a:lumOff val="25000"/>
                  </a:schemeClr>
                </a:solidFill>
                <a:latin typeface="Consolas" panose="020B0609020204030204" pitchFamily="49" charset="0"/>
                <a:cs typeface="Consolas" panose="020B0609020204030204" pitchFamily="49" charset="0"/>
              </a:rPr>
              <a:t>catch</a:t>
            </a:r>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SQLException</a:t>
            </a:r>
            <a:r>
              <a:rPr lang="de-DE" sz="1100" dirty="0">
                <a:latin typeface="Consolas" panose="020B0609020204030204" pitchFamily="49" charset="0"/>
                <a:cs typeface="Consolas" panose="020B0609020204030204" pitchFamily="49" charset="0"/>
              </a:rPr>
              <a:t> ex) { </a:t>
            </a:r>
            <a:r>
              <a:rPr lang="de-DE" sz="1100" dirty="0" err="1">
                <a:latin typeface="Consolas" panose="020B0609020204030204" pitchFamily="49" charset="0"/>
                <a:cs typeface="Consolas" panose="020B0609020204030204" pitchFamily="49" charset="0"/>
              </a:rPr>
              <a:t>ex.printStackTrace</a:t>
            </a:r>
            <a:r>
              <a:rPr lang="de-DE" sz="1100" dirty="0">
                <a:latin typeface="Consolas" panose="020B0609020204030204" pitchFamily="49" charset="0"/>
                <a:cs typeface="Consolas" panose="020B0609020204030204" pitchFamily="49" charset="0"/>
              </a:rPr>
              <a:t>();</a:t>
            </a:r>
            <a:r>
              <a:rPr lang="pl-PL" sz="1100" dirty="0">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return</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null;} </a:t>
            </a:r>
            <a:endParaRPr lang="pl-PL" sz="1100" dirty="0">
              <a:latin typeface="Consolas" panose="020B0609020204030204" pitchFamily="49" charset="0"/>
              <a:cs typeface="Consolas" panose="020B0609020204030204" pitchFamily="49" charset="0"/>
            </a:endParaRPr>
          </a:p>
          <a:p>
            <a:r>
              <a:rPr lang="pl-PL" sz="1100" dirty="0">
                <a:latin typeface="Consolas" panose="020B0609020204030204" pitchFamily="49" charset="0"/>
                <a:cs typeface="Consolas" panose="020B0609020204030204" pitchFamily="49" charset="0"/>
              </a:rPr>
              <a:t>       </a:t>
            </a:r>
          </a:p>
          <a:p>
            <a:r>
              <a:rPr lang="pl-PL"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finally</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a:t>
            </a:r>
            <a:endParaRPr lang="pl-PL" sz="1100" dirty="0">
              <a:latin typeface="Consolas" panose="020B0609020204030204" pitchFamily="49" charset="0"/>
              <a:cs typeface="Consolas" panose="020B0609020204030204" pitchFamily="49" charset="0"/>
            </a:endParaRPr>
          </a:p>
          <a:p>
            <a:r>
              <a:rPr lang="pl-PL"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try</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          </a:t>
            </a:r>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a:t>
            </a:r>
            <a:r>
              <a:rPr lang="de-DE" sz="1100" dirty="0" err="1">
                <a:solidFill>
                  <a:schemeClr val="accent3">
                    <a:lumMod val="75000"/>
                    <a:lumOff val="25000"/>
                  </a:schemeClr>
                </a:solidFill>
                <a:latin typeface="Consolas" panose="020B0609020204030204" pitchFamily="49" charset="0"/>
                <a:cs typeface="Consolas" panose="020B0609020204030204" pitchFamily="49" charset="0"/>
              </a:rPr>
              <a:t>if</a:t>
            </a:r>
            <a:r>
              <a:rPr lang="de-DE" sz="1100" dirty="0">
                <a:solidFill>
                  <a:schemeClr val="accent3">
                    <a:lumMod val="75000"/>
                    <a:lumOff val="25000"/>
                  </a:schemeClr>
                </a:solidFill>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a:t>
            </a:r>
            <a:r>
              <a:rPr lang="de-DE" sz="1100" dirty="0" err="1">
                <a:latin typeface="Consolas" panose="020B0609020204030204" pitchFamily="49" charset="0"/>
                <a:cs typeface="Consolas" panose="020B0609020204030204" pitchFamily="49" charset="0"/>
              </a:rPr>
              <a:t>rs</a:t>
            </a:r>
            <a:r>
              <a:rPr lang="de-DE" sz="1100" dirty="0">
                <a:latin typeface="Consolas" panose="020B0609020204030204" pitchFamily="49" charset="0"/>
                <a:cs typeface="Consolas" panose="020B0609020204030204" pitchFamily="49" charset="0"/>
              </a:rPr>
              <a:t> != null &amp;&amp; !</a:t>
            </a:r>
            <a:r>
              <a:rPr lang="de-DE" sz="1100" dirty="0" err="1">
                <a:latin typeface="Consolas" panose="020B0609020204030204" pitchFamily="49" charset="0"/>
                <a:cs typeface="Consolas" panose="020B0609020204030204" pitchFamily="49" charset="0"/>
              </a:rPr>
              <a:t>rs.isClosed</a:t>
            </a:r>
            <a:r>
              <a:rPr lang="de-DE" sz="1100" dirty="0">
                <a:latin typeface="Consolas" panose="020B0609020204030204" pitchFamily="49" charset="0"/>
                <a:cs typeface="Consolas" panose="020B0609020204030204" pitchFamily="49" charset="0"/>
              </a:rPr>
              <a:t>()) {</a:t>
            </a:r>
          </a:p>
          <a:p>
            <a:r>
              <a:rPr lang="de-DE" sz="1100" dirty="0">
                <a:latin typeface="Consolas" panose="020B0609020204030204" pitchFamily="49" charset="0"/>
                <a:cs typeface="Consolas" panose="020B0609020204030204" pitchFamily="49" charset="0"/>
              </a:rPr>
              <a:t>               </a:t>
            </a:r>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rs.close</a:t>
            </a:r>
            <a:r>
              <a:rPr lang="de-DE" sz="1100" dirty="0">
                <a:latin typeface="Consolas" panose="020B0609020204030204" pitchFamily="49" charset="0"/>
                <a:cs typeface="Consolas" panose="020B0609020204030204" pitchFamily="49" charset="0"/>
              </a:rPr>
              <a:t>();</a:t>
            </a:r>
          </a:p>
          <a:p>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 </a:t>
            </a:r>
            <a:endParaRPr lang="pl-PL" sz="1100" dirty="0">
              <a:latin typeface="Consolas" panose="020B0609020204030204" pitchFamily="49" charset="0"/>
              <a:cs typeface="Consolas" panose="020B0609020204030204" pitchFamily="49" charset="0"/>
            </a:endParaRPr>
          </a:p>
          <a:p>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a:t>
            </a:r>
            <a:r>
              <a:rPr lang="de-DE" sz="1100" dirty="0">
                <a:solidFill>
                  <a:schemeClr val="accent3">
                    <a:lumMod val="75000"/>
                    <a:lumOff val="25000"/>
                  </a:schemeClr>
                </a:solidFill>
                <a:latin typeface="Consolas" panose="020B0609020204030204" pitchFamily="49" charset="0"/>
                <a:cs typeface="Consolas" panose="020B0609020204030204" pitchFamily="49" charset="0"/>
              </a:rPr>
              <a:t>catch</a:t>
            </a:r>
            <a:r>
              <a:rPr lang="de-DE" sz="1100" dirty="0">
                <a:latin typeface="Consolas" panose="020B0609020204030204" pitchFamily="49" charset="0"/>
                <a:cs typeface="Consolas" panose="020B0609020204030204" pitchFamily="49" charset="0"/>
              </a:rPr>
              <a:t> (</a:t>
            </a:r>
            <a:r>
              <a:rPr lang="de-DE" sz="1100" dirty="0" err="1">
                <a:latin typeface="Consolas" panose="020B0609020204030204" pitchFamily="49" charset="0"/>
                <a:cs typeface="Consolas" panose="020B0609020204030204" pitchFamily="49" charset="0"/>
              </a:rPr>
              <a:t>Exception</a:t>
            </a:r>
            <a:r>
              <a:rPr lang="de-DE" sz="1100" dirty="0">
                <a:latin typeface="Consolas" panose="020B0609020204030204" pitchFamily="49" charset="0"/>
                <a:cs typeface="Consolas" panose="020B0609020204030204" pitchFamily="49" charset="0"/>
              </a:rPr>
              <a:t> ex) {}</a:t>
            </a:r>
          </a:p>
          <a:p>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 }</a:t>
            </a:r>
          </a:p>
          <a:p>
            <a:r>
              <a:rPr lang="pl-PL" sz="1100" dirty="0">
                <a:latin typeface="Consolas" panose="020B0609020204030204" pitchFamily="49" charset="0"/>
                <a:cs typeface="Consolas" panose="020B0609020204030204" pitchFamily="49" charset="0"/>
              </a:rPr>
              <a:t>   </a:t>
            </a:r>
            <a:r>
              <a:rPr lang="de-DE" sz="1100" dirty="0">
                <a:latin typeface="Consolas" panose="020B0609020204030204" pitchFamily="49" charset="0"/>
                <a:cs typeface="Consolas" panose="020B0609020204030204" pitchFamily="49" charset="0"/>
              </a:rPr>
              <a:t>}</a:t>
            </a:r>
          </a:p>
          <a:p>
            <a:r>
              <a:rPr lang="de-DE" sz="1100" dirty="0">
                <a:latin typeface="Consolas" panose="020B0609020204030204" pitchFamily="49" charset="0"/>
                <a:cs typeface="Consolas" panose="020B0609020204030204" pitchFamily="49" charset="0"/>
              </a:rPr>
              <a:t>}</a:t>
            </a:r>
          </a:p>
          <a:p>
            <a:endParaRPr lang="de-DE" sz="11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6"/>
          </p:nvPr>
        </p:nvSpPr>
        <p:spPr/>
        <p:txBody>
          <a:bodyPr/>
          <a:lstStyle/>
          <a:p>
            <a:r>
              <a:rPr lang="en-US"/>
              <a:t>© 2019 Capgemini. All rights reserved.</a:t>
            </a:r>
            <a:endParaRPr lang="en-US" dirty="0"/>
          </a:p>
        </p:txBody>
      </p:sp>
      <p:sp>
        <p:nvSpPr>
          <p:cNvPr id="5" name="Slide Number Placeholder 4"/>
          <p:cNvSpPr>
            <a:spLocks noGrp="1"/>
          </p:cNvSpPr>
          <p:nvPr>
            <p:ph type="sldNum" sz="quarter" idx="17"/>
          </p:nvPr>
        </p:nvSpPr>
        <p:spPr/>
        <p:txBody>
          <a:bodyPr/>
          <a:lstStyle/>
          <a:p>
            <a:fld id="{DD205EFF-948D-4AF6-B54C-65639188FB5F}" type="slidenum">
              <a:rPr lang="en-US" smtClean="0"/>
              <a:pPr/>
              <a:t>5</a:t>
            </a:fld>
            <a:endParaRPr lang="en-US" dirty="0"/>
          </a:p>
        </p:txBody>
      </p:sp>
      <p:sp>
        <p:nvSpPr>
          <p:cNvPr id="8" name="Text Placeholder 7"/>
          <p:cNvSpPr>
            <a:spLocks noGrp="1"/>
          </p:cNvSpPr>
          <p:nvPr>
            <p:ph type="body" sz="quarter" idx="12"/>
          </p:nvPr>
        </p:nvSpPr>
        <p:spPr>
          <a:xfrm>
            <a:off x="407987" y="1219581"/>
            <a:ext cx="11376026" cy="360000"/>
          </a:xfrm>
        </p:spPr>
        <p:txBody>
          <a:bodyPr/>
          <a:lstStyle/>
          <a:p>
            <a:r>
              <a:rPr lang="pl-PL" dirty="0"/>
              <a:t>Bez frameworka </a:t>
            </a:r>
            <a:endParaRPr lang="de-DE" dirty="0"/>
          </a:p>
        </p:txBody>
      </p:sp>
    </p:spTree>
    <p:custDataLst>
      <p:tags r:id="rId1"/>
    </p:custDataLst>
    <p:extLst>
      <p:ext uri="{BB962C8B-B14F-4D97-AF65-F5344CB8AC3E}">
        <p14:creationId xmlns:p14="http://schemas.microsoft.com/office/powerpoint/2010/main" val="920443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AAB05629-BB36-48A2-A78B-FDBA106429E2}"/>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rozpocząć?</a:t>
            </a:r>
            <a:endParaRPr lang="de-DE" dirty="0"/>
          </a:p>
        </p:txBody>
      </p:sp>
      <p:sp>
        <p:nvSpPr>
          <p:cNvPr id="3" name="Text Placeholder 2"/>
          <p:cNvSpPr>
            <a:spLocks noGrp="1"/>
          </p:cNvSpPr>
          <p:nvPr>
            <p:ph type="body" sz="quarter" idx="13"/>
          </p:nvPr>
        </p:nvSpPr>
        <p:spPr/>
        <p:txBody>
          <a:bodyPr/>
          <a:lstStyle/>
          <a:p>
            <a:r>
              <a:rPr lang="pl-PL" dirty="0"/>
              <a:t>W przypadku projektów Spring Boot</a:t>
            </a:r>
          </a:p>
          <a:p>
            <a:r>
              <a:rPr lang="pl-PL" dirty="0"/>
              <a:t>1. Dodaj w pom.xml:</a:t>
            </a:r>
          </a:p>
          <a:p>
            <a:r>
              <a:rPr lang="pl-PL" dirty="0"/>
              <a:t>	</a:t>
            </a:r>
          </a:p>
          <a:p>
            <a:r>
              <a:rPr lang="pl-PL" dirty="0"/>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dependency</a:t>
            </a:r>
            <a:r>
              <a:rPr lang="de-DE" dirty="0">
                <a:latin typeface="Consolas" panose="020B0609020204030204" pitchFamily="49" charset="0"/>
                <a:cs typeface="Consolas" panose="020B0609020204030204" pitchFamily="49" charset="0"/>
              </a:rPr>
              <a:t>&gt;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groupId</a:t>
            </a:r>
            <a:r>
              <a:rPr lang="de-DE" dirty="0">
                <a:latin typeface="Consolas" panose="020B0609020204030204" pitchFamily="49" charset="0"/>
                <a:cs typeface="Consolas" panose="020B0609020204030204" pitchFamily="49" charset="0"/>
              </a:rPr>
              <a:t>&gt;</a:t>
            </a:r>
            <a:r>
              <a:rPr lang="de-DE" dirty="0" err="1">
                <a:latin typeface="Consolas" panose="020B0609020204030204" pitchFamily="49" charset="0"/>
                <a:cs typeface="Consolas" panose="020B0609020204030204" pitchFamily="49" charset="0"/>
              </a:rPr>
              <a:t>org.springframework.boot</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groupId</a:t>
            </a:r>
            <a:r>
              <a:rPr lang="de-DE" dirty="0">
                <a:latin typeface="Consolas" panose="020B0609020204030204" pitchFamily="49" charset="0"/>
                <a:cs typeface="Consolas" panose="020B0609020204030204" pitchFamily="49" charset="0"/>
              </a:rPr>
              <a:t>&gt;</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artifactId</a:t>
            </a:r>
            <a:r>
              <a:rPr lang="de-DE" dirty="0">
                <a:latin typeface="Consolas" panose="020B0609020204030204" pitchFamily="49" charset="0"/>
                <a:cs typeface="Consolas" panose="020B0609020204030204" pitchFamily="49" charset="0"/>
              </a:rPr>
              <a:t>&gt;</a:t>
            </a:r>
            <a:r>
              <a:rPr lang="de-DE" b="1" dirty="0">
                <a:latin typeface="Consolas" panose="020B0609020204030204" pitchFamily="49" charset="0"/>
                <a:cs typeface="Consolas" panose="020B0609020204030204" pitchFamily="49" charset="0"/>
              </a:rPr>
              <a:t>spring-boot-starter-</a:t>
            </a:r>
            <a:r>
              <a:rPr lang="pl-PL" b="1" dirty="0">
                <a:latin typeface="Consolas" panose="020B0609020204030204" pitchFamily="49" charset="0"/>
                <a:cs typeface="Consolas" panose="020B0609020204030204" pitchFamily="49" charset="0"/>
              </a:rPr>
              <a:t>mail</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artifactId</a:t>
            </a:r>
            <a:r>
              <a:rPr lang="de-DE" dirty="0">
                <a:latin typeface="Consolas" panose="020B0609020204030204" pitchFamily="49" charset="0"/>
                <a:cs typeface="Consolas" panose="020B0609020204030204" pitchFamily="49" charset="0"/>
              </a:rPr>
              <a:t>&gt; </a:t>
            </a:r>
            <a:r>
              <a:rPr lang="pl-PL" dirty="0">
                <a:latin typeface="Consolas" panose="020B0609020204030204" pitchFamily="49" charset="0"/>
                <a:cs typeface="Consolas" panose="020B0609020204030204" pitchFamily="49" charset="0"/>
              </a:rPr>
              <a:t>	</a:t>
            </a: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&lt;/</a:t>
            </a:r>
            <a:r>
              <a:rPr lang="de-DE" dirty="0" err="1">
                <a:latin typeface="Consolas" panose="020B0609020204030204" pitchFamily="49" charset="0"/>
                <a:cs typeface="Consolas" panose="020B0609020204030204" pitchFamily="49" charset="0"/>
              </a:rPr>
              <a:t>dependency</a:t>
            </a:r>
            <a:r>
              <a:rPr lang="de-DE" dirty="0">
                <a:latin typeface="Consolas" panose="020B0609020204030204" pitchFamily="49" charset="0"/>
                <a:cs typeface="Consolas" panose="020B0609020204030204" pitchFamily="49" charset="0"/>
              </a:rPr>
              <a:t>&gt;</a:t>
            </a:r>
            <a:endParaRPr lang="pl-PL" dirty="0">
              <a:latin typeface="Consolas" panose="020B0609020204030204" pitchFamily="49" charset="0"/>
              <a:cs typeface="Consolas" panose="020B0609020204030204" pitchFamily="49" charset="0"/>
            </a:endParaRPr>
          </a:p>
          <a:p>
            <a:endParaRPr lang="pl-PL" dirty="0"/>
          </a:p>
          <a:p>
            <a:r>
              <a:rPr lang="pl-PL" dirty="0"/>
              <a:t>2. Skonfiguruj kilka właśności w pliku application.properties</a:t>
            </a:r>
          </a:p>
          <a:p>
            <a:pPr marL="668338" lvl="4" indent="0">
              <a:buNone/>
            </a:pPr>
            <a:endParaRPr lang="pl-PL" altLang="de-DE" dirty="0"/>
          </a:p>
          <a:p>
            <a:pPr marL="668338" lvl="4" indent="0">
              <a:buNone/>
            </a:pPr>
            <a:r>
              <a:rPr lang="de-DE" altLang="de-DE" sz="1400" dirty="0">
                <a:solidFill>
                  <a:srgbClr val="000000"/>
                </a:solidFill>
                <a:latin typeface="Consolas" panose="020B0609020204030204" pitchFamily="49" charset="0"/>
                <a:cs typeface="Consolas" panose="020B0609020204030204" pitchFamily="49" charset="0"/>
              </a:rPr>
              <a:t>spring.mail.host=smtp.gmail.com</a:t>
            </a:r>
            <a:endParaRPr lang="de-DE" altLang="de-DE" sz="1400" dirty="0">
              <a:latin typeface="Consolas" panose="020B0609020204030204" pitchFamily="49" charset="0"/>
              <a:cs typeface="Consolas" panose="020B0609020204030204" pitchFamily="49" charset="0"/>
            </a:endParaRPr>
          </a:p>
          <a:p>
            <a:pPr marL="668338" lvl="4" indent="0">
              <a:buNone/>
            </a:pPr>
            <a:r>
              <a:rPr lang="de-DE" altLang="de-DE" sz="1400" dirty="0" err="1">
                <a:solidFill>
                  <a:srgbClr val="000000"/>
                </a:solidFill>
                <a:latin typeface="Consolas" panose="020B0609020204030204" pitchFamily="49" charset="0"/>
                <a:cs typeface="Consolas" panose="020B0609020204030204" pitchFamily="49" charset="0"/>
              </a:rPr>
              <a:t>spring.mail.port</a:t>
            </a:r>
            <a:r>
              <a:rPr lang="de-DE" altLang="de-DE" sz="1400" dirty="0">
                <a:solidFill>
                  <a:srgbClr val="000000"/>
                </a:solidFill>
                <a:latin typeface="Consolas" panose="020B0609020204030204" pitchFamily="49" charset="0"/>
                <a:cs typeface="Consolas" panose="020B0609020204030204" pitchFamily="49" charset="0"/>
              </a:rPr>
              <a:t>=587</a:t>
            </a:r>
            <a:endParaRPr lang="de-DE" altLang="de-DE" sz="1400" dirty="0">
              <a:latin typeface="Consolas" panose="020B0609020204030204" pitchFamily="49" charset="0"/>
              <a:cs typeface="Consolas" panose="020B0609020204030204" pitchFamily="49" charset="0"/>
            </a:endParaRPr>
          </a:p>
          <a:p>
            <a:pPr marL="668338" lvl="4" indent="0">
              <a:buNone/>
            </a:pPr>
            <a:r>
              <a:rPr lang="de-DE" altLang="de-DE" sz="1400" dirty="0" err="1">
                <a:solidFill>
                  <a:srgbClr val="000000"/>
                </a:solidFill>
                <a:latin typeface="Consolas" panose="020B0609020204030204" pitchFamily="49" charset="0"/>
                <a:cs typeface="Consolas" panose="020B0609020204030204" pitchFamily="49" charset="0"/>
              </a:rPr>
              <a:t>spring.mail.username</a:t>
            </a:r>
            <a:r>
              <a:rPr lang="de-DE" altLang="de-DE" sz="1400" dirty="0">
                <a:solidFill>
                  <a:srgbClr val="000000"/>
                </a:solidFill>
                <a:latin typeface="Consolas" panose="020B0609020204030204" pitchFamily="49" charset="0"/>
                <a:cs typeface="Consolas" panose="020B0609020204030204" pitchFamily="49" charset="0"/>
              </a:rPr>
              <a:t>=&lt;</a:t>
            </a:r>
            <a:r>
              <a:rPr lang="de-DE" altLang="de-DE" sz="1400" dirty="0" err="1">
                <a:solidFill>
                  <a:srgbClr val="000000"/>
                </a:solidFill>
                <a:latin typeface="Consolas" panose="020B0609020204030204" pitchFamily="49" charset="0"/>
                <a:cs typeface="Consolas" panose="020B0609020204030204" pitchFamily="49" charset="0"/>
              </a:rPr>
              <a:t>login</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user</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to</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smtp</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server</a:t>
            </a:r>
            <a:r>
              <a:rPr lang="de-DE" altLang="de-DE" sz="1400" dirty="0">
                <a:solidFill>
                  <a:srgbClr val="000000"/>
                </a:solidFill>
                <a:latin typeface="Consolas" panose="020B0609020204030204" pitchFamily="49" charset="0"/>
                <a:cs typeface="Consolas" panose="020B0609020204030204" pitchFamily="49" charset="0"/>
              </a:rPr>
              <a:t>&gt;</a:t>
            </a:r>
            <a:endParaRPr lang="de-DE" altLang="de-DE" sz="1400" dirty="0">
              <a:latin typeface="Consolas" panose="020B0609020204030204" pitchFamily="49" charset="0"/>
              <a:cs typeface="Consolas" panose="020B0609020204030204" pitchFamily="49" charset="0"/>
            </a:endParaRPr>
          </a:p>
          <a:p>
            <a:pPr marL="668338" lvl="4" indent="0">
              <a:buNone/>
            </a:pPr>
            <a:r>
              <a:rPr lang="de-DE" altLang="de-DE" sz="1400" dirty="0" err="1">
                <a:solidFill>
                  <a:srgbClr val="000000"/>
                </a:solidFill>
                <a:latin typeface="Consolas" panose="020B0609020204030204" pitchFamily="49" charset="0"/>
                <a:cs typeface="Consolas" panose="020B0609020204030204" pitchFamily="49" charset="0"/>
              </a:rPr>
              <a:t>spring.mail.password</a:t>
            </a:r>
            <a:r>
              <a:rPr lang="de-DE" altLang="de-DE" sz="1400" dirty="0">
                <a:solidFill>
                  <a:srgbClr val="000000"/>
                </a:solidFill>
                <a:latin typeface="Consolas" panose="020B0609020204030204" pitchFamily="49" charset="0"/>
                <a:cs typeface="Consolas" panose="020B0609020204030204" pitchFamily="49" charset="0"/>
              </a:rPr>
              <a:t>=&lt;</a:t>
            </a:r>
            <a:r>
              <a:rPr lang="de-DE" altLang="de-DE" sz="1400" dirty="0" err="1">
                <a:solidFill>
                  <a:srgbClr val="000000"/>
                </a:solidFill>
                <a:latin typeface="Consolas" panose="020B0609020204030204" pitchFamily="49" charset="0"/>
                <a:cs typeface="Consolas" panose="020B0609020204030204" pitchFamily="49" charset="0"/>
              </a:rPr>
              <a:t>login</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password</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to</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smtp</a:t>
            </a:r>
            <a:r>
              <a:rPr lang="de-DE" altLang="de-DE" sz="1400" dirty="0">
                <a:solidFill>
                  <a:srgbClr val="000000"/>
                </a:solidFill>
                <a:latin typeface="Consolas" panose="020B0609020204030204" pitchFamily="49" charset="0"/>
                <a:cs typeface="Consolas" panose="020B0609020204030204" pitchFamily="49" charset="0"/>
              </a:rPr>
              <a:t> </a:t>
            </a:r>
            <a:r>
              <a:rPr lang="de-DE" altLang="de-DE" sz="1400" dirty="0" err="1">
                <a:solidFill>
                  <a:srgbClr val="000000"/>
                </a:solidFill>
                <a:latin typeface="Consolas" panose="020B0609020204030204" pitchFamily="49" charset="0"/>
                <a:cs typeface="Consolas" panose="020B0609020204030204" pitchFamily="49" charset="0"/>
              </a:rPr>
              <a:t>server</a:t>
            </a:r>
            <a:r>
              <a:rPr lang="de-DE" altLang="de-DE" sz="1400" dirty="0">
                <a:solidFill>
                  <a:srgbClr val="000000"/>
                </a:solidFill>
                <a:latin typeface="Consolas" panose="020B0609020204030204" pitchFamily="49" charset="0"/>
                <a:cs typeface="Consolas" panose="020B0609020204030204" pitchFamily="49" charset="0"/>
              </a:rPr>
              <a:t>&gt;</a:t>
            </a:r>
            <a:endParaRPr lang="de-DE" altLang="de-DE" sz="1400" dirty="0">
              <a:latin typeface="Consolas" panose="020B0609020204030204" pitchFamily="49" charset="0"/>
              <a:cs typeface="Consolas" panose="020B0609020204030204" pitchFamily="49" charset="0"/>
            </a:endParaRPr>
          </a:p>
          <a:p>
            <a:pPr marL="668338" lvl="4" indent="0">
              <a:buNone/>
            </a:pPr>
            <a:r>
              <a:rPr lang="de-DE" altLang="de-DE" sz="1400" dirty="0" err="1">
                <a:solidFill>
                  <a:srgbClr val="000000"/>
                </a:solidFill>
                <a:latin typeface="Consolas" panose="020B0609020204030204" pitchFamily="49" charset="0"/>
                <a:cs typeface="Consolas" panose="020B0609020204030204" pitchFamily="49" charset="0"/>
              </a:rPr>
              <a:t>spring.mail.properties.mail.smtp.auth</a:t>
            </a:r>
            <a:r>
              <a:rPr lang="de-DE" altLang="de-DE" sz="1400" dirty="0">
                <a:solidFill>
                  <a:srgbClr val="000000"/>
                </a:solidFill>
                <a:latin typeface="Consolas" panose="020B0609020204030204" pitchFamily="49" charset="0"/>
                <a:cs typeface="Consolas" panose="020B0609020204030204" pitchFamily="49" charset="0"/>
              </a:rPr>
              <a:t>=</a:t>
            </a:r>
            <a:r>
              <a:rPr lang="de-DE" altLang="de-DE" sz="1400" dirty="0" err="1">
                <a:solidFill>
                  <a:srgbClr val="000000"/>
                </a:solidFill>
                <a:latin typeface="Consolas" panose="020B0609020204030204" pitchFamily="49" charset="0"/>
                <a:cs typeface="Consolas" panose="020B0609020204030204" pitchFamily="49" charset="0"/>
              </a:rPr>
              <a:t>true</a:t>
            </a:r>
            <a:endParaRPr lang="de-DE" altLang="de-DE" sz="1400" dirty="0">
              <a:latin typeface="Consolas" panose="020B0609020204030204" pitchFamily="49" charset="0"/>
              <a:cs typeface="Consolas" panose="020B0609020204030204" pitchFamily="49" charset="0"/>
            </a:endParaRPr>
          </a:p>
          <a:p>
            <a:pPr marL="668338" lvl="4" indent="0">
              <a:buNone/>
            </a:pPr>
            <a:r>
              <a:rPr lang="de-DE" altLang="de-DE" sz="1400" dirty="0" err="1">
                <a:solidFill>
                  <a:srgbClr val="000000"/>
                </a:solidFill>
                <a:latin typeface="Consolas" panose="020B0609020204030204" pitchFamily="49" charset="0"/>
                <a:cs typeface="Consolas" panose="020B0609020204030204" pitchFamily="49" charset="0"/>
              </a:rPr>
              <a:t>spring.mail.properties.mail.smtp.starttls.enable</a:t>
            </a:r>
            <a:r>
              <a:rPr lang="de-DE" altLang="de-DE" sz="1400" dirty="0">
                <a:solidFill>
                  <a:srgbClr val="000000"/>
                </a:solidFill>
                <a:latin typeface="Consolas" panose="020B0609020204030204" pitchFamily="49" charset="0"/>
                <a:cs typeface="Consolas" panose="020B0609020204030204" pitchFamily="49" charset="0"/>
              </a:rPr>
              <a:t>=</a:t>
            </a:r>
            <a:r>
              <a:rPr lang="de-DE" altLang="de-DE" sz="1400" dirty="0" err="1">
                <a:solidFill>
                  <a:srgbClr val="000000"/>
                </a:solidFill>
                <a:latin typeface="Consolas" panose="020B0609020204030204" pitchFamily="49" charset="0"/>
                <a:cs typeface="Consolas" panose="020B0609020204030204" pitchFamily="49" charset="0"/>
              </a:rPr>
              <a:t>true</a:t>
            </a:r>
            <a:endParaRPr lang="pl-PL" sz="1400" b="1" dirty="0">
              <a:latin typeface="Consolas" panose="020B0609020204030204" pitchFamily="49" charset="0"/>
              <a:cs typeface="Consolas" panose="020B0609020204030204" pitchFamily="49" charset="0"/>
            </a:endParaRPr>
          </a:p>
          <a:p>
            <a:endParaRPr lang="de-DE" dirty="0"/>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50</a:t>
            </a:fld>
            <a:endParaRPr lang="en-US" dirty="0"/>
          </a:p>
        </p:txBody>
      </p:sp>
    </p:spTree>
    <p:custDataLst>
      <p:tags r:id="rId1"/>
    </p:custDataLst>
    <p:extLst>
      <p:ext uri="{BB962C8B-B14F-4D97-AF65-F5344CB8AC3E}">
        <p14:creationId xmlns:p14="http://schemas.microsoft.com/office/powerpoint/2010/main" val="2533874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7EE30877-E24D-443F-83B2-BA9258DEE2B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1" name="Title 10"/>
          <p:cNvSpPr>
            <a:spLocks noGrp="1"/>
          </p:cNvSpPr>
          <p:nvPr>
            <p:ph type="title"/>
          </p:nvPr>
        </p:nvSpPr>
        <p:spPr>
          <a:xfrm>
            <a:off x="407988" y="404813"/>
            <a:ext cx="11016604" cy="5832499"/>
          </a:xfrm>
        </p:spPr>
        <p:txBody>
          <a:bodyPr/>
          <a:lstStyle/>
          <a:p>
            <a:pPr algn="ctr"/>
            <a:br>
              <a:rPr lang="pl-PL" sz="4000" dirty="0"/>
            </a:br>
            <a:br>
              <a:rPr lang="pl-PL" sz="4000" dirty="0"/>
            </a:br>
            <a:br>
              <a:rPr lang="pl-PL" sz="4000" dirty="0"/>
            </a:br>
            <a:br>
              <a:rPr lang="pl-PL" sz="4000" dirty="0"/>
            </a:br>
            <a:br>
              <a:rPr lang="pl-PL" sz="4000" dirty="0"/>
            </a:br>
            <a:r>
              <a:rPr lang="pl-PL" sz="4000" dirty="0"/>
              <a:t>Spring Scheduling</a:t>
            </a:r>
            <a:endParaRPr lang="de-DE" sz="4000" dirty="0"/>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51</a:t>
            </a:fld>
            <a:endParaRPr lang="en-US" dirty="0"/>
          </a:p>
        </p:txBody>
      </p:sp>
    </p:spTree>
    <p:custDataLst>
      <p:tags r:id="rId1"/>
    </p:custDataLst>
    <p:extLst>
      <p:ext uri="{BB962C8B-B14F-4D97-AF65-F5344CB8AC3E}">
        <p14:creationId xmlns:p14="http://schemas.microsoft.com/office/powerpoint/2010/main" val="2566398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DF3D3CB9-E219-4B4D-A874-5D09C254EF2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Scheduling</a:t>
            </a:r>
            <a:endParaRPr lang="de-DE" dirty="0"/>
          </a:p>
        </p:txBody>
      </p:sp>
      <p:sp>
        <p:nvSpPr>
          <p:cNvPr id="3" name="Text Placeholder 2"/>
          <p:cNvSpPr>
            <a:spLocks noGrp="1"/>
          </p:cNvSpPr>
          <p:nvPr>
            <p:ph type="body" sz="quarter" idx="13"/>
          </p:nvPr>
        </p:nvSpPr>
        <p:spPr/>
        <p:txBody>
          <a:bodyPr/>
          <a:lstStyle/>
          <a:p>
            <a:r>
              <a:rPr lang="pl-PL" sz="1800" dirty="0"/>
              <a:t>Zapewnie wsparcie dla wykonywania zaplanowanych zadań</a:t>
            </a:r>
          </a:p>
          <a:p>
            <a:endParaRPr lang="pl-PL" dirty="0"/>
          </a:p>
          <a:p>
            <a:r>
              <a:rPr lang="pl-PL" dirty="0"/>
              <a:t>Jest częścią modułu </a:t>
            </a:r>
            <a:r>
              <a:rPr lang="pl-PL" b="1" dirty="0"/>
              <a:t>Spring</a:t>
            </a:r>
            <a:r>
              <a:rPr lang="pl-PL" dirty="0"/>
              <a:t> </a:t>
            </a:r>
            <a:r>
              <a:rPr lang="pl-PL" b="1" dirty="0"/>
              <a:t>Context</a:t>
            </a:r>
          </a:p>
          <a:p>
            <a:endParaRPr lang="pl-PL" b="1" dirty="0"/>
          </a:p>
          <a:p>
            <a:pPr marL="285750" indent="-285750">
              <a:buFont typeface="Courier New" panose="02070309020205020404" pitchFamily="49" charset="0"/>
              <a:buChar char="o"/>
            </a:pPr>
            <a:r>
              <a:rPr lang="pl-PL" dirty="0"/>
              <a:t>Zaplanowanie zadania wymaga użycia adnotacji </a:t>
            </a:r>
            <a:r>
              <a:rPr lang="pl-PL" b="1" dirty="0"/>
              <a:t>@Scheduled </a:t>
            </a:r>
            <a:r>
              <a:rPr lang="pl-PL" dirty="0"/>
              <a:t>na poziomie metody, pozwalając na wyzwalanie funkcji w konkretnym, zaplanowanym momencie. Można użyć składni:</a:t>
            </a:r>
          </a:p>
          <a:p>
            <a:pPr marL="519113" lvl="1" indent="-285750">
              <a:buFont typeface="Courier New" panose="02070309020205020404" pitchFamily="49" charset="0"/>
              <a:buChar char="o"/>
            </a:pPr>
            <a:r>
              <a:rPr lang="de-DE" dirty="0"/>
              <a:t>@</a:t>
            </a:r>
            <a:r>
              <a:rPr lang="de-DE" dirty="0" err="1"/>
              <a:t>Scheduled</a:t>
            </a:r>
            <a:r>
              <a:rPr lang="de-DE" dirty="0"/>
              <a:t> (</a:t>
            </a:r>
            <a:r>
              <a:rPr lang="de-DE" dirty="0" err="1"/>
              <a:t>fixedDelay</a:t>
            </a:r>
            <a:r>
              <a:rPr lang="de-DE" dirty="0"/>
              <a:t> = 5000)</a:t>
            </a:r>
            <a:endParaRPr lang="pl-PL" dirty="0"/>
          </a:p>
          <a:p>
            <a:pPr marL="519113" lvl="1" indent="-285750">
              <a:buFont typeface="Courier New" panose="02070309020205020404" pitchFamily="49" charset="0"/>
              <a:buChar char="o"/>
            </a:pPr>
            <a:r>
              <a:rPr lang="de-DE" dirty="0"/>
              <a:t>@</a:t>
            </a:r>
            <a:r>
              <a:rPr lang="de-DE" dirty="0" err="1"/>
              <a:t>Scheduled</a:t>
            </a:r>
            <a:r>
              <a:rPr lang="de-DE" dirty="0"/>
              <a:t> (</a:t>
            </a:r>
            <a:r>
              <a:rPr lang="de-DE" dirty="0" err="1"/>
              <a:t>fixedRate</a:t>
            </a:r>
            <a:r>
              <a:rPr lang="de-DE" dirty="0"/>
              <a:t> = 5000)</a:t>
            </a:r>
            <a:endParaRPr lang="pl-PL" dirty="0"/>
          </a:p>
          <a:p>
            <a:pPr marL="519113" lvl="1" indent="-285750">
              <a:buFont typeface="Courier New" panose="02070309020205020404" pitchFamily="49" charset="0"/>
              <a:buChar char="o"/>
            </a:pPr>
            <a:r>
              <a:rPr lang="de-DE" dirty="0"/>
              <a:t>@</a:t>
            </a:r>
            <a:r>
              <a:rPr lang="de-DE" dirty="0" err="1"/>
              <a:t>Scheduled</a:t>
            </a:r>
            <a:r>
              <a:rPr lang="de-DE" dirty="0"/>
              <a:t>(</a:t>
            </a:r>
            <a:r>
              <a:rPr lang="de-DE" dirty="0" err="1"/>
              <a:t>initialDelay</a:t>
            </a:r>
            <a:r>
              <a:rPr lang="de-DE" dirty="0"/>
              <a:t>=1000, </a:t>
            </a:r>
            <a:r>
              <a:rPr lang="de-DE" dirty="0" err="1"/>
              <a:t>fixedRate</a:t>
            </a:r>
            <a:r>
              <a:rPr lang="de-DE" dirty="0"/>
              <a:t>=5000)</a:t>
            </a:r>
            <a:r>
              <a:rPr lang="pl-PL" dirty="0"/>
              <a:t> – wykonanie pierwszego zadania opóźni o 1 seknudę i task będzie wykonany co 5s</a:t>
            </a:r>
          </a:p>
          <a:p>
            <a:pPr marL="519113" lvl="1" indent="-285750">
              <a:buFont typeface="Courier New" panose="02070309020205020404" pitchFamily="49" charset="0"/>
              <a:buChar char="o"/>
            </a:pPr>
            <a:r>
              <a:rPr lang="de-DE" dirty="0"/>
              <a:t>@</a:t>
            </a:r>
            <a:r>
              <a:rPr lang="de-DE" dirty="0" err="1"/>
              <a:t>Scheduled</a:t>
            </a:r>
            <a:r>
              <a:rPr lang="de-DE" dirty="0"/>
              <a:t>(</a:t>
            </a:r>
            <a:r>
              <a:rPr lang="de-DE" dirty="0" err="1"/>
              <a:t>cron</a:t>
            </a:r>
            <a:r>
              <a:rPr lang="de-DE" dirty="0"/>
              <a:t>=„</a:t>
            </a:r>
            <a:r>
              <a:rPr lang="pl-PL" dirty="0"/>
              <a:t>0 </a:t>
            </a:r>
            <a:r>
              <a:rPr lang="de-DE" dirty="0"/>
              <a:t>* * * * MON-FRI")</a:t>
            </a:r>
            <a:r>
              <a:rPr lang="pl-PL" dirty="0"/>
              <a:t> – zdefioniowany cron pozwala na wykonywanie zadania od pn do pt co minutę</a:t>
            </a:r>
          </a:p>
          <a:p>
            <a:pPr marL="285750" indent="-285750">
              <a:buFont typeface="Courier New" panose="02070309020205020404" pitchFamily="49" charset="0"/>
              <a:buChar char="o"/>
            </a:pPr>
            <a:r>
              <a:rPr lang="pl-PL" dirty="0"/>
              <a:t>Większą pulę wątków można uzyskać przez nadpisanie klasy </a:t>
            </a:r>
            <a:r>
              <a:rPr lang="pl-PL" b="1" dirty="0"/>
              <a:t>SchedulingConfigurer </a:t>
            </a:r>
          </a:p>
          <a:p>
            <a:pPr marL="285750" indent="-285750">
              <a:buFont typeface="Courier New" panose="02070309020205020404" pitchFamily="49" charset="0"/>
              <a:buChar char="o"/>
            </a:pP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52</a:t>
            </a:fld>
            <a:endParaRPr lang="en-US" dirty="0"/>
          </a:p>
        </p:txBody>
      </p:sp>
    </p:spTree>
    <p:custDataLst>
      <p:tags r:id="rId1"/>
    </p:custDataLst>
    <p:extLst>
      <p:ext uri="{BB962C8B-B14F-4D97-AF65-F5344CB8AC3E}">
        <p14:creationId xmlns:p14="http://schemas.microsoft.com/office/powerpoint/2010/main" val="3592267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8B12893A-CDB4-440B-A476-383A45381F24}"/>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rozpocząć?</a:t>
            </a:r>
            <a:endParaRPr lang="de-DE" dirty="0"/>
          </a:p>
        </p:txBody>
      </p:sp>
      <p:sp>
        <p:nvSpPr>
          <p:cNvPr id="3" name="Text Placeholder 2"/>
          <p:cNvSpPr>
            <a:spLocks noGrp="1"/>
          </p:cNvSpPr>
          <p:nvPr>
            <p:ph type="body" sz="quarter" idx="13"/>
          </p:nvPr>
        </p:nvSpPr>
        <p:spPr/>
        <p:txBody>
          <a:bodyPr/>
          <a:lstStyle/>
          <a:p>
            <a:r>
              <a:rPr lang="pl-PL" dirty="0"/>
              <a:t>1. Pozwól springowi na wykrywanie adnotacji </a:t>
            </a:r>
            <a:r>
              <a:rPr lang="pl-PL" b="1" dirty="0"/>
              <a:t>@Scheduled</a:t>
            </a:r>
            <a:r>
              <a:rPr lang="pl-PL" dirty="0"/>
              <a:t> i obsługę zaplanowanych zadań</a:t>
            </a:r>
          </a:p>
          <a:p>
            <a:pPr marL="514350" indent="-514350">
              <a:buFont typeface="+mj-lt"/>
              <a:buAutoNum type="arabicPeriod"/>
            </a:pPr>
            <a:endParaRPr lang="pl-PL" dirty="0"/>
          </a:p>
          <a:p>
            <a:r>
              <a:rPr lang="pl-PL" dirty="0"/>
              <a:t>	</a:t>
            </a:r>
            <a:r>
              <a:rPr lang="de-DE" dirty="0">
                <a:latin typeface="Consolas" panose="020B0609020204030204" pitchFamily="49" charset="0"/>
                <a:cs typeface="Consolas" panose="020B0609020204030204" pitchFamily="49" charset="0"/>
              </a:rPr>
              <a:t>@</a:t>
            </a:r>
            <a:r>
              <a:rPr lang="de-DE" dirty="0" err="1">
                <a:latin typeface="Consolas" panose="020B0609020204030204" pitchFamily="49" charset="0"/>
                <a:cs typeface="Consolas" panose="020B0609020204030204" pitchFamily="49" charset="0"/>
              </a:rPr>
              <a:t>Configuration</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pl-PL" b="1" dirty="0">
                <a:latin typeface="Consolas" panose="020B0609020204030204" pitchFamily="49" charset="0"/>
                <a:cs typeface="Consolas" panose="020B0609020204030204" pitchFamily="49" charset="0"/>
              </a:rPr>
              <a:t>@EnableScheduling</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public</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class</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ApplicationConfiguration</a:t>
            </a:r>
            <a:r>
              <a:rPr lang="de-DE" dirty="0">
                <a:latin typeface="Consolas" panose="020B0609020204030204" pitchFamily="49" charset="0"/>
                <a:cs typeface="Consolas" panose="020B0609020204030204" pitchFamily="49" charset="0"/>
              </a:rPr>
              <a:t> { </a:t>
            </a:r>
            <a:endParaRPr lang="pl-PL" dirty="0">
              <a:latin typeface="Consolas" panose="020B0609020204030204" pitchFamily="49" charset="0"/>
              <a:cs typeface="Consolas" panose="020B0609020204030204" pitchFamily="49" charset="0"/>
            </a:endParaRPr>
          </a:p>
          <a:p>
            <a:r>
              <a:rPr lang="pl-PL" dirty="0">
                <a:latin typeface="Consolas" panose="020B0609020204030204" pitchFamily="49" charset="0"/>
                <a:cs typeface="Consolas" panose="020B0609020204030204" pitchFamily="49" charset="0"/>
              </a:rPr>
              <a:t>	</a:t>
            </a:r>
          </a:p>
          <a:p>
            <a:r>
              <a:rPr lang="pl-PL" dirty="0">
                <a:latin typeface="Consolas" panose="020B0609020204030204" pitchFamily="49" charset="0"/>
                <a:cs typeface="Consolas" panose="020B0609020204030204" pitchFamily="49" charset="0"/>
              </a:rPr>
              <a:t>	</a:t>
            </a:r>
            <a:r>
              <a:rPr lang="de-DE" dirty="0">
                <a:latin typeface="Consolas" panose="020B0609020204030204" pitchFamily="49" charset="0"/>
                <a:cs typeface="Consolas" panose="020B0609020204030204" pitchFamily="49" charset="0"/>
              </a:rPr>
              <a:t>}</a:t>
            </a:r>
          </a:p>
          <a:p>
            <a:endParaRPr lang="de-DE" dirty="0"/>
          </a:p>
          <a:p>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53</a:t>
            </a:fld>
            <a:endParaRPr lang="en-US" dirty="0"/>
          </a:p>
        </p:txBody>
      </p:sp>
    </p:spTree>
    <p:custDataLst>
      <p:tags r:id="rId1"/>
    </p:custDataLst>
    <p:extLst>
      <p:ext uri="{BB962C8B-B14F-4D97-AF65-F5344CB8AC3E}">
        <p14:creationId xmlns:p14="http://schemas.microsoft.com/office/powerpoint/2010/main" val="3495104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9DA379CF-B61E-4CA5-B39D-29A16ED0F5E9}"/>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1" name="Title 10"/>
          <p:cNvSpPr>
            <a:spLocks noGrp="1"/>
          </p:cNvSpPr>
          <p:nvPr>
            <p:ph type="title"/>
          </p:nvPr>
        </p:nvSpPr>
        <p:spPr>
          <a:xfrm>
            <a:off x="407988" y="404813"/>
            <a:ext cx="11016604" cy="5832499"/>
          </a:xfrm>
        </p:spPr>
        <p:txBody>
          <a:bodyPr/>
          <a:lstStyle/>
          <a:p>
            <a:pPr algn="ctr"/>
            <a:br>
              <a:rPr lang="pl-PL" sz="4000" dirty="0"/>
            </a:br>
            <a:br>
              <a:rPr lang="pl-PL" sz="4000" dirty="0"/>
            </a:br>
            <a:br>
              <a:rPr lang="pl-PL" sz="4000" dirty="0"/>
            </a:br>
            <a:br>
              <a:rPr lang="pl-PL" sz="4000" dirty="0"/>
            </a:br>
            <a:br>
              <a:rPr lang="pl-PL" sz="4000" dirty="0"/>
            </a:br>
            <a:r>
              <a:rPr lang="pl-PL" sz="4000" dirty="0"/>
              <a:t>Podsumowanie</a:t>
            </a:r>
            <a:endParaRPr lang="de-DE" sz="4000" dirty="0"/>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54</a:t>
            </a:fld>
            <a:endParaRPr lang="en-US" dirty="0"/>
          </a:p>
        </p:txBody>
      </p:sp>
    </p:spTree>
    <p:custDataLst>
      <p:tags r:id="rId1"/>
    </p:custDataLst>
    <p:extLst>
      <p:ext uri="{BB962C8B-B14F-4D97-AF65-F5344CB8AC3E}">
        <p14:creationId xmlns:p14="http://schemas.microsoft.com/office/powerpoint/2010/main" val="3050489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EE1295D1-DD56-49A6-A10C-839F86890CA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6" name="Title 5"/>
          <p:cNvSpPr>
            <a:spLocks noGrp="1"/>
          </p:cNvSpPr>
          <p:nvPr>
            <p:ph type="title"/>
          </p:nvPr>
        </p:nvSpPr>
        <p:spPr>
          <a:xfrm>
            <a:off x="434608" y="503558"/>
            <a:ext cx="11016604" cy="863601"/>
          </a:xfrm>
        </p:spPr>
        <p:txBody>
          <a:bodyPr/>
          <a:lstStyle/>
          <a:p>
            <a:r>
              <a:rPr lang="pl-PL" dirty="0"/>
              <a:t>Zalety Springa</a:t>
            </a:r>
            <a:endParaRPr lang="de-DE"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55</a:t>
            </a:fld>
            <a:endParaRPr lang="en-US" dirty="0"/>
          </a:p>
        </p:txBody>
      </p:sp>
      <p:graphicFrame>
        <p:nvGraphicFramePr>
          <p:cNvPr id="11" name="Content Placeholder 3"/>
          <p:cNvGraphicFramePr>
            <a:graphicFrameLocks/>
          </p:cNvGraphicFramePr>
          <p:nvPr>
            <p:extLst>
              <p:ext uri="{D42A27DB-BD31-4B8C-83A1-F6EECF244321}">
                <p14:modId xmlns:p14="http://schemas.microsoft.com/office/powerpoint/2010/main" val="1485937087"/>
              </p:ext>
            </p:extLst>
          </p:nvPr>
        </p:nvGraphicFramePr>
        <p:xfrm>
          <a:off x="2207568" y="1700808"/>
          <a:ext cx="7488832" cy="436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08674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B6995B7B-D4EB-421D-8A3D-4413D30AA14A}"/>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6" name="Title 5"/>
          <p:cNvSpPr>
            <a:spLocks noGrp="1"/>
          </p:cNvSpPr>
          <p:nvPr>
            <p:ph type="title"/>
          </p:nvPr>
        </p:nvSpPr>
        <p:spPr>
          <a:xfrm>
            <a:off x="434608" y="503558"/>
            <a:ext cx="11016604" cy="863601"/>
          </a:xfrm>
        </p:spPr>
        <p:txBody>
          <a:bodyPr/>
          <a:lstStyle/>
          <a:p>
            <a:r>
              <a:rPr lang="pl-PL" dirty="0"/>
              <a:t>Wady Springa</a:t>
            </a:r>
            <a:endParaRPr lang="de-DE"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56</a:t>
            </a:fld>
            <a:endParaRPr lang="en-US" dirty="0"/>
          </a:p>
        </p:txBody>
      </p:sp>
      <p:graphicFrame>
        <p:nvGraphicFramePr>
          <p:cNvPr id="11" name="Content Placeholder 3"/>
          <p:cNvGraphicFramePr>
            <a:graphicFrameLocks/>
          </p:cNvGraphicFramePr>
          <p:nvPr>
            <p:extLst>
              <p:ext uri="{D42A27DB-BD31-4B8C-83A1-F6EECF244321}">
                <p14:modId xmlns:p14="http://schemas.microsoft.com/office/powerpoint/2010/main" val="2675821946"/>
              </p:ext>
            </p:extLst>
          </p:nvPr>
        </p:nvGraphicFramePr>
        <p:xfrm>
          <a:off x="2207568" y="1700808"/>
          <a:ext cx="7488832" cy="4366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1184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A3B5A165-3598-4437-9864-E6A0C89B6DC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5" name="Title 4"/>
          <p:cNvSpPr>
            <a:spLocks noGrp="1"/>
          </p:cNvSpPr>
          <p:nvPr>
            <p:ph type="title"/>
          </p:nvPr>
        </p:nvSpPr>
        <p:spPr/>
        <p:txBody>
          <a:bodyPr/>
          <a:lstStyle/>
          <a:p>
            <a:r>
              <a:rPr lang="pl-PL" dirty="0"/>
              <a:t>Przydatne linki</a:t>
            </a:r>
            <a:endParaRPr lang="de-DE" dirty="0"/>
          </a:p>
        </p:txBody>
      </p:sp>
      <p:sp>
        <p:nvSpPr>
          <p:cNvPr id="6" name="Text Placeholder 5"/>
          <p:cNvSpPr>
            <a:spLocks noGrp="1"/>
          </p:cNvSpPr>
          <p:nvPr>
            <p:ph type="body" sz="quarter" idx="13"/>
          </p:nvPr>
        </p:nvSpPr>
        <p:spPr/>
        <p:txBody>
          <a:bodyPr/>
          <a:lstStyle/>
          <a:p>
            <a:pPr>
              <a:lnSpc>
                <a:spcPct val="150000"/>
              </a:lnSpc>
            </a:pPr>
            <a:r>
              <a:rPr lang="pl-PL" dirty="0">
                <a:hlinkClick r:id="rId3"/>
              </a:rPr>
              <a:t>https://spring.io/guides</a:t>
            </a:r>
            <a:r>
              <a:rPr lang="pl-PL" dirty="0"/>
              <a:t> </a:t>
            </a:r>
          </a:p>
          <a:p>
            <a:pPr>
              <a:lnSpc>
                <a:spcPct val="150000"/>
              </a:lnSpc>
            </a:pPr>
            <a:r>
              <a:rPr lang="pl-PL" dirty="0">
                <a:hlinkClick r:id="rId4"/>
              </a:rPr>
              <a:t>http://www.baeldung.com/spring-tutorial</a:t>
            </a:r>
            <a:r>
              <a:rPr lang="pl-PL" dirty="0"/>
              <a:t> </a:t>
            </a:r>
          </a:p>
          <a:p>
            <a:pPr>
              <a:lnSpc>
                <a:spcPct val="150000"/>
              </a:lnSpc>
            </a:pPr>
            <a:r>
              <a:rPr lang="pl-PL" dirty="0">
                <a:hlinkClick r:id="rId5"/>
              </a:rPr>
              <a:t>https://kobietydokodu.pl/tag/spring/</a:t>
            </a:r>
            <a:r>
              <a:rPr lang="pl-PL" dirty="0"/>
              <a:t> </a:t>
            </a:r>
          </a:p>
          <a:p>
            <a:pPr>
              <a:lnSpc>
                <a:spcPct val="150000"/>
              </a:lnSpc>
            </a:pPr>
            <a:r>
              <a:rPr lang="de-DE" dirty="0">
                <a:hlinkClick r:id="rId6"/>
              </a:rPr>
              <a:t>https://dzone.com/articles/aspect-oriented-programming-with-springboot</a:t>
            </a:r>
            <a:r>
              <a:rPr lang="pl-PL" dirty="0"/>
              <a:t> </a:t>
            </a:r>
          </a:p>
          <a:p>
            <a:pPr>
              <a:lnSpc>
                <a:spcPct val="150000"/>
              </a:lnSpc>
            </a:pPr>
            <a:r>
              <a:rPr lang="de-DE" dirty="0">
                <a:hlinkClick r:id="rId7"/>
              </a:rPr>
              <a:t>https://docs.spring.io/spring/docs/current/spring-framework-reference/core.html</a:t>
            </a:r>
            <a:endParaRPr lang="de-DE" dirty="0"/>
          </a:p>
        </p:txBody>
      </p:sp>
      <p:sp>
        <p:nvSpPr>
          <p:cNvPr id="2" name="Footer Placeholder 1"/>
          <p:cNvSpPr>
            <a:spLocks noGrp="1"/>
          </p:cNvSpPr>
          <p:nvPr>
            <p:ph type="ftr" sz="quarter" idx="15"/>
          </p:nvPr>
        </p:nvSpPr>
        <p:spPr/>
        <p:txBody>
          <a:bodyPr/>
          <a:lstStyle/>
          <a:p>
            <a:r>
              <a:rPr lang="en-US"/>
              <a:t>© 2019 Capgemini. All rights reserved.</a:t>
            </a:r>
            <a:endParaRPr lang="en-US" dirty="0"/>
          </a:p>
        </p:txBody>
      </p:sp>
      <p:sp>
        <p:nvSpPr>
          <p:cNvPr id="3" name="Slide Number Placeholder 2"/>
          <p:cNvSpPr>
            <a:spLocks noGrp="1"/>
          </p:cNvSpPr>
          <p:nvPr>
            <p:ph type="sldNum" sz="quarter" idx="16"/>
          </p:nvPr>
        </p:nvSpPr>
        <p:spPr/>
        <p:txBody>
          <a:bodyPr/>
          <a:lstStyle/>
          <a:p>
            <a:fld id="{DD205EFF-948D-4AF6-B54C-65639188FB5F}" type="slidenum">
              <a:rPr lang="en-US" smtClean="0"/>
              <a:pPr/>
              <a:t>57</a:t>
            </a:fld>
            <a:endParaRPr lang="en-US" dirty="0"/>
          </a:p>
        </p:txBody>
      </p:sp>
    </p:spTree>
    <p:custDataLst>
      <p:tags r:id="rId1"/>
    </p:custDataLst>
    <p:extLst>
      <p:ext uri="{BB962C8B-B14F-4D97-AF65-F5344CB8AC3E}">
        <p14:creationId xmlns:p14="http://schemas.microsoft.com/office/powerpoint/2010/main" val="28904841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BFB6261A-D85D-422B-9FE0-FA1D86C11FA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Warte uwagi</a:t>
            </a:r>
            <a:endParaRPr lang="de-DE" dirty="0"/>
          </a:p>
        </p:txBody>
      </p:sp>
      <p:sp>
        <p:nvSpPr>
          <p:cNvPr id="3" name="Text Placeholder 2"/>
          <p:cNvSpPr>
            <a:spLocks noGrp="1"/>
          </p:cNvSpPr>
          <p:nvPr>
            <p:ph type="body" sz="quarter" idx="13"/>
          </p:nvPr>
        </p:nvSpPr>
        <p:spPr/>
        <p:txBody>
          <a:bodyPr/>
          <a:lstStyle/>
          <a:p>
            <a:r>
              <a:rPr lang="pl-PL" dirty="0"/>
              <a:t>Scheduling:</a:t>
            </a:r>
          </a:p>
          <a:p>
            <a:pPr marL="285750" indent="-285750">
              <a:buFont typeface="Courier New" panose="02070309020205020404" pitchFamily="49" charset="0"/>
              <a:buChar char="o"/>
            </a:pPr>
            <a:r>
              <a:rPr lang="de-DE" dirty="0">
                <a:hlinkClick r:id="rId3"/>
              </a:rPr>
              <a:t>https://www.callicoder.com/spring-boot-task-scheduling-with-scheduled-annotation/</a:t>
            </a:r>
            <a:endParaRPr lang="pl-PL" dirty="0"/>
          </a:p>
          <a:p>
            <a:pPr marL="285750" indent="-285750">
              <a:buFont typeface="Courier New" panose="02070309020205020404" pitchFamily="49" charset="0"/>
              <a:buChar char="o"/>
            </a:pPr>
            <a:r>
              <a:rPr lang="de-DE" dirty="0">
                <a:hlinkClick r:id="rId4"/>
              </a:rPr>
              <a:t>https://docs.spring.io/spring/docs/3.2.x/spring-framework-reference/html/scheduling.html</a:t>
            </a:r>
            <a:endParaRPr lang="pl-PL" dirty="0"/>
          </a:p>
          <a:p>
            <a:endParaRPr lang="pl-PL" dirty="0"/>
          </a:p>
          <a:p>
            <a:r>
              <a:rPr lang="pl-PL" dirty="0"/>
              <a:t>Emailing:</a:t>
            </a:r>
          </a:p>
          <a:p>
            <a:pPr marL="285750" indent="-285750">
              <a:buFont typeface="Courier New" panose="02070309020205020404" pitchFamily="49" charset="0"/>
              <a:buChar char="o"/>
            </a:pPr>
            <a:r>
              <a:rPr lang="de-DE" dirty="0">
                <a:hlinkClick r:id="rId5"/>
              </a:rPr>
              <a:t>https://www.baeldung.com/spring-email</a:t>
            </a:r>
            <a:endParaRPr lang="pl-PL" dirty="0"/>
          </a:p>
          <a:p>
            <a:endParaRPr lang="pl-PL" dirty="0"/>
          </a:p>
          <a:p>
            <a:r>
              <a:rPr lang="pl-PL" dirty="0"/>
              <a:t>Events:</a:t>
            </a:r>
          </a:p>
          <a:p>
            <a:pPr marL="285750" indent="-285750">
              <a:buFont typeface="Courier New" panose="02070309020205020404" pitchFamily="49" charset="0"/>
              <a:buChar char="o"/>
            </a:pPr>
            <a:r>
              <a:rPr lang="de-DE" dirty="0">
                <a:hlinkClick r:id="rId6"/>
              </a:rPr>
              <a:t>https://www.baeldung.com/spring-events</a:t>
            </a:r>
            <a:endParaRPr lang="pl-PL" dirty="0"/>
          </a:p>
          <a:p>
            <a:pPr marL="285750" indent="-285750">
              <a:buFont typeface="Courier New" panose="02070309020205020404" pitchFamily="49" charset="0"/>
              <a:buChar char="o"/>
            </a:pPr>
            <a:r>
              <a:rPr lang="de-DE" dirty="0">
                <a:hlinkClick r:id="rId7"/>
              </a:rPr>
              <a:t>https://spring.io/blog/2015/02/11/better-application-events-in-spring-framework-4-2</a:t>
            </a:r>
            <a:endParaRPr lang="pl-PL" dirty="0"/>
          </a:p>
          <a:p>
            <a:pPr marL="285750" indent="-285750">
              <a:buFont typeface="Courier New" panose="02070309020205020404" pitchFamily="49" charset="0"/>
              <a:buChar char="o"/>
            </a:pP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58</a:t>
            </a:fld>
            <a:endParaRPr lang="en-US" dirty="0"/>
          </a:p>
        </p:txBody>
      </p:sp>
    </p:spTree>
    <p:custDataLst>
      <p:tags r:id="rId1"/>
    </p:custDataLst>
    <p:extLst>
      <p:ext uri="{BB962C8B-B14F-4D97-AF65-F5344CB8AC3E}">
        <p14:creationId xmlns:p14="http://schemas.microsoft.com/office/powerpoint/2010/main" val="3646335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45964DE9-ED59-45C5-A12D-2D23F7DEE08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59</a:t>
            </a:fld>
            <a:endParaRPr lang="en-US"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dirty="0"/>
              <a:t>Pytania?</a:t>
            </a:r>
            <a:endParaRPr lang="de-DE" sz="4000" dirty="0"/>
          </a:p>
        </p:txBody>
      </p:sp>
      <p:pic>
        <p:nvPicPr>
          <p:cNvPr id="7" name="Image 4">
            <a:extLst>
              <a:ext uri="{FF2B5EF4-FFF2-40B4-BE49-F238E27FC236}">
                <a16:creationId xmlns:a16="http://schemas.microsoft.com/office/drawing/2014/main" id="{4BCC6E7E-994A-4A48-8CB2-72C58A39B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667" y="3588569"/>
            <a:ext cx="3248948" cy="2807954"/>
          </a:xfrm>
          <a:prstGeom prst="rect">
            <a:avLst/>
          </a:prstGeom>
        </p:spPr>
      </p:pic>
    </p:spTree>
    <p:custDataLst>
      <p:tags r:id="rId1"/>
    </p:custDataLst>
    <p:extLst>
      <p:ext uri="{BB962C8B-B14F-4D97-AF65-F5344CB8AC3E}">
        <p14:creationId xmlns:p14="http://schemas.microsoft.com/office/powerpoint/2010/main" val="54534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0">
            <a:extLst>
              <a:ext uri="{FF2B5EF4-FFF2-40B4-BE49-F238E27FC236}">
                <a16:creationId xmlns:a16="http://schemas.microsoft.com/office/drawing/2014/main" id="{B758B82E-A310-4BDF-B480-A0A3D4A8D190}"/>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Jak znaleźć samochód po jego identyfikatorze?</a:t>
            </a:r>
            <a:endParaRPr lang="de-DE" dirty="0"/>
          </a:p>
        </p:txBody>
      </p:sp>
      <p:sp>
        <p:nvSpPr>
          <p:cNvPr id="9" name="Text Placeholder 8"/>
          <p:cNvSpPr>
            <a:spLocks noGrp="1"/>
          </p:cNvSpPr>
          <p:nvPr>
            <p:ph type="body" sz="quarter" idx="13"/>
          </p:nvPr>
        </p:nvSpPr>
        <p:spPr/>
        <p:txBody>
          <a:bodyPr numCol="1"/>
          <a:lstStyle/>
          <a:p>
            <a:r>
              <a:rPr lang="en-US" dirty="0">
                <a:solidFill>
                  <a:schemeClr val="accent3">
                    <a:lumMod val="75000"/>
                    <a:lumOff val="25000"/>
                  </a:schemeClr>
                </a:solidFill>
                <a:latin typeface="Consolas" panose="020B0609020204030204" pitchFamily="49" charset="0"/>
                <a:cs typeface="Consolas" panose="020B0609020204030204" pitchFamily="49" charset="0"/>
              </a:rPr>
              <a:t>public interface </a:t>
            </a:r>
            <a:r>
              <a:rPr lang="en-US" dirty="0" err="1">
                <a:latin typeface="Consolas" panose="020B0609020204030204" pitchFamily="49" charset="0"/>
                <a:cs typeface="Consolas" panose="020B0609020204030204" pitchFamily="49" charset="0"/>
              </a:rPr>
              <a:t>CarRepository</a:t>
            </a:r>
            <a:r>
              <a:rPr lang="en-US" dirty="0">
                <a:latin typeface="Consolas" panose="020B0609020204030204" pitchFamily="49" charset="0"/>
                <a:cs typeface="Consolas" panose="020B0609020204030204" pitchFamily="49" charset="0"/>
              </a:rPr>
              <a:t> </a:t>
            </a:r>
            <a:r>
              <a:rPr lang="en-US" dirty="0">
                <a:solidFill>
                  <a:schemeClr val="accent3">
                    <a:lumMod val="75000"/>
                    <a:lumOff val="25000"/>
                  </a:schemeClr>
                </a:solidFill>
                <a:latin typeface="Consolas" panose="020B0609020204030204" pitchFamily="49" charset="0"/>
                <a:cs typeface="Consolas" panose="020B0609020204030204" pitchFamily="49" charset="0"/>
              </a:rPr>
              <a:t>extends</a:t>
            </a:r>
            <a:r>
              <a:rPr lang="pl-PL"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CrudRepository</a:t>
            </a:r>
            <a:r>
              <a:rPr lang="en-US" dirty="0">
                <a:latin typeface="Consolas" panose="020B0609020204030204" pitchFamily="49" charset="0"/>
                <a:cs typeface="Consolas" panose="020B0609020204030204" pitchFamily="49" charset="0"/>
              </a:rPr>
              <a:t>&lt;Car, Long&gt; </a:t>
            </a:r>
            <a:r>
              <a:rPr lang="pl-PL"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endParaRPr lang="de-DE" dirty="0">
              <a:latin typeface="Consolas" panose="020B0609020204030204" pitchFamily="49" charset="0"/>
              <a:cs typeface="Consolas" panose="020B0609020204030204" pitchFamily="49" charset="0"/>
            </a:endParaRPr>
          </a:p>
          <a:p>
            <a:endParaRPr lang="de-DE" dirty="0"/>
          </a:p>
        </p:txBody>
      </p:sp>
      <p:sp>
        <p:nvSpPr>
          <p:cNvPr id="4" name="Footer Placeholder 3"/>
          <p:cNvSpPr>
            <a:spLocks noGrp="1"/>
          </p:cNvSpPr>
          <p:nvPr>
            <p:ph type="ftr" sz="quarter" idx="16"/>
          </p:nvPr>
        </p:nvSpPr>
        <p:spPr/>
        <p:txBody>
          <a:bodyPr/>
          <a:lstStyle/>
          <a:p>
            <a:r>
              <a:rPr lang="en-US"/>
              <a:t>© 2019 Capgemini. All rights reserved.</a:t>
            </a:r>
            <a:endParaRPr lang="en-US" dirty="0"/>
          </a:p>
        </p:txBody>
      </p:sp>
      <p:sp>
        <p:nvSpPr>
          <p:cNvPr id="5" name="Slide Number Placeholder 4"/>
          <p:cNvSpPr>
            <a:spLocks noGrp="1"/>
          </p:cNvSpPr>
          <p:nvPr>
            <p:ph type="sldNum" sz="quarter" idx="17"/>
          </p:nvPr>
        </p:nvSpPr>
        <p:spPr/>
        <p:txBody>
          <a:bodyPr/>
          <a:lstStyle/>
          <a:p>
            <a:fld id="{DD205EFF-948D-4AF6-B54C-65639188FB5F}" type="slidenum">
              <a:rPr lang="en-US" smtClean="0"/>
              <a:pPr/>
              <a:t>6</a:t>
            </a:fld>
            <a:endParaRPr lang="en-US" dirty="0"/>
          </a:p>
        </p:txBody>
      </p:sp>
      <p:sp>
        <p:nvSpPr>
          <p:cNvPr id="8" name="Text Placeholder 7"/>
          <p:cNvSpPr>
            <a:spLocks noGrp="1"/>
          </p:cNvSpPr>
          <p:nvPr>
            <p:ph type="body" sz="quarter" idx="12"/>
          </p:nvPr>
        </p:nvSpPr>
        <p:spPr>
          <a:xfrm>
            <a:off x="407988" y="1240264"/>
            <a:ext cx="11376026" cy="360000"/>
          </a:xfrm>
        </p:spPr>
        <p:txBody>
          <a:bodyPr/>
          <a:lstStyle/>
          <a:p>
            <a:r>
              <a:rPr lang="pl-PL" dirty="0"/>
              <a:t>Z frameworkiem</a:t>
            </a:r>
          </a:p>
        </p:txBody>
      </p:sp>
    </p:spTree>
    <p:custDataLst>
      <p:tags r:id="rId1"/>
    </p:custDataLst>
    <p:extLst>
      <p:ext uri="{BB962C8B-B14F-4D97-AF65-F5344CB8AC3E}">
        <p14:creationId xmlns:p14="http://schemas.microsoft.com/office/powerpoint/2010/main" val="471029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7A5E463E-8733-4183-A568-3C5B9C468519}"/>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Footer Placeholder 3"/>
          <p:cNvSpPr>
            <a:spLocks noGrp="1"/>
          </p:cNvSpPr>
          <p:nvPr>
            <p:ph type="ftr" sz="quarter" idx="11"/>
          </p:nvPr>
        </p:nvSpPr>
        <p:spPr/>
        <p:txBody>
          <a:bodyPr/>
          <a:lstStyle/>
          <a:p>
            <a:r>
              <a:rPr lang="en-US" dirty="0"/>
              <a:t>© 2019 Capgemini. All rights reserved.</a:t>
            </a:r>
          </a:p>
        </p:txBody>
      </p:sp>
      <p:sp>
        <p:nvSpPr>
          <p:cNvPr id="5" name="Slide Number Placeholder 4"/>
          <p:cNvSpPr>
            <a:spLocks noGrp="1"/>
          </p:cNvSpPr>
          <p:nvPr>
            <p:ph type="sldNum" sz="quarter" idx="12"/>
          </p:nvPr>
        </p:nvSpPr>
        <p:spPr/>
        <p:txBody>
          <a:bodyPr/>
          <a:lstStyle/>
          <a:p>
            <a:fld id="{DD205EFF-948D-4AF6-B54C-65639188FB5F}" type="slidenum">
              <a:rPr lang="en-US" smtClean="0"/>
              <a:pPr/>
              <a:t>60</a:t>
            </a:fld>
            <a:endParaRPr lang="en-US" dirty="0"/>
          </a:p>
        </p:txBody>
      </p:sp>
      <p:sp>
        <p:nvSpPr>
          <p:cNvPr id="11" name="Title 10"/>
          <p:cNvSpPr>
            <a:spLocks noGrp="1"/>
          </p:cNvSpPr>
          <p:nvPr>
            <p:ph type="title" idx="4294967295"/>
          </p:nvPr>
        </p:nvSpPr>
        <p:spPr>
          <a:xfrm>
            <a:off x="0" y="404813"/>
            <a:ext cx="12192000" cy="5832475"/>
          </a:xfrm>
        </p:spPr>
        <p:txBody>
          <a:bodyPr/>
          <a:lstStyle/>
          <a:p>
            <a:pPr algn="ctr"/>
            <a:br>
              <a:rPr lang="pl-PL" sz="4000" dirty="0"/>
            </a:br>
            <a:br>
              <a:rPr lang="pl-PL" sz="4000" dirty="0"/>
            </a:br>
            <a:br>
              <a:rPr lang="pl-PL" sz="4000" dirty="0"/>
            </a:br>
            <a:br>
              <a:rPr lang="pl-PL" sz="4000" dirty="0"/>
            </a:br>
            <a:br>
              <a:rPr lang="pl-PL" sz="4000" dirty="0"/>
            </a:br>
            <a:r>
              <a:rPr lang="pl-PL" sz="4000" dirty="0"/>
              <a:t>Dziękuje za uwagę</a:t>
            </a:r>
            <a:endParaRPr lang="de-DE" sz="4000" dirty="0"/>
          </a:p>
        </p:txBody>
      </p:sp>
    </p:spTree>
    <p:custDataLst>
      <p:tags r:id="rId1"/>
    </p:custDataLst>
    <p:extLst>
      <p:ext uri="{BB962C8B-B14F-4D97-AF65-F5344CB8AC3E}">
        <p14:creationId xmlns:p14="http://schemas.microsoft.com/office/powerpoint/2010/main" val="3694812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A92EE46A-96DF-4AC8-B306-49D84550D90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Tree>
    <p:custDataLst>
      <p:tags r:id="rId1"/>
    </p:custDataLst>
    <p:extLst>
      <p:ext uri="{BB962C8B-B14F-4D97-AF65-F5344CB8AC3E}">
        <p14:creationId xmlns:p14="http://schemas.microsoft.com/office/powerpoint/2010/main" val="216354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0">
            <a:extLst>
              <a:ext uri="{FF2B5EF4-FFF2-40B4-BE49-F238E27FC236}">
                <a16:creationId xmlns:a16="http://schemas.microsoft.com/office/drawing/2014/main" id="{3FE8CE39-39A5-47C8-92DA-F03B06FA902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pic>
        <p:nvPicPr>
          <p:cNvPr id="6152" name="Picture 8" descr="Top Java Web Development Frameworks to Count in 2017 :- #java #web  #development #company | Web development, Spring hibernate, Development">
            <a:extLst>
              <a:ext uri="{FF2B5EF4-FFF2-40B4-BE49-F238E27FC236}">
                <a16:creationId xmlns:a16="http://schemas.microsoft.com/office/drawing/2014/main" id="{A1D5A787-8FED-41BE-B126-B390469B4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784" y="3227314"/>
            <a:ext cx="4283968" cy="321297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java-web-framework - Web Development &amp;amp; Technology Resources">
            <a:extLst>
              <a:ext uri="{FF2B5EF4-FFF2-40B4-BE49-F238E27FC236}">
                <a16:creationId xmlns:a16="http://schemas.microsoft.com/office/drawing/2014/main" id="{582007A6-4B31-452C-8A8A-8EFD9329C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014" y="3295844"/>
            <a:ext cx="4746674" cy="330150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op 10 Popular Java Frameworks to use - Tricky Enough">
            <a:extLst>
              <a:ext uri="{FF2B5EF4-FFF2-40B4-BE49-F238E27FC236}">
                <a16:creationId xmlns:a16="http://schemas.microsoft.com/office/drawing/2014/main" id="{92E517C8-F96D-4536-A0E2-5D1F1501F6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3992" y="3621"/>
            <a:ext cx="4876800" cy="328136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r>
              <a:rPr lang="pl-PL" dirty="0"/>
              <a:t>Najbardziej znane frameworki</a:t>
            </a:r>
            <a:endParaRPr lang="de-DE" dirty="0"/>
          </a:p>
        </p:txBody>
      </p:sp>
      <p:sp>
        <p:nvSpPr>
          <p:cNvPr id="3" name="Footer Placeholder 2"/>
          <p:cNvSpPr>
            <a:spLocks noGrp="1"/>
          </p:cNvSpPr>
          <p:nvPr>
            <p:ph type="ftr" sz="quarter" idx="15"/>
          </p:nvPr>
        </p:nvSpPr>
        <p:spPr/>
        <p:txBody>
          <a:bodyPr/>
          <a:lstStyle/>
          <a:p>
            <a:r>
              <a:rPr lang="en-US"/>
              <a:t>© 2019 Capgemini. All rights reserved.</a:t>
            </a:r>
            <a:endParaRPr lang="en-US" dirty="0"/>
          </a:p>
        </p:txBody>
      </p:sp>
      <p:sp>
        <p:nvSpPr>
          <p:cNvPr id="4" name="Slide Number Placeholder 3"/>
          <p:cNvSpPr>
            <a:spLocks noGrp="1"/>
          </p:cNvSpPr>
          <p:nvPr>
            <p:ph type="sldNum" sz="quarter" idx="16"/>
          </p:nvPr>
        </p:nvSpPr>
        <p:spPr/>
        <p:txBody>
          <a:bodyPr/>
          <a:lstStyle/>
          <a:p>
            <a:fld id="{DD205EFF-948D-4AF6-B54C-65639188FB5F}" type="slidenum">
              <a:rPr lang="en-US" smtClean="0"/>
              <a:pPr/>
              <a:t>7</a:t>
            </a:fld>
            <a:endParaRPr lang="en-US"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02" y="1124744"/>
            <a:ext cx="5904656" cy="2013305"/>
          </a:xfrm>
          <a:prstGeom prst="rect">
            <a:avLst/>
          </a:prstGeom>
        </p:spPr>
      </p:pic>
      <p:pic>
        <p:nvPicPr>
          <p:cNvPr id="6150" name="Picture 6">
            <a:extLst>
              <a:ext uri="{FF2B5EF4-FFF2-40B4-BE49-F238E27FC236}">
                <a16:creationId xmlns:a16="http://schemas.microsoft.com/office/drawing/2014/main" id="{2649C090-39DB-4A8A-8AEC-9084FF316C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336" y="3068960"/>
            <a:ext cx="3773172" cy="331236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099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0">
            <a:extLst>
              <a:ext uri="{FF2B5EF4-FFF2-40B4-BE49-F238E27FC236}">
                <a16:creationId xmlns:a16="http://schemas.microsoft.com/office/drawing/2014/main" id="{1131B6B9-0E12-4263-AF55-D6B2D44D24D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jako framework</a:t>
            </a:r>
            <a:br>
              <a:rPr lang="pl-PL" dirty="0"/>
            </a:br>
            <a:endParaRPr lang="de-DE" dirty="0"/>
          </a:p>
        </p:txBody>
      </p:sp>
      <p:sp>
        <p:nvSpPr>
          <p:cNvPr id="3" name="Text Placeholder 2"/>
          <p:cNvSpPr>
            <a:spLocks noGrp="1"/>
          </p:cNvSpPr>
          <p:nvPr>
            <p:ph type="body" sz="quarter" idx="13"/>
          </p:nvPr>
        </p:nvSpPr>
        <p:spPr>
          <a:xfrm>
            <a:off x="5028587" y="1916832"/>
            <a:ext cx="6755426" cy="4536356"/>
          </a:xfrm>
        </p:spPr>
        <p:txBody>
          <a:bodyPr/>
          <a:lstStyle/>
          <a:p>
            <a:pPr marL="285750" indent="-285750">
              <a:lnSpc>
                <a:spcPct val="150000"/>
              </a:lnSpc>
              <a:buFont typeface="Courier New" panose="02070309020205020404" pitchFamily="49" charset="0"/>
              <a:buChar char="o"/>
            </a:pPr>
            <a:r>
              <a:rPr lang="pl-PL" dirty="0"/>
              <a:t> Powstał w 2002 roku (pierwsze wydanie 1 październik 2002)</a:t>
            </a:r>
          </a:p>
          <a:p>
            <a:pPr marL="285750" indent="-285750">
              <a:lnSpc>
                <a:spcPct val="150000"/>
              </a:lnSpc>
              <a:buFont typeface="Courier New" panose="02070309020205020404" pitchFamily="49" charset="0"/>
              <a:buChar char="o"/>
            </a:pPr>
            <a:r>
              <a:rPr lang="pl-PL" dirty="0"/>
              <a:t> Szkielet tworzenia aplikacji dla języka Java</a:t>
            </a:r>
          </a:p>
          <a:p>
            <a:pPr marL="285750" indent="-285750">
              <a:lnSpc>
                <a:spcPct val="150000"/>
              </a:lnSpc>
              <a:buFont typeface="Courier New" panose="02070309020205020404" pitchFamily="49" charset="0"/>
              <a:buChar char="o"/>
            </a:pPr>
            <a:r>
              <a:rPr lang="pl-PL" dirty="0"/>
              <a:t> Alternatywa dla programowania w EJB</a:t>
            </a:r>
          </a:p>
          <a:p>
            <a:pPr marL="285750" indent="-285750">
              <a:lnSpc>
                <a:spcPct val="150000"/>
              </a:lnSpc>
              <a:buFont typeface="Courier New" panose="02070309020205020404" pitchFamily="49" charset="0"/>
              <a:buChar char="o"/>
            </a:pPr>
            <a:r>
              <a:rPr lang="pl-PL" dirty="0"/>
              <a:t> Oferuje dużą swobodę wytwarzania oprogramowania</a:t>
            </a:r>
          </a:p>
          <a:p>
            <a:pPr marL="285750" indent="-285750">
              <a:lnSpc>
                <a:spcPct val="150000"/>
              </a:lnSpc>
              <a:buFont typeface="Courier New" panose="02070309020205020404" pitchFamily="49" charset="0"/>
              <a:buChar char="o"/>
            </a:pPr>
            <a:r>
              <a:rPr lang="pl-PL" dirty="0"/>
              <a:t> Bardzo dobra dokumentacja</a:t>
            </a:r>
          </a:p>
          <a:p>
            <a:pPr marL="285750" indent="-285750">
              <a:lnSpc>
                <a:spcPct val="150000"/>
              </a:lnSpc>
              <a:buFont typeface="Courier New" panose="02070309020205020404" pitchFamily="49" charset="0"/>
              <a:buChar char="o"/>
            </a:pPr>
            <a:r>
              <a:rPr lang="pl-PL" dirty="0"/>
              <a:t> Gotowa implementacja wielu zagadnień</a:t>
            </a:r>
          </a:p>
          <a:p>
            <a:pPr marL="285750" indent="-285750">
              <a:lnSpc>
                <a:spcPct val="150000"/>
              </a:lnSpc>
              <a:buFont typeface="Courier New" panose="02070309020205020404" pitchFamily="49" charset="0"/>
              <a:buChar char="o"/>
            </a:pPr>
            <a:r>
              <a:rPr lang="pl-PL" dirty="0"/>
              <a:t> Propaguje poprawny styl programowania</a:t>
            </a:r>
          </a:p>
          <a:p>
            <a:pPr marL="285750" indent="-285750">
              <a:lnSpc>
                <a:spcPct val="150000"/>
              </a:lnSpc>
              <a:buFont typeface="Courier New" panose="02070309020205020404" pitchFamily="49" charset="0"/>
              <a:buChar char="o"/>
            </a:pPr>
            <a:r>
              <a:rPr lang="pl-PL" dirty="0"/>
              <a:t> Jest dostępny na zasadach open source</a:t>
            </a:r>
            <a:endParaRPr lang="en-US" dirty="0"/>
          </a:p>
          <a:p>
            <a:pPr marL="285750" indent="-285750">
              <a:buFont typeface="Courier New" panose="02070309020205020404" pitchFamily="49" charset="0"/>
              <a:buChar char="o"/>
            </a:pP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8</a:t>
            </a:fld>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04" y="1628800"/>
            <a:ext cx="5485315" cy="3725874"/>
          </a:xfrm>
          <a:prstGeom prst="rect">
            <a:avLst/>
          </a:prstGeom>
        </p:spPr>
      </p:pic>
    </p:spTree>
    <p:custDataLst>
      <p:tags r:id="rId1"/>
    </p:custDataLst>
    <p:extLst>
      <p:ext uri="{BB962C8B-B14F-4D97-AF65-F5344CB8AC3E}">
        <p14:creationId xmlns:p14="http://schemas.microsoft.com/office/powerpoint/2010/main" val="421299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C0">
            <a:extLst>
              <a:ext uri="{FF2B5EF4-FFF2-40B4-BE49-F238E27FC236}">
                <a16:creationId xmlns:a16="http://schemas.microsoft.com/office/drawing/2014/main" id="{814E8933-EA40-4892-A5BF-DDB10422F09A}"/>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dirty="0"/>
              <a:t>Spring Framework – historia wersji</a:t>
            </a:r>
            <a:br>
              <a:rPr lang="pl-PL" dirty="0"/>
            </a:br>
            <a:br>
              <a:rPr lang="pl-PL" dirty="0"/>
            </a:br>
            <a:endParaRPr lang="de-DE" dirty="0"/>
          </a:p>
        </p:txBody>
      </p:sp>
      <p:sp>
        <p:nvSpPr>
          <p:cNvPr id="4" name="Footer Placeholder 3"/>
          <p:cNvSpPr>
            <a:spLocks noGrp="1"/>
          </p:cNvSpPr>
          <p:nvPr>
            <p:ph type="ftr" sz="quarter" idx="15"/>
          </p:nvPr>
        </p:nvSpPr>
        <p:spPr/>
        <p:txBody>
          <a:bodyPr/>
          <a:lstStyle/>
          <a:p>
            <a:r>
              <a:rPr lang="en-US"/>
              <a:t>© 2019 Capgemini. All rights reserved.</a:t>
            </a:r>
            <a:endParaRPr lang="en-US" dirty="0"/>
          </a:p>
        </p:txBody>
      </p:sp>
      <p:sp>
        <p:nvSpPr>
          <p:cNvPr id="5" name="Slide Number Placeholder 4"/>
          <p:cNvSpPr>
            <a:spLocks noGrp="1"/>
          </p:cNvSpPr>
          <p:nvPr>
            <p:ph type="sldNum" sz="quarter" idx="16"/>
          </p:nvPr>
        </p:nvSpPr>
        <p:spPr/>
        <p:txBody>
          <a:bodyPr/>
          <a:lstStyle/>
          <a:p>
            <a:fld id="{DD205EFF-948D-4AF6-B54C-65639188FB5F}" type="slidenum">
              <a:rPr lang="en-US" smtClean="0"/>
              <a:pPr/>
              <a:t>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61077846"/>
              </p:ext>
            </p:extLst>
          </p:nvPr>
        </p:nvGraphicFramePr>
        <p:xfrm>
          <a:off x="3071664" y="1600200"/>
          <a:ext cx="6048672" cy="3657600"/>
        </p:xfrm>
        <a:graphic>
          <a:graphicData uri="http://schemas.openxmlformats.org/drawingml/2006/table">
            <a:tbl>
              <a:tblPr firstRow="1" bandRow="1">
                <a:tableStyleId>{37CE84F3-28C3-443E-9E96-99CF82512B78}</a:tableStyleId>
              </a:tblPr>
              <a:tblGrid>
                <a:gridCol w="2304256">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tblGrid>
              <a:tr h="300320">
                <a:tc>
                  <a:txBody>
                    <a:bodyPr/>
                    <a:lstStyle/>
                    <a:p>
                      <a:pPr algn="ctr"/>
                      <a:r>
                        <a:rPr lang="pl-PL" dirty="0"/>
                        <a:t>Wersja</a:t>
                      </a:r>
                      <a:endParaRPr lang="de-DE" dirty="0"/>
                    </a:p>
                  </a:txBody>
                  <a:tcPr/>
                </a:tc>
                <a:tc>
                  <a:txBody>
                    <a:bodyPr/>
                    <a:lstStyle/>
                    <a:p>
                      <a:pPr algn="ctr"/>
                      <a:r>
                        <a:rPr lang="pl-PL" dirty="0"/>
                        <a:t>Rok</a:t>
                      </a:r>
                      <a:endParaRPr lang="de-DE" dirty="0"/>
                    </a:p>
                  </a:txBody>
                  <a:tcPr/>
                </a:tc>
                <a:extLst>
                  <a:ext uri="{0D108BD9-81ED-4DB2-BD59-A6C34878D82A}">
                    <a16:rowId xmlns:a16="http://schemas.microsoft.com/office/drawing/2014/main" val="10000"/>
                  </a:ext>
                </a:extLst>
              </a:tr>
              <a:tr h="300320">
                <a:tc>
                  <a:txBody>
                    <a:bodyPr/>
                    <a:lstStyle/>
                    <a:p>
                      <a:r>
                        <a:rPr lang="pl-PL" dirty="0"/>
                        <a:t>0.9</a:t>
                      </a:r>
                      <a:endParaRPr lang="de-DE" dirty="0"/>
                    </a:p>
                  </a:txBody>
                  <a:tcPr/>
                </a:tc>
                <a:tc>
                  <a:txBody>
                    <a:bodyPr/>
                    <a:lstStyle/>
                    <a:p>
                      <a:r>
                        <a:rPr lang="pl-PL" dirty="0"/>
                        <a:t>2002</a:t>
                      </a:r>
                      <a:endParaRPr lang="de-DE" dirty="0"/>
                    </a:p>
                  </a:txBody>
                  <a:tcPr/>
                </a:tc>
                <a:extLst>
                  <a:ext uri="{0D108BD9-81ED-4DB2-BD59-A6C34878D82A}">
                    <a16:rowId xmlns:a16="http://schemas.microsoft.com/office/drawing/2014/main" val="10001"/>
                  </a:ext>
                </a:extLst>
              </a:tr>
              <a:tr h="300320">
                <a:tc>
                  <a:txBody>
                    <a:bodyPr/>
                    <a:lstStyle/>
                    <a:p>
                      <a:r>
                        <a:rPr lang="pl-PL" dirty="0"/>
                        <a:t>1.0</a:t>
                      </a:r>
                      <a:endParaRPr lang="de-DE" dirty="0"/>
                    </a:p>
                  </a:txBody>
                  <a:tcPr/>
                </a:tc>
                <a:tc>
                  <a:txBody>
                    <a:bodyPr/>
                    <a:lstStyle/>
                    <a:p>
                      <a:r>
                        <a:rPr lang="pl-PL" dirty="0"/>
                        <a:t>2003</a:t>
                      </a:r>
                      <a:endParaRPr lang="de-DE" dirty="0"/>
                    </a:p>
                  </a:txBody>
                  <a:tcPr/>
                </a:tc>
                <a:extLst>
                  <a:ext uri="{0D108BD9-81ED-4DB2-BD59-A6C34878D82A}">
                    <a16:rowId xmlns:a16="http://schemas.microsoft.com/office/drawing/2014/main" val="10002"/>
                  </a:ext>
                </a:extLst>
              </a:tr>
              <a:tr h="300320">
                <a:tc>
                  <a:txBody>
                    <a:bodyPr/>
                    <a:lstStyle/>
                    <a:p>
                      <a:r>
                        <a:rPr lang="pl-PL" dirty="0"/>
                        <a:t>2.0</a:t>
                      </a:r>
                      <a:endParaRPr lang="de-DE" dirty="0"/>
                    </a:p>
                  </a:txBody>
                  <a:tcPr/>
                </a:tc>
                <a:tc>
                  <a:txBody>
                    <a:bodyPr/>
                    <a:lstStyle/>
                    <a:p>
                      <a:r>
                        <a:rPr lang="pl-PL" dirty="0"/>
                        <a:t>2006</a:t>
                      </a:r>
                      <a:endParaRPr lang="de-DE" dirty="0"/>
                    </a:p>
                  </a:txBody>
                  <a:tcPr/>
                </a:tc>
                <a:extLst>
                  <a:ext uri="{0D108BD9-81ED-4DB2-BD59-A6C34878D82A}">
                    <a16:rowId xmlns:a16="http://schemas.microsoft.com/office/drawing/2014/main" val="10003"/>
                  </a:ext>
                </a:extLst>
              </a:tr>
              <a:tr h="300320">
                <a:tc>
                  <a:txBody>
                    <a:bodyPr/>
                    <a:lstStyle/>
                    <a:p>
                      <a:r>
                        <a:rPr lang="pl-PL" dirty="0"/>
                        <a:t>3.0</a:t>
                      </a:r>
                      <a:endParaRPr lang="de-DE" dirty="0"/>
                    </a:p>
                  </a:txBody>
                  <a:tcPr/>
                </a:tc>
                <a:tc>
                  <a:txBody>
                    <a:bodyPr/>
                    <a:lstStyle/>
                    <a:p>
                      <a:r>
                        <a:rPr lang="pl-PL" dirty="0"/>
                        <a:t>2009</a:t>
                      </a:r>
                      <a:endParaRPr lang="de-DE" dirty="0"/>
                    </a:p>
                  </a:txBody>
                  <a:tcPr/>
                </a:tc>
                <a:extLst>
                  <a:ext uri="{0D108BD9-81ED-4DB2-BD59-A6C34878D82A}">
                    <a16:rowId xmlns:a16="http://schemas.microsoft.com/office/drawing/2014/main" val="10004"/>
                  </a:ext>
                </a:extLst>
              </a:tr>
              <a:tr h="300320">
                <a:tc>
                  <a:txBody>
                    <a:bodyPr/>
                    <a:lstStyle/>
                    <a:p>
                      <a:r>
                        <a:rPr lang="pl-PL" dirty="0"/>
                        <a:t>4.0</a:t>
                      </a:r>
                      <a:endParaRPr lang="de-DE" dirty="0"/>
                    </a:p>
                  </a:txBody>
                  <a:tcPr/>
                </a:tc>
                <a:tc>
                  <a:txBody>
                    <a:bodyPr/>
                    <a:lstStyle/>
                    <a:p>
                      <a:r>
                        <a:rPr lang="pl-PL" dirty="0"/>
                        <a:t>2013</a:t>
                      </a:r>
                      <a:endParaRPr lang="de-DE" dirty="0"/>
                    </a:p>
                  </a:txBody>
                  <a:tcPr/>
                </a:tc>
                <a:extLst>
                  <a:ext uri="{0D108BD9-81ED-4DB2-BD59-A6C34878D82A}">
                    <a16:rowId xmlns:a16="http://schemas.microsoft.com/office/drawing/2014/main" val="10005"/>
                  </a:ext>
                </a:extLst>
              </a:tr>
              <a:tr h="300320">
                <a:tc>
                  <a:txBody>
                    <a:bodyPr/>
                    <a:lstStyle/>
                    <a:p>
                      <a:r>
                        <a:rPr lang="pl-PL" dirty="0"/>
                        <a:t>5.0</a:t>
                      </a:r>
                      <a:endParaRPr lang="de-DE" dirty="0"/>
                    </a:p>
                  </a:txBody>
                  <a:tcPr/>
                </a:tc>
                <a:tc>
                  <a:txBody>
                    <a:bodyPr/>
                    <a:lstStyle/>
                    <a:p>
                      <a:r>
                        <a:rPr lang="pl-PL" dirty="0"/>
                        <a:t>2017 – cały kod na JDK8</a:t>
                      </a:r>
                      <a:endParaRPr lang="de-DE" dirty="0"/>
                    </a:p>
                  </a:txBody>
                  <a:tcPr/>
                </a:tc>
                <a:extLst>
                  <a:ext uri="{0D108BD9-81ED-4DB2-BD59-A6C34878D82A}">
                    <a16:rowId xmlns:a16="http://schemas.microsoft.com/office/drawing/2014/main" val="10006"/>
                  </a:ext>
                </a:extLst>
              </a:tr>
              <a:tr h="300320">
                <a:tc>
                  <a:txBody>
                    <a:bodyPr/>
                    <a:lstStyle/>
                    <a:p>
                      <a:r>
                        <a:rPr lang="pl-PL" dirty="0"/>
                        <a:t>5.1</a:t>
                      </a:r>
                      <a:endParaRPr lang="de-DE" dirty="0"/>
                    </a:p>
                  </a:txBody>
                  <a:tcPr/>
                </a:tc>
                <a:tc>
                  <a:txBody>
                    <a:bodyPr/>
                    <a:lstStyle/>
                    <a:p>
                      <a:r>
                        <a:rPr lang="pl-PL" dirty="0"/>
                        <a:t>2018 – wsparcie dla JDK11</a:t>
                      </a:r>
                      <a:endParaRPr lang="de-DE" dirty="0"/>
                    </a:p>
                  </a:txBody>
                  <a:tcPr/>
                </a:tc>
                <a:extLst>
                  <a:ext uri="{0D108BD9-81ED-4DB2-BD59-A6C34878D82A}">
                    <a16:rowId xmlns:a16="http://schemas.microsoft.com/office/drawing/2014/main" val="1248937716"/>
                  </a:ext>
                </a:extLst>
              </a:tr>
              <a:tr h="300320">
                <a:tc>
                  <a:txBody>
                    <a:bodyPr/>
                    <a:lstStyle/>
                    <a:p>
                      <a:r>
                        <a:rPr lang="pl-PL" dirty="0"/>
                        <a:t>5.2</a:t>
                      </a:r>
                      <a:endParaRPr lang="de-DE" dirty="0"/>
                    </a:p>
                  </a:txBody>
                  <a:tcPr/>
                </a:tc>
                <a:tc>
                  <a:txBody>
                    <a:bodyPr/>
                    <a:lstStyle/>
                    <a:p>
                      <a:r>
                        <a:rPr lang="pl-PL" dirty="0"/>
                        <a:t>2020-12</a:t>
                      </a:r>
                      <a:endParaRPr lang="de-DE" dirty="0"/>
                    </a:p>
                  </a:txBody>
                  <a:tcPr/>
                </a:tc>
                <a:extLst>
                  <a:ext uri="{0D108BD9-81ED-4DB2-BD59-A6C34878D82A}">
                    <a16:rowId xmlns:a16="http://schemas.microsoft.com/office/drawing/2014/main" val="827710798"/>
                  </a:ext>
                </a:extLst>
              </a:tr>
              <a:tr h="300320">
                <a:tc>
                  <a:txBody>
                    <a:bodyPr/>
                    <a:lstStyle/>
                    <a:p>
                      <a:r>
                        <a:rPr lang="pl-PL" dirty="0"/>
                        <a:t>5.3</a:t>
                      </a:r>
                      <a:endParaRPr lang="de-DE" dirty="0"/>
                    </a:p>
                  </a:txBody>
                  <a:tcPr/>
                </a:tc>
                <a:tc>
                  <a:txBody>
                    <a:bodyPr/>
                    <a:lstStyle/>
                    <a:p>
                      <a:r>
                        <a:rPr lang="pl-PL" dirty="0"/>
                        <a:t>2021-02</a:t>
                      </a:r>
                      <a:endParaRPr lang="de-DE" dirty="0"/>
                    </a:p>
                  </a:txBody>
                  <a:tcPr/>
                </a:tc>
                <a:extLst>
                  <a:ext uri="{0D108BD9-81ED-4DB2-BD59-A6C34878D82A}">
                    <a16:rowId xmlns:a16="http://schemas.microsoft.com/office/drawing/2014/main" val="3679109853"/>
                  </a:ext>
                </a:extLst>
              </a:tr>
            </a:tbl>
          </a:graphicData>
        </a:graphic>
      </p:graphicFrame>
      <p:sp>
        <p:nvSpPr>
          <p:cNvPr id="9" name="TextBox 8"/>
          <p:cNvSpPr txBox="1"/>
          <p:nvPr/>
        </p:nvSpPr>
        <p:spPr bwMode="auto">
          <a:xfrm>
            <a:off x="479376" y="5507940"/>
            <a:ext cx="1130463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pl-PL" dirty="0">
                <a:latin typeface="Verdana" panose="020B0604030504040204" pitchFamily="34" charset="0"/>
                <a:hlinkClick r:id="rId3"/>
              </a:rPr>
              <a:t>Najnowszą</a:t>
            </a:r>
            <a:r>
              <a:rPr lang="pl-PL" dirty="0">
                <a:latin typeface="Verdana" panose="020B0604030504040204" pitchFamily="34" charset="0"/>
              </a:rPr>
              <a:t> stabilną wersją jest 5.3.13 (2021-11)</a:t>
            </a:r>
            <a:endParaRPr lang="de-DE" dirty="0">
              <a:latin typeface="Verdana" panose="020B0604030504040204" pitchFamily="34" charset="0"/>
            </a:endParaRPr>
          </a:p>
        </p:txBody>
      </p:sp>
      <p:sp>
        <p:nvSpPr>
          <p:cNvPr id="3" name="Source">
            <a:extLst>
              <a:ext uri="{FF2B5EF4-FFF2-40B4-BE49-F238E27FC236}">
                <a16:creationId xmlns:a16="http://schemas.microsoft.com/office/drawing/2014/main" id="{A38523D4-E41E-48DB-AEF3-0B59DA2EA27D}"/>
              </a:ext>
            </a:extLst>
          </p:cNvPr>
          <p:cNvSpPr txBox="1"/>
          <p:nvPr/>
        </p:nvSpPr>
        <p:spPr bwMode="auto">
          <a:xfrm>
            <a:off x="407368" y="6291819"/>
            <a:ext cx="11376024" cy="17440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25400" rIns="0" bIns="25400" rtlCol="0" anchor="t" anchorCtr="0">
            <a:spAutoFit/>
          </a:bodyPr>
          <a:lstStyle/>
          <a:p>
            <a:pPr marL="429768" indent="-429768">
              <a:tabLst>
                <a:tab pos="347472" algn="r"/>
              </a:tabLst>
            </a:pPr>
            <a:r>
              <a:rPr lang="pl-PL" sz="800" dirty="0">
                <a:latin typeface="Verdana" panose="020B0604030504040204" pitchFamily="34" charset="0"/>
              </a:rPr>
              <a:t>	Source:	</a:t>
            </a:r>
            <a:r>
              <a:rPr lang="pl-PL" sz="800" dirty="0">
                <a:latin typeface="Verdana" panose="020B0604030504040204" pitchFamily="34" charset="0"/>
                <a:hlinkClick r:id="rId4"/>
              </a:rPr>
              <a:t>https://www.javappa.com/kurs-spring/wersje-springa</a:t>
            </a:r>
            <a:r>
              <a:rPr lang="pl-PL" sz="800" dirty="0">
                <a:latin typeface="Verdana" panose="020B0604030504040204" pitchFamily="34" charset="0"/>
              </a:rPr>
              <a:t> ; </a:t>
            </a:r>
            <a:r>
              <a:rPr lang="pl-PL" sz="800" dirty="0">
                <a:latin typeface="Verdana" panose="020B0604030504040204" pitchFamily="34" charset="0"/>
                <a:hlinkClick r:id="rId5"/>
              </a:rPr>
              <a:t>https://en.wikipedia.org/wiki/Spring_Framework</a:t>
            </a:r>
            <a:r>
              <a:rPr lang="pl-PL" sz="800" dirty="0">
                <a:latin typeface="Verdana" panose="020B0604030504040204" pitchFamily="34" charset="0"/>
              </a:rPr>
              <a:t> </a:t>
            </a:r>
          </a:p>
        </p:txBody>
      </p:sp>
    </p:spTree>
    <p:custDataLst>
      <p:tags r:id="rId1"/>
    </p:custDataLst>
    <p:extLst>
      <p:ext uri="{BB962C8B-B14F-4D97-AF65-F5344CB8AC3E}">
        <p14:creationId xmlns:p14="http://schemas.microsoft.com/office/powerpoint/2010/main" val="379277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0"/>
</p:tagLst>
</file>

<file path=ppt/tags/tag10.xml><?xml version="1.0" encoding="utf-8"?>
<p:tagLst xmlns:a="http://schemas.openxmlformats.org/drawingml/2006/main" xmlns:r="http://schemas.openxmlformats.org/officeDocument/2006/relationships" xmlns:p="http://schemas.openxmlformats.org/presentationml/2006/main">
  <p:tag name="CG_SECLEVEL" val="SEC0"/>
</p:tagLst>
</file>

<file path=ppt/tags/tag11.xml><?xml version="1.0" encoding="utf-8"?>
<p:tagLst xmlns:a="http://schemas.openxmlformats.org/drawingml/2006/main" xmlns:r="http://schemas.openxmlformats.org/officeDocument/2006/relationships" xmlns:p="http://schemas.openxmlformats.org/presentationml/2006/main">
  <p:tag name="CG_SECLEVEL" val="SEC0"/>
</p:tagLst>
</file>

<file path=ppt/tags/tag12.xml><?xml version="1.0" encoding="utf-8"?>
<p:tagLst xmlns:a="http://schemas.openxmlformats.org/drawingml/2006/main" xmlns:r="http://schemas.openxmlformats.org/officeDocument/2006/relationships" xmlns:p="http://schemas.openxmlformats.org/presentationml/2006/main">
  <p:tag name="CG_SECLEVEL" val="SEC0"/>
</p:tagLst>
</file>

<file path=ppt/tags/tag13.xml><?xml version="1.0" encoding="utf-8"?>
<p:tagLst xmlns:a="http://schemas.openxmlformats.org/drawingml/2006/main" xmlns:r="http://schemas.openxmlformats.org/officeDocument/2006/relationships" xmlns:p="http://schemas.openxmlformats.org/presentationml/2006/main">
  <p:tag name="CG_SECLEVEL" val="SEC0"/>
</p:tagLst>
</file>

<file path=ppt/tags/tag14.xml><?xml version="1.0" encoding="utf-8"?>
<p:tagLst xmlns:a="http://schemas.openxmlformats.org/drawingml/2006/main" xmlns:r="http://schemas.openxmlformats.org/officeDocument/2006/relationships" xmlns:p="http://schemas.openxmlformats.org/presentationml/2006/main">
  <p:tag name="CG_SECLEVEL" val="SEC0"/>
</p:tagLst>
</file>

<file path=ppt/tags/tag15.xml><?xml version="1.0" encoding="utf-8"?>
<p:tagLst xmlns:a="http://schemas.openxmlformats.org/drawingml/2006/main" xmlns:r="http://schemas.openxmlformats.org/officeDocument/2006/relationships" xmlns:p="http://schemas.openxmlformats.org/presentationml/2006/main">
  <p:tag name="CG_SECLEVEL" val="SEC0"/>
</p:tagLst>
</file>

<file path=ppt/tags/tag16.xml><?xml version="1.0" encoding="utf-8"?>
<p:tagLst xmlns:a="http://schemas.openxmlformats.org/drawingml/2006/main" xmlns:r="http://schemas.openxmlformats.org/officeDocument/2006/relationships" xmlns:p="http://schemas.openxmlformats.org/presentationml/2006/main">
  <p:tag name="CG_SECLEVEL" val="SEC0"/>
</p:tagLst>
</file>

<file path=ppt/tags/tag17.xml><?xml version="1.0" encoding="utf-8"?>
<p:tagLst xmlns:a="http://schemas.openxmlformats.org/drawingml/2006/main" xmlns:r="http://schemas.openxmlformats.org/officeDocument/2006/relationships" xmlns:p="http://schemas.openxmlformats.org/presentationml/2006/main">
  <p:tag name="CG_SECLEVEL" val="SEC0"/>
</p:tagLst>
</file>

<file path=ppt/tags/tag18.xml><?xml version="1.0" encoding="utf-8"?>
<p:tagLst xmlns:a="http://schemas.openxmlformats.org/drawingml/2006/main" xmlns:r="http://schemas.openxmlformats.org/officeDocument/2006/relationships" xmlns:p="http://schemas.openxmlformats.org/presentationml/2006/main">
  <p:tag name="CG_SECLEVEL" val="SEC0"/>
</p:tagLst>
</file>

<file path=ppt/tags/tag19.xml><?xml version="1.0" encoding="utf-8"?>
<p:tagLst xmlns:a="http://schemas.openxmlformats.org/drawingml/2006/main" xmlns:r="http://schemas.openxmlformats.org/officeDocument/2006/relationships" xmlns:p="http://schemas.openxmlformats.org/presentationml/2006/main">
  <p:tag name="CG_SECLEVEL" val="SEC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G_SECLEVEL" val="SEC0"/>
</p:tagLst>
</file>

<file path=ppt/tags/tag21.xml><?xml version="1.0" encoding="utf-8"?>
<p:tagLst xmlns:a="http://schemas.openxmlformats.org/drawingml/2006/main" xmlns:r="http://schemas.openxmlformats.org/officeDocument/2006/relationships" xmlns:p="http://schemas.openxmlformats.org/presentationml/2006/main">
  <p:tag name="CG_SECLEVEL" val="SEC0"/>
</p:tagLst>
</file>

<file path=ppt/tags/tag22.xml><?xml version="1.0" encoding="utf-8"?>
<p:tagLst xmlns:a="http://schemas.openxmlformats.org/drawingml/2006/main" xmlns:r="http://schemas.openxmlformats.org/officeDocument/2006/relationships" xmlns:p="http://schemas.openxmlformats.org/presentationml/2006/main">
  <p:tag name="CG_SECLEVEL" val="SEC0"/>
</p:tagLst>
</file>

<file path=ppt/tags/tag23.xml><?xml version="1.0" encoding="utf-8"?>
<p:tagLst xmlns:a="http://schemas.openxmlformats.org/drawingml/2006/main" xmlns:r="http://schemas.openxmlformats.org/officeDocument/2006/relationships" xmlns:p="http://schemas.openxmlformats.org/presentationml/2006/main">
  <p:tag name="CG_SECLEVEL" val="SEC0"/>
</p:tagLst>
</file>

<file path=ppt/tags/tag24.xml><?xml version="1.0" encoding="utf-8"?>
<p:tagLst xmlns:a="http://schemas.openxmlformats.org/drawingml/2006/main" xmlns:r="http://schemas.openxmlformats.org/officeDocument/2006/relationships" xmlns:p="http://schemas.openxmlformats.org/presentationml/2006/main">
  <p:tag name="CG_SECLEVEL" val="SEC0"/>
</p:tagLst>
</file>

<file path=ppt/tags/tag25.xml><?xml version="1.0" encoding="utf-8"?>
<p:tagLst xmlns:a="http://schemas.openxmlformats.org/drawingml/2006/main" xmlns:r="http://schemas.openxmlformats.org/officeDocument/2006/relationships" xmlns:p="http://schemas.openxmlformats.org/presentationml/2006/main">
  <p:tag name="CG_SECLEVEL" val="SEC0"/>
</p:tagLst>
</file>

<file path=ppt/tags/tag26.xml><?xml version="1.0" encoding="utf-8"?>
<p:tagLst xmlns:a="http://schemas.openxmlformats.org/drawingml/2006/main" xmlns:r="http://schemas.openxmlformats.org/officeDocument/2006/relationships" xmlns:p="http://schemas.openxmlformats.org/presentationml/2006/main">
  <p:tag name="CG_SECLEVEL" val="SEC0"/>
</p:tagLst>
</file>

<file path=ppt/tags/tag27.xml><?xml version="1.0" encoding="utf-8"?>
<p:tagLst xmlns:a="http://schemas.openxmlformats.org/drawingml/2006/main" xmlns:r="http://schemas.openxmlformats.org/officeDocument/2006/relationships" xmlns:p="http://schemas.openxmlformats.org/presentationml/2006/main">
  <p:tag name="CG_SECLEVEL" val="SEC0"/>
</p:tagLst>
</file>

<file path=ppt/tags/tag28.xml><?xml version="1.0" encoding="utf-8"?>
<p:tagLst xmlns:a="http://schemas.openxmlformats.org/drawingml/2006/main" xmlns:r="http://schemas.openxmlformats.org/officeDocument/2006/relationships" xmlns:p="http://schemas.openxmlformats.org/presentationml/2006/main">
  <p:tag name="CG_SECLEVEL" val="SEC0"/>
</p:tagLst>
</file>

<file path=ppt/tags/tag29.xml><?xml version="1.0" encoding="utf-8"?>
<p:tagLst xmlns:a="http://schemas.openxmlformats.org/drawingml/2006/main" xmlns:r="http://schemas.openxmlformats.org/officeDocument/2006/relationships" xmlns:p="http://schemas.openxmlformats.org/presentationml/2006/main">
  <p:tag name="CG_SECLEVEL" val="SEC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CG_SECLEVEL" val="SEC0"/>
</p:tagLst>
</file>

<file path=ppt/tags/tag31.xml><?xml version="1.0" encoding="utf-8"?>
<p:tagLst xmlns:a="http://schemas.openxmlformats.org/drawingml/2006/main" xmlns:r="http://schemas.openxmlformats.org/officeDocument/2006/relationships" xmlns:p="http://schemas.openxmlformats.org/presentationml/2006/main">
  <p:tag name="CG_SECLEVEL" val="SEC0"/>
</p:tagLst>
</file>

<file path=ppt/tags/tag32.xml><?xml version="1.0" encoding="utf-8"?>
<p:tagLst xmlns:a="http://schemas.openxmlformats.org/drawingml/2006/main" xmlns:r="http://schemas.openxmlformats.org/officeDocument/2006/relationships" xmlns:p="http://schemas.openxmlformats.org/presentationml/2006/main">
  <p:tag name="CG_SECLEVEL" val="SEC0"/>
</p:tagLst>
</file>

<file path=ppt/tags/tag33.xml><?xml version="1.0" encoding="utf-8"?>
<p:tagLst xmlns:a="http://schemas.openxmlformats.org/drawingml/2006/main" xmlns:r="http://schemas.openxmlformats.org/officeDocument/2006/relationships" xmlns:p="http://schemas.openxmlformats.org/presentationml/2006/main">
  <p:tag name="CG_SECLEVEL" val="SEC0"/>
</p:tagLst>
</file>

<file path=ppt/tags/tag34.xml><?xml version="1.0" encoding="utf-8"?>
<p:tagLst xmlns:a="http://schemas.openxmlformats.org/drawingml/2006/main" xmlns:r="http://schemas.openxmlformats.org/officeDocument/2006/relationships" xmlns:p="http://schemas.openxmlformats.org/presentationml/2006/main">
  <p:tag name="CG_SECLEVEL" val="SEC0"/>
</p:tagLst>
</file>

<file path=ppt/tags/tag35.xml><?xml version="1.0" encoding="utf-8"?>
<p:tagLst xmlns:a="http://schemas.openxmlformats.org/drawingml/2006/main" xmlns:r="http://schemas.openxmlformats.org/officeDocument/2006/relationships" xmlns:p="http://schemas.openxmlformats.org/presentationml/2006/main">
  <p:tag name="CG_SECLEVEL" val="SEC0"/>
</p:tagLst>
</file>

<file path=ppt/tags/tag36.xml><?xml version="1.0" encoding="utf-8"?>
<p:tagLst xmlns:a="http://schemas.openxmlformats.org/drawingml/2006/main" xmlns:r="http://schemas.openxmlformats.org/officeDocument/2006/relationships" xmlns:p="http://schemas.openxmlformats.org/presentationml/2006/main">
  <p:tag name="CG_SECLEVEL" val="SEC0"/>
</p:tagLst>
</file>

<file path=ppt/tags/tag37.xml><?xml version="1.0" encoding="utf-8"?>
<p:tagLst xmlns:a="http://schemas.openxmlformats.org/drawingml/2006/main" xmlns:r="http://schemas.openxmlformats.org/officeDocument/2006/relationships" xmlns:p="http://schemas.openxmlformats.org/presentationml/2006/main">
  <p:tag name="CG_SECLEVEL" val="SEC0"/>
</p:tagLst>
</file>

<file path=ppt/tags/tag38.xml><?xml version="1.0" encoding="utf-8"?>
<p:tagLst xmlns:a="http://schemas.openxmlformats.org/drawingml/2006/main" xmlns:r="http://schemas.openxmlformats.org/officeDocument/2006/relationships" xmlns:p="http://schemas.openxmlformats.org/presentationml/2006/main">
  <p:tag name="CG_SECLEVEL" val="SEC0"/>
</p:tagLst>
</file>

<file path=ppt/tags/tag39.xml><?xml version="1.0" encoding="utf-8"?>
<p:tagLst xmlns:a="http://schemas.openxmlformats.org/drawingml/2006/main" xmlns:r="http://schemas.openxmlformats.org/officeDocument/2006/relationships" xmlns:p="http://schemas.openxmlformats.org/presentationml/2006/main">
  <p:tag name="CG_SECLEVEL" val="SEC0"/>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CG_SECLEVEL" val="SEC0"/>
</p:tagLst>
</file>

<file path=ppt/tags/tag41.xml><?xml version="1.0" encoding="utf-8"?>
<p:tagLst xmlns:a="http://schemas.openxmlformats.org/drawingml/2006/main" xmlns:r="http://schemas.openxmlformats.org/officeDocument/2006/relationships" xmlns:p="http://schemas.openxmlformats.org/presentationml/2006/main">
  <p:tag name="CG_SECLEVEL" val="SEC0"/>
</p:tagLst>
</file>

<file path=ppt/tags/tag42.xml><?xml version="1.0" encoding="utf-8"?>
<p:tagLst xmlns:a="http://schemas.openxmlformats.org/drawingml/2006/main" xmlns:r="http://schemas.openxmlformats.org/officeDocument/2006/relationships" xmlns:p="http://schemas.openxmlformats.org/presentationml/2006/main">
  <p:tag name="CG_SECLEVEL" val="SEC0"/>
</p:tagLst>
</file>

<file path=ppt/tags/tag43.xml><?xml version="1.0" encoding="utf-8"?>
<p:tagLst xmlns:a="http://schemas.openxmlformats.org/drawingml/2006/main" xmlns:r="http://schemas.openxmlformats.org/officeDocument/2006/relationships" xmlns:p="http://schemas.openxmlformats.org/presentationml/2006/main">
  <p:tag name="CG_SECLEVEL" val="SEC0"/>
</p:tagLst>
</file>

<file path=ppt/tags/tag44.xml><?xml version="1.0" encoding="utf-8"?>
<p:tagLst xmlns:a="http://schemas.openxmlformats.org/drawingml/2006/main" xmlns:r="http://schemas.openxmlformats.org/officeDocument/2006/relationships" xmlns:p="http://schemas.openxmlformats.org/presentationml/2006/main">
  <p:tag name="CG_SECLEVEL" val="SEC0"/>
</p:tagLst>
</file>

<file path=ppt/tags/tag45.xml><?xml version="1.0" encoding="utf-8"?>
<p:tagLst xmlns:a="http://schemas.openxmlformats.org/drawingml/2006/main" xmlns:r="http://schemas.openxmlformats.org/officeDocument/2006/relationships" xmlns:p="http://schemas.openxmlformats.org/presentationml/2006/main">
  <p:tag name="CG_SECLEVEL" val="SEC0"/>
</p:tagLst>
</file>

<file path=ppt/tags/tag46.xml><?xml version="1.0" encoding="utf-8"?>
<p:tagLst xmlns:a="http://schemas.openxmlformats.org/drawingml/2006/main" xmlns:r="http://schemas.openxmlformats.org/officeDocument/2006/relationships" xmlns:p="http://schemas.openxmlformats.org/presentationml/2006/main">
  <p:tag name="CG_SECLEVEL" val="SEC0"/>
</p:tagLst>
</file>

<file path=ppt/tags/tag47.xml><?xml version="1.0" encoding="utf-8"?>
<p:tagLst xmlns:a="http://schemas.openxmlformats.org/drawingml/2006/main" xmlns:r="http://schemas.openxmlformats.org/officeDocument/2006/relationships" xmlns:p="http://schemas.openxmlformats.org/presentationml/2006/main">
  <p:tag name="CG_SECLEVEL" val="SEC0"/>
</p:tagLst>
</file>

<file path=ppt/tags/tag48.xml><?xml version="1.0" encoding="utf-8"?>
<p:tagLst xmlns:a="http://schemas.openxmlformats.org/drawingml/2006/main" xmlns:r="http://schemas.openxmlformats.org/officeDocument/2006/relationships" xmlns:p="http://schemas.openxmlformats.org/presentationml/2006/main">
  <p:tag name="CG_SECLEVEL" val="SEC0"/>
</p:tagLst>
</file>

<file path=ppt/tags/tag49.xml><?xml version="1.0" encoding="utf-8"?>
<p:tagLst xmlns:a="http://schemas.openxmlformats.org/drawingml/2006/main" xmlns:r="http://schemas.openxmlformats.org/officeDocument/2006/relationships" xmlns:p="http://schemas.openxmlformats.org/presentationml/2006/main">
  <p:tag name="CG_SECLEVEL" val="SEC0"/>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CG_SECLEVEL" val="SEC0"/>
</p:tagLst>
</file>

<file path=ppt/tags/tag51.xml><?xml version="1.0" encoding="utf-8"?>
<p:tagLst xmlns:a="http://schemas.openxmlformats.org/drawingml/2006/main" xmlns:r="http://schemas.openxmlformats.org/officeDocument/2006/relationships" xmlns:p="http://schemas.openxmlformats.org/presentationml/2006/main">
  <p:tag name="CG_SECLEVEL" val="SEC0"/>
</p:tagLst>
</file>

<file path=ppt/tags/tag52.xml><?xml version="1.0" encoding="utf-8"?>
<p:tagLst xmlns:a="http://schemas.openxmlformats.org/drawingml/2006/main" xmlns:r="http://schemas.openxmlformats.org/officeDocument/2006/relationships" xmlns:p="http://schemas.openxmlformats.org/presentationml/2006/main">
  <p:tag name="CG_SECLEVEL" val="SEC0"/>
</p:tagLst>
</file>

<file path=ppt/tags/tag53.xml><?xml version="1.0" encoding="utf-8"?>
<p:tagLst xmlns:a="http://schemas.openxmlformats.org/drawingml/2006/main" xmlns:r="http://schemas.openxmlformats.org/officeDocument/2006/relationships" xmlns:p="http://schemas.openxmlformats.org/presentationml/2006/main">
  <p:tag name="CG_SECLEVEL" val="SEC0"/>
</p:tagLst>
</file>

<file path=ppt/tags/tag54.xml><?xml version="1.0" encoding="utf-8"?>
<p:tagLst xmlns:a="http://schemas.openxmlformats.org/drawingml/2006/main" xmlns:r="http://schemas.openxmlformats.org/officeDocument/2006/relationships" xmlns:p="http://schemas.openxmlformats.org/presentationml/2006/main">
  <p:tag name="CG_SECLEVEL" val="SEC0"/>
</p:tagLst>
</file>

<file path=ppt/tags/tag55.xml><?xml version="1.0" encoding="utf-8"?>
<p:tagLst xmlns:a="http://schemas.openxmlformats.org/drawingml/2006/main" xmlns:r="http://schemas.openxmlformats.org/officeDocument/2006/relationships" xmlns:p="http://schemas.openxmlformats.org/presentationml/2006/main">
  <p:tag name="CG_SECLEVEL" val="SEC0"/>
</p:tagLst>
</file>

<file path=ppt/tags/tag56.xml><?xml version="1.0" encoding="utf-8"?>
<p:tagLst xmlns:a="http://schemas.openxmlformats.org/drawingml/2006/main" xmlns:r="http://schemas.openxmlformats.org/officeDocument/2006/relationships" xmlns:p="http://schemas.openxmlformats.org/presentationml/2006/main">
  <p:tag name="CG_SECLEVEL" val="SEC0"/>
</p:tagLst>
</file>

<file path=ppt/tags/tag57.xml><?xml version="1.0" encoding="utf-8"?>
<p:tagLst xmlns:a="http://schemas.openxmlformats.org/drawingml/2006/main" xmlns:r="http://schemas.openxmlformats.org/officeDocument/2006/relationships" xmlns:p="http://schemas.openxmlformats.org/presentationml/2006/main">
  <p:tag name="CG_SECLEVEL" val="SEC0"/>
</p:tagLst>
</file>

<file path=ppt/tags/tag58.xml><?xml version="1.0" encoding="utf-8"?>
<p:tagLst xmlns:a="http://schemas.openxmlformats.org/drawingml/2006/main" xmlns:r="http://schemas.openxmlformats.org/officeDocument/2006/relationships" xmlns:p="http://schemas.openxmlformats.org/presentationml/2006/main">
  <p:tag name="CG_SECLEVEL" val="SEC0"/>
</p:tagLst>
</file>

<file path=ppt/tags/tag59.xml><?xml version="1.0" encoding="utf-8"?>
<p:tagLst xmlns:a="http://schemas.openxmlformats.org/drawingml/2006/main" xmlns:r="http://schemas.openxmlformats.org/officeDocument/2006/relationships" xmlns:p="http://schemas.openxmlformats.org/presentationml/2006/main">
  <p:tag name="CG_SECLEVEL" val="SEC0"/>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CG_SECLEVEL" val="SEC0"/>
</p:tagLst>
</file>

<file path=ppt/tags/tag61.xml><?xml version="1.0" encoding="utf-8"?>
<p:tagLst xmlns:a="http://schemas.openxmlformats.org/drawingml/2006/main" xmlns:r="http://schemas.openxmlformats.org/officeDocument/2006/relationships" xmlns:p="http://schemas.openxmlformats.org/presentationml/2006/main">
  <p:tag name="CG_SECLEVEL" val="SEC0"/>
</p:tagLst>
</file>

<file path=ppt/tags/tag62.xml><?xml version="1.0" encoding="utf-8"?>
<p:tagLst xmlns:a="http://schemas.openxmlformats.org/drawingml/2006/main" xmlns:r="http://schemas.openxmlformats.org/officeDocument/2006/relationships" xmlns:p="http://schemas.openxmlformats.org/presentationml/2006/main">
  <p:tag name="CG_SECLEVEL" val="SEC0"/>
</p:tagLst>
</file>

<file path=ppt/tags/tag63.xml><?xml version="1.0" encoding="utf-8"?>
<p:tagLst xmlns:a="http://schemas.openxmlformats.org/drawingml/2006/main" xmlns:r="http://schemas.openxmlformats.org/officeDocument/2006/relationships" xmlns:p="http://schemas.openxmlformats.org/presentationml/2006/main">
  <p:tag name="CG_SECLEVEL" val="SEC0"/>
</p:tagLst>
</file>

<file path=ppt/tags/tag64.xml><?xml version="1.0" encoding="utf-8"?>
<p:tagLst xmlns:a="http://schemas.openxmlformats.org/drawingml/2006/main" xmlns:r="http://schemas.openxmlformats.org/officeDocument/2006/relationships" xmlns:p="http://schemas.openxmlformats.org/presentationml/2006/main">
  <p:tag name="CG_SECLEVEL" val="SEC0"/>
</p:tagLst>
</file>

<file path=ppt/tags/tag65.xml><?xml version="1.0" encoding="utf-8"?>
<p:tagLst xmlns:a="http://schemas.openxmlformats.org/drawingml/2006/main" xmlns:r="http://schemas.openxmlformats.org/officeDocument/2006/relationships" xmlns:p="http://schemas.openxmlformats.org/presentationml/2006/main">
  <p:tag name="CG_SECLEVEL" val="SEC0"/>
</p:tagLst>
</file>

<file path=ppt/tags/tag66.xml><?xml version="1.0" encoding="utf-8"?>
<p:tagLst xmlns:a="http://schemas.openxmlformats.org/drawingml/2006/main" xmlns:r="http://schemas.openxmlformats.org/officeDocument/2006/relationships" xmlns:p="http://schemas.openxmlformats.org/presentationml/2006/main">
  <p:tag name="CG_SECLEVEL" val="SEC0"/>
</p:tagLst>
</file>

<file path=ppt/tags/tag7.xml><?xml version="1.0" encoding="utf-8"?>
<p:tagLst xmlns:a="http://schemas.openxmlformats.org/drawingml/2006/main" xmlns:r="http://schemas.openxmlformats.org/officeDocument/2006/relationships" xmlns:p="http://schemas.openxmlformats.org/presentationml/2006/main">
  <p:tag name="CG_SECLEVEL" val="SEC0"/>
</p:tagLst>
</file>

<file path=ppt/tags/tag8.xml><?xml version="1.0" encoding="utf-8"?>
<p:tagLst xmlns:a="http://schemas.openxmlformats.org/drawingml/2006/main" xmlns:r="http://schemas.openxmlformats.org/officeDocument/2006/relationships" xmlns:p="http://schemas.openxmlformats.org/presentationml/2006/main">
  <p:tag name="CG_SECLEVEL" val="SEC0"/>
</p:tagLst>
</file>

<file path=ppt/tags/tag9.xml><?xml version="1.0" encoding="utf-8"?>
<p:tagLst xmlns:a="http://schemas.openxmlformats.org/drawingml/2006/main" xmlns:r="http://schemas.openxmlformats.org/officeDocument/2006/relationships" xmlns:p="http://schemas.openxmlformats.org/presentationml/2006/main">
  <p:tag name="CG_SECLEVEL" val="SEC0"/>
</p:tagLst>
</file>

<file path=ppt/theme/theme1.xml><?xml version="1.0" encoding="utf-8"?>
<a:theme xmlns:a="http://schemas.openxmlformats.org/drawingml/2006/main" name="Capgemini Global 2019">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a:extLst>
          <a:ext uri="{909E8E84-426E-40DD-AFC4-6F175D3DCCD1}">
            <a14:hiddenFill xmlns:a14="http://schemas.microsoft.com/office/drawing/2010/main">
              <a:solidFill>
                <a:srgbClr val="FFFFFF"/>
              </a:solidFill>
            </a14:hiddenFill>
          </a:ext>
        </a:extLst>
      </a:spPr>
      <a:bodyPr vert="horz" wrap="square" lIns="0" tIns="45720" rIns="0" bIns="45720" anchor="t" anchorCtr="0">
        <a:spAutoFit/>
      </a:bodyPr>
      <a:lstStyle>
        <a:defPPr algn="l">
          <a:spcBef>
            <a:spcPts val="0"/>
          </a:spcBef>
          <a:defRPr dirty="0">
            <a:latin typeface="Verdana" panose="020B0604030504040204" pitchFamily="34" charset="0"/>
          </a:defRPr>
        </a:defPPr>
      </a:lstStyle>
    </a:txDef>
  </a:objectDefaults>
  <a:extraClrSchemeLst/>
  <a:extLst>
    <a:ext uri="{05A4C25C-085E-4340-85A3-A5531E510DB2}">
      <thm15:themeFamily xmlns:thm15="http://schemas.microsoft.com/office/thememl/2012/main" name="Blank.potx" id="{3F74C748-C424-454E-A0A1-6E7DAC64D8F4}" vid="{E932EAEA-87D0-4CD7-9AD6-F3B29192BEB5}"/>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622</TotalTime>
  <Words>3790</Words>
  <Application>Microsoft Office PowerPoint</Application>
  <PresentationFormat>Panoramiczny</PresentationFormat>
  <Paragraphs>674</Paragraphs>
  <Slides>61</Slides>
  <Notes>24</Notes>
  <HiddenSlides>0</HiddenSlides>
  <MMClips>0</MMClips>
  <ScaleCrop>false</ScaleCrop>
  <HeadingPairs>
    <vt:vector size="8" baseType="variant">
      <vt:variant>
        <vt:lpstr>Używane czcionki</vt:lpstr>
      </vt:variant>
      <vt:variant>
        <vt:i4>6</vt:i4>
      </vt:variant>
      <vt:variant>
        <vt:lpstr>Motyw</vt:lpstr>
      </vt:variant>
      <vt:variant>
        <vt:i4>1</vt:i4>
      </vt:variant>
      <vt:variant>
        <vt:lpstr>Osadzone serwery OLE</vt:lpstr>
      </vt:variant>
      <vt:variant>
        <vt:i4>1</vt:i4>
      </vt:variant>
      <vt:variant>
        <vt:lpstr>Tytuły slajdów</vt:lpstr>
      </vt:variant>
      <vt:variant>
        <vt:i4>61</vt:i4>
      </vt:variant>
    </vt:vector>
  </HeadingPairs>
  <TitlesOfParts>
    <vt:vector size="69" baseType="lpstr">
      <vt:lpstr>Arial</vt:lpstr>
      <vt:lpstr>Calibri</vt:lpstr>
      <vt:lpstr>Consolas</vt:lpstr>
      <vt:lpstr>Courier New</vt:lpstr>
      <vt:lpstr>Verdana</vt:lpstr>
      <vt:lpstr>Wingdings</vt:lpstr>
      <vt:lpstr>Capgemini Global 2019</vt:lpstr>
      <vt:lpstr>think-cell Slide</vt:lpstr>
      <vt:lpstr>Spring Framework - podstawy</vt:lpstr>
      <vt:lpstr>Agenda</vt:lpstr>
      <vt:lpstr>     Spring jako framework</vt:lpstr>
      <vt:lpstr>Co to jest framework?</vt:lpstr>
      <vt:lpstr>Jak znaleźć samochód po jego identyfikatorze?</vt:lpstr>
      <vt:lpstr>Jak znaleźć samochód po jego identyfikatorze?</vt:lpstr>
      <vt:lpstr>Najbardziej znane frameworki</vt:lpstr>
      <vt:lpstr>Spring jako framework </vt:lpstr>
      <vt:lpstr>Spring Framework – historia wersji  </vt:lpstr>
      <vt:lpstr>Spring Framework - moduły</vt:lpstr>
      <vt:lpstr>Spring Framework – podstawowy kontener</vt:lpstr>
      <vt:lpstr>Spring - projekty</vt:lpstr>
      <vt:lpstr>Spring Boot</vt:lpstr>
      <vt:lpstr>Jak stworzyć aplikacje w Spring Boot? </vt:lpstr>
      <vt:lpstr>     Spring Framework – podstawy</vt:lpstr>
      <vt:lpstr>Dependency Injection (DI)</vt:lpstr>
      <vt:lpstr>Inversion of Control (IoC)</vt:lpstr>
      <vt:lpstr>Bean</vt:lpstr>
      <vt:lpstr>Application Context</vt:lpstr>
      <vt:lpstr>Cykl życia beanów</vt:lpstr>
      <vt:lpstr>Podstawowa architektura</vt:lpstr>
      <vt:lpstr>Wstrzykiwanie zależności</vt:lpstr>
      <vt:lpstr>Adnotacje</vt:lpstr>
      <vt:lpstr>Adnotacje</vt:lpstr>
      <vt:lpstr>Prezentacja programu PowerPoint</vt:lpstr>
      <vt:lpstr>Konfiguracja automatyczna</vt:lpstr>
      <vt:lpstr>Wstrzykiwanie przez konstruktor</vt:lpstr>
      <vt:lpstr>Wstrzykiwanie poprzez pole</vt:lpstr>
      <vt:lpstr>Wstrzykiwanie poprzez setter</vt:lpstr>
      <vt:lpstr>Konfiguracja Javowa</vt:lpstr>
      <vt:lpstr>Konfiguracja XML</vt:lpstr>
      <vt:lpstr>Scope beanów</vt:lpstr>
      <vt:lpstr>@Value</vt:lpstr>
      <vt:lpstr>     Spring Events</vt:lpstr>
      <vt:lpstr>Spring Events</vt:lpstr>
      <vt:lpstr>Event</vt:lpstr>
      <vt:lpstr>Publisher</vt:lpstr>
      <vt:lpstr>Listener</vt:lpstr>
      <vt:lpstr>Jak rozpocząć?</vt:lpstr>
      <vt:lpstr>     Spring AOP (Aspect Oriented Programming)</vt:lpstr>
      <vt:lpstr>Spring AOP</vt:lpstr>
      <vt:lpstr>Przykłady zastosowania AOP</vt:lpstr>
      <vt:lpstr>Podstawowe pojęcia</vt:lpstr>
      <vt:lpstr>Przykładowe Pointcut expression</vt:lpstr>
      <vt:lpstr>Rodzaje advice</vt:lpstr>
      <vt:lpstr>Jak rozpocząć?</vt:lpstr>
      <vt:lpstr>Przykład</vt:lpstr>
      <vt:lpstr>     Spring Email </vt:lpstr>
      <vt:lpstr>Spring Email</vt:lpstr>
      <vt:lpstr>Jak rozpocząć?</vt:lpstr>
      <vt:lpstr>     Spring Scheduling</vt:lpstr>
      <vt:lpstr>Spring Scheduling</vt:lpstr>
      <vt:lpstr>Jak rozpocząć?</vt:lpstr>
      <vt:lpstr>     Podsumowanie</vt:lpstr>
      <vt:lpstr>Zalety Springa</vt:lpstr>
      <vt:lpstr>Wady Springa</vt:lpstr>
      <vt:lpstr>Przydatne linki</vt:lpstr>
      <vt:lpstr>Warte uwagi</vt:lpstr>
      <vt:lpstr>     Pytania?</vt:lpstr>
      <vt:lpstr>     Dziękuje za uwagę</vt:lpstr>
      <vt:lpstr>Prezentacja programu PowerPoint</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Podstawy</dc:title>
  <dc:creator>Pirek, Lukasz</dc:creator>
  <cp:lastModifiedBy>Lipski, Maciej</cp:lastModifiedBy>
  <cp:revision>140</cp:revision>
  <dcterms:created xsi:type="dcterms:W3CDTF">2020-01-23T20:06:48Z</dcterms:created>
  <dcterms:modified xsi:type="dcterms:W3CDTF">2021-11-24T21:45:16Z</dcterms:modified>
  <cp:category>Security Level: SEC0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ies>
</file>