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90" r:id="rId4"/>
    <p:sldId id="291" r:id="rId5"/>
    <p:sldId id="292" r:id="rId6"/>
    <p:sldId id="272" r:id="rId7"/>
    <p:sldId id="273" r:id="rId8"/>
    <p:sldId id="274" r:id="rId9"/>
    <p:sldId id="275" r:id="rId10"/>
    <p:sldId id="277" r:id="rId11"/>
    <p:sldId id="278" r:id="rId12"/>
    <p:sldId id="279" r:id="rId13"/>
    <p:sldId id="280" r:id="rId14"/>
    <p:sldId id="293" r:id="rId15"/>
  </p:sldIdLst>
  <p:sldSz cx="9144000" cy="6858000" type="screen4x3"/>
  <p:notesSz cx="7099300" cy="10234613"/>
  <p:embeddedFontLst>
    <p:embeddedFont>
      <p:font typeface="맑은 고딕" panose="020B0503020000020004" pitchFamily="50" charset="-127"/>
      <p:regular r:id="rId17"/>
      <p:bold r:id="rId18"/>
    </p:embeddedFont>
    <p:embeddedFont>
      <p:font typeface="Segoe Light" panose="020B0604020202020204" charset="0"/>
      <p:regular r:id="rId19"/>
      <p:italic r:id="rId20"/>
    </p:embeddedFont>
    <p:embeddedFont>
      <p:font typeface="Verdana" panose="020B0604030504040204" pitchFamily="34" charset="0"/>
      <p:regular r:id="rId21"/>
      <p:bold r:id="rId22"/>
      <p:italic r:id="rId23"/>
      <p:boldItalic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Segoe UI" panose="020B0502040204020203" pitchFamily="34" charset="0"/>
      <p:regular r:id="rId29"/>
      <p:bold r:id="rId30"/>
      <p:italic r:id="rId31"/>
      <p:boldItalic r:id="rId32"/>
    </p:embeddedFont>
    <p:embeddedFont>
      <p:font typeface="ＭＳ Ｐゴシック" panose="020B0600070205080204" pitchFamily="34" charset="-128"/>
      <p:regular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26" autoAdjust="0"/>
  </p:normalViewPr>
  <p:slideViewPr>
    <p:cSldViewPr>
      <p:cViewPr varScale="1">
        <p:scale>
          <a:sx n="102" d="100"/>
          <a:sy n="102" d="100"/>
        </p:scale>
        <p:origin x="188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21" Type="http://schemas.openxmlformats.org/officeDocument/2006/relationships/font" Target="fonts/font5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244033E-7478-442D-BC7F-AF0415780225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73563" y="82550"/>
            <a:ext cx="2762250" cy="2071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21835" y="2343726"/>
            <a:ext cx="6370437" cy="7391665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E39416F8-C9BF-4985-93CB-6B1003F9DD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442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73563" y="80963"/>
            <a:ext cx="2763837" cy="207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21835" y="2343726"/>
            <a:ext cx="6370437" cy="7391665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83"/>
              </a:spcAft>
            </a:pPr>
            <a:r>
              <a:rPr lang="en-US" sz="11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" y="0"/>
            <a:ext cx="3145384" cy="248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1" y="266526"/>
            <a:ext cx="3145384" cy="389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30123702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73563" y="80963"/>
            <a:ext cx="2763837" cy="207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21835" y="2343726"/>
            <a:ext cx="6370437" cy="7391665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83"/>
              </a:spcAft>
            </a:pPr>
            <a:r>
              <a:rPr lang="en-US" sz="11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" y="0"/>
            <a:ext cx="3145384" cy="248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1" y="266526"/>
            <a:ext cx="3145384" cy="389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7720559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73563" y="80963"/>
            <a:ext cx="2763837" cy="207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21835" y="2343726"/>
            <a:ext cx="6370437" cy="7391665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83"/>
              </a:spcAft>
            </a:pPr>
            <a:r>
              <a:rPr lang="en-US" sz="11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" y="0"/>
            <a:ext cx="3145384" cy="248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1" y="266526"/>
            <a:ext cx="3145384" cy="389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1125476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73563" y="80963"/>
            <a:ext cx="2763837" cy="207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21835" y="2343725"/>
            <a:ext cx="6370437" cy="7391665"/>
          </a:xfrm>
        </p:spPr>
        <p:txBody>
          <a:bodyPr>
            <a:noAutofit/>
          </a:bodyPr>
          <a:lstStyle/>
          <a:p>
            <a:endParaRPr lang="en-US" sz="1100" dirty="0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" y="0"/>
            <a:ext cx="3145384" cy="248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1" y="266526"/>
            <a:ext cx="3145384" cy="389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1100255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73563" y="80963"/>
            <a:ext cx="2763837" cy="207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21835" y="2343726"/>
            <a:ext cx="6370437" cy="7391665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83"/>
              </a:spcAft>
            </a:pPr>
            <a:r>
              <a:rPr lang="en-US" sz="11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" y="0"/>
            <a:ext cx="3145384" cy="248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1" y="266526"/>
            <a:ext cx="3145384" cy="389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2469538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73563" y="80963"/>
            <a:ext cx="2763837" cy="207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21835" y="2343726"/>
            <a:ext cx="6370437" cy="7391665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83"/>
              </a:spcAft>
            </a:pPr>
            <a:r>
              <a:rPr lang="en-US" sz="11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" y="0"/>
            <a:ext cx="3145384" cy="248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1" y="266526"/>
            <a:ext cx="3145384" cy="389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883500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73563" y="80963"/>
            <a:ext cx="2763837" cy="207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21835" y="2343726"/>
            <a:ext cx="6370437" cy="7391665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83"/>
              </a:spcAft>
            </a:pPr>
            <a:r>
              <a:rPr lang="en-US" sz="11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" y="0"/>
            <a:ext cx="3145384" cy="248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1" y="266526"/>
            <a:ext cx="3145384" cy="389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2811154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73563" y="80963"/>
            <a:ext cx="2763837" cy="207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21835" y="2343726"/>
            <a:ext cx="6370437" cy="7391665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83"/>
              </a:spcAft>
            </a:pPr>
            <a:r>
              <a:rPr lang="en-US" sz="11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" y="0"/>
            <a:ext cx="3145384" cy="248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1" y="266526"/>
            <a:ext cx="3145384" cy="389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3829265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73563" y="80963"/>
            <a:ext cx="2763837" cy="207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21835" y="2343726"/>
            <a:ext cx="6370437" cy="7391665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83"/>
              </a:spcAft>
            </a:pPr>
            <a:r>
              <a:rPr lang="en-US" sz="11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" y="0"/>
            <a:ext cx="3145384" cy="248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1" y="266526"/>
            <a:ext cx="3145384" cy="389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3569978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73563" y="80963"/>
            <a:ext cx="2763837" cy="207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21835" y="2343726"/>
            <a:ext cx="6370437" cy="7391665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83"/>
              </a:spcAft>
            </a:pPr>
            <a:r>
              <a:rPr lang="en-US" sz="11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" y="0"/>
            <a:ext cx="3145384" cy="248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1" y="266526"/>
            <a:ext cx="3145384" cy="389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2539718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73563" y="80963"/>
            <a:ext cx="2763837" cy="207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21835" y="2343726"/>
            <a:ext cx="6370437" cy="7391665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83"/>
              </a:spcAft>
            </a:pPr>
            <a:r>
              <a:rPr lang="en-US" sz="11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" y="0"/>
            <a:ext cx="3145384" cy="248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1" y="266526"/>
            <a:ext cx="3145384" cy="389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3850827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2514600"/>
            <a:ext cx="9144000" cy="2514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3875" y="1500426"/>
            <a:ext cx="74771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itchFamily="34" charset="0"/>
              </a:rPr>
              <a:t>파이썬</a:t>
            </a:r>
            <a:r>
              <a:rPr lang="ko-KR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itchFamily="34" charset="0"/>
              </a:rPr>
              <a:t> 프로그래밍</a:t>
            </a:r>
            <a:endParaRPr lang="en-US" sz="48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4600"/>
            <a:ext cx="3063240" cy="2514600"/>
          </a:xfrm>
          <a:prstGeom prst="rect">
            <a:avLst/>
          </a:prstGeom>
        </p:spPr>
      </p:pic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106782" y="2774735"/>
            <a:ext cx="5732417" cy="1129607"/>
          </a:xfrm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8400" baseline="0">
                <a:solidFill>
                  <a:schemeClr val="bg1"/>
                </a:solidFill>
                <a:latin typeface="Segoe Light" pitchFamily="34" charset="0"/>
              </a:defRPr>
            </a:lvl1pPr>
          </a:lstStyle>
          <a:p>
            <a:r>
              <a:rPr lang="en-US" dirty="0"/>
              <a:t>1</a:t>
            </a:r>
            <a:r>
              <a:rPr lang="ko-KR" altLang="en-US" dirty="0"/>
              <a:t>장 소개</a:t>
            </a:r>
            <a:endParaRPr lang="en-US" dirty="0"/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21297" y="3925328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b04763b-6662-436e-bff2-e2dc0c09868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3106782" y="3169492"/>
            <a:ext cx="5732417" cy="366254"/>
          </a:xfrm>
        </p:spPr>
        <p:txBody>
          <a:bodyPr/>
          <a:lstStyle/>
          <a:p>
            <a:r>
              <a:rPr lang="en-US" altLang="ko-KR" sz="2800"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ko-KR" altLang="en-US" sz="2800">
                <a:latin typeface="맑은 고딕" pitchFamily="50" charset="-127"/>
                <a:ea typeface="맑은 고딕" pitchFamily="50" charset="-127"/>
              </a:rPr>
              <a:t>장 </a:t>
            </a:r>
            <a:endParaRPr lang="en-US" sz="2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데이터베이스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 descr="2014-10-06_09394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4400" y="2667000"/>
            <a:ext cx="4122013" cy="123063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itchFamily="50" charset="-127"/>
                <a:ea typeface="맑은 고딕" pitchFamily="50" charset="-127"/>
              </a:rPr>
              <a:t>Lesson 1: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데이터베이스 처리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838200"/>
            <a:ext cx="8119156" cy="5147356"/>
          </a:xfrm>
        </p:spPr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800" dirty="0">
                <a:latin typeface="맑은 고딕" pitchFamily="50" charset="-127"/>
                <a:ea typeface="맑은 고딕" pitchFamily="50" charset="-127"/>
              </a:rPr>
              <a:t>데이터베이스 연결 </a:t>
            </a: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800" dirty="0">
                <a:latin typeface="맑은 고딕" pitchFamily="50" charset="-127"/>
                <a:ea typeface="맑은 고딕" pitchFamily="50" charset="-127"/>
              </a:rPr>
              <a:t>물리적인 </a:t>
            </a: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DB</a:t>
            </a:r>
            <a:r>
              <a:rPr lang="ko-KR" altLang="en-US" sz="2800" dirty="0">
                <a:latin typeface="맑은 고딕" pitchFamily="50" charset="-127"/>
                <a:ea typeface="맑은 고딕" pitchFamily="50" charset="-127"/>
              </a:rPr>
              <a:t>파일이 없으면 생성되며</a:t>
            </a: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800" dirty="0">
                <a:latin typeface="맑은 고딕" pitchFamily="50" charset="-127"/>
                <a:ea typeface="맑은 고딕" pitchFamily="50" charset="-127"/>
              </a:rPr>
              <a:t>파일이 이미 존재하면 그 </a:t>
            </a: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DB</a:t>
            </a:r>
            <a:r>
              <a:rPr lang="ko-KR" altLang="en-US" sz="2800" dirty="0">
                <a:latin typeface="맑은 고딕" pitchFamily="50" charset="-127"/>
                <a:ea typeface="맑은 고딕" pitchFamily="50" charset="-127"/>
              </a:rPr>
              <a:t>파일을 사용한다</a:t>
            </a: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sz="28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itchFamily="2" charset="2"/>
              <a:buChar char="v"/>
            </a:pPr>
            <a:r>
              <a:rPr lang="en-US" sz="2800" dirty="0">
                <a:latin typeface="맑은 고딕" pitchFamily="50" charset="-127"/>
                <a:ea typeface="맑은 고딕" pitchFamily="50" charset="-127"/>
              </a:rPr>
              <a:t>SQL</a:t>
            </a:r>
            <a:r>
              <a:rPr lang="ko-KR" altLang="en-US" sz="2800" dirty="0">
                <a:latin typeface="맑은 고딕" pitchFamily="50" charset="-127"/>
                <a:ea typeface="맑은 고딕" pitchFamily="50" charset="-127"/>
              </a:rPr>
              <a:t>문 실행 </a:t>
            </a: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: SQL</a:t>
            </a:r>
            <a:r>
              <a:rPr lang="ko-KR" altLang="en-US" sz="2800" dirty="0">
                <a:latin typeface="맑은 고딕" pitchFamily="50" charset="-127"/>
                <a:ea typeface="맑은 고딕" pitchFamily="50" charset="-127"/>
              </a:rPr>
              <a:t>문을 실행한다</a:t>
            </a: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sz="28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itchFamily="2" charset="2"/>
              <a:buChar char="v"/>
            </a:pPr>
            <a:endParaRPr 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14C6551-8AD2-4743-A83E-7F2F51E572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2743200"/>
            <a:ext cx="8879840" cy="2895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itchFamily="50" charset="-127"/>
                <a:ea typeface="맑은 고딕" pitchFamily="50" charset="-127"/>
              </a:rPr>
              <a:t>Lesson 1: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데이터베이스 처리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838200"/>
            <a:ext cx="8763000" cy="5147356"/>
          </a:xfrm>
        </p:spPr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800" dirty="0">
                <a:latin typeface="맑은 고딕" pitchFamily="50" charset="-127"/>
                <a:ea typeface="맑은 고딕" pitchFamily="50" charset="-127"/>
              </a:rPr>
              <a:t>레코드 조회 </a:t>
            </a: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800" dirty="0">
                <a:latin typeface="맑은 고딕" pitchFamily="50" charset="-127"/>
                <a:ea typeface="맑은 고딕" pitchFamily="50" charset="-127"/>
              </a:rPr>
              <a:t>입력된 데이터를 데이터베이스로부터 가져오는 메서드들 </a:t>
            </a:r>
            <a:endParaRPr 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A98B92F3-EA22-43B0-93FD-6255F95B24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711666"/>
            <a:ext cx="7324725" cy="31527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5E79F926-0198-44B5-86AE-50CF9B87CF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324350"/>
            <a:ext cx="5514975" cy="25336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itchFamily="50" charset="-127"/>
                <a:ea typeface="맑은 고딕" pitchFamily="50" charset="-127"/>
              </a:rPr>
              <a:t>Lesson 1: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데이터베이스 처리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800" dirty="0">
                <a:latin typeface="맑은 고딕" pitchFamily="50" charset="-127"/>
                <a:ea typeface="맑은 고딕" pitchFamily="50" charset="-127"/>
              </a:rPr>
              <a:t>트랜잭션 처리 </a:t>
            </a: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800" dirty="0">
                <a:latin typeface="맑은 고딕" pitchFamily="50" charset="-127"/>
                <a:ea typeface="맑은 고딕" pitchFamily="50" charset="-127"/>
              </a:rPr>
              <a:t>여러 개의 </a:t>
            </a: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SQL</a:t>
            </a:r>
            <a:r>
              <a:rPr lang="ko-KR" altLang="en-US" sz="2800" dirty="0">
                <a:latin typeface="맑은 고딕" pitchFamily="50" charset="-127"/>
                <a:ea typeface="맑은 고딕" pitchFamily="50" charset="-127"/>
              </a:rPr>
              <a:t>구문을 하나의 실행단위로 묶어서 처리할 수 있다</a:t>
            </a: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800" dirty="0">
                <a:latin typeface="맑은 고딕" pitchFamily="50" charset="-127"/>
                <a:ea typeface="맑은 고딕" pitchFamily="50" charset="-127"/>
              </a:rPr>
              <a:t>아래의 구문을 실행하고 </a:t>
            </a:r>
            <a:r>
              <a:rPr lang="ko-KR" altLang="en-US" sz="2800" dirty="0" err="1">
                <a:latin typeface="맑은 고딕" pitchFamily="50" charset="-127"/>
                <a:ea typeface="맑은 고딕" pitchFamily="50" charset="-127"/>
              </a:rPr>
              <a:t>커밋을</a:t>
            </a:r>
            <a:r>
              <a:rPr lang="ko-KR" altLang="en-US" sz="2800" dirty="0">
                <a:latin typeface="맑은 고딕" pitchFamily="50" charset="-127"/>
                <a:ea typeface="맑은 고딕" pitchFamily="50" charset="-127"/>
              </a:rPr>
              <a:t> 하지 않으면 데이터가 저장되지 않는다</a:t>
            </a: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.  </a:t>
            </a:r>
            <a:endParaRPr 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58119F31-83BD-4472-8AFE-EB3F91054E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9" y="2971800"/>
            <a:ext cx="6432331" cy="25908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itchFamily="50" charset="-127"/>
                <a:ea typeface="맑은 고딕" pitchFamily="50" charset="-127"/>
              </a:rPr>
              <a:t>Lesson 1: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데이터베이스 처리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838200"/>
            <a:ext cx="8119156" cy="5147356"/>
          </a:xfrm>
        </p:spPr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800" dirty="0">
                <a:latin typeface="맑은 고딕" pitchFamily="50" charset="-127"/>
                <a:ea typeface="맑은 고딕" pitchFamily="50" charset="-127"/>
              </a:rPr>
              <a:t>작업한 내용을 </a:t>
            </a:r>
            <a:r>
              <a:rPr lang="ko-KR" altLang="en-US" sz="2800" dirty="0" err="1">
                <a:latin typeface="맑은 고딕" pitchFamily="50" charset="-127"/>
                <a:ea typeface="맑은 고딕" pitchFamily="50" charset="-127"/>
              </a:rPr>
              <a:t>커밋</a:t>
            </a:r>
            <a:r>
              <a:rPr lang="ko-KR" altLang="en-US" sz="2800" dirty="0">
                <a:latin typeface="맑은 고딕" pitchFamily="50" charset="-127"/>
                <a:ea typeface="맑은 고딕" pitchFamily="50" charset="-127"/>
              </a:rPr>
              <a:t> 하면 저장이 완료된다</a:t>
            </a: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21BBE74-A27C-4A0E-85F6-07E5ADF53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5" y="1470706"/>
            <a:ext cx="8537356" cy="477769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itchFamily="50" charset="-127"/>
                <a:ea typeface="맑은 고딕" pitchFamily="50" charset="-127"/>
              </a:rPr>
              <a:t>Lesson 1: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데이터베이스 처리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838200"/>
            <a:ext cx="8119156" cy="5147356"/>
          </a:xfrm>
        </p:spPr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en-US" sz="2800" dirty="0" err="1" smtClean="0">
                <a:latin typeface="맑은 고딕" pitchFamily="50" charset="-127"/>
                <a:ea typeface="맑은 고딕" pitchFamily="50" charset="-127"/>
              </a:rPr>
              <a:t>PyQt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SQLite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를 같이 사용하면 아래와 같은 프로그램을 생성할 수 있다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>
              <a:buFont typeface="Wingdings" pitchFamily="2" charset="2"/>
              <a:buChar char="v"/>
            </a:pP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기본적으로 많이  사용하는 입력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수정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삭제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검색 기능을 구현했다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.  </a:t>
            </a:r>
            <a:endParaRPr 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285999"/>
            <a:ext cx="3962400" cy="436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264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2de11403-5404-4120-b9dc-cc323a9c3b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관계형데이터베이스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(RDBMS)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소개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>
                <a:latin typeface="맑은 고딕" pitchFamily="50" charset="-127"/>
                <a:ea typeface="맑은 고딕" pitchFamily="50" charset="-127"/>
              </a:rPr>
              <a:t>Sqlite3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사용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3" name="AutoShape 5">
            <a:extLst>
              <a:ext uri="{FF2B5EF4-FFF2-40B4-BE49-F238E27FC236}">
                <a16:creationId xmlns:a16="http://schemas.microsoft.com/office/drawing/2014/main" xmlns="" id="{C318446F-B218-40EE-A979-55FAE9257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6300" y="1733550"/>
            <a:ext cx="2138363" cy="1752600"/>
          </a:xfrm>
          <a:prstGeom prst="roundRect">
            <a:avLst>
              <a:gd name="adj" fmla="val 4167"/>
            </a:avLst>
          </a:prstGeom>
          <a:solidFill>
            <a:srgbClr val="BBCDE3"/>
          </a:soli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/>
          <a:lstStyle/>
          <a:p>
            <a:pPr algn="l">
              <a:lnSpc>
                <a:spcPct val="90000"/>
              </a:lnSpc>
              <a:spcBef>
                <a:spcPct val="40000"/>
              </a:spcBef>
              <a:defRPr/>
            </a:pPr>
            <a:endParaRPr lang="en-GB" sz="2400"/>
          </a:p>
        </p:txBody>
      </p:sp>
      <p:sp>
        <p:nvSpPr>
          <p:cNvPr id="5123" name="Rectangle 6">
            <a:extLst>
              <a:ext uri="{FF2B5EF4-FFF2-40B4-BE49-F238E27FC236}">
                <a16:creationId xmlns:a16="http://schemas.microsoft.com/office/drawing/2014/main" xmlns="" id="{65205BAA-AECA-4D3B-AB8A-9043E8D99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0"/>
            <a:ext cx="7391400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>
              <a:buClr>
                <a:srgbClr val="DC0081"/>
              </a:buClr>
            </a:pPr>
            <a:r>
              <a:rPr lang="ko-KR" altLang="en-US" sz="2800" dirty="0">
                <a:solidFill>
                  <a:schemeClr val="tx2"/>
                </a:solidFill>
              </a:rPr>
              <a:t>데이터베이스 소개</a:t>
            </a:r>
            <a:endParaRPr lang="en-US" altLang="ko-KR" sz="2800" dirty="0">
              <a:solidFill>
                <a:schemeClr val="tx2"/>
              </a:solidFill>
            </a:endParaRPr>
          </a:p>
        </p:txBody>
      </p:sp>
      <p:sp>
        <p:nvSpPr>
          <p:cNvPr id="616456" name="AutoShape 8">
            <a:extLst>
              <a:ext uri="{FF2B5EF4-FFF2-40B4-BE49-F238E27FC236}">
                <a16:creationId xmlns:a16="http://schemas.microsoft.com/office/drawing/2014/main" xmlns="" id="{C787C965-8EBE-4454-82C7-DBB6291BD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2038" y="2840038"/>
            <a:ext cx="1728787" cy="46990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tIns="91440"/>
          <a:lstStyle/>
          <a:p>
            <a:pPr marL="225425" indent="-225425" algn="l">
              <a:lnSpc>
                <a:spcPct val="90000"/>
              </a:lnSpc>
              <a:spcBef>
                <a:spcPct val="40000"/>
              </a:spcBef>
              <a:buSzPct val="80000"/>
              <a:defRPr/>
            </a:pPr>
            <a:r>
              <a:rPr lang="en-US" altLang="ko-KR" dirty="0"/>
              <a:t> </a:t>
            </a:r>
            <a:r>
              <a:rPr lang="ko-KR" altLang="en-US" dirty="0"/>
              <a:t>응용프로그램</a:t>
            </a:r>
            <a:endParaRPr lang="en-US" altLang="ko-KR" dirty="0"/>
          </a:p>
        </p:txBody>
      </p:sp>
      <p:pic>
        <p:nvPicPr>
          <p:cNvPr id="5125" name="Picture 9" descr="dotnet_Application">
            <a:extLst>
              <a:ext uri="{FF2B5EF4-FFF2-40B4-BE49-F238E27FC236}">
                <a16:creationId xmlns:a16="http://schemas.microsoft.com/office/drawing/2014/main" xmlns="" id="{9F3BA34A-D786-467A-8361-78CF9D425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488" y="1843088"/>
            <a:ext cx="1303337" cy="111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462" name="AutoShape 14">
            <a:extLst>
              <a:ext uri="{FF2B5EF4-FFF2-40B4-BE49-F238E27FC236}">
                <a16:creationId xmlns:a16="http://schemas.microsoft.com/office/drawing/2014/main" xmlns="" id="{9186514A-A617-46DA-8C64-3C3C268D4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875" y="3975100"/>
            <a:ext cx="2228850" cy="196850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tIns="91440"/>
          <a:lstStyle/>
          <a:p>
            <a:pPr marL="225425" indent="-225425" algn="l">
              <a:lnSpc>
                <a:spcPct val="90000"/>
              </a:lnSpc>
              <a:spcBef>
                <a:spcPct val="40000"/>
              </a:spcBef>
              <a:buSzPct val="80000"/>
              <a:defRPr/>
            </a:pPr>
            <a:r>
              <a:rPr lang="ko-KR" altLang="en-US" dirty="0"/>
              <a:t>관계형데이터베이스</a:t>
            </a:r>
            <a:r>
              <a:rPr lang="en-US" altLang="ko-KR" dirty="0"/>
              <a:t>(RDBMS)</a:t>
            </a:r>
          </a:p>
        </p:txBody>
      </p:sp>
      <p:pic>
        <p:nvPicPr>
          <p:cNvPr id="5127" name="Picture 24" descr="Database">
            <a:extLst>
              <a:ext uri="{FF2B5EF4-FFF2-40B4-BE49-F238E27FC236}">
                <a16:creationId xmlns:a16="http://schemas.microsoft.com/office/drawing/2014/main" xmlns="" id="{F4143C80-FDF0-4AA8-BAF8-8F1CBAC56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0" y="4611688"/>
            <a:ext cx="1649412" cy="133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40" name="Line 40">
            <a:extLst>
              <a:ext uri="{FF2B5EF4-FFF2-40B4-BE49-F238E27FC236}">
                <a16:creationId xmlns:a16="http://schemas.microsoft.com/office/drawing/2014/main" xmlns="" id="{2F790018-49A9-4406-BE41-8B9833B8E98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0700" y="2201863"/>
            <a:ext cx="0" cy="17811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41" name="Line 41">
            <a:extLst>
              <a:ext uri="{FF2B5EF4-FFF2-40B4-BE49-F238E27FC236}">
                <a16:creationId xmlns:a16="http://schemas.microsoft.com/office/drawing/2014/main" xmlns="" id="{1C14037C-CD38-4CC7-952A-46741166FF3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1175" y="2208213"/>
            <a:ext cx="162718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42" name="Line 42">
            <a:extLst>
              <a:ext uri="{FF2B5EF4-FFF2-40B4-BE49-F238E27FC236}">
                <a16:creationId xmlns:a16="http://schemas.microsoft.com/office/drawing/2014/main" xmlns="" id="{35BDF52E-1A81-4B7A-AC26-D545D507A913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2479675" y="2836863"/>
            <a:ext cx="923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43" name="Line 43">
            <a:extLst>
              <a:ext uri="{FF2B5EF4-FFF2-40B4-BE49-F238E27FC236}">
                <a16:creationId xmlns:a16="http://schemas.microsoft.com/office/drawing/2014/main" xmlns="" id="{5365FDEA-4747-4726-993D-DF6D67E690EE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8725" y="2827338"/>
            <a:ext cx="4763" cy="1143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5144" name="Picture 45" descr="SubQuery">
            <a:extLst>
              <a:ext uri="{FF2B5EF4-FFF2-40B4-BE49-F238E27FC236}">
                <a16:creationId xmlns:a16="http://schemas.microsoft.com/office/drawing/2014/main" xmlns="" id="{72453E69-C269-4578-A029-B614C4D75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63" y="1733550"/>
            <a:ext cx="1223962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45" name="Text Box 44">
            <a:extLst>
              <a:ext uri="{FF2B5EF4-FFF2-40B4-BE49-F238E27FC236}">
                <a16:creationId xmlns:a16="http://schemas.microsoft.com/office/drawing/2014/main" xmlns="" id="{1B30CD2A-B4DD-4041-A5CD-479B37D392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3013" y="2452688"/>
            <a:ext cx="893762" cy="34925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ko-KR" sz="1600"/>
              <a:t>Query</a:t>
            </a:r>
          </a:p>
        </p:txBody>
      </p:sp>
      <p:pic>
        <p:nvPicPr>
          <p:cNvPr id="5146" name="Picture 46" descr="Code">
            <a:extLst>
              <a:ext uri="{FF2B5EF4-FFF2-40B4-BE49-F238E27FC236}">
                <a16:creationId xmlns:a16="http://schemas.microsoft.com/office/drawing/2014/main" xmlns="" id="{B80CEFBB-AB8B-45E2-A207-ECE4B8A52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00" y="2492375"/>
            <a:ext cx="558800" cy="90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47" name="Text Box 47">
            <a:extLst>
              <a:ext uri="{FF2B5EF4-FFF2-40B4-BE49-F238E27FC236}">
                <a16:creationId xmlns:a16="http://schemas.microsoft.com/office/drawing/2014/main" xmlns="" id="{09244A72-F4D3-44BE-AB13-621146F4A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233738"/>
            <a:ext cx="893763" cy="34925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ko-KR" sz="160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924349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65" name="Freeform 65">
            <a:extLst>
              <a:ext uri="{FF2B5EF4-FFF2-40B4-BE49-F238E27FC236}">
                <a16:creationId xmlns:a16="http://schemas.microsoft.com/office/drawing/2014/main" xmlns="" id="{C3A86C55-F102-41B2-BE39-DD48F41924EC}"/>
              </a:ext>
            </a:extLst>
          </p:cNvPr>
          <p:cNvSpPr>
            <a:spLocks/>
          </p:cNvSpPr>
          <p:nvPr/>
        </p:nvSpPr>
        <p:spPr bwMode="auto">
          <a:xfrm>
            <a:off x="2984500" y="2986088"/>
            <a:ext cx="1343025" cy="3516312"/>
          </a:xfrm>
          <a:custGeom>
            <a:avLst/>
            <a:gdLst>
              <a:gd name="T0" fmla="*/ 3853963 w 1810"/>
              <a:gd name="T1" fmla="*/ 2147483647 h 1385"/>
              <a:gd name="T2" fmla="*/ 996528362 w 1810"/>
              <a:gd name="T3" fmla="*/ 0 h 1385"/>
              <a:gd name="T4" fmla="*/ 996528362 w 1810"/>
              <a:gd name="T5" fmla="*/ 2147483647 h 1385"/>
              <a:gd name="T6" fmla="*/ 0 w 1810"/>
              <a:gd name="T7" fmla="*/ 2147483647 h 1385"/>
              <a:gd name="T8" fmla="*/ 3853963 w 1810"/>
              <a:gd name="T9" fmla="*/ 2147483647 h 13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10"/>
              <a:gd name="T16" fmla="*/ 0 h 1385"/>
              <a:gd name="T17" fmla="*/ 1810 w 1810"/>
              <a:gd name="T18" fmla="*/ 1385 h 13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10" h="1385">
                <a:moveTo>
                  <a:pt x="7" y="493"/>
                </a:moveTo>
                <a:lnTo>
                  <a:pt x="1810" y="0"/>
                </a:lnTo>
                <a:lnTo>
                  <a:pt x="1810" y="1385"/>
                </a:lnTo>
                <a:lnTo>
                  <a:pt x="0" y="905"/>
                </a:lnTo>
                <a:lnTo>
                  <a:pt x="7" y="493"/>
                </a:lnTo>
                <a:close/>
              </a:path>
            </a:pathLst>
          </a:custGeom>
          <a:gradFill rotWithShape="1">
            <a:gsLst>
              <a:gs pos="0">
                <a:srgbClr val="EEEFD7">
                  <a:alpha val="75000"/>
                </a:srgbClr>
              </a:gs>
              <a:gs pos="100000">
                <a:srgbClr val="6E6F63">
                  <a:alpha val="24001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7" name="Group 95">
            <a:extLst>
              <a:ext uri="{FF2B5EF4-FFF2-40B4-BE49-F238E27FC236}">
                <a16:creationId xmlns:a16="http://schemas.microsoft.com/office/drawing/2014/main" xmlns="" id="{B6E426E1-E605-41F8-B8C4-5D3D41396E23}"/>
              </a:ext>
            </a:extLst>
          </p:cNvPr>
          <p:cNvGrpSpPr>
            <a:grpSpLocks/>
          </p:cNvGrpSpPr>
          <p:nvPr/>
        </p:nvGrpSpPr>
        <p:grpSpPr bwMode="auto">
          <a:xfrm>
            <a:off x="4227513" y="2965450"/>
            <a:ext cx="4468812" cy="3540125"/>
            <a:chOff x="2753" y="1598"/>
            <a:chExt cx="2815" cy="2230"/>
          </a:xfrm>
        </p:grpSpPr>
        <p:sp>
          <p:nvSpPr>
            <p:cNvPr id="2" name="Rounded Rectangle 9220">
              <a:extLst>
                <a:ext uri="{FF2B5EF4-FFF2-40B4-BE49-F238E27FC236}">
                  <a16:creationId xmlns:a16="http://schemas.microsoft.com/office/drawing/2014/main" xmlns="" id="{C88CAD32-3E90-4C13-B615-E6557E641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3" y="1617"/>
              <a:ext cx="2815" cy="2211"/>
            </a:xfrm>
            <a:prstGeom prst="roundRect">
              <a:avLst>
                <a:gd name="adj" fmla="val 4083"/>
              </a:avLst>
            </a:prstGeom>
            <a:gradFill rotWithShape="1">
              <a:gsLst>
                <a:gs pos="0">
                  <a:srgbClr val="F0F1E1"/>
                </a:gs>
                <a:gs pos="100000">
                  <a:srgbClr val="D5D69C"/>
                </a:gs>
              </a:gsLst>
              <a:lin ang="2700000" scaled="1"/>
            </a:gradFill>
            <a:ln w="9525" algn="ctr">
              <a:solidFill>
                <a:srgbClr val="808080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wrap="none" lIns="320040" tIns="36000" bIns="36000" anchor="ctr"/>
            <a:lstStyle/>
            <a:p>
              <a:pPr algn="l">
                <a:lnSpc>
                  <a:spcPct val="90000"/>
                </a:lnSpc>
                <a:spcBef>
                  <a:spcPct val="70000"/>
                </a:spcBef>
                <a:buClr>
                  <a:srgbClr val="990033"/>
                </a:buClr>
                <a:buSzPct val="85000"/>
                <a:defRPr/>
              </a:pPr>
              <a:endParaRPr lang="en-GB" sz="2200"/>
            </a:p>
          </p:txBody>
        </p:sp>
        <p:sp>
          <p:nvSpPr>
            <p:cNvPr id="6193" name="Rectangle 69">
              <a:extLst>
                <a:ext uri="{FF2B5EF4-FFF2-40B4-BE49-F238E27FC236}">
                  <a16:creationId xmlns:a16="http://schemas.microsoft.com/office/drawing/2014/main" xmlns="" id="{E219ECDC-1C94-4B10-B4AE-9BDB877B0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4" y="1598"/>
              <a:ext cx="127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vl="1" eaLnBrk="1" hangingPunct="1"/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사원 테이블</a:t>
              </a:r>
              <a:endParaRPr lang="en-GB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148" name="Group 94">
            <a:extLst>
              <a:ext uri="{FF2B5EF4-FFF2-40B4-BE49-F238E27FC236}">
                <a16:creationId xmlns:a16="http://schemas.microsoft.com/office/drawing/2014/main" xmlns="" id="{0B1B880A-CE44-4164-985F-C6F63D50FCAD}"/>
              </a:ext>
            </a:extLst>
          </p:cNvPr>
          <p:cNvGrpSpPr>
            <a:grpSpLocks/>
          </p:cNvGrpSpPr>
          <p:nvPr/>
        </p:nvGrpSpPr>
        <p:grpSpPr bwMode="auto">
          <a:xfrm>
            <a:off x="400844" y="1579564"/>
            <a:ext cx="2859088" cy="2271712"/>
            <a:chOff x="372" y="817"/>
            <a:chExt cx="1801" cy="1431"/>
          </a:xfrm>
        </p:grpSpPr>
        <p:pic>
          <p:nvPicPr>
            <p:cNvPr id="6190" name="Picture 31" descr="Database">
              <a:extLst>
                <a:ext uri="{FF2B5EF4-FFF2-40B4-BE49-F238E27FC236}">
                  <a16:creationId xmlns:a16="http://schemas.microsoft.com/office/drawing/2014/main" xmlns="" id="{CAA65FA6-EC4B-4F7F-B5E2-79AFA7E4BE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" y="817"/>
              <a:ext cx="1772" cy="1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91" name="Rectangle 46">
              <a:extLst>
                <a:ext uri="{FF2B5EF4-FFF2-40B4-BE49-F238E27FC236}">
                  <a16:creationId xmlns:a16="http://schemas.microsoft.com/office/drawing/2014/main" xmlns="" id="{48CEF57E-C591-41AD-88F7-DFE3B8DE8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" y="1026"/>
              <a:ext cx="172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vl="1" eaLnBrk="1" hangingPunct="1"/>
              <a:r>
                <a:rPr lang="en-US" altLang="ko-KR" sz="1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Credu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데이터베이스</a:t>
              </a:r>
              <a:endParaRPr lang="en-GB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149" name="Rectangle 4">
            <a:extLst>
              <a:ext uri="{FF2B5EF4-FFF2-40B4-BE49-F238E27FC236}">
                <a16:creationId xmlns:a16="http://schemas.microsoft.com/office/drawing/2014/main" xmlns="" id="{136AAB6B-5E88-45C8-8975-BDCCC1F55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77788"/>
            <a:ext cx="7391400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>
              <a:buClr>
                <a:srgbClr val="DC0081"/>
              </a:buClr>
            </a:pPr>
            <a:r>
              <a:rPr lang="en-US" altLang="ko-KR" sz="2800">
                <a:solidFill>
                  <a:schemeClr val="tx2"/>
                </a:solidFill>
              </a:rPr>
              <a:t>Relational Database </a:t>
            </a:r>
            <a:r>
              <a:rPr lang="ko-KR" altLang="en-US" sz="2800">
                <a:solidFill>
                  <a:schemeClr val="tx2"/>
                </a:solidFill>
              </a:rPr>
              <a:t>개념</a:t>
            </a:r>
            <a:endParaRPr lang="en-US" altLang="ko-KR" sz="2800">
              <a:solidFill>
                <a:schemeClr val="tx2"/>
              </a:solidFill>
            </a:endParaRPr>
          </a:p>
        </p:txBody>
      </p:sp>
      <p:grpSp>
        <p:nvGrpSpPr>
          <p:cNvPr id="12" name="Group 56">
            <a:extLst>
              <a:ext uri="{FF2B5EF4-FFF2-40B4-BE49-F238E27FC236}">
                <a16:creationId xmlns:a16="http://schemas.microsoft.com/office/drawing/2014/main" xmlns="" id="{47F383E5-7AF0-41E5-AF34-50E797A33EC2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3562350"/>
            <a:ext cx="1557338" cy="2268537"/>
            <a:chOff x="271" y="2123"/>
            <a:chExt cx="981" cy="1429"/>
          </a:xfrm>
        </p:grpSpPr>
        <p:sp>
          <p:nvSpPr>
            <p:cNvPr id="3" name="Rounded Rectangle 9220">
              <a:extLst>
                <a:ext uri="{FF2B5EF4-FFF2-40B4-BE49-F238E27FC236}">
                  <a16:creationId xmlns:a16="http://schemas.microsoft.com/office/drawing/2014/main" xmlns="" id="{0EDBDBE0-F02E-4D0E-833A-160D0C064A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" y="2123"/>
              <a:ext cx="910" cy="1429"/>
            </a:xfrm>
            <a:prstGeom prst="roundRect">
              <a:avLst>
                <a:gd name="adj" fmla="val 4083"/>
              </a:avLst>
            </a:prstGeom>
            <a:gradFill rotWithShape="1">
              <a:gsLst>
                <a:gs pos="0">
                  <a:srgbClr val="F0F1E1"/>
                </a:gs>
                <a:gs pos="100000">
                  <a:srgbClr val="D5D69C"/>
                </a:gs>
              </a:gsLst>
              <a:lin ang="2700000" scaled="1"/>
            </a:gradFill>
            <a:ln w="9525" algn="ctr">
              <a:solidFill>
                <a:srgbClr val="808080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wrap="none" lIns="320040" tIns="36000" bIns="36000" anchor="ctr"/>
            <a:lstStyle>
              <a:lvl1pPr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l" eaLnBrk="1" hangingPunct="1">
                <a:lnSpc>
                  <a:spcPct val="90000"/>
                </a:lnSpc>
                <a:spcBef>
                  <a:spcPct val="70000"/>
                </a:spcBef>
                <a:buClr>
                  <a:srgbClr val="990033"/>
                </a:buClr>
                <a:buSzPct val="85000"/>
              </a:pPr>
              <a:r>
                <a:rPr lang="en-US" altLang="ko-KR" sz="2200"/>
                <a:t> </a:t>
              </a:r>
            </a:p>
          </p:txBody>
        </p:sp>
        <p:sp>
          <p:nvSpPr>
            <p:cNvPr id="6183" name="Rectangle 48">
              <a:extLst>
                <a:ext uri="{FF2B5EF4-FFF2-40B4-BE49-F238E27FC236}">
                  <a16:creationId xmlns:a16="http://schemas.microsoft.com/office/drawing/2014/main" xmlns="" id="{A875B9D0-BACA-4063-AA82-93D9608C4C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" y="2241"/>
              <a:ext cx="98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부서 테이블</a:t>
              </a:r>
              <a:endParaRPr lang="en-GB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3" name="Group 57">
            <a:extLst>
              <a:ext uri="{FF2B5EF4-FFF2-40B4-BE49-F238E27FC236}">
                <a16:creationId xmlns:a16="http://schemas.microsoft.com/office/drawing/2014/main" xmlns="" id="{FC1C921F-CFDA-42FB-A19E-60A1962CC62C}"/>
              </a:ext>
            </a:extLst>
          </p:cNvPr>
          <p:cNvGrpSpPr>
            <a:grpSpLocks/>
          </p:cNvGrpSpPr>
          <p:nvPr/>
        </p:nvGrpSpPr>
        <p:grpSpPr bwMode="auto">
          <a:xfrm>
            <a:off x="1617664" y="3567113"/>
            <a:ext cx="1847851" cy="2268537"/>
            <a:chOff x="2" y="2128"/>
            <a:chExt cx="1164" cy="1429"/>
          </a:xfrm>
        </p:grpSpPr>
        <p:sp>
          <p:nvSpPr>
            <p:cNvPr id="4" name="Rounded Rectangle 9220">
              <a:extLst>
                <a:ext uri="{FF2B5EF4-FFF2-40B4-BE49-F238E27FC236}">
                  <a16:creationId xmlns:a16="http://schemas.microsoft.com/office/drawing/2014/main" xmlns="" id="{E3B35717-60D6-455D-9556-BCF5875C0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" y="2128"/>
              <a:ext cx="910" cy="1429"/>
            </a:xfrm>
            <a:prstGeom prst="roundRect">
              <a:avLst>
                <a:gd name="adj" fmla="val 4083"/>
              </a:avLst>
            </a:prstGeom>
            <a:gradFill rotWithShape="1">
              <a:gsLst>
                <a:gs pos="0">
                  <a:srgbClr val="F0F1E1"/>
                </a:gs>
                <a:gs pos="100000">
                  <a:srgbClr val="D5D69C"/>
                </a:gs>
              </a:gsLst>
              <a:lin ang="2700000" scaled="1"/>
            </a:gradFill>
            <a:ln w="9525" algn="ctr">
              <a:solidFill>
                <a:srgbClr val="808080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wrap="none" lIns="320040" tIns="36000" bIns="36000" anchor="ctr"/>
            <a:lstStyle>
              <a:lvl1pPr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l" eaLnBrk="1" hangingPunct="1">
                <a:lnSpc>
                  <a:spcPct val="90000"/>
                </a:lnSpc>
                <a:spcBef>
                  <a:spcPct val="70000"/>
                </a:spcBef>
                <a:buClr>
                  <a:srgbClr val="990033"/>
                </a:buClr>
                <a:buSzPct val="85000"/>
              </a:pPr>
              <a:r>
                <a:rPr lang="en-US" altLang="ko-KR" sz="2200"/>
                <a:t> </a:t>
              </a:r>
            </a:p>
          </p:txBody>
        </p:sp>
        <p:sp>
          <p:nvSpPr>
            <p:cNvPr id="6181" name="Rectangle 59">
              <a:extLst>
                <a:ext uri="{FF2B5EF4-FFF2-40B4-BE49-F238E27FC236}">
                  <a16:creationId xmlns:a16="http://schemas.microsoft.com/office/drawing/2014/main" xmlns="" id="{FE377BCA-A99A-4347-A68E-8539785F0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" y="2233"/>
              <a:ext cx="112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vl="1" eaLnBrk="1" hangingPunct="1"/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사원 테이블</a:t>
              </a:r>
              <a:endParaRPr lang="en-GB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4" name="Group 97">
            <a:extLst>
              <a:ext uri="{FF2B5EF4-FFF2-40B4-BE49-F238E27FC236}">
                <a16:creationId xmlns:a16="http://schemas.microsoft.com/office/drawing/2014/main" xmlns="" id="{A93CEAA6-9BE9-4A06-B2D5-2E74A2A4FC31}"/>
              </a:ext>
            </a:extLst>
          </p:cNvPr>
          <p:cNvGrpSpPr>
            <a:grpSpLocks/>
          </p:cNvGrpSpPr>
          <p:nvPr/>
        </p:nvGrpSpPr>
        <p:grpSpPr bwMode="auto">
          <a:xfrm>
            <a:off x="4349750" y="3749675"/>
            <a:ext cx="1341438" cy="2535238"/>
            <a:chOff x="2830" y="2092"/>
            <a:chExt cx="845" cy="1597"/>
          </a:xfrm>
        </p:grpSpPr>
        <p:sp>
          <p:nvSpPr>
            <p:cNvPr id="6178" name="Rectangle 49">
              <a:extLst>
                <a:ext uri="{FF2B5EF4-FFF2-40B4-BE49-F238E27FC236}">
                  <a16:creationId xmlns:a16="http://schemas.microsoft.com/office/drawing/2014/main" xmlns="" id="{CA6A9C6B-A1DB-4F9D-B558-B3101C80B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9" y="2092"/>
              <a:ext cx="836" cy="1597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333333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6179" name="Rectangle 73">
              <a:extLst>
                <a:ext uri="{FF2B5EF4-FFF2-40B4-BE49-F238E27FC236}">
                  <a16:creationId xmlns:a16="http://schemas.microsoft.com/office/drawing/2014/main" xmlns="" id="{CBD6F3E4-35C3-42F5-975C-9CD121358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0" y="2109"/>
              <a:ext cx="83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600" dirty="0" err="1">
                  <a:ea typeface="ＭＳ Ｐゴシック" panose="020B0600070205080204" pitchFamily="34" charset="-128"/>
                </a:rPr>
                <a:t>EmployeeID</a:t>
              </a:r>
              <a:endParaRPr lang="en-GB" altLang="ko-KR" sz="1600" dirty="0"/>
            </a:p>
          </p:txBody>
        </p:sp>
      </p:grpSp>
      <p:grpSp>
        <p:nvGrpSpPr>
          <p:cNvPr id="15" name="Group 98">
            <a:extLst>
              <a:ext uri="{FF2B5EF4-FFF2-40B4-BE49-F238E27FC236}">
                <a16:creationId xmlns:a16="http://schemas.microsoft.com/office/drawing/2014/main" xmlns="" id="{4AC26E8A-F536-44FA-9360-881C09C42A89}"/>
              </a:ext>
            </a:extLst>
          </p:cNvPr>
          <p:cNvGrpSpPr>
            <a:grpSpLocks/>
          </p:cNvGrpSpPr>
          <p:nvPr/>
        </p:nvGrpSpPr>
        <p:grpSpPr bwMode="auto">
          <a:xfrm>
            <a:off x="5811838" y="3735388"/>
            <a:ext cx="1327150" cy="2560637"/>
            <a:chOff x="3751" y="2083"/>
            <a:chExt cx="836" cy="1613"/>
          </a:xfrm>
        </p:grpSpPr>
        <p:sp>
          <p:nvSpPr>
            <p:cNvPr id="6176" name="Rectangle 74">
              <a:extLst>
                <a:ext uri="{FF2B5EF4-FFF2-40B4-BE49-F238E27FC236}">
                  <a16:creationId xmlns:a16="http://schemas.microsoft.com/office/drawing/2014/main" xmlns="" id="{CA028E26-8FD8-4FE8-BA76-C72C54308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1" y="2083"/>
              <a:ext cx="836" cy="161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333333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6177" name="Rectangle 75">
              <a:extLst>
                <a:ext uri="{FF2B5EF4-FFF2-40B4-BE49-F238E27FC236}">
                  <a16:creationId xmlns:a16="http://schemas.microsoft.com/office/drawing/2014/main" xmlns="" id="{2FFED93B-F050-4277-9C57-1ABB405B86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3" y="2116"/>
              <a:ext cx="64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GB" altLang="ko-KR" sz="1600" dirty="0" err="1"/>
                <a:t>DepartID</a:t>
              </a:r>
              <a:endParaRPr lang="en-GB" altLang="ko-KR" sz="1600" dirty="0"/>
            </a:p>
          </p:txBody>
        </p:sp>
      </p:grpSp>
      <p:grpSp>
        <p:nvGrpSpPr>
          <p:cNvPr id="16" name="Group 99">
            <a:extLst>
              <a:ext uri="{FF2B5EF4-FFF2-40B4-BE49-F238E27FC236}">
                <a16:creationId xmlns:a16="http://schemas.microsoft.com/office/drawing/2014/main" xmlns="" id="{753C8359-D2DD-4861-8AAF-A7FBF266CC0B}"/>
              </a:ext>
            </a:extLst>
          </p:cNvPr>
          <p:cNvGrpSpPr>
            <a:grpSpLocks/>
          </p:cNvGrpSpPr>
          <p:nvPr/>
        </p:nvGrpSpPr>
        <p:grpSpPr bwMode="auto">
          <a:xfrm>
            <a:off x="7248525" y="3733800"/>
            <a:ext cx="1327150" cy="2562225"/>
            <a:chOff x="4656" y="2082"/>
            <a:chExt cx="836" cy="1614"/>
          </a:xfrm>
        </p:grpSpPr>
        <p:sp>
          <p:nvSpPr>
            <p:cNvPr id="6174" name="Rectangle 76">
              <a:extLst>
                <a:ext uri="{FF2B5EF4-FFF2-40B4-BE49-F238E27FC236}">
                  <a16:creationId xmlns:a16="http://schemas.microsoft.com/office/drawing/2014/main" xmlns="" id="{F52430D3-2E44-4625-9B2C-CBE18B4D6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2082"/>
              <a:ext cx="836" cy="1614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333333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6175" name="Rectangle 77">
              <a:extLst>
                <a:ext uri="{FF2B5EF4-FFF2-40B4-BE49-F238E27FC236}">
                  <a16:creationId xmlns:a16="http://schemas.microsoft.com/office/drawing/2014/main" xmlns="" id="{59123D60-FFDE-4BE6-8AEB-376809B13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9" y="2116"/>
              <a:ext cx="50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ko-KR" altLang="en-US" sz="1600" dirty="0"/>
                <a:t>사원명</a:t>
              </a:r>
              <a:endParaRPr lang="en-GB" altLang="ko-KR" sz="1600" dirty="0"/>
            </a:p>
          </p:txBody>
        </p:sp>
      </p:grpSp>
      <p:sp>
        <p:nvSpPr>
          <p:cNvPr id="640078" name="Rectangle 78">
            <a:extLst>
              <a:ext uri="{FF2B5EF4-FFF2-40B4-BE49-F238E27FC236}">
                <a16:creationId xmlns:a16="http://schemas.microsoft.com/office/drawing/2014/main" xmlns="" id="{2DA20058-B69B-45CD-A126-1CF8E9D3A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0550" y="3425825"/>
            <a:ext cx="8002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600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기본키</a:t>
            </a:r>
            <a:endParaRPr lang="en-GB" altLang="ko-KR" sz="1600" dirty="0">
              <a:solidFill>
                <a:srgbClr val="FF0000"/>
              </a:solidFill>
            </a:endParaRPr>
          </a:p>
        </p:txBody>
      </p:sp>
      <p:sp>
        <p:nvSpPr>
          <p:cNvPr id="640079" name="Rectangle 79">
            <a:extLst>
              <a:ext uri="{FF2B5EF4-FFF2-40B4-BE49-F238E27FC236}">
                <a16:creationId xmlns:a16="http://schemas.microsoft.com/office/drawing/2014/main" xmlns="" id="{11859214-6651-4BA4-9834-A55D85601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425825"/>
            <a:ext cx="8002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600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외래키</a:t>
            </a:r>
            <a:endParaRPr lang="en-GB" altLang="ko-KR" sz="1600" dirty="0">
              <a:solidFill>
                <a:srgbClr val="FF0000"/>
              </a:solidFill>
            </a:endParaRPr>
          </a:p>
        </p:txBody>
      </p:sp>
      <p:grpSp>
        <p:nvGrpSpPr>
          <p:cNvPr id="17" name="Group 100">
            <a:extLst>
              <a:ext uri="{FF2B5EF4-FFF2-40B4-BE49-F238E27FC236}">
                <a16:creationId xmlns:a16="http://schemas.microsoft.com/office/drawing/2014/main" xmlns="" id="{527D09E7-B9DC-440D-8FF6-4A9D28FDA4C4}"/>
              </a:ext>
            </a:extLst>
          </p:cNvPr>
          <p:cNvGrpSpPr>
            <a:grpSpLocks/>
          </p:cNvGrpSpPr>
          <p:nvPr/>
        </p:nvGrpSpPr>
        <p:grpSpPr bwMode="auto">
          <a:xfrm>
            <a:off x="4137025" y="4211638"/>
            <a:ext cx="4665663" cy="466725"/>
            <a:chOff x="2696" y="2383"/>
            <a:chExt cx="2939" cy="294"/>
          </a:xfrm>
        </p:grpSpPr>
        <p:sp>
          <p:nvSpPr>
            <p:cNvPr id="5" name="Rounded Rectangle 9220">
              <a:extLst>
                <a:ext uri="{FF2B5EF4-FFF2-40B4-BE49-F238E27FC236}">
                  <a16:creationId xmlns:a16="http://schemas.microsoft.com/office/drawing/2014/main" xmlns="" id="{DC854A3A-4CB8-44D3-AEEE-D8BBB84AC5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6" y="2383"/>
              <a:ext cx="2939" cy="294"/>
            </a:xfrm>
            <a:prstGeom prst="roundRect">
              <a:avLst>
                <a:gd name="adj" fmla="val 4083"/>
              </a:avLst>
            </a:prstGeom>
            <a:gradFill rotWithShape="1">
              <a:gsLst>
                <a:gs pos="0">
                  <a:srgbClr val="F0F1E1"/>
                </a:gs>
                <a:gs pos="100000">
                  <a:srgbClr val="D5D69C"/>
                </a:gs>
              </a:gsLst>
              <a:lin ang="2700000" scaled="1"/>
            </a:gradFill>
            <a:ln w="9525" algn="ctr">
              <a:solidFill>
                <a:srgbClr val="808080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wrap="none" lIns="320040" tIns="36000" bIns="36000" anchor="ctr"/>
            <a:lstStyle>
              <a:lvl1pPr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l" eaLnBrk="1" hangingPunct="1">
                <a:lnSpc>
                  <a:spcPct val="90000"/>
                </a:lnSpc>
                <a:spcBef>
                  <a:spcPct val="70000"/>
                </a:spcBef>
                <a:buClr>
                  <a:srgbClr val="990033"/>
                </a:buClr>
                <a:buSzPct val="85000"/>
              </a:pPr>
              <a:r>
                <a:rPr lang="en-US" altLang="ko-KR" sz="2200"/>
                <a:t> </a:t>
              </a:r>
            </a:p>
          </p:txBody>
        </p:sp>
        <p:sp>
          <p:nvSpPr>
            <p:cNvPr id="6171" name="Rectangle 83">
              <a:extLst>
                <a:ext uri="{FF2B5EF4-FFF2-40B4-BE49-F238E27FC236}">
                  <a16:creationId xmlns:a16="http://schemas.microsoft.com/office/drawing/2014/main" xmlns="" id="{3BD46A09-B464-4917-B0A3-B2135B15C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5" y="2411"/>
              <a:ext cx="19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GB" altLang="ko-KR" sz="1600" dirty="0"/>
                <a:t>1</a:t>
              </a:r>
            </a:p>
          </p:txBody>
        </p:sp>
        <p:sp>
          <p:nvSpPr>
            <p:cNvPr id="6172" name="Rectangle 84">
              <a:extLst>
                <a:ext uri="{FF2B5EF4-FFF2-40B4-BE49-F238E27FC236}">
                  <a16:creationId xmlns:a16="http://schemas.microsoft.com/office/drawing/2014/main" xmlns="" id="{809FCD90-0371-4789-BD7C-97300F0657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3" y="2421"/>
              <a:ext cx="72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ja-JP" sz="1600" dirty="0">
                  <a:ea typeface="ＭＳ Ｐゴシック" panose="020B0600070205080204" pitchFamily="34" charset="-128"/>
                </a:rPr>
                <a:t>100</a:t>
              </a:r>
              <a:endParaRPr lang="en-GB" altLang="ko-KR" sz="1600" dirty="0"/>
            </a:p>
          </p:txBody>
        </p:sp>
        <p:sp>
          <p:nvSpPr>
            <p:cNvPr id="6173" name="Rectangle 85">
              <a:extLst>
                <a:ext uri="{FF2B5EF4-FFF2-40B4-BE49-F238E27FC236}">
                  <a16:creationId xmlns:a16="http://schemas.microsoft.com/office/drawing/2014/main" xmlns="" id="{8328B736-BC37-4BF1-A237-DE18C1338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" y="2422"/>
              <a:ext cx="72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ko-KR" altLang="en-US" sz="1600" dirty="0">
                  <a:ea typeface="ＭＳ Ｐゴシック" panose="020B0600070205080204" pitchFamily="34" charset="-128"/>
                </a:rPr>
                <a:t>전우치</a:t>
              </a:r>
              <a:endParaRPr lang="en-GB" altLang="ko-KR" sz="1600" dirty="0"/>
            </a:p>
          </p:txBody>
        </p:sp>
      </p:grpSp>
      <p:grpSp>
        <p:nvGrpSpPr>
          <p:cNvPr id="18" name="Group 101">
            <a:extLst>
              <a:ext uri="{FF2B5EF4-FFF2-40B4-BE49-F238E27FC236}">
                <a16:creationId xmlns:a16="http://schemas.microsoft.com/office/drawing/2014/main" xmlns="" id="{44DE888F-45E4-49B7-AF74-765EFB4F8D64}"/>
              </a:ext>
            </a:extLst>
          </p:cNvPr>
          <p:cNvGrpSpPr>
            <a:grpSpLocks/>
          </p:cNvGrpSpPr>
          <p:nvPr/>
        </p:nvGrpSpPr>
        <p:grpSpPr bwMode="auto">
          <a:xfrm>
            <a:off x="4138613" y="4840288"/>
            <a:ext cx="4665662" cy="466725"/>
            <a:chOff x="2697" y="2779"/>
            <a:chExt cx="2939" cy="294"/>
          </a:xfrm>
        </p:grpSpPr>
        <p:sp>
          <p:nvSpPr>
            <p:cNvPr id="6" name="Rounded Rectangle 9220">
              <a:extLst>
                <a:ext uri="{FF2B5EF4-FFF2-40B4-BE49-F238E27FC236}">
                  <a16:creationId xmlns:a16="http://schemas.microsoft.com/office/drawing/2014/main" xmlns="" id="{88409F3F-454F-4E21-BBEB-BA30CBF2C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7" y="2779"/>
              <a:ext cx="2939" cy="294"/>
            </a:xfrm>
            <a:prstGeom prst="roundRect">
              <a:avLst>
                <a:gd name="adj" fmla="val 4083"/>
              </a:avLst>
            </a:prstGeom>
            <a:gradFill rotWithShape="1">
              <a:gsLst>
                <a:gs pos="0">
                  <a:srgbClr val="F0F1E1"/>
                </a:gs>
                <a:gs pos="100000">
                  <a:srgbClr val="D5D69C"/>
                </a:gs>
              </a:gsLst>
              <a:lin ang="2700000" scaled="1"/>
            </a:gradFill>
            <a:ln w="9525" algn="ctr">
              <a:solidFill>
                <a:srgbClr val="808080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wrap="none" lIns="320040" tIns="36000" bIns="36000" anchor="ctr"/>
            <a:lstStyle>
              <a:lvl1pPr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l" eaLnBrk="1" hangingPunct="1">
                <a:lnSpc>
                  <a:spcPct val="90000"/>
                </a:lnSpc>
                <a:spcBef>
                  <a:spcPct val="70000"/>
                </a:spcBef>
                <a:buClr>
                  <a:srgbClr val="990033"/>
                </a:buClr>
                <a:buSzPct val="85000"/>
              </a:pPr>
              <a:r>
                <a:rPr lang="en-US" altLang="ko-KR" sz="2200"/>
                <a:t> </a:t>
              </a:r>
            </a:p>
          </p:txBody>
        </p:sp>
        <p:sp>
          <p:nvSpPr>
            <p:cNvPr id="6167" name="Rectangle 87">
              <a:extLst>
                <a:ext uri="{FF2B5EF4-FFF2-40B4-BE49-F238E27FC236}">
                  <a16:creationId xmlns:a16="http://schemas.microsoft.com/office/drawing/2014/main" xmlns="" id="{FE8EB30C-CB1A-4E9E-89B9-48F9F925A0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2807"/>
              <a:ext cx="19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ja-JP" sz="1600" dirty="0">
                  <a:ea typeface="ＭＳ Ｐゴシック" panose="020B0600070205080204" pitchFamily="34" charset="-128"/>
                </a:rPr>
                <a:t>2</a:t>
              </a:r>
              <a:endParaRPr lang="en-GB" altLang="ko-KR" sz="1600" dirty="0"/>
            </a:p>
          </p:txBody>
        </p:sp>
        <p:sp>
          <p:nvSpPr>
            <p:cNvPr id="6168" name="Rectangle 88">
              <a:extLst>
                <a:ext uri="{FF2B5EF4-FFF2-40B4-BE49-F238E27FC236}">
                  <a16:creationId xmlns:a16="http://schemas.microsoft.com/office/drawing/2014/main" xmlns="" id="{A5EC4D1E-5458-4A9F-8158-44D0F9480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4" y="2817"/>
              <a:ext cx="72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ja-JP" sz="1600" dirty="0">
                  <a:ea typeface="ＭＳ Ｐゴシック" panose="020B0600070205080204" pitchFamily="34" charset="-128"/>
                </a:rPr>
                <a:t>101</a:t>
              </a:r>
              <a:endParaRPr lang="en-GB" altLang="ko-KR" sz="1600" dirty="0"/>
            </a:p>
          </p:txBody>
        </p:sp>
        <p:sp>
          <p:nvSpPr>
            <p:cNvPr id="6169" name="Rectangle 89">
              <a:extLst>
                <a:ext uri="{FF2B5EF4-FFF2-40B4-BE49-F238E27FC236}">
                  <a16:creationId xmlns:a16="http://schemas.microsoft.com/office/drawing/2014/main" xmlns="" id="{267738CB-91A0-424C-93DE-51B1EF5D9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0" y="2818"/>
              <a:ext cx="72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ko-KR" altLang="en-US" sz="1600" dirty="0">
                  <a:ea typeface="ＭＳ Ｐゴシック" panose="020B0600070205080204" pitchFamily="34" charset="-128"/>
                </a:rPr>
                <a:t>홍길동</a:t>
              </a:r>
              <a:endParaRPr lang="en-GB" altLang="ko-KR" sz="1600" dirty="0"/>
            </a:p>
          </p:txBody>
        </p:sp>
      </p:grpSp>
      <p:grpSp>
        <p:nvGrpSpPr>
          <p:cNvPr id="19" name="Group 102">
            <a:extLst>
              <a:ext uri="{FF2B5EF4-FFF2-40B4-BE49-F238E27FC236}">
                <a16:creationId xmlns:a16="http://schemas.microsoft.com/office/drawing/2014/main" xmlns="" id="{582370A1-2155-4B4D-8430-DA2B129271D3}"/>
              </a:ext>
            </a:extLst>
          </p:cNvPr>
          <p:cNvGrpSpPr>
            <a:grpSpLocks/>
          </p:cNvGrpSpPr>
          <p:nvPr/>
        </p:nvGrpSpPr>
        <p:grpSpPr bwMode="auto">
          <a:xfrm>
            <a:off x="4133850" y="5449888"/>
            <a:ext cx="4665663" cy="466725"/>
            <a:chOff x="2694" y="3163"/>
            <a:chExt cx="2939" cy="294"/>
          </a:xfrm>
        </p:grpSpPr>
        <p:sp>
          <p:nvSpPr>
            <p:cNvPr id="9221" name="Rounded Rectangle 9220">
              <a:extLst>
                <a:ext uri="{FF2B5EF4-FFF2-40B4-BE49-F238E27FC236}">
                  <a16:creationId xmlns:a16="http://schemas.microsoft.com/office/drawing/2014/main" xmlns="" id="{114BE3AC-C5D5-4AD6-B1C5-47DF79A3F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4" y="3163"/>
              <a:ext cx="2939" cy="294"/>
            </a:xfrm>
            <a:prstGeom prst="roundRect">
              <a:avLst>
                <a:gd name="adj" fmla="val 4083"/>
              </a:avLst>
            </a:prstGeom>
            <a:gradFill rotWithShape="1">
              <a:gsLst>
                <a:gs pos="0">
                  <a:srgbClr val="F0F1E1"/>
                </a:gs>
                <a:gs pos="100000">
                  <a:srgbClr val="D5D69C"/>
                </a:gs>
              </a:gsLst>
              <a:lin ang="2700000" scaled="1"/>
            </a:gradFill>
            <a:ln w="9525" algn="ctr">
              <a:solidFill>
                <a:srgbClr val="808080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wrap="none" lIns="320040" tIns="36000" bIns="36000" anchor="ctr"/>
            <a:lstStyle>
              <a:lvl1pPr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l" eaLnBrk="1" hangingPunct="1">
                <a:lnSpc>
                  <a:spcPct val="90000"/>
                </a:lnSpc>
                <a:spcBef>
                  <a:spcPct val="70000"/>
                </a:spcBef>
                <a:buClr>
                  <a:srgbClr val="990033"/>
                </a:buClr>
                <a:buSzPct val="85000"/>
              </a:pPr>
              <a:r>
                <a:rPr lang="en-US" altLang="ko-KR" sz="2200"/>
                <a:t> </a:t>
              </a:r>
            </a:p>
          </p:txBody>
        </p:sp>
        <p:sp>
          <p:nvSpPr>
            <p:cNvPr id="6163" name="Rectangle 91">
              <a:extLst>
                <a:ext uri="{FF2B5EF4-FFF2-40B4-BE49-F238E27FC236}">
                  <a16:creationId xmlns:a16="http://schemas.microsoft.com/office/drawing/2014/main" xmlns="" id="{131BFADF-AB9E-4A40-B5EC-1E9FFD2AB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3" y="3191"/>
              <a:ext cx="19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600" dirty="0">
                  <a:ea typeface="ＭＳ Ｐゴシック" panose="020B0600070205080204" pitchFamily="34" charset="-128"/>
                </a:rPr>
                <a:t>3</a:t>
              </a:r>
              <a:endParaRPr lang="en-GB" altLang="ko-KR" sz="1600" dirty="0"/>
            </a:p>
          </p:txBody>
        </p:sp>
        <p:sp>
          <p:nvSpPr>
            <p:cNvPr id="6164" name="Rectangle 92">
              <a:extLst>
                <a:ext uri="{FF2B5EF4-FFF2-40B4-BE49-F238E27FC236}">
                  <a16:creationId xmlns:a16="http://schemas.microsoft.com/office/drawing/2014/main" xmlns="" id="{BA201AEE-4096-49C7-B592-9BCD1EDA5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1" y="3201"/>
              <a:ext cx="72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ja-JP" sz="1600" dirty="0">
                  <a:ea typeface="ＭＳ Ｐゴシック" panose="020B0600070205080204" pitchFamily="34" charset="-128"/>
                </a:rPr>
                <a:t>101</a:t>
              </a:r>
              <a:endParaRPr lang="en-GB" altLang="ko-KR" sz="1600" dirty="0"/>
            </a:p>
          </p:txBody>
        </p:sp>
        <p:sp>
          <p:nvSpPr>
            <p:cNvPr id="6165" name="Rectangle 93">
              <a:extLst>
                <a:ext uri="{FF2B5EF4-FFF2-40B4-BE49-F238E27FC236}">
                  <a16:creationId xmlns:a16="http://schemas.microsoft.com/office/drawing/2014/main" xmlns="" id="{DB47117D-08CE-4C9B-9B45-053ED890F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7" y="3202"/>
              <a:ext cx="72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ko-KR" altLang="en-US" sz="1600" dirty="0">
                  <a:ea typeface="ＭＳ Ｐゴシック" panose="020B0600070205080204" pitchFamily="34" charset="-128"/>
                </a:rPr>
                <a:t>이순신</a:t>
              </a:r>
              <a:endParaRPr lang="en-GB" altLang="ko-KR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34116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640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40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40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0078" grpId="0"/>
      <p:bldP spid="64007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xmlns="" id="{88A17D88-9047-4EDE-B626-B57F88302C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SQL(</a:t>
            </a:r>
            <a:r>
              <a:rPr lang="en-US" altLang="ko-KR" dirty="0"/>
              <a:t>Structure Query Language)</a:t>
            </a:r>
            <a:r>
              <a:rPr lang="ko-KR" altLang="en-US" dirty="0"/>
              <a:t>이란</a:t>
            </a:r>
            <a:r>
              <a:rPr lang="en-GB" altLang="ko-KR" dirty="0"/>
              <a:t>?</a:t>
            </a:r>
          </a:p>
        </p:txBody>
      </p:sp>
      <p:sp>
        <p:nvSpPr>
          <p:cNvPr id="641029" name="AutoShape 5">
            <a:extLst>
              <a:ext uri="{FF2B5EF4-FFF2-40B4-BE49-F238E27FC236}">
                <a16:creationId xmlns:a16="http://schemas.microsoft.com/office/drawing/2014/main" xmlns="" id="{3048F088-EF3F-4A21-A75D-4F9DB0840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113" y="2811463"/>
            <a:ext cx="6969125" cy="1001712"/>
          </a:xfrm>
          <a:prstGeom prst="roundRect">
            <a:avLst>
              <a:gd name="adj" fmla="val 4167"/>
            </a:avLst>
          </a:prstGeom>
          <a:solidFill>
            <a:srgbClr val="BBCDE3"/>
          </a:soli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/>
          <a:lstStyle/>
          <a:p>
            <a:pPr algn="l"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altLang="ko-KR" sz="2400" dirty="0"/>
              <a:t>DML(Data manipulation language)</a:t>
            </a:r>
          </a:p>
        </p:txBody>
      </p:sp>
      <p:sp>
        <p:nvSpPr>
          <p:cNvPr id="641030" name="AutoShape 6">
            <a:extLst>
              <a:ext uri="{FF2B5EF4-FFF2-40B4-BE49-F238E27FC236}">
                <a16:creationId xmlns:a16="http://schemas.microsoft.com/office/drawing/2014/main" xmlns="" id="{21E9577E-0BE4-41CD-A563-E27BF7791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838" y="3279775"/>
            <a:ext cx="6564312" cy="433388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>
            <a:spAutoFit/>
          </a:bodyPr>
          <a:lstStyle/>
          <a:p>
            <a:pPr marL="225425" indent="-225425" algn="l">
              <a:lnSpc>
                <a:spcPct val="90000"/>
              </a:lnSpc>
              <a:spcBef>
                <a:spcPct val="40000"/>
              </a:spcBef>
              <a:buSzPct val="80000"/>
              <a:defRPr/>
            </a:pPr>
            <a:r>
              <a:rPr lang="ko-KR" altLang="en-US" sz="2400" dirty="0">
                <a:latin typeface="돋움체" pitchFamily="49" charset="-127"/>
                <a:ea typeface="돋움체" pitchFamily="49" charset="-127"/>
              </a:rPr>
              <a:t>데이터를 다루는 언어</a:t>
            </a:r>
            <a:endParaRPr lang="en-US" altLang="ko-KR" sz="2400" dirty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641031" name="AutoShape 7">
            <a:extLst>
              <a:ext uri="{FF2B5EF4-FFF2-40B4-BE49-F238E27FC236}">
                <a16:creationId xmlns:a16="http://schemas.microsoft.com/office/drawing/2014/main" xmlns="" id="{40A2F898-579A-4D39-A896-466D522B7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113" y="4241800"/>
            <a:ext cx="6969125" cy="1592263"/>
          </a:xfrm>
          <a:prstGeom prst="roundRect">
            <a:avLst>
              <a:gd name="adj" fmla="val 4167"/>
            </a:avLst>
          </a:prstGeom>
          <a:solidFill>
            <a:srgbClr val="BBCDE3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/>
          <a:lstStyle/>
          <a:p>
            <a:pPr algn="l">
              <a:lnSpc>
                <a:spcPct val="90000"/>
              </a:lnSpc>
              <a:spcBef>
                <a:spcPct val="40000"/>
              </a:spcBef>
              <a:defRPr/>
            </a:pPr>
            <a:r>
              <a:rPr lang="ko-KR" altLang="en-US" sz="2400" dirty="0">
                <a:latin typeface="돋움체" pitchFamily="49" charset="-127"/>
                <a:ea typeface="돋움체" pitchFamily="49" charset="-127"/>
              </a:rPr>
              <a:t>아래의 </a:t>
            </a:r>
            <a:r>
              <a:rPr lang="en-US" altLang="ko-KR" sz="2400" dirty="0">
                <a:latin typeface="돋움체" pitchFamily="49" charset="-127"/>
                <a:ea typeface="돋움체" pitchFamily="49" charset="-127"/>
              </a:rPr>
              <a:t>4</a:t>
            </a:r>
            <a:r>
              <a:rPr lang="ko-KR" altLang="en-US" sz="2400" dirty="0">
                <a:latin typeface="돋움체" pitchFamily="49" charset="-127"/>
                <a:ea typeface="돋움체" pitchFamily="49" charset="-127"/>
              </a:rPr>
              <a:t>가지 문장을 수업에서 사용</a:t>
            </a:r>
            <a:endParaRPr lang="en-US" altLang="ko-KR" sz="2400" dirty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641032" name="AutoShape 8">
            <a:extLst>
              <a:ext uri="{FF2B5EF4-FFF2-40B4-BE49-F238E27FC236}">
                <a16:creationId xmlns:a16="http://schemas.microsoft.com/office/drawing/2014/main" xmlns="" id="{A81488B4-92E4-4E6C-BDF6-C663AC81A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450" y="4760913"/>
            <a:ext cx="3059113" cy="85725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/>
          <a:lstStyle/>
          <a:p>
            <a:pPr marL="225425" indent="-225425" algn="l">
              <a:lnSpc>
                <a:spcPct val="90000"/>
              </a:lnSpc>
              <a:spcBef>
                <a:spcPct val="40000"/>
              </a:spcBef>
              <a:buSzPct val="80000"/>
              <a:buFontTx/>
              <a:buBlip>
                <a:blip r:embed="rId2"/>
              </a:buBlip>
              <a:defRPr/>
            </a:pPr>
            <a:r>
              <a:rPr lang="en-US" altLang="ko-KR" sz="2200" dirty="0"/>
              <a:t>SELECT</a:t>
            </a:r>
          </a:p>
          <a:p>
            <a:pPr marL="225425" indent="-225425" algn="l">
              <a:lnSpc>
                <a:spcPct val="90000"/>
              </a:lnSpc>
              <a:spcBef>
                <a:spcPct val="40000"/>
              </a:spcBef>
              <a:buSzPct val="80000"/>
              <a:buFontTx/>
              <a:buBlip>
                <a:blip r:embed="rId2"/>
              </a:buBlip>
              <a:defRPr/>
            </a:pPr>
            <a:r>
              <a:rPr lang="en-US" altLang="ko-KR" sz="2200" dirty="0"/>
              <a:t>INSERT</a:t>
            </a:r>
          </a:p>
        </p:txBody>
      </p:sp>
      <p:sp>
        <p:nvSpPr>
          <p:cNvPr id="641035" name="AutoShape 11">
            <a:extLst>
              <a:ext uri="{FF2B5EF4-FFF2-40B4-BE49-F238E27FC236}">
                <a16:creationId xmlns:a16="http://schemas.microsoft.com/office/drawing/2014/main" xmlns="" id="{95CD53D2-4E84-4C98-9579-FADBE1E05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113" y="1463675"/>
            <a:ext cx="6969125" cy="1001713"/>
          </a:xfrm>
          <a:prstGeom prst="roundRect">
            <a:avLst>
              <a:gd name="adj" fmla="val 4167"/>
            </a:avLst>
          </a:prstGeom>
          <a:solidFill>
            <a:srgbClr val="BBCDE3"/>
          </a:soli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/>
          <a:lstStyle/>
          <a:p>
            <a:pPr algn="l"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altLang="ko-KR" sz="2400" dirty="0"/>
              <a:t>DDL(Data definition language)</a:t>
            </a:r>
          </a:p>
        </p:txBody>
      </p:sp>
      <p:sp>
        <p:nvSpPr>
          <p:cNvPr id="641036" name="AutoShape 12">
            <a:extLst>
              <a:ext uri="{FF2B5EF4-FFF2-40B4-BE49-F238E27FC236}">
                <a16:creationId xmlns:a16="http://schemas.microsoft.com/office/drawing/2014/main" xmlns="" id="{46ED0DF9-8EDA-422F-934F-D8C6D26C2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838" y="1931988"/>
            <a:ext cx="7375525" cy="433387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>
            <a:spAutoFit/>
          </a:bodyPr>
          <a:lstStyle/>
          <a:p>
            <a:pPr marL="225425" indent="-225425" algn="l">
              <a:lnSpc>
                <a:spcPct val="90000"/>
              </a:lnSpc>
              <a:spcBef>
                <a:spcPct val="40000"/>
              </a:spcBef>
              <a:buSzPct val="80000"/>
              <a:defRPr/>
            </a:pPr>
            <a:r>
              <a:rPr lang="ko-KR" altLang="en-US" sz="2400" dirty="0">
                <a:latin typeface="돋움체" pitchFamily="49" charset="-127"/>
                <a:ea typeface="돋움체" pitchFamily="49" charset="-127"/>
              </a:rPr>
              <a:t>데이터베이스의 객체를 생성</a:t>
            </a:r>
            <a:r>
              <a:rPr lang="en-US" altLang="ko-KR" sz="2400" dirty="0">
                <a:latin typeface="돋움체" pitchFamily="49" charset="-127"/>
                <a:ea typeface="돋움체" pitchFamily="49" charset="-127"/>
              </a:rPr>
              <a:t>, </a:t>
            </a:r>
            <a:r>
              <a:rPr lang="ko-KR" altLang="en-US" sz="2400" dirty="0">
                <a:latin typeface="돋움체" pitchFamily="49" charset="-127"/>
                <a:ea typeface="돋움체" pitchFamily="49" charset="-127"/>
              </a:rPr>
              <a:t>수정</a:t>
            </a:r>
            <a:r>
              <a:rPr lang="en-US" altLang="ko-KR" sz="2400" dirty="0">
                <a:latin typeface="돋움체" pitchFamily="49" charset="-127"/>
                <a:ea typeface="돋움체" pitchFamily="49" charset="-127"/>
              </a:rPr>
              <a:t>, </a:t>
            </a:r>
            <a:r>
              <a:rPr lang="ko-KR" altLang="en-US" sz="2400" dirty="0">
                <a:latin typeface="돋움체" pitchFamily="49" charset="-127"/>
                <a:ea typeface="돋움체" pitchFamily="49" charset="-127"/>
              </a:rPr>
              <a:t>삭제하는 언어</a:t>
            </a:r>
            <a:endParaRPr lang="en-US" altLang="ko-KR" sz="2400" dirty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641037" name="AutoShape 13">
            <a:extLst>
              <a:ext uri="{FF2B5EF4-FFF2-40B4-BE49-F238E27FC236}">
                <a16:creationId xmlns:a16="http://schemas.microsoft.com/office/drawing/2014/main" xmlns="" id="{EC70EC66-B3B2-48D7-8516-71BC4EF39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425" y="4764088"/>
            <a:ext cx="3059113" cy="85725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/>
          <a:lstStyle/>
          <a:p>
            <a:pPr marL="225425" indent="-225425" algn="l">
              <a:lnSpc>
                <a:spcPct val="90000"/>
              </a:lnSpc>
              <a:spcBef>
                <a:spcPct val="40000"/>
              </a:spcBef>
              <a:buSzPct val="80000"/>
              <a:buFontTx/>
              <a:buBlip>
                <a:blip r:embed="rId2"/>
              </a:buBlip>
              <a:defRPr/>
            </a:pPr>
            <a:r>
              <a:rPr lang="en-US" altLang="ko-KR" sz="2200"/>
              <a:t>UPDATE</a:t>
            </a:r>
          </a:p>
          <a:p>
            <a:pPr marL="225425" indent="-225425" algn="l">
              <a:lnSpc>
                <a:spcPct val="90000"/>
              </a:lnSpc>
              <a:spcBef>
                <a:spcPct val="40000"/>
              </a:spcBef>
              <a:buSzPct val="80000"/>
              <a:buFontTx/>
              <a:buBlip>
                <a:blip r:embed="rId2"/>
              </a:buBlip>
              <a:defRPr/>
            </a:pPr>
            <a:r>
              <a:rPr lang="en-US" altLang="ko-KR" sz="220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4102189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itchFamily="50" charset="-127"/>
                <a:ea typeface="맑은 고딕" pitchFamily="50" charset="-127"/>
              </a:rPr>
              <a:t>Lesson 1: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데이터베이스 처리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800" dirty="0">
                <a:latin typeface="맑은 고딕" pitchFamily="50" charset="-127"/>
                <a:ea typeface="맑은 고딕" pitchFamily="50" charset="-127"/>
              </a:rPr>
              <a:t>여기서 사용하려는 </a:t>
            </a: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SQLite3</a:t>
            </a:r>
            <a:r>
              <a:rPr lang="ko-KR" altLang="en-US" sz="2800" dirty="0">
                <a:latin typeface="맑은 고딕" pitchFamily="50" charset="-127"/>
                <a:ea typeface="맑은 고딕" pitchFamily="50" charset="-127"/>
              </a:rPr>
              <a:t>은 로컬 디스크 기반의 가벼운 데이터베이스 라이브러리이다</a:t>
            </a: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2">
              <a:buFont typeface="Wingdings" pitchFamily="2" charset="2"/>
              <a:buChar char="Ø"/>
            </a:pP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이미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안드로이드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아이폰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윈도우폰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등에서 많이 사용되고 있다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itchFamily="50" charset="-127"/>
                <a:ea typeface="맑은 고딕" pitchFamily="50" charset="-127"/>
              </a:rPr>
              <a:t>Lesson 1: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데이터베이스 처리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 sqlite3 </a:t>
            </a:r>
            <a:r>
              <a:rPr lang="ko-KR" altLang="en-US" sz="2800" dirty="0">
                <a:latin typeface="맑은 고딕" pitchFamily="50" charset="-127"/>
                <a:ea typeface="맑은 고딕" pitchFamily="50" charset="-127"/>
              </a:rPr>
              <a:t>모듈</a:t>
            </a: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800" dirty="0">
                <a:latin typeface="맑은 고딕" pitchFamily="50" charset="-127"/>
                <a:ea typeface="맑은 고딕" pitchFamily="50" charset="-127"/>
              </a:rPr>
              <a:t>데이터베이스 연결과 같은 전역적인 함수가 정의되어 있다</a:t>
            </a: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2">
              <a:buFont typeface="Wingdings" pitchFamily="2" charset="2"/>
              <a:buChar char="Ø"/>
            </a:pPr>
            <a:r>
              <a:rPr lang="en-US" sz="2400" dirty="0">
                <a:latin typeface="맑은 고딕" pitchFamily="50" charset="-127"/>
                <a:ea typeface="맑은 고딕" pitchFamily="50" charset="-127"/>
              </a:rPr>
              <a:t>sqlite3.connect(database[, timeout, </a:t>
            </a:r>
            <a:r>
              <a:rPr lang="en-US" sz="2400" dirty="0" err="1">
                <a:latin typeface="맑은 고딕" pitchFamily="50" charset="-127"/>
                <a:ea typeface="맑은 고딕" pitchFamily="50" charset="-127"/>
              </a:rPr>
              <a:t>isolation_level</a:t>
            </a:r>
            <a:r>
              <a:rPr lang="en-US" sz="2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sz="2400" dirty="0" err="1">
                <a:latin typeface="맑은 고딕" pitchFamily="50" charset="-127"/>
                <a:ea typeface="맑은 고딕" pitchFamily="50" charset="-127"/>
              </a:rPr>
              <a:t>detect_types</a:t>
            </a:r>
            <a:r>
              <a:rPr lang="en-US" sz="2400" dirty="0">
                <a:latin typeface="맑은 고딕" pitchFamily="50" charset="-127"/>
                <a:ea typeface="맑은 고딕" pitchFamily="50" charset="-127"/>
              </a:rPr>
              <a:t>, factory]) : SQLite3 DB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에 연결하고 연결된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Connection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객체를 반환한다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2">
              <a:buFont typeface="Wingdings" pitchFamily="2" charset="2"/>
              <a:buChar char="Ø"/>
            </a:pPr>
            <a:r>
              <a:rPr lang="en-US" sz="2400" dirty="0">
                <a:latin typeface="맑은 고딕" pitchFamily="50" charset="-127"/>
                <a:ea typeface="맑은 고딕" pitchFamily="50" charset="-127"/>
              </a:rPr>
              <a:t>sqlite3.complete_statement(</a:t>
            </a:r>
            <a:r>
              <a:rPr lang="en-US" sz="2400" dirty="0" err="1">
                <a:latin typeface="맑은 고딕" pitchFamily="50" charset="-127"/>
                <a:ea typeface="맑은 고딕" pitchFamily="50" charset="-127"/>
              </a:rPr>
              <a:t>sql</a:t>
            </a:r>
            <a:r>
              <a:rPr lang="en-US" sz="2400" dirty="0">
                <a:latin typeface="맑은 고딕" pitchFamily="50" charset="-127"/>
                <a:ea typeface="맑은 고딕" pitchFamily="50" charset="-127"/>
              </a:rPr>
              <a:t>) :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세미콜론으로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24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끝나는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SQL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문에 대해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True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를 반환한다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2">
              <a:buFont typeface="Wingdings" pitchFamily="2" charset="2"/>
              <a:buChar char="Ø"/>
            </a:pPr>
            <a:r>
              <a:rPr lang="en-US" sz="2400" dirty="0">
                <a:latin typeface="맑은 고딕" pitchFamily="50" charset="-127"/>
                <a:ea typeface="맑은 고딕" pitchFamily="50" charset="-127"/>
              </a:rPr>
              <a:t>sqlite3.register_adapter(type, callable) :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사용자정의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파이썬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자료형을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SQLite3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에서 사용하도록 등록한다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2">
              <a:buFont typeface="Wingdings" pitchFamily="2" charset="2"/>
              <a:buChar char="Ø"/>
            </a:pPr>
            <a:r>
              <a:rPr lang="en-US" sz="2400" dirty="0">
                <a:latin typeface="맑은 고딕" pitchFamily="50" charset="-127"/>
                <a:ea typeface="맑은 고딕" pitchFamily="50" charset="-127"/>
              </a:rPr>
              <a:t>sqlite3.register_converter(</a:t>
            </a:r>
            <a:r>
              <a:rPr lang="en-US" sz="2400" dirty="0" err="1">
                <a:latin typeface="맑은 고딕" pitchFamily="50" charset="-127"/>
                <a:ea typeface="맑은 고딕" pitchFamily="50" charset="-127"/>
              </a:rPr>
              <a:t>typename</a:t>
            </a:r>
            <a:r>
              <a:rPr lang="en-US" sz="2400" dirty="0">
                <a:latin typeface="맑은 고딕" pitchFamily="50" charset="-127"/>
                <a:ea typeface="맑은 고딕" pitchFamily="50" charset="-127"/>
              </a:rPr>
              <a:t>, callable) : SQLite3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에 저장된 자료를 사용자정의 자료형으로 변환하는 함수를 등록한다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itchFamily="50" charset="-127"/>
                <a:ea typeface="맑은 고딕" pitchFamily="50" charset="-127"/>
              </a:rPr>
              <a:t>Lesson 1: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데이터베이스 처리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 Connection </a:t>
            </a:r>
            <a:r>
              <a:rPr lang="ko-KR" altLang="en-US" sz="2800" dirty="0">
                <a:latin typeface="맑은 고딕" pitchFamily="50" charset="-127"/>
                <a:ea typeface="맑은 고딕" pitchFamily="50" charset="-127"/>
              </a:rPr>
              <a:t>클래스 </a:t>
            </a: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800" dirty="0">
                <a:latin typeface="맑은 고딕" pitchFamily="50" charset="-127"/>
                <a:ea typeface="맑은 고딕" pitchFamily="50" charset="-127"/>
              </a:rPr>
              <a:t>연결된 데이터베이스를 동작시키는 역할을 한다</a:t>
            </a: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2">
              <a:buFont typeface="Wingdings" pitchFamily="2" charset="2"/>
              <a:buChar char="Ø"/>
            </a:pPr>
            <a:r>
              <a:rPr lang="en-US" sz="2400" dirty="0" err="1">
                <a:latin typeface="맑은 고딕" pitchFamily="50" charset="-127"/>
                <a:ea typeface="맑은 고딕" pitchFamily="50" charset="-127"/>
              </a:rPr>
              <a:t>Connection.cursor</a:t>
            </a:r>
            <a:r>
              <a:rPr lang="en-US" sz="2400" dirty="0">
                <a:latin typeface="맑은 고딕" pitchFamily="50" charset="-127"/>
                <a:ea typeface="맑은 고딕" pitchFamily="50" charset="-127"/>
              </a:rPr>
              <a:t>() :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커서 객체를 생성한다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2">
              <a:buFont typeface="Wingdings" pitchFamily="2" charset="2"/>
              <a:buChar char="Ø"/>
            </a:pPr>
            <a:r>
              <a:rPr lang="en-US" sz="2400" dirty="0" err="1">
                <a:latin typeface="맑은 고딕" pitchFamily="50" charset="-127"/>
                <a:ea typeface="맑은 고딕" pitchFamily="50" charset="-127"/>
              </a:rPr>
              <a:t>Connection.rollback</a:t>
            </a:r>
            <a:r>
              <a:rPr lang="en-US" sz="2400" dirty="0">
                <a:latin typeface="맑은 고딕" pitchFamily="50" charset="-127"/>
                <a:ea typeface="맑은 고딕" pitchFamily="50" charset="-127"/>
              </a:rPr>
              <a:t>() :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지금까지 작업한 내용을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DB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에 반영하지 않고 트랜잭션 이전 상태로 되돌린다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Connection.commit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() :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지금까지 작업한 내용을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DB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에 반영한다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2">
              <a:buFont typeface="Wingdings" pitchFamily="2" charset="2"/>
              <a:buChar char="Ø"/>
            </a:pPr>
            <a:r>
              <a:rPr lang="en-US" sz="2400" dirty="0" err="1">
                <a:latin typeface="맑은 고딕" pitchFamily="50" charset="-127"/>
                <a:ea typeface="맑은 고딕" pitchFamily="50" charset="-127"/>
              </a:rPr>
              <a:t>Connection.close</a:t>
            </a:r>
            <a:r>
              <a:rPr lang="en-US" sz="2400" dirty="0">
                <a:latin typeface="맑은 고딕" pitchFamily="50" charset="-127"/>
                <a:ea typeface="맑은 고딕" pitchFamily="50" charset="-127"/>
              </a:rPr>
              <a:t>() : DB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연결을 종료한다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2">
              <a:buFont typeface="Wingdings" pitchFamily="2" charset="2"/>
              <a:buChar char="Ø"/>
            </a:pPr>
            <a:r>
              <a:rPr lang="en-US" sz="2400" dirty="0" err="1">
                <a:latin typeface="맑은 고딕" pitchFamily="50" charset="-127"/>
                <a:ea typeface="맑은 고딕" pitchFamily="50" charset="-127"/>
              </a:rPr>
              <a:t>Connection.execute</a:t>
            </a:r>
            <a:r>
              <a:rPr lang="en-US" sz="24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sz="2400" dirty="0" err="1">
                <a:latin typeface="맑은 고딕" pitchFamily="50" charset="-127"/>
                <a:ea typeface="맑은 고딕" pitchFamily="50" charset="-127"/>
              </a:rPr>
              <a:t>sql</a:t>
            </a:r>
            <a:r>
              <a:rPr lang="en-US" sz="2400" dirty="0">
                <a:latin typeface="맑은 고딕" pitchFamily="50" charset="-127"/>
                <a:ea typeface="맑은 고딕" pitchFamily="50" charset="-127"/>
              </a:rPr>
              <a:t>[, parameters]) :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임시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Cursor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객체를 생성해 해당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execute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메서드를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실행한다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itchFamily="50" charset="-127"/>
                <a:ea typeface="맑은 고딕" pitchFamily="50" charset="-127"/>
              </a:rPr>
              <a:t>Lesson 1: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데이터베이스 처리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838200"/>
            <a:ext cx="8119156" cy="5147356"/>
          </a:xfrm>
        </p:spPr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  Cursor </a:t>
            </a:r>
            <a:r>
              <a:rPr lang="ko-KR" altLang="en-US" sz="2800" dirty="0">
                <a:latin typeface="맑은 고딕" pitchFamily="50" charset="-127"/>
                <a:ea typeface="맑은 고딕" pitchFamily="50" charset="-127"/>
              </a:rPr>
              <a:t>클래스 </a:t>
            </a: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800" dirty="0">
                <a:latin typeface="맑은 고딕" pitchFamily="50" charset="-127"/>
                <a:ea typeface="맑은 고딕" pitchFamily="50" charset="-127"/>
              </a:rPr>
              <a:t>실질적으로 데이터베이스에서 </a:t>
            </a: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SQL</a:t>
            </a:r>
            <a:r>
              <a:rPr lang="ko-KR" altLang="en-US" sz="2800" dirty="0">
                <a:latin typeface="맑은 고딕" pitchFamily="50" charset="-127"/>
                <a:ea typeface="맑은 고딕" pitchFamily="50" charset="-127"/>
              </a:rPr>
              <a:t>문장을 실행하고 조회된 결과를 가져오는 역할을 한다</a:t>
            </a: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Cursor.execute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sql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[, parameters]) : SQL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문장을 실행한다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2">
              <a:buFont typeface="Wingdings" pitchFamily="2" charset="2"/>
              <a:buChar char="Ø"/>
            </a:pPr>
            <a:r>
              <a:rPr lang="en-US" sz="2400" dirty="0" err="1">
                <a:latin typeface="맑은 고딕" pitchFamily="50" charset="-127"/>
                <a:ea typeface="맑은 고딕" pitchFamily="50" charset="-127"/>
              </a:rPr>
              <a:t>Cursor.executemany</a:t>
            </a:r>
            <a:r>
              <a:rPr lang="en-US" sz="24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sz="2400" dirty="0" err="1">
                <a:latin typeface="맑은 고딕" pitchFamily="50" charset="-127"/>
                <a:ea typeface="맑은 고딕" pitchFamily="50" charset="-127"/>
              </a:rPr>
              <a:t>sql</a:t>
            </a:r>
            <a:r>
              <a:rPr lang="en-US" sz="2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sz="2400" dirty="0" err="1">
                <a:latin typeface="맑은 고딕" pitchFamily="50" charset="-127"/>
                <a:ea typeface="맑은 고딕" pitchFamily="50" charset="-127"/>
              </a:rPr>
              <a:t>seq_of_parameters</a:t>
            </a:r>
            <a:r>
              <a:rPr lang="en-US" sz="2400" dirty="0">
                <a:latin typeface="맑은 고딕" pitchFamily="50" charset="-127"/>
                <a:ea typeface="맑은 고딕" pitchFamily="50" charset="-127"/>
              </a:rPr>
              <a:t>) :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동일한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SQL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문장을 매개변수만 변경하면서 실행한다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2">
              <a:buFont typeface="Wingdings" pitchFamily="2" charset="2"/>
              <a:buChar char="Ø"/>
            </a:pPr>
            <a:r>
              <a:rPr lang="en-US" sz="2400" dirty="0" err="1">
                <a:latin typeface="맑은 고딕" pitchFamily="50" charset="-127"/>
                <a:ea typeface="맑은 고딕" pitchFamily="50" charset="-127"/>
              </a:rPr>
              <a:t>Cursor.executescript</a:t>
            </a:r>
            <a:r>
              <a:rPr lang="en-US" sz="24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sz="2400" dirty="0" err="1">
                <a:latin typeface="맑은 고딕" pitchFamily="50" charset="-127"/>
                <a:ea typeface="맑은 고딕" pitchFamily="50" charset="-127"/>
              </a:rPr>
              <a:t>sql_script</a:t>
            </a:r>
            <a:r>
              <a:rPr lang="en-US" sz="2400" dirty="0">
                <a:latin typeface="맑은 고딕" pitchFamily="50" charset="-127"/>
                <a:ea typeface="맑은 고딕" pitchFamily="50" charset="-127"/>
              </a:rPr>
              <a:t>) :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세미콜론으로 구분된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SQL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문장을 실행한다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Cursor.fetchone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() :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조회된 결과로부터 데이터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개를 반환한다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Cursor.fetchmany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([size=</a:t>
            </a: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cursor.arraysize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]) :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입력 받은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size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만큼의 데이터를 리스트 형태로 반환한다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Cursor.fetchall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() :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조회된 결과 모드를 리스트로 반환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lvl="2">
              <a:buNone/>
            </a:pPr>
            <a:endParaRPr 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NG_MOC_Core_ModuleNew</Template>
  <TotalTime>2148</TotalTime>
  <Words>536</Words>
  <Application>Microsoft Office PowerPoint</Application>
  <PresentationFormat>화면 슬라이드 쇼(4:3)</PresentationFormat>
  <Paragraphs>123</Paragraphs>
  <Slides>14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6" baseType="lpstr">
      <vt:lpstr>굴림</vt:lpstr>
      <vt:lpstr>맑은 고딕</vt:lpstr>
      <vt:lpstr>돋움체</vt:lpstr>
      <vt:lpstr>Arial</vt:lpstr>
      <vt:lpstr>Wingdings</vt:lpstr>
      <vt:lpstr>Segoe Light</vt:lpstr>
      <vt:lpstr>Verdana</vt:lpstr>
      <vt:lpstr>Calibri</vt:lpstr>
      <vt:lpstr>Segoe UI</vt:lpstr>
      <vt:lpstr>Times New Roman</vt:lpstr>
      <vt:lpstr>ＭＳ Ｐゴシック</vt:lpstr>
      <vt:lpstr>Presentation1</vt:lpstr>
      <vt:lpstr>11장 </vt:lpstr>
      <vt:lpstr>Module Overview</vt:lpstr>
      <vt:lpstr>PowerPoint 프레젠테이션</vt:lpstr>
      <vt:lpstr>PowerPoint 프레젠테이션</vt:lpstr>
      <vt:lpstr>SQL(Structure Query Language)이란?</vt:lpstr>
      <vt:lpstr>Lesson 1: 데이터베이스 처리</vt:lpstr>
      <vt:lpstr>Lesson 1: 데이터베이스 처리</vt:lpstr>
      <vt:lpstr>Lesson 1: 데이터베이스 처리</vt:lpstr>
      <vt:lpstr>Lesson 1: 데이터베이스 처리</vt:lpstr>
      <vt:lpstr>Lesson 1: 데이터베이스 처리</vt:lpstr>
      <vt:lpstr>Lesson 1: 데이터베이스 처리</vt:lpstr>
      <vt:lpstr>Lesson 1: 데이터베이스 처리</vt:lpstr>
      <vt:lpstr>Lesson 1: 데이터베이스 처리</vt:lpstr>
      <vt:lpstr>Lesson 1: 데이터베이스 처리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Module02</dc:title>
  <dc:creator>karthi</dc:creator>
  <cp:lastModifiedBy>김 종덕</cp:lastModifiedBy>
  <cp:revision>169</cp:revision>
  <dcterms:created xsi:type="dcterms:W3CDTF">2013-03-04T09:54:30Z</dcterms:created>
  <dcterms:modified xsi:type="dcterms:W3CDTF">2022-01-12T07:15:02Z</dcterms:modified>
</cp:coreProperties>
</file>