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312" r:id="rId5"/>
    <p:sldId id="259" r:id="rId6"/>
    <p:sldId id="266" r:id="rId7"/>
    <p:sldId id="325" r:id="rId8"/>
    <p:sldId id="326" r:id="rId9"/>
    <p:sldId id="267" r:id="rId10"/>
    <p:sldId id="305" r:id="rId11"/>
    <p:sldId id="273" r:id="rId12"/>
    <p:sldId id="31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6" r:id="rId32"/>
    <p:sldId id="295" r:id="rId33"/>
    <p:sldId id="314" r:id="rId34"/>
    <p:sldId id="315" r:id="rId35"/>
    <p:sldId id="316" r:id="rId36"/>
    <p:sldId id="317" r:id="rId37"/>
    <p:sldId id="318" r:id="rId38"/>
    <p:sldId id="319" r:id="rId39"/>
    <p:sldId id="297" r:id="rId40"/>
    <p:sldId id="298" r:id="rId41"/>
    <p:sldId id="300" r:id="rId42"/>
    <p:sldId id="304" r:id="rId43"/>
    <p:sldId id="301" r:id="rId44"/>
    <p:sldId id="302" r:id="rId45"/>
    <p:sldId id="303" r:id="rId46"/>
    <p:sldId id="320" r:id="rId47"/>
    <p:sldId id="321" r:id="rId48"/>
    <p:sldId id="322" r:id="rId49"/>
    <p:sldId id="323" r:id="rId50"/>
    <p:sldId id="324" r:id="rId5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4"/>
      <p:bold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Segoe Light" panose="020B0604020202020204" charset="0"/>
      <p:regular r:id="rId64"/>
      <p:italic r:id="rId65"/>
    </p:embeddedFont>
    <p:embeddedFont>
      <p:font typeface="Segoe UI" panose="020B0502040204020203" pitchFamily="34" charset="0"/>
      <p:regular r:id="rId66"/>
      <p:bold r:id="rId67"/>
      <p:italic r:id="rId68"/>
      <p:boldItalic r:id="rId6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20" autoAdjust="0"/>
  </p:normalViewPr>
  <p:slideViewPr>
    <p:cSldViewPr>
      <p:cViewPr varScale="1">
        <p:scale>
          <a:sx n="109" d="100"/>
          <a:sy n="109" d="100"/>
        </p:scale>
        <p:origin x="8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8DEAEC10-D1EF-45DB-846D-30FFAB9EA9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8D302E7-7074-4968-A907-86D75BAE9C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0991-D119-4172-90DC-05798E28187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88AA2C3-A7FE-4D3D-93A3-161610A1C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EA84DEE-F008-404D-AFE5-BC9E60E9F9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E8BC-E2B2-42F1-8603-FFF185A0C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7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6964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6221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4650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2768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516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69668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8897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5149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7670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37873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2824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17120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3560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292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5310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96862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68910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77958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70356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04849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04964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9037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88759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36444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82324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34695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3111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17823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82759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22733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15946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914342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0972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9179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952283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34948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174720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39768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999036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35743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31795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31795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317950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3179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715255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3179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2185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3766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4837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99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/>
              <a:t>14</a:t>
            </a:r>
            <a:r>
              <a:rPr lang="ko-KR" altLang="en-US" sz="260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/>
              <a:t>데이터 분석과 시각화</a:t>
            </a:r>
            <a:endParaRPr lang="en-US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373B1A-56CC-4116-962B-8958B8ED38BE}"/>
              </a:ext>
            </a:extLst>
          </p:cNvPr>
          <p:cNvSpPr txBox="1"/>
          <p:nvPr/>
        </p:nvSpPr>
        <p:spPr>
          <a:xfrm>
            <a:off x="134503" y="1021215"/>
            <a:ext cx="88749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웹에서 받기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읽기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가져오기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(pandas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함수들로 자료 수집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그룹별로 묶어서 합계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평균을 구하기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(pandas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그룹핑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사용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비주얼하게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차트로 결과를 출력하기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(pandas,</a:t>
            </a:r>
          </a:p>
          <a:p>
            <a:r>
              <a:rPr lang="en-US" altLang="ko-KR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로 결과 만들기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330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BF28E8-5826-4FEF-B393-3E94A0F6F6EE}"/>
              </a:ext>
            </a:extLst>
          </p:cNvPr>
          <p:cNvSpPr txBox="1"/>
          <p:nvPr/>
        </p:nvSpPr>
        <p:spPr>
          <a:xfrm>
            <a:off x="458460" y="1124744"/>
            <a:ext cx="8434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주로 사용하는 데이터 형식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342900" indent="-342900">
              <a:buAutoNum type="arabicPeriod"/>
            </a:pP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시리즈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(Series): 1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차원 데이터를 저장하는 구조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컬럼 데이터라고 생각하면 된다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(DataFrame): 2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차원 데이터를 저장하는 구조로 시계열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날짜 시간 기반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저장할 경우 사용한다</a:t>
            </a:r>
            <a:r>
              <a:rPr lang="en-US" altLang="ko-KR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DC4A83D-4FCB-4927-8CC6-3018477A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575"/>
              </p:ext>
            </p:extLst>
          </p:nvPr>
        </p:nvGraphicFramePr>
        <p:xfrm>
          <a:off x="1433803" y="4456911"/>
          <a:ext cx="1337997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7997">
                  <a:extLst>
                    <a:ext uri="{9D8B030D-6E8A-4147-A177-3AD203B41FA5}">
                      <a16:colId xmlns:a16="http://schemas.microsoft.com/office/drawing/2014/main" xmlns="" val="2767324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17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384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149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7327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D3832C4B-6BA0-41DA-AC52-DD1D7BD2C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0106"/>
              </p:ext>
            </p:extLst>
          </p:nvPr>
        </p:nvGraphicFramePr>
        <p:xfrm>
          <a:off x="3419872" y="4456911"/>
          <a:ext cx="352839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389280601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566991325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xmlns="" val="2488185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646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890000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480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990000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799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450000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97196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A0E036-6428-4979-AC29-A1178F320F99}"/>
              </a:ext>
            </a:extLst>
          </p:cNvPr>
          <p:cNvSpPr txBox="1"/>
          <p:nvPr/>
        </p:nvSpPr>
        <p:spPr>
          <a:xfrm>
            <a:off x="1664219" y="40358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시리즈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3E42EF-56E3-4618-8F52-70631EE09211}"/>
              </a:ext>
            </a:extLst>
          </p:cNvPr>
          <p:cNvSpPr txBox="1"/>
          <p:nvPr/>
        </p:nvSpPr>
        <p:spPr>
          <a:xfrm>
            <a:off x="4572000" y="40358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89B2D74-9659-490C-A0DA-B4422BB53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3" y="1412776"/>
            <a:ext cx="7993471" cy="33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9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데이터 구조를 살펴보기 위해서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네이버에서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증권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삼성전자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시세를 클릭한다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E66DCAA-B573-425B-822D-5E805B147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2039051"/>
            <a:ext cx="8132565" cy="3795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은 이차원 형태의 데이터를 효과적으로 표현할 수 있는 데이터 구조이다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아래의 그림에는 각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일자별로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일별 주가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시가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고가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저가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거래량이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엑셀로 보는 화면과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동일한다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54E19F-8138-4CF8-9EE2-98AD2545B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3" y="2810198"/>
            <a:ext cx="7733333" cy="36095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1215"/>
            <a:ext cx="8382000" cy="5147356"/>
          </a:xfrm>
        </p:spPr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위와 같은 구조를 저장하려면 엑셀처럼 저장해야 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일자별로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외국인 거래량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지분율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기관 거래량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일별 주가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개인 거래량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키 이름을 주고 리스트를 저장한다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입력하기 편한 숫자로 입력해 본다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data = { 'foreigner’:[1, 2, 3, 4, 5, 6], </a:t>
            </a: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         'sratio’:[10, 20, 30, 40, 50, 60], </a:t>
            </a: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         'org’:[100, 200, 300, 400, 500, 600], </a:t>
            </a: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         'sprice’:[1, 2, 3, 4, 5, 6], </a:t>
            </a: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         'private’:[10, 20, 30, 40, 50, 60] }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를 출력해 보면 아래와 같이 키에 리스트가 들어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Out[2]: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{'foreigner': [1, 2, 3, 4, 5, 6],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'org': [100, 200, 300, 400, 500, 600],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'private': [10, 20, 30, 40, 50, 60],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'sprice': [1, 2, 3, 4, 5, 6],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'sratio': [10, 20, 30, 40, 50, 60] }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856357"/>
            <a:ext cx="8305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사전을 인자로 하여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이라는 클래스 생성자를 다음과 같이 호출하면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객체가 생성된다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frame = </a:t>
            </a:r>
            <a:r>
              <a:rPr lang="en-US" altLang="ko-KR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(data)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type(frame)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Out[27]: </a:t>
            </a:r>
            <a:r>
              <a:rPr lang="en-US" altLang="ko-KR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pandas.core.frame.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Out[6]: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 foreigner  org  private   sprice   sratio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0          1  100       10       1      10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1          2  200       20       2      20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2          3  300       30       3      30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3          4  400       40       4      40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4          5  500       50       5      50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5          6  600       60       6      60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우리가 원하는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순서가 아니면 아래와 같이 변경할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>
              <a:buFont typeface="Arial" pitchFamily="34" charset="0"/>
              <a:buChar char="•"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frame2 = </a:t>
            </a:r>
            <a:r>
              <a:rPr lang="en-US" altLang="ko-KR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(data, columns=['foreigner', '</a:t>
            </a:r>
            <a:r>
              <a:rPr lang="en-US" altLang="ko-KR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sratio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', 'org', '</a:t>
            </a:r>
            <a:r>
              <a:rPr lang="en-US" altLang="ko-KR" sz="2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sprice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', ‘private'])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frame2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Out[9]: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  foreigner  sratio  org   sprice   private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0          1      10     100       1       10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1          2      20     200       2       20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2          3      30     300       3       30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3          4      40     400       4       40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4          5      50     500       5       50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5          6      60     600       6       60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의 컬럼은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Column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의 이름을 통해서 쉽게 열 단위로 데이터에 접근할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frame3['sratio']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Out[13]: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02-06    10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02-05    20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02-04    30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02-03    40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02-02    50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01-30    60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Name: sratio, dtype: int64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필요한 라이브러리 추가 설치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matplotlib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gapmider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데이터셋 사용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차원의 데이터에서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행단위로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접근하는 것은 에러가 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그래서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loc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속성으로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접근해야 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frame3.loc['02-05']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Out[14]: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foreigner      2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sratio        20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org          200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sprice         2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private       20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Name: 02-05, dtype: int64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을 이용하면 행과 열을 쉽게 바꿀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접근하는 관점이 변경되면 이렇게 행을 열로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열을 행으로 변경할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frame3.T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Out[15]: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02-06  02-05  02-04  02-03  02-02  01-30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foreigner      1      2      3      4      5      6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sratio        10     20     30     40     50     60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org          100    200    300    400    500    600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sprice         1      2      3      4      5      6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private       10     20     30     40     50     60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로 파일을 읽어오는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몇가지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전역 함수들이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29817"/>
              </p:ext>
            </p:extLst>
          </p:nvPr>
        </p:nvGraphicFramePr>
        <p:xfrm>
          <a:off x="914400" y="1905000"/>
          <a:ext cx="70104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6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4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read_csv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파일에서 구분된 데이터를 읽어온다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err="1">
                          <a:latin typeface="맑은 고딕" pitchFamily="50" charset="-127"/>
                          <a:ea typeface="맑은 고딕" pitchFamily="50" charset="-127"/>
                        </a:rPr>
                        <a:t>구분자는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 쉼표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(,)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를 기본으로 한다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read_table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파일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, URL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또는 파일과 유사한 객체로부터 구분된 데이터를 읽어온다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altLang="en-US" baseline="0" err="1">
                          <a:latin typeface="맑은 고딕" pitchFamily="50" charset="-127"/>
                          <a:ea typeface="맑은 고딕" pitchFamily="50" charset="-127"/>
                        </a:rPr>
                        <a:t>구분자는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 탭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(\t)</a:t>
                      </a:r>
                      <a:r>
                        <a:rPr lang="ko-KR" altLang="en-US" baseline="0">
                          <a:latin typeface="맑은 고딕" pitchFamily="50" charset="-127"/>
                          <a:ea typeface="맑은 고딕" pitchFamily="50" charset="-127"/>
                        </a:rPr>
                        <a:t>를 기본으로 한다</a:t>
                      </a:r>
                      <a:r>
                        <a:rPr lang="en-US" altLang="ko-KR" baseline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read_fwf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>
                          <a:latin typeface="맑은 고딕" pitchFamily="50" charset="-127"/>
                          <a:ea typeface="맑은 고딕" pitchFamily="50" charset="-127"/>
                        </a:rPr>
                        <a:t>고정폭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err="1"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 형식에서 데이터를 읽어온다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구분자가 없는 데이터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>
                          <a:latin typeface="맑은 고딕" pitchFamily="50" charset="-127"/>
                          <a:ea typeface="맑은 고딕" pitchFamily="50" charset="-127"/>
                        </a:rPr>
                        <a:t>read_excel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맑은 고딕" pitchFamily="50" charset="-127"/>
                          <a:ea typeface="맑은 고딕" pitchFamily="50" charset="-127"/>
                        </a:rPr>
                        <a:t>엑셀에 있는 데이터를 읽어온다</a:t>
                      </a:r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csv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파일을 읽어온다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!type c:\work\ex1.csv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id, name, price, description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1, iphone, 890000, iphone 6s 7 8 x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2, android, 990000, samsung 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3, winphone, 450000, microsoft winphone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pandas as pd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df = pd.read_csv('c:\\work\\ex1.csv')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df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Out[13]: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id       name   price       description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1     iphone  890000      iphone 6s 7 8 x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2    android  990000      samsung 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3   winphone  450000     microsoft winphone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컬럼이름을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부여하는 경우라면 아래와 같이 실행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pd.read_csv('c:\work\ex2.csv', names=['id','name','price','description'])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Out[23]: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id       name   price           description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1     iphone  890000      iphone 6s 7 8 x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2    android  990000         samsung 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3   winphone  450000   microsoft winphone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별도의 구분자가 없고 공백문자만 있는 경우라면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read_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table()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로 읽어서 처리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result = pd.read_table('c:\work\ex3.txt', sep='\s+')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Out[37]: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  data1  data2  data3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0    1.2    2.3    1.3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1    0.1    1.5    2.5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2    3.1    3.2    3.3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" y="1021215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데이터베이스 스타일로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을 합칠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일 대 다의 예제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df1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데이터는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key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컬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럼은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b,c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가지고 있고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df2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key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컬럼은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a,b,d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가지고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from pandas import Series,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DataFrame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df1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({'key':['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b','b','a','c','a','a','b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'data1':range(7)})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df2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({'key':['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a','b','d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'data2':range(3)})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df1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Out[29]: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data1 key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0      0   b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1      1   b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      2   a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3      3   c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buAutoNum type="arabicPlain" startAt="4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4   a …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3657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df2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Out[30]: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data2 key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0      0   a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1      1   b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      2   d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47EF8B6-3144-4F55-8CDA-EB89FA90CD9E}"/>
              </a:ext>
            </a:extLst>
          </p:cNvPr>
          <p:cNvSpPr/>
          <p:nvPr/>
        </p:nvSpPr>
        <p:spPr bwMode="auto">
          <a:xfrm>
            <a:off x="5364088" y="4077072"/>
            <a:ext cx="2088232" cy="175971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E357051-6420-4BC3-BB5C-3F7A57286D32}"/>
              </a:ext>
            </a:extLst>
          </p:cNvPr>
          <p:cNvSpPr/>
          <p:nvPr/>
        </p:nvSpPr>
        <p:spPr bwMode="auto">
          <a:xfrm>
            <a:off x="5926900" y="4487508"/>
            <a:ext cx="2088232" cy="175971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a, 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   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86B5A6-2B73-43CA-8E5B-1D67E3268598}"/>
              </a:ext>
            </a:extLst>
          </p:cNvPr>
          <p:cNvSpPr txBox="1"/>
          <p:nvPr/>
        </p:nvSpPr>
        <p:spPr>
          <a:xfrm>
            <a:off x="5475052" y="42210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41AA81-DB3F-4377-AF4B-DA303D7D8BED}"/>
              </a:ext>
            </a:extLst>
          </p:cNvPr>
          <p:cNvSpPr txBox="1"/>
          <p:nvPr/>
        </p:nvSpPr>
        <p:spPr>
          <a:xfrm>
            <a:off x="7557794" y="578125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</a:t>
            </a:r>
            <a:endParaRPr lang="ko-KR" altLang="en-US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B3D1BE4-5284-46E3-8705-FC1B59561E18}"/>
              </a:ext>
            </a:extLst>
          </p:cNvPr>
          <p:cNvSpPr/>
          <p:nvPr/>
        </p:nvSpPr>
        <p:spPr bwMode="auto">
          <a:xfrm>
            <a:off x="5901448" y="4487508"/>
            <a:ext cx="1545578" cy="1293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a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, b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병합할지를 명시하지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않으면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merge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함수는 겹치는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이름을 키로 사용한다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여기서는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key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컬럼이다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pd.merge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(df1, df2, on='key')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Out[31]: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data1 key  data2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0      0   b      1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1      1   b      1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      6   b      1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3      2   a      0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4      4   a      0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5      5   a      0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3: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데이터 수직으로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결합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할 때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concat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함수를 사용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s1 = Series([0,1], index=['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a','b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'])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s2 = Series([2,3,4], index=['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c','d','e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'])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s3 = Series([5,6], index=['</a:t>
            </a:r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f','g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'])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dirty="0" err="1">
                <a:latin typeface="맑은 고딕" pitchFamily="50" charset="-127"/>
                <a:ea typeface="맑은 고딕" pitchFamily="50" charset="-127"/>
              </a:rPr>
              <a:t>pd.concat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([s1, s2, s3])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Out[38]: 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    0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    1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    2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    3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e    4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   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5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g    6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dtype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int64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는 주로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2D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도표를 위한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데스크탑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패키지로 출판물 수준의 도표를 만들 수 있도록 설계되었다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2002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년 존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헌터는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파이썬에서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MATLAB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과 유사한 인터페이스를 지원하고자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프로젝트를 시작했다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그 후로 다른 많은 개발자들이 수년간 협력해서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Jupyter qtconsole, notebook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통합해서 과학계산 컴퓨팅을 위한 다양한 기능을 겸비한 생산적인 환경을 구축했다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Jupyter qtconsole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GUI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툴킷과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함께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사용하면 도표의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대와 회전과 같은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인터랙티브한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기능을 사용할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데이터 분석과 데이터 조사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 시각화에 자주 사용되는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R, MATLAB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 같은 언어나 도구와 비교해도 뒤지지 않는다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에서 그래프는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figure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객체 내에 존재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그래프를 위한 새로운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figure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plt.figure</a:t>
            </a:r>
            <a:r>
              <a:rPr lang="ko-KR" altLang="ko-KR" sz="2400" dirty="0">
                <a:latin typeface="맑은 고딕" pitchFamily="50" charset="-127"/>
                <a:ea typeface="맑은 고딕" pitchFamily="50" charset="-127"/>
              </a:rPr>
              <a:t>를 사용해서 생성할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79EFD4D-F943-4A37-91EE-76C2DEAF3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5" y="2618743"/>
            <a:ext cx="7415808" cy="292932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matplotlib.pyplot as plt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%matplotlib inline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numpy as np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 = np.arange(0, 12, 0.01)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y = np.sin(t)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F441050-CC90-45AD-9DFC-88722D0E4D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69" y="2118729"/>
            <a:ext cx="4451515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plt.grid()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plt.xlabel('time')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plt.ylabel('Amplitude')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plt.title('Sinewave Demo')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/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42D31F9-C4A4-44CB-BF39-6FF82753CA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2816"/>
            <a:ext cx="4824536" cy="3493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739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 = [0, 1, 2, 3, 4, 5, 6]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y = [10, 20, 5, 10, 20, 30, 25]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y, color='green’)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0259AD-8F1F-4503-B143-CAD0D2BA1A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69" y="3036620"/>
            <a:ext cx="4627240" cy="316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64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plt.plot(t, y, color='blue', linestyle='dashed', marker='o', markerfacecolor='red', markersize=14)</a:t>
            </a:r>
            <a:endParaRPr lang="ko-KR" altLang="ko-KR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3641B33-9C96-4207-A381-3EE7D0F99B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8920"/>
            <a:ext cx="5190728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326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t = np.array([0,1,2,3,4,5,6,7,8,9])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y = np.array([2,3,5,7,9,5,2,1,7,9])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plt.figure(figsize=(10,6))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plt.scatter(t,y)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plt.show()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F9C1CD-746B-4A2A-8810-D6539D6CA1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19457"/>
            <a:ext cx="4870040" cy="326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88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한글을 출력하려면 폰트를 먼저 변경해야 한다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platform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from matplotlib import font_manager, rc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plt.rcParams['axes.unicode_minus'] = False 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if platform.system() == 'Darwin':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rc('font', family='AppleGothic')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elif platform.system() == 'Windows':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path = 'c:/Windows/Fonts/malgun.ttf'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font_name = font_manager.FontProperties(fname=path).get_name()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rc('font', family=font_name)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else: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print('Unknown system')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385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movies = ["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애니홀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벤허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카사블랑카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간디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웨스트 사이드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num_oscars = [5, 11, 3, 8, 10]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plt.bar(movies, num_oscars)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plt.bar(movies, num_oscars)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plt.ylabel("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아카데미 상 숫자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plt.title("</a:t>
            </a:r>
            <a:r>
              <a:rPr lang="ko-KR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영화들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/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B00F76-F4B9-4B9E-B27A-4DF37B93B0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89132"/>
            <a:ext cx="4320480" cy="3437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746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엑셀 파일을 읽어서 바로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생성해 주는 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read_excel()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ko-KR" sz="2400"/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import pandas as pd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dfExcel = pd.read_excel('c:\\work\\demo.xlsx', 'Sheet1')</a:t>
            </a:r>
            <a:endParaRPr lang="ko-KR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ko-KR" sz="2400"/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39719B-B607-4A22-A7D0-FADB32C63C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47400"/>
            <a:ext cx="3456384" cy="3549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767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눈금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라벨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범례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pyplot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인터페이스는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인터랙티브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사용에 맞추어 설계되었으며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xlim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xticks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xticklabels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같은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이루어져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이런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가지고 표의 범위를 지정하거나 눈금의 위치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눈금의 이름을 각각 조절할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아무런 인자도 없이 호출하면 현재 설정되어 있는 매개변수의 값을 반환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plt.xlim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현재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축의 범위를 반환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PyData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Stack</a:t>
            </a:r>
          </a:p>
          <a:p>
            <a:pPr lvl="1"/>
            <a:r>
              <a:rPr lang="en-US" altLang="ko-KR"/>
              <a:t>PyData</a:t>
            </a:r>
            <a:r>
              <a:rPr lang="ko-KR" altLang="en-US"/>
              <a:t>는 </a:t>
            </a:r>
            <a:r>
              <a:rPr lang="ko-KR" altLang="ko-KR"/>
              <a:t>파이썬을 이용한 데이터 관리 및 분석 도구의 개발자와 사용자가 모인 커뮤니티</a:t>
            </a:r>
            <a:r>
              <a:rPr lang="ko-KR" altLang="en-US"/>
              <a:t>이</a:t>
            </a:r>
            <a:r>
              <a:rPr lang="ko-KR" altLang="ko-KR"/>
              <a:t>다</a:t>
            </a:r>
            <a:r>
              <a:rPr lang="en-US" altLang="ko-KR"/>
              <a:t>. </a:t>
            </a:r>
            <a:r>
              <a:rPr lang="ko-KR" altLang="en-US"/>
              <a:t>아래의</a:t>
            </a:r>
            <a:r>
              <a:rPr lang="ko-KR" altLang="ko-KR"/>
              <a:t> 도구를 통틀어 </a:t>
            </a:r>
            <a:r>
              <a:rPr lang="en-US" altLang="ko-KR"/>
              <a:t>PyData Stack</a:t>
            </a:r>
            <a:r>
              <a:rPr lang="ko-KR" altLang="ko-KR"/>
              <a:t>이라고 부르기도 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ko-KR"/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43537A4-8E07-4BD0-86A4-3A12B01239CA}"/>
              </a:ext>
            </a:extLst>
          </p:cNvPr>
          <p:cNvSpPr/>
          <p:nvPr/>
        </p:nvSpPr>
        <p:spPr bwMode="auto">
          <a:xfrm>
            <a:off x="3563888" y="4077072"/>
            <a:ext cx="1800200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pandas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6A52B0F-CB89-4DEE-888F-A04CDEA28AD4}"/>
              </a:ext>
            </a:extLst>
          </p:cNvPr>
          <p:cNvSpPr/>
          <p:nvPr/>
        </p:nvSpPr>
        <p:spPr bwMode="auto">
          <a:xfrm>
            <a:off x="566056" y="4077072"/>
            <a:ext cx="2133736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데이터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ko-K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분석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(SciPy, NumPy, </a:t>
            </a:r>
            <a:r>
              <a:rPr kumimoji="0" lang="en-US" altLang="ko-KR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scikit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-learn)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8A12A0-ECCC-434E-9644-7B8BD2069C78}"/>
              </a:ext>
            </a:extLst>
          </p:cNvPr>
          <p:cNvSpPr/>
          <p:nvPr/>
        </p:nvSpPr>
        <p:spPr bwMode="auto">
          <a:xfrm>
            <a:off x="3563888" y="2716399"/>
            <a:ext cx="1800200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사용자 인터페이스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</a:t>
            </a:r>
            <a:r>
              <a:rPr kumimoji="0" lang="en-US" altLang="ko-KR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Jupyter</a:t>
            </a:r>
            <a:r>
              <a:rPr lang="en-US" altLang="ko-KR" b="1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B724020-81AF-424C-8E06-139F97E925BB}"/>
              </a:ext>
            </a:extLst>
          </p:cNvPr>
          <p:cNvSpPr/>
          <p:nvPr/>
        </p:nvSpPr>
        <p:spPr bwMode="auto">
          <a:xfrm>
            <a:off x="2159732" y="5657036"/>
            <a:ext cx="2358634" cy="108012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I/O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Verdana" pitchFamily="34" charset="0"/>
              </a:rPr>
              <a:t>(</a:t>
            </a:r>
            <a:r>
              <a:rPr lang="en-US" altLang="ko-KR" b="1" err="1">
                <a:latin typeface="Verdana" pitchFamily="34" charset="0"/>
              </a:rPr>
              <a:t>PyTables</a:t>
            </a:r>
            <a:r>
              <a:rPr lang="en-US" altLang="ko-KR" b="1">
                <a:latin typeface="Verdana" pitchFamily="34" charset="0"/>
              </a:rPr>
              <a:t>, </a:t>
            </a:r>
            <a:r>
              <a:rPr lang="en-US" altLang="ko-KR" b="1" err="1">
                <a:latin typeface="Verdana" pitchFamily="34" charset="0"/>
              </a:rPr>
              <a:t>SQLAlchemy</a:t>
            </a:r>
            <a:r>
              <a:rPr lang="en-US" altLang="ko-KR" b="1">
                <a:latin typeface="Verdana" pitchFamily="34" charset="0"/>
              </a:rPr>
              <a:t>, </a:t>
            </a:r>
            <a:r>
              <a:rPr lang="en-US" altLang="ko-KR" b="1" err="1">
                <a:latin typeface="Verdana" pitchFamily="34" charset="0"/>
              </a:rPr>
              <a:t>redis</a:t>
            </a:r>
            <a:r>
              <a:rPr lang="en-US" altLang="ko-KR" b="1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D5311E-D4D9-4CE1-985E-0E5B023955B5}"/>
              </a:ext>
            </a:extLst>
          </p:cNvPr>
          <p:cNvSpPr/>
          <p:nvPr/>
        </p:nvSpPr>
        <p:spPr bwMode="auto">
          <a:xfrm>
            <a:off x="6444208" y="4077072"/>
            <a:ext cx="2026269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시각화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(matplotlib, Seaborn)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1853DEC-9DC0-4921-98A3-CB106C319F16}"/>
              </a:ext>
            </a:extLst>
          </p:cNvPr>
          <p:cNvSpPr/>
          <p:nvPr/>
        </p:nvSpPr>
        <p:spPr bwMode="auto">
          <a:xfrm>
            <a:off x="5076056" y="5657036"/>
            <a:ext cx="1800200" cy="93610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Verdana" pitchFamily="34" charset="0"/>
              </a:rPr>
              <a:t>빅데이터</a:t>
            </a:r>
            <a:endParaRPr lang="en-US" altLang="ko-KR" b="1"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(Blaze, </a:t>
            </a:r>
            <a:r>
              <a:rPr kumimoji="0" lang="en-US" altLang="ko-KR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PySpark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30C9A5F-49D5-40D1-873F-9FB1E99EC6E7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2699792" y="4545124"/>
            <a:ext cx="864096" cy="720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BDFA3D5C-7C26-4740-A180-39370B10B7E2}"/>
              </a:ext>
            </a:extLst>
          </p:cNvPr>
          <p:cNvCxnSpPr>
            <a:stCxn id="6" idx="2"/>
            <a:endCxn id="4" idx="0"/>
          </p:cNvCxnSpPr>
          <p:nvPr/>
        </p:nvCxnSpPr>
        <p:spPr bwMode="auto">
          <a:xfrm>
            <a:off x="4463988" y="3652503"/>
            <a:ext cx="0" cy="4245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F63F261B-07C4-4A69-9E1B-90A908770BE7}"/>
              </a:ext>
            </a:extLst>
          </p:cNvPr>
          <p:cNvCxnSpPr>
            <a:stCxn id="8" idx="1"/>
            <a:endCxn id="4" idx="3"/>
          </p:cNvCxnSpPr>
          <p:nvPr/>
        </p:nvCxnSpPr>
        <p:spPr bwMode="auto">
          <a:xfrm flipH="1">
            <a:off x="5364088" y="4545124"/>
            <a:ext cx="10801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956A6443-EECB-4A57-B753-AE286F876994}"/>
              </a:ext>
            </a:extLst>
          </p:cNvPr>
          <p:cNvCxnSpPr>
            <a:stCxn id="7" idx="0"/>
            <a:endCxn id="4" idx="2"/>
          </p:cNvCxnSpPr>
          <p:nvPr/>
        </p:nvCxnSpPr>
        <p:spPr bwMode="auto">
          <a:xfrm flipV="1">
            <a:off x="3339049" y="5013176"/>
            <a:ext cx="1124939" cy="6438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8696749-49AF-4A88-A715-EE0F914B8777}"/>
              </a:ext>
            </a:extLst>
          </p:cNvPr>
          <p:cNvCxnSpPr>
            <a:stCxn id="9" idx="0"/>
          </p:cNvCxnSpPr>
          <p:nvPr/>
        </p:nvCxnSpPr>
        <p:spPr bwMode="auto">
          <a:xfrm flipH="1" flipV="1">
            <a:off x="4806740" y="4961276"/>
            <a:ext cx="1169416" cy="6957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15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축의 눈금을 변경하기 가장 쉬운 방법은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set_xticks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set_xticklabels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사용하는 것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set_xticks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전체 데이터 범위에 맞춰 눈금을 어디에 배치할지 지정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기본적으로 이 위치에 눈금 이름이 들어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간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하지만 다른 눈금 이름을 지정하고 싶다면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set_xticklabels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를 사용해도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ticks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ax.set_xticks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([0, 250, 500, 750, 1000])</a:t>
            </a:r>
            <a:endParaRPr lang="ko-KR" altLang="ko-KR" sz="2400" b="1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labels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ax.set_xticklabels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one','two','three','four','five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rotation=30,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='small')</a:t>
            </a:r>
            <a:endParaRPr lang="ko-KR" altLang="ko-KR" sz="2400" b="1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데이터 수집과 그룹 연산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데이터 집합을 분류하고 각 그룹별로 집계나 변형 같은 어떤 함수를 적용하는 것은 데이터 분석 과정에서 매우 중요한 일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데이터를 불러오고 취합해서 하나의 데이터 집합을 준비하고 나면 그룹 통계를 구하거나 가능하다면 피벗 테이블을 구해서 보고서를 만들거나 시각화하게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Pandas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는 데이터 집합을 자연스럽게 나누고 요약할 수 있는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메서드와 같은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유연한 방법을 제공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                     분리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(Split)–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적용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(Apply)–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결합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(Combine)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62000" y="2362200"/>
          <a:ext cx="457200" cy="3743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00200" y="2362200"/>
          <a:ext cx="609600" cy="3743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048000" y="20574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48000" y="3505200"/>
          <a:ext cx="1066800" cy="12364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7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048000" y="50292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12032"/>
              </p:ext>
            </p:extLst>
          </p:nvPr>
        </p:nvGraphicFramePr>
        <p:xfrm>
          <a:off x="6400800" y="3581400"/>
          <a:ext cx="1066800" cy="1248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057400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key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20574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 bwMode="auto">
          <a:xfrm rot="5400000" flipH="1" flipV="1">
            <a:off x="1866900" y="3009900"/>
            <a:ext cx="1524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 bwMode="auto">
          <a:xfrm>
            <a:off x="2209800" y="4191000"/>
            <a:ext cx="838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 bwMode="auto">
          <a:xfrm rot="16200000" flipH="1">
            <a:off x="1790700" y="4610100"/>
            <a:ext cx="1676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 bwMode="auto">
          <a:xfrm>
            <a:off x="4191000" y="2590800"/>
            <a:ext cx="1600200" cy="1295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 bwMode="auto">
          <a:xfrm>
            <a:off x="4191000" y="4191000"/>
            <a:ext cx="1600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 bwMode="auto">
          <a:xfrm flipV="1">
            <a:off x="4191000" y="4495800"/>
            <a:ext cx="16002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27432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9580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sum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876800" y="52578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sum</a:t>
            </a:r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먼저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으로 표현되는 간단한 표 형식의 데이터가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DataFrame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({'key1':['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a','a','b','b','a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'key2':['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one','two','one','two','one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'], 'data1':np.random.randn(5), 'data2':np.random.randn(5)})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df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Out[93]: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     data1     data2 key1 key2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0 -0.453679 -0.339330    a  one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1 -0.157569 -1.699019    a  two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  1.288924 -0.333533    b  one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3 -0.940346  0.641010    b  two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4 -0.314883 -0.416655    a  one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 데이터를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key1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으로 묶고 각 그룹에서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data1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의 평균을 구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방법이 있지만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하나는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data1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에 대해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호출하고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key1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칼럼을 넘기는 것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grouped = 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['data1'].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['key1'])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grouped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Out[98]: &lt;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pandas.core.groupby.SeriesGroupBy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object at 0x0AB29930&gt;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Lesson 4: mathplotlib </a:t>
            </a:r>
            <a:r>
              <a:rPr lang="ko-KR" altLang="en-US"/>
              <a:t>사용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grouped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변수는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groupby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이 객체는 그룹 연산을 위해 필요한 모든 정보를 가지고 있기 때문에 각 그룹에 어떤 연산을 적용할 수 있게 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준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평균값을 구하려면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mean()</a:t>
            </a:r>
            <a:r>
              <a:rPr lang="ko-KR" altLang="ko-KR" sz="240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 사용하면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된</a:t>
            </a:r>
            <a:r>
              <a:rPr lang="ko-KR" altLang="ko-KR" sz="240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atinLnBrk="1"/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b="1" err="1">
                <a:latin typeface="맑은 고딕" pitchFamily="50" charset="-127"/>
                <a:ea typeface="맑은 고딕" pitchFamily="50" charset="-127"/>
              </a:rPr>
              <a:t>grouped.mean</a:t>
            </a:r>
            <a:r>
              <a:rPr lang="en-US" altLang="ko-KR" sz="2400" b="1">
                <a:latin typeface="맑은 고딕" pitchFamily="50" charset="-127"/>
                <a:ea typeface="맑은 고딕" pitchFamily="50" charset="-127"/>
              </a:rPr>
              <a:t>()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Out[99]: 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key1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a   -0.308710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b    0.174289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Name: data1,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dtype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float64</a:t>
            </a: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  <a:p>
            <a:pPr latinLnBrk="1">
              <a:buFont typeface="Arial" pitchFamily="34" charset="0"/>
              <a:buChar char="•"/>
            </a:pPr>
            <a:endParaRPr lang="ko-KR" altLang="ko-KR" sz="240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6B6F8AA-8FEC-40AE-8BC5-5CF9073B8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7" y="1484784"/>
            <a:ext cx="7382333" cy="4392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9309719-CAED-4D96-8BDA-56E996FB135F}"/>
              </a:ext>
            </a:extLst>
          </p:cNvPr>
          <p:cNvSpPr txBox="1"/>
          <p:nvPr/>
        </p:nvSpPr>
        <p:spPr>
          <a:xfrm>
            <a:off x="611560" y="836712"/>
            <a:ext cx="613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갭마인더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데이터셋으로 연습을 할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147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컬럼만 추출할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5B878CA-FEDB-4FFF-94B0-0172B20AF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3" y="1856107"/>
            <a:ext cx="5295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1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499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행단위로 추출하는 것도 가능하다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D90F07D-C316-4046-B9DC-EBFCE03E9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2" y="1673372"/>
            <a:ext cx="3802709" cy="47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5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7103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한번에 여러 행의 데이터를 추출할 경우 리스트에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담으면 된다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2A1E990-11F5-4857-B36D-F5AB4F49E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09" y="2348880"/>
            <a:ext cx="7156429" cy="23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382000" cy="5410200"/>
          </a:xfrm>
        </p:spPr>
        <p:txBody>
          <a:bodyPr/>
          <a:lstStyle/>
          <a:p>
            <a:r>
              <a:rPr lang="en-US" sz="240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en-US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sz="240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Numerical Python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의 줄임말로 과학 계산용 파운데이션 패키지를 말한다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빠르고 효율적인 다차원 배열 객체 </a:t>
            </a:r>
            <a:r>
              <a:rPr lang="en-US" altLang="ko-KR" err="1">
                <a:latin typeface="맑은 고딕" pitchFamily="50" charset="-127"/>
                <a:ea typeface="맑은 고딕" pitchFamily="50" charset="-127"/>
              </a:rPr>
              <a:t>ndarray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원소를 다루거나 배열 간의 수학 계산을 수행하는 함수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디스크에서 배열 기반의 데이터를 읽고 쓸 수 있는 도구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pandas: pandas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는 구조화된 데이터를 빠르고 쉬우면서도 다양한 형식으로 가공할 수 있는 풍부한 자료 구조와 함수를 제공한다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pandas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고성능 배열 계산 기능과 스프레드시트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, SQL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과 같은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RDB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의 유연한 데이터 조작 기능을 조합해서 제공한다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5: </a:t>
            </a:r>
            <a:r>
              <a:rPr lang="en-US" altLang="ko-KR" dirty="0" err="1"/>
              <a:t>gapminder</a:t>
            </a:r>
            <a:r>
              <a:rPr lang="en-US" altLang="ko-KR" dirty="0"/>
              <a:t> 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AE4561-E444-4B9E-A2C3-C17850AC399C}"/>
              </a:ext>
            </a:extLst>
          </p:cNvPr>
          <p:cNvSpPr txBox="1"/>
          <p:nvPr/>
        </p:nvSpPr>
        <p:spPr>
          <a:xfrm>
            <a:off x="683568" y="1196752"/>
            <a:ext cx="771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구문을 사용해서 필요한 행과 컬럼을 지정할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AF8AA50-2677-4154-AA4A-D8276EF6C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55" y="2132856"/>
            <a:ext cx="4154617" cy="36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라이브러리 소개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056" y="943138"/>
            <a:ext cx="87358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matplotlib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는 그래프나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차원 데이터 시각화를 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생성하는 유명한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라이브러리이다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출판물에 필요한 그래프를 만드는데 맞추어져 있고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QtConsole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Notebook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에 통합되어 있어 편리하게 데이터를 살펴보고 그래프를 만들 수 있다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Jupyter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QtConsole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QtConsole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Notebook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은 표준 과학계산용 파이썬 도구 모음에 포함된 컴포넌트이며 인터렉티브하고 강력한 생산적 환경을 제공한다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z="2400" err="1">
                <a:latin typeface="맑은 고딕" pitchFamily="50" charset="-127"/>
                <a:ea typeface="맑은 고딕" pitchFamily="50" charset="-127"/>
              </a:rPr>
              <a:t>Jupyter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 Notebook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은 웹브라우져에 연결할 수 있는 </a:t>
            </a:r>
            <a:r>
              <a:rPr lang="ko-KR" altLang="en-US" sz="2400" err="1">
                <a:latin typeface="맑은 고딕" pitchFamily="50" charset="-127"/>
                <a:ea typeface="맑은 고딕" pitchFamily="50" charset="-127"/>
              </a:rPr>
              <a:t>매스메티카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 스타일의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노트북 기능 제공</a:t>
            </a:r>
            <a:endParaRPr lang="en-US" altLang="ko-KR" sz="240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그래프를 즉시 그려볼 수 있는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Qt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프레임워크 기반의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GUI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콘솔 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 smtClean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 개발 환경에 아래와 같이 추가 설치를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윈도우에서 커맨드 창을 오픈해서 아래와 같이 설치하면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numpy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scipy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matplotlib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pandas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seaborn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06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개발툴로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사용하고 있는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Visual Studio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익스텐션을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통해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Pandas, matplotlib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사용할 수 있도록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Jupyer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설치하면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5CCCC7-35F5-4FD6-93A6-4D7DE72E4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88840"/>
            <a:ext cx="1761080" cy="44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2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Lesson 2: </a:t>
            </a:r>
            <a:r>
              <a:rPr lang="ko-KR" altLang="en-US" dirty="0"/>
              <a:t>필요한 라이브러리 설치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 altLang="ko-KR">
              <a:latin typeface="맑은 고딕" pitchFamily="50" charset="-127"/>
              <a:ea typeface="맑은 고딕" pitchFamily="50" charset="-127"/>
            </a:endParaRPr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설치한 후에 아래와 같이 테스트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pylab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%matplotlib inline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import pandas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plot(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arange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(10))</a:t>
            </a:r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atinLnBrk="1"/>
            <a:endParaRPr lang="ko-KR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FF07BDA-EF25-4A78-A994-5F49D1C6B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87" y="1598053"/>
            <a:ext cx="5541358" cy="42016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1673</TotalTime>
  <Words>2561</Words>
  <Application>Microsoft Office PowerPoint</Application>
  <PresentationFormat>화면 슬라이드 쇼(4:3)</PresentationFormat>
  <Paragraphs>720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맑은 고딕</vt:lpstr>
      <vt:lpstr>Arial</vt:lpstr>
      <vt:lpstr>Wingdings</vt:lpstr>
      <vt:lpstr>Verdana</vt:lpstr>
      <vt:lpstr>Calibri</vt:lpstr>
      <vt:lpstr>Segoe Light</vt:lpstr>
      <vt:lpstr>Times New Roman</vt:lpstr>
      <vt:lpstr>Segoe UI</vt:lpstr>
      <vt:lpstr>Presentation1</vt:lpstr>
      <vt:lpstr>14장 </vt:lpstr>
      <vt:lpstr>Module Overview</vt:lpstr>
      <vt:lpstr>Lesson 1: 라이브러리 소개</vt:lpstr>
      <vt:lpstr>Lesson 1: 라이브러리 소개</vt:lpstr>
      <vt:lpstr>Lesson 1: 라이브러리 소개</vt:lpstr>
      <vt:lpstr>Lesson 1: 라이브러리 소개</vt:lpstr>
      <vt:lpstr>Lesson 2: 필요한 라이브러리 설치</vt:lpstr>
      <vt:lpstr>Lesson 2: 필요한 라이브러리 설치</vt:lpstr>
      <vt:lpstr>Lesson 2: 필요한 라이브러리 설치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3: pandas 사용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4: mathplotlib 사용 </vt:lpstr>
      <vt:lpstr>Lesson 5: gapminder  데이터셋 사용 </vt:lpstr>
      <vt:lpstr>Lesson 5: gapminder  데이터셋 사용 </vt:lpstr>
      <vt:lpstr>Lesson 5: gapminder  데이터셋 사용 </vt:lpstr>
      <vt:lpstr>Lesson 5: gapminder  데이터셋 사용 </vt:lpstr>
      <vt:lpstr>Lesson 5: gapminder  데이터셋 사용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159</cp:revision>
  <dcterms:created xsi:type="dcterms:W3CDTF">2013-03-04T09:54:30Z</dcterms:created>
  <dcterms:modified xsi:type="dcterms:W3CDTF">2022-01-12T07:28:32Z</dcterms:modified>
</cp:coreProperties>
</file>