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71" r:id="rId4"/>
    <p:sldId id="259" r:id="rId5"/>
    <p:sldId id="260" r:id="rId6"/>
    <p:sldId id="261" r:id="rId7"/>
    <p:sldId id="262" r:id="rId8"/>
    <p:sldId id="263" r:id="rId9"/>
    <p:sldId id="279" r:id="rId10"/>
    <p:sldId id="272" r:id="rId11"/>
    <p:sldId id="264" r:id="rId12"/>
    <p:sldId id="266" r:id="rId13"/>
    <p:sldId id="267" r:id="rId14"/>
    <p:sldId id="273" r:id="rId15"/>
    <p:sldId id="268" r:id="rId16"/>
    <p:sldId id="275" r:id="rId17"/>
    <p:sldId id="269" r:id="rId18"/>
    <p:sldId id="270" r:id="rId19"/>
  </p:sldIdLst>
  <p:sldSz cx="9144000" cy="6858000" type="screen4x3"/>
  <p:notesSz cx="6858000" cy="9144000"/>
  <p:embeddedFontLst>
    <p:embeddedFont>
      <p:font typeface="Verdana" panose="020B0604030504040204" pitchFamily="3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Segoe UI" panose="020B0502040204020203" pitchFamily="34" charset="0"/>
      <p:regular r:id="rId29"/>
      <p:bold r:id="rId30"/>
      <p:italic r:id="rId31"/>
      <p:boldItalic r:id="rId32"/>
    </p:embeddedFont>
    <p:embeddedFont>
      <p:font typeface="Segoe Light" panose="020B0604020202020204" charset="0"/>
      <p:regular r:id="rId33"/>
      <p:italic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26" autoAdjust="0"/>
  </p:normalViewPr>
  <p:slideViewPr>
    <p:cSldViewPr>
      <p:cViewPr varScale="1">
        <p:scale>
          <a:sx n="96" d="100"/>
          <a:sy n="96" d="100"/>
        </p:scale>
        <p:origin x="118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1" y="73151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5" y="2093976"/>
            <a:ext cx="6153911" cy="66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3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869041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503557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583376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013946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4253227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222782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725044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931335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04589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76115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996185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089378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542827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721558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666139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503976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26291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8089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파이썬</a:t>
            </a:r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 프로그래밍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/>
              <a:t>1</a:t>
            </a:r>
            <a:r>
              <a:rPr lang="ko-KR" altLang="en-US" dirty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56412"/>
            <a:ext cx="5732417" cy="366254"/>
          </a:xfrm>
        </p:spPr>
        <p:txBody>
          <a:bodyPr/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</a:t>
            </a: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
</a:t>
            </a:r>
          </a:p>
        </p:txBody>
      </p:sp>
      <p:pic>
        <p:nvPicPr>
          <p:cNvPr id="4" name="그림 3" descr="2014-10-06_0939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2590800"/>
            <a:ext cx="4122013" cy="12306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3: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인자전달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8159" y="762000"/>
            <a:ext cx="89258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정수형 변수는 변경 불가능한 변수이지만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변경 가능한 변수는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내부 동작 방식이 약간 다르다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7" name="Picture 3" descr="\\.psf\Home\Desktop\스크린샷 2020-02-15 오후 1.37.4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857364"/>
            <a:ext cx="4180242" cy="3357586"/>
          </a:xfrm>
          <a:prstGeom prst="rect">
            <a:avLst/>
          </a:prstGeom>
          <a:noFill/>
        </p:spPr>
      </p:pic>
      <p:pic>
        <p:nvPicPr>
          <p:cNvPr id="6148" name="Picture 4" descr="\\.psf\Home\Desktop\스크린샷 2020-02-15 오후 1.37.5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9124" y="1857364"/>
            <a:ext cx="4538970" cy="44291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4: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스코핑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룰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스코핑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룰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이름공간은 프로그램에서 쓰이는 이름이 저장되는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공간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이름을 검색하는 규칙은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LGB(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지역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-Local,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전역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-Global, </a:t>
            </a:r>
          </a:p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내장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-Built-in)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이라고 하며 </a:t>
            </a:r>
            <a:r>
              <a:rPr lang="en-US" altLang="ko-KR" sz="2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LGB </a:t>
            </a:r>
            <a:r>
              <a:rPr lang="ko-KR" altLang="en-US" sz="2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순서로 이름을 검색한다</a:t>
            </a:r>
            <a:r>
              <a:rPr lang="en-US" altLang="ko-KR" sz="2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.  </a:t>
            </a:r>
          </a:p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7170" name="Picture 2" descr="\\.psf\Home\Desktop\스크린샷 2020-02-15 오후 1.44.0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214554"/>
            <a:ext cx="3379112" cy="4357718"/>
          </a:xfrm>
          <a:prstGeom prst="rect">
            <a:avLst/>
          </a:prstGeom>
          <a:noFill/>
        </p:spPr>
      </p:pic>
      <p:sp>
        <p:nvSpPr>
          <p:cNvPr id="6" name="설명선 2 5"/>
          <p:cNvSpPr/>
          <p:nvPr/>
        </p:nvSpPr>
        <p:spPr bwMode="auto">
          <a:xfrm>
            <a:off x="4786314" y="2928934"/>
            <a:ext cx="2971800" cy="1371600"/>
          </a:xfrm>
          <a:prstGeom prst="borderCallout2">
            <a:avLst>
              <a:gd name="adj1" fmla="val 49338"/>
              <a:gd name="adj2" fmla="val -2179"/>
              <a:gd name="adj3" fmla="val 39142"/>
              <a:gd name="adj4" fmla="val -18477"/>
              <a:gd name="adj5" fmla="val 19399"/>
              <a:gd name="adj6" fmla="val -4645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함수 내부에 해당 이름이 없기에 전역 영역에서 찾아서 사용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설명선 2 6"/>
          <p:cNvSpPr/>
          <p:nvPr/>
        </p:nvSpPr>
        <p:spPr bwMode="auto">
          <a:xfrm>
            <a:off x="4786314" y="5000636"/>
            <a:ext cx="2971800" cy="1371600"/>
          </a:xfrm>
          <a:prstGeom prst="borderCallout2">
            <a:avLst>
              <a:gd name="adj1" fmla="val 49338"/>
              <a:gd name="adj2" fmla="val -2179"/>
              <a:gd name="adj3" fmla="val 39142"/>
              <a:gd name="adj4" fmla="val -18477"/>
              <a:gd name="adj5" fmla="val 23289"/>
              <a:gd name="adj6" fmla="val -467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tx1"/>
                </a:solidFill>
                <a:latin typeface="Verdana" pitchFamily="34" charset="0"/>
              </a:rPr>
              <a:t>함수 내부에 </a:t>
            </a:r>
            <a:r>
              <a:rPr lang="en-US" altLang="ko-KR" b="1" dirty="0">
                <a:solidFill>
                  <a:schemeClr val="tx1"/>
                </a:solidFill>
                <a:latin typeface="Verdana" pitchFamily="34" charset="0"/>
              </a:rPr>
              <a:t>x</a:t>
            </a:r>
            <a:r>
              <a:rPr lang="ko-KR" altLang="en-US" b="1" dirty="0">
                <a:solidFill>
                  <a:schemeClr val="tx1"/>
                </a:solidFill>
                <a:latin typeface="Verdana" pitchFamily="34" charset="0"/>
              </a:rPr>
              <a:t>라는 이름이 등록됨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5: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함수의 인자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762000"/>
            <a:ext cx="8305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함수의 인자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기본값을 전달하는 경우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키워드 인자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인자 이름으로 값을 전달하는 경우에는 순서를 맞추지 않아도 인자 이름을 지정해서 전달할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 descr="\\.psf\Home\Desktop\스크린샷 2020-02-15 오후 1.48.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7" y="4572008"/>
            <a:ext cx="4881949" cy="2285992"/>
          </a:xfrm>
          <a:prstGeom prst="rect">
            <a:avLst/>
          </a:prstGeom>
          <a:noFill/>
        </p:spPr>
      </p:pic>
      <p:pic>
        <p:nvPicPr>
          <p:cNvPr id="9220" name="Picture 4" descr="\\.psf\AllFiles\var\folders\_y\sl8z2_316l5031jrp0kp0t5w0000gn\T\스크린샷 2020-02-15 오후 1.49.5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09" y="1285860"/>
            <a:ext cx="3221855" cy="22145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5: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함수의 인자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8600" y="762000"/>
            <a:ext cx="75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가변 인자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*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를 함수 인자 앞에 붙이면 정해지지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않은 수의 인자를 받겠다는 의미</a:t>
            </a:r>
          </a:p>
        </p:txBody>
      </p:sp>
      <p:pic>
        <p:nvPicPr>
          <p:cNvPr id="10242" name="Picture 2" descr="\\.psf\Home\Desktop\스크린샷 2020-02-15 오후 1.51.4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643049"/>
            <a:ext cx="8001056" cy="47295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5: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함수의 인자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8600" y="762000"/>
            <a:ext cx="853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정의되지 않은 인자 처리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**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를 붙이면 정의되지 않은 인자를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사전 형식으로 받을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11266" name="Picture 2" descr="\\.psf\Home\Desktop\스크린샷 2020-02-15 오후 2.27.4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714488"/>
            <a:ext cx="8786875" cy="32645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6: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람다 함수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람다 함수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파이썬에서는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이름이 없고 함수 객체만 존재하는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익명 함수를 만들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간단한 함수라면 람다를 사용하는 것이 편리할 때가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lambda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인자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&lt;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구문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12290" name="Picture 2" descr="\\.psf\Home\Desktop\스크린샷 2020-02-15 오후 2.29.2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2928934"/>
            <a:ext cx="8801159" cy="3143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7: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재귀 함수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pass: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아무일도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하지 않는 코드를 작성할 때 사용한다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아무것도 하지 않는 함수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클래스를 만들 때 사용한다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14338" name="Picture 2" descr="\\.psf\AllFiles\var\folders\_y\sl8z2_316l5031jrp0kp0t5w0000gn\T\스크린샷 2020-02-15 오후 2.31.0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857364"/>
            <a:ext cx="2714644" cy="10839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7: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재귀 함수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__doc__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속성과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help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함수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도움말을 보거나 추가할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362" name="Picture 2" descr="\\.psf\Home\Desktop\스크린샷 2020-02-15 오후 2.31.3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571612"/>
            <a:ext cx="8540148" cy="4286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8: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이터레이터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856357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이터레이터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리스트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튜플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문자열처럼 순회 가능한 객체에는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이터레이터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라는 특별한 객체가 포함되어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6386" name="Picture 2" descr="\\.psf\Home\Desktop\스크린샷 2020-02-15 오후 2.32.3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714488"/>
            <a:ext cx="3623004" cy="4857784"/>
          </a:xfrm>
          <a:prstGeom prst="rect">
            <a:avLst/>
          </a:prstGeom>
          <a:noFill/>
        </p:spPr>
      </p:pic>
      <p:pic>
        <p:nvPicPr>
          <p:cNvPr id="16387" name="Picture 3" descr="\\.psf\Home\Desktop\스크린샷 2020-02-15 오후 2.33.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8992" y="2714620"/>
            <a:ext cx="5382395" cy="26432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Module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Overview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함수의 정의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return</a:t>
            </a:r>
          </a:p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인자 전달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스코핑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룰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함수 인자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람다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함수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1: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함수의 정의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함수는 우리가 직접 만들 수 있고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이미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파이썬에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내장되어 있는 것도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함수 선언은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def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로 시작해서 콜론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:)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으로 끝내고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함수의 시작과 끝은 코드의 들여쓰기로 구분한다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시작과 끝을 명시하지 않는다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함수 선언을 헤더 파일에 미리 선언하거나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인터페이스와 구현으로 나누지 않고 필요할 때 바로 선언하고 사용할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1: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함수의 정의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함수의 정의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함수도 객체처럼 메모리상에 생성된다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def &lt;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함수명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&gt;(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인자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1,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인자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2, …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인자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N):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	&lt;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구문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	return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반환값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간단한 예제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\\.psf\Home\Desktop\스크린샷 2020-02-15 오후 1.26.5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3643314"/>
            <a:ext cx="6104702" cy="2857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1: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함수의 정의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990600" y="3657600"/>
            <a:ext cx="2133600" cy="11430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Verdana" pitchFamily="34" charset="0"/>
              </a:rPr>
              <a:t>times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495800" y="4953000"/>
            <a:ext cx="2667000" cy="11430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Verdana" pitchFamily="34" charset="0"/>
              </a:rPr>
              <a:t>Function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Object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Verdana" pitchFamily="34" charset="0"/>
              </a:rPr>
              <a:t>&lt;0x0210AB30&gt;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 bwMode="auto">
          <a:xfrm>
            <a:off x="3124200" y="4229100"/>
            <a:ext cx="1371600" cy="1295400"/>
          </a:xfrm>
          <a:prstGeom prst="straightConnector1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rgbClr val="AFAFAF"/>
            </a:outerShdw>
          </a:effectLst>
        </p:spPr>
      </p:cxnSp>
      <p:cxnSp>
        <p:nvCxnSpPr>
          <p:cNvPr id="9" name="직선 화살표 연결선 8"/>
          <p:cNvCxnSpPr/>
          <p:nvPr/>
        </p:nvCxnSpPr>
        <p:spPr bwMode="auto">
          <a:xfrm>
            <a:off x="4114800" y="3505200"/>
            <a:ext cx="533400" cy="457200"/>
          </a:xfrm>
          <a:prstGeom prst="straightConnector1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rgbClr val="AFAFAF"/>
            </a:outerShdw>
          </a:effectLst>
        </p:spPr>
      </p:cxnSp>
      <p:cxnSp>
        <p:nvCxnSpPr>
          <p:cNvPr id="12" name="직선 화살표 연결선 11"/>
          <p:cNvCxnSpPr>
            <a:stCxn id="4" idx="3"/>
          </p:cNvCxnSpPr>
          <p:nvPr/>
        </p:nvCxnSpPr>
        <p:spPr bwMode="auto">
          <a:xfrm>
            <a:off x="3124200" y="4229100"/>
            <a:ext cx="1447800" cy="876300"/>
          </a:xfrm>
          <a:prstGeom prst="straightConnector1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rgbClr val="AFAFAF"/>
            </a:outerShdw>
          </a:effectLst>
        </p:spPr>
      </p:cxnSp>
      <p:cxnSp>
        <p:nvCxnSpPr>
          <p:cNvPr id="15" name="직선 화살표 연결선 14"/>
          <p:cNvCxnSpPr/>
          <p:nvPr/>
        </p:nvCxnSpPr>
        <p:spPr bwMode="auto">
          <a:xfrm rot="16200000" flipH="1">
            <a:off x="3105150" y="4210050"/>
            <a:ext cx="1409700" cy="1371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\\.psf\Home\Desktop\스크린샷 2020-02-15 오후 1.26.5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4123" y="1071546"/>
            <a:ext cx="5341614" cy="25003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1: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함수의 정의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1295400" y="3657600"/>
            <a:ext cx="2133600" cy="11430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Verdana" pitchFamily="34" charset="0"/>
              </a:rPr>
              <a:t>times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5029200" y="4267200"/>
            <a:ext cx="2667000" cy="11430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Verdana" pitchFamily="34" charset="0"/>
              </a:rPr>
              <a:t>Function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Object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Verdana" pitchFamily="34" charset="0"/>
              </a:rPr>
              <a:t>&lt;0x021098A0&gt;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6" name="직선 화살표 연결선 5"/>
          <p:cNvCxnSpPr>
            <a:stCxn id="4" idx="3"/>
            <a:endCxn id="5" idx="1"/>
          </p:cNvCxnSpPr>
          <p:nvPr/>
        </p:nvCxnSpPr>
        <p:spPr bwMode="auto">
          <a:xfrm>
            <a:off x="3429000" y="4229100"/>
            <a:ext cx="1600200" cy="609600"/>
          </a:xfrm>
          <a:prstGeom prst="straightConnector1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rgbClr val="AFAFAF"/>
            </a:outerShdw>
          </a:effectLst>
        </p:spPr>
      </p:cxnSp>
      <p:cxnSp>
        <p:nvCxnSpPr>
          <p:cNvPr id="7" name="직선 화살표 연결선 6"/>
          <p:cNvCxnSpPr/>
          <p:nvPr/>
        </p:nvCxnSpPr>
        <p:spPr bwMode="auto">
          <a:xfrm>
            <a:off x="4267200" y="4267200"/>
            <a:ext cx="533400" cy="457200"/>
          </a:xfrm>
          <a:prstGeom prst="straightConnector1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rgbClr val="AFAFAF"/>
            </a:outerShdw>
          </a:effectLst>
        </p:spPr>
      </p:cxnSp>
      <p:cxnSp>
        <p:nvCxnSpPr>
          <p:cNvPr id="8" name="직선 화살표 연결선 7"/>
          <p:cNvCxnSpPr>
            <a:stCxn id="4" idx="3"/>
          </p:cNvCxnSpPr>
          <p:nvPr/>
        </p:nvCxnSpPr>
        <p:spPr bwMode="auto">
          <a:xfrm>
            <a:off x="3429000" y="4229100"/>
            <a:ext cx="1447800" cy="876300"/>
          </a:xfrm>
          <a:prstGeom prst="straightConnector1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rgbClr val="AFAFAF"/>
            </a:outerShdw>
          </a:effectLst>
        </p:spPr>
      </p:cxnSp>
      <p:cxnSp>
        <p:nvCxnSpPr>
          <p:cNvPr id="9" name="직선 화살표 연결선 8"/>
          <p:cNvCxnSpPr>
            <a:stCxn id="4" idx="3"/>
            <a:endCxn id="5" idx="1"/>
          </p:cNvCxnSpPr>
          <p:nvPr/>
        </p:nvCxnSpPr>
        <p:spPr bwMode="auto">
          <a:xfrm>
            <a:off x="3429000" y="4229100"/>
            <a:ext cx="1600200" cy="609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 bwMode="auto">
          <a:xfrm>
            <a:off x="1295400" y="5029200"/>
            <a:ext cx="2133600" cy="11430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err="1">
                <a:latin typeface="Verdana" pitchFamily="34" charset="0"/>
              </a:rPr>
              <a:t>myTimes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6" name="직선 화살표 연결선 15"/>
          <p:cNvCxnSpPr>
            <a:stCxn id="12" idx="3"/>
            <a:endCxn id="5" idx="1"/>
          </p:cNvCxnSpPr>
          <p:nvPr/>
        </p:nvCxnSpPr>
        <p:spPr bwMode="auto">
          <a:xfrm flipV="1">
            <a:off x="3429000" y="4838700"/>
            <a:ext cx="1600200" cy="762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\\.psf\Home\Desktop\스크린샷 2020-02-15 오후 1.28.3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1071546"/>
            <a:ext cx="8936244" cy="2286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return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return: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함수에서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return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은 함수를 종료하고 해당 함수를 호출한 곳으로 되돌아가게 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/>
          </a:p>
        </p:txBody>
      </p:sp>
      <p:pic>
        <p:nvPicPr>
          <p:cNvPr id="4098" name="Picture 2" descr="\\.psf\Home\Desktop\스크린샷 2020-02-15 오후 1.30.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785926"/>
            <a:ext cx="3882080" cy="4929222"/>
          </a:xfrm>
          <a:prstGeom prst="rect">
            <a:avLst/>
          </a:prstGeom>
          <a:noFill/>
        </p:spPr>
      </p:pic>
      <p:sp>
        <p:nvSpPr>
          <p:cNvPr id="7" name="설명선 2 6"/>
          <p:cNvSpPr/>
          <p:nvPr/>
        </p:nvSpPr>
        <p:spPr bwMode="auto">
          <a:xfrm>
            <a:off x="4857752" y="2143116"/>
            <a:ext cx="2000264" cy="838200"/>
          </a:xfrm>
          <a:prstGeom prst="borderCallout2">
            <a:avLst>
              <a:gd name="adj1" fmla="val 18750"/>
              <a:gd name="adj2" fmla="val 260"/>
              <a:gd name="adj3" fmla="val 18750"/>
              <a:gd name="adj4" fmla="val -16667"/>
              <a:gd name="adj5" fmla="val 33281"/>
              <a:gd name="adj6" fmla="val -8001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리턴 값이 없는 경우</a:t>
            </a:r>
          </a:p>
        </p:txBody>
      </p:sp>
      <p:sp>
        <p:nvSpPr>
          <p:cNvPr id="8" name="설명선 2 7"/>
          <p:cNvSpPr/>
          <p:nvPr/>
        </p:nvSpPr>
        <p:spPr bwMode="auto">
          <a:xfrm>
            <a:off x="4786314" y="3929066"/>
            <a:ext cx="2057400" cy="838200"/>
          </a:xfrm>
          <a:prstGeom prst="borderCallout2">
            <a:avLst>
              <a:gd name="adj1" fmla="val 18750"/>
              <a:gd name="adj2" fmla="val 260"/>
              <a:gd name="adj3" fmla="val 18750"/>
              <a:gd name="adj4" fmla="val -16667"/>
              <a:gd name="adj5" fmla="val 105507"/>
              <a:gd name="adj6" fmla="val -7966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리턴 값이 있는 경우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auto">
          <a:xfrm>
            <a:off x="1115616" y="2777192"/>
            <a:ext cx="6264696" cy="3748152"/>
          </a:xfrm>
          <a:prstGeom prst="rect">
            <a:avLst/>
          </a:prstGeom>
          <a:gradFill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b="1" dirty="0"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Namespace:global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676400" y="2895600"/>
            <a:ext cx="5257800" cy="160020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Namespace:sum2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3: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인자전달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83820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인자 전달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파이썬에서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인자는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레퍼런스를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이용해 전달한다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하지만 자바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닷넷의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Call By Reference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와는 다르다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변경 가능한 변수 와 변경 불가능한 변수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일 때 처리 방식이 다르다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1981200" y="2895600"/>
            <a:ext cx="685800" cy="685800"/>
          </a:xfrm>
          <a:prstGeom prst="ellips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X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124200" y="2971800"/>
            <a:ext cx="4343400" cy="1905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5867400" y="2895600"/>
            <a:ext cx="685800" cy="685800"/>
          </a:xfrm>
          <a:prstGeom prst="ellips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Verdana" pitchFamily="34" charset="0"/>
              </a:rPr>
              <a:t>y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1981200" y="3810000"/>
            <a:ext cx="685800" cy="685800"/>
          </a:xfrm>
          <a:prstGeom prst="ellips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Verdana" pitchFamily="34" charset="0"/>
              </a:rPr>
              <a:t>1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1905000" y="5486400"/>
            <a:ext cx="914400" cy="762000"/>
          </a:xfrm>
          <a:prstGeom prst="ellips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10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6" name="직선 화살표 연결선 15"/>
          <p:cNvCxnSpPr>
            <a:stCxn id="5" idx="4"/>
            <a:endCxn id="12" idx="0"/>
          </p:cNvCxnSpPr>
          <p:nvPr/>
        </p:nvCxnSpPr>
        <p:spPr bwMode="auto">
          <a:xfrm rot="5400000">
            <a:off x="2209800" y="3695700"/>
            <a:ext cx="2286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 bwMode="auto">
          <a:xfrm>
            <a:off x="5715000" y="5486400"/>
            <a:ext cx="914400" cy="762000"/>
          </a:xfrm>
          <a:prstGeom prst="ellips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20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1" name="직선 화살표 연결선 20"/>
          <p:cNvCxnSpPr>
            <a:stCxn id="11" idx="4"/>
            <a:endCxn id="19" idx="0"/>
          </p:cNvCxnSpPr>
          <p:nvPr/>
        </p:nvCxnSpPr>
        <p:spPr bwMode="auto">
          <a:xfrm rot="5400000">
            <a:off x="5238750" y="4514850"/>
            <a:ext cx="1905000" cy="381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3: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인자전달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838200"/>
            <a:ext cx="830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파이썬의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데이터 형식에서는 가변형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(mutable)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과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불변형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(immutable)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이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예를 들면 숫자 데이터 형식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float, complex)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는 불변형이다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새로운 값을 입력해 보면 새로운 주소가 할당된다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문자열도 사실은 불변형식이다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문자열은 인덱싱을 통한 쓰기가 안된다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튜플도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불변형식이다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 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리스트나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딕셔너리는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가변형이다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 descr="\\.psf\Home\Desktop\스크린샷 2020-02-15 오후 1.32.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3643314"/>
            <a:ext cx="3460423" cy="27146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424848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1756</TotalTime>
  <Words>681</Words>
  <Application>Microsoft Office PowerPoint</Application>
  <PresentationFormat>화면 슬라이드 쇼(4:3)</PresentationFormat>
  <Paragraphs>185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Wingdings</vt:lpstr>
      <vt:lpstr>Verdana</vt:lpstr>
      <vt:lpstr>Calibri</vt:lpstr>
      <vt:lpstr>Segoe UI</vt:lpstr>
      <vt:lpstr>Times New Roman</vt:lpstr>
      <vt:lpstr>Segoe Light</vt:lpstr>
      <vt:lpstr>맑은 고딕</vt:lpstr>
      <vt:lpstr>Arial</vt:lpstr>
      <vt:lpstr>Presentation1</vt:lpstr>
      <vt:lpstr>3장 </vt:lpstr>
      <vt:lpstr>Module Overview</vt:lpstr>
      <vt:lpstr>Lesson 1: 함수의 정의</vt:lpstr>
      <vt:lpstr>Lesson 1: 함수의 정의</vt:lpstr>
      <vt:lpstr>Lesson 1: 함수의 정의</vt:lpstr>
      <vt:lpstr>Lesson 1: 함수의 정의</vt:lpstr>
      <vt:lpstr>Lesson 2: return</vt:lpstr>
      <vt:lpstr>Lesson 3: 인자전달</vt:lpstr>
      <vt:lpstr>Lesson 3: 인자전달</vt:lpstr>
      <vt:lpstr>Lesson 3: 인자전달</vt:lpstr>
      <vt:lpstr>Lesson 4: 스코핑 룰</vt:lpstr>
      <vt:lpstr>Lesson 5: 함수의 인자</vt:lpstr>
      <vt:lpstr>Lesson 5: 함수의 인자</vt:lpstr>
      <vt:lpstr>Lesson 5: 함수의 인자</vt:lpstr>
      <vt:lpstr>Lesson 6: 람다 함수</vt:lpstr>
      <vt:lpstr>Lesson 7: 재귀 함수</vt:lpstr>
      <vt:lpstr>Lesson 7: 재귀 함수</vt:lpstr>
      <vt:lpstr>Lesson 8: 이터레이터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김 종덕</cp:lastModifiedBy>
  <cp:revision>78</cp:revision>
  <dcterms:created xsi:type="dcterms:W3CDTF">2013-03-04T09:54:30Z</dcterms:created>
  <dcterms:modified xsi:type="dcterms:W3CDTF">2021-10-14T01:19:56Z</dcterms:modified>
</cp:coreProperties>
</file>