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sldIdLst>
    <p:sldId id="256" r:id="rId5"/>
    <p:sldId id="380" r:id="rId6"/>
    <p:sldId id="382" r:id="rId7"/>
    <p:sldId id="386" r:id="rId8"/>
    <p:sldId id="387" r:id="rId9"/>
    <p:sldId id="383" r:id="rId10"/>
    <p:sldId id="381" r:id="rId11"/>
    <p:sldId id="384" r:id="rId12"/>
    <p:sldId id="385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7375"/>
    <a:srgbClr val="27BFCD"/>
    <a:srgbClr val="396167"/>
    <a:srgbClr val="8EE4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82B3B5-8A08-4FFF-801D-FED7D19754B3}" v="128" dt="2021-10-20T08:41:43.833"/>
    <p1510:client id="{07E930C2-EEBA-41B3-B022-3C80C99EA05A}" v="172" dt="2021-10-20T10:39:58.610"/>
    <p1510:client id="{0E5182E8-01C1-7937-F527-6F227E2A0830}" v="2035" dt="2021-03-08T15:30:42.684"/>
    <p1510:client id="{278F895F-FF8F-464A-B252-7E55A4F7AC46}" v="7134" dt="2020-12-01T21:35:55.354"/>
    <p1510:client id="{2A3177E7-95E7-DB29-B825-485ABD5ACB53}" v="1409" dt="2021-10-20T10:34:15.972"/>
    <p1510:client id="{445B20BA-E965-4BA9-B6DE-C43DAEC15A8D}" v="2584" dt="2021-03-16T03:58:47.780"/>
    <p1510:client id="{532E1329-AF2D-492B-BC75-0B1AD79EFF61}" v="1170" dt="2020-12-01T19:24:08.170"/>
    <p1510:client id="{5744C564-5C02-2AE3-3D2F-EC8ACD6F683E}" v="31" dt="2021-06-11T11:49:11.465"/>
    <p1510:client id="{67F289E4-9580-476E-90B1-5B616FB5AA29}" v="26" dt="2021-10-20T08:31:01.921"/>
    <p1510:client id="{74F1D6B5-2D99-4989-AE9E-3BB5A6CD8D5C}" v="19" dt="2020-12-01T21:41:16.246"/>
    <p1510:client id="{9CCA710F-45CD-4C4C-82B4-316DA7F78754}" v="382" dt="2020-12-01T17:16:19.929"/>
    <p1510:client id="{A170FBBB-B8DE-4A70-B78F-124DC2F7489B}" v="4" dt="2021-03-08T16:10:37.595"/>
    <p1510:client id="{AC57627A-2048-4EBE-9AE0-61C5B653AB33}" v="540" dt="2021-03-08T18:23:36.131"/>
    <p1510:client id="{B724CBAF-5564-41D5-9B25-1AF8C1F1A1EB}" v="200" dt="2021-03-08T17:29:56.081"/>
    <p1510:client id="{D6C50940-4CC1-490D-AEC1-EE2FC6E3E37B}" v="4" dt="2021-03-19T12:52:38.178"/>
  </p1510:revLst>
</p1510:revInfo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Estilo com Tema 1 - Ênfase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5BE263C-DBD7-4A20-BB59-AAB30ACAA65A}" styleName="Estilo Médio 3 - Ênfas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Estilo Médio 3 - Ênfase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Estilo Médio 3 - Ênfas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9631B5-78F2-41C9-869B-9F39066F8104}" styleName="Estilo Médio 3 - Ênfas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7AC3CCA-C797-4891-BE02-D94E43425B78}" styleName="Estilo Mé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Estilo Médio 4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Estilo Médio 4 - Ênfas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1EBBBCC-DAD2-459C-BE2E-F6DE35CF9A28}" styleName="Estilo Escuro 2 - Ênfase 3/Ênfas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BC89EF96-8CEA-46FF-86C4-4CE0E7609802}" styleName="Estilo Claro 3 - Ênfase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Estilo Médio 1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sse da Nobrega Batista Azevedo" userId="S::jesse.azevedo@saude.gov.br::beed70b1-0212-4396-8a5e-cf792568475c" providerId="AD" clId="Web-{07E930C2-EEBA-41B3-B022-3C80C99EA05A}"/>
    <pc:docChg chg="addSld modSld sldOrd">
      <pc:chgData name="Jesse da Nobrega Batista Azevedo" userId="S::jesse.azevedo@saude.gov.br::beed70b1-0212-4396-8a5e-cf792568475c" providerId="AD" clId="Web-{07E930C2-EEBA-41B3-B022-3C80C99EA05A}" dt="2021-10-20T10:39:58.610" v="108" actId="1076"/>
      <pc:docMkLst>
        <pc:docMk/>
      </pc:docMkLst>
      <pc:sldChg chg="modSp">
        <pc:chgData name="Jesse da Nobrega Batista Azevedo" userId="S::jesse.azevedo@saude.gov.br::beed70b1-0212-4396-8a5e-cf792568475c" providerId="AD" clId="Web-{07E930C2-EEBA-41B3-B022-3C80C99EA05A}" dt="2021-10-20T10:39:58.610" v="108" actId="1076"/>
        <pc:sldMkLst>
          <pc:docMk/>
          <pc:sldMk cId="1267952465" sldId="383"/>
        </pc:sldMkLst>
        <pc:spChg chg="mod">
          <ac:chgData name="Jesse da Nobrega Batista Azevedo" userId="S::jesse.azevedo@saude.gov.br::beed70b1-0212-4396-8a5e-cf792568475c" providerId="AD" clId="Web-{07E930C2-EEBA-41B3-B022-3C80C99EA05A}" dt="2021-10-20T10:39:58.610" v="108" actId="1076"/>
          <ac:spMkLst>
            <pc:docMk/>
            <pc:sldMk cId="1267952465" sldId="383"/>
            <ac:spMk id="16" creationId="{00000000-0000-0000-0000-000000000000}"/>
          </ac:spMkLst>
        </pc:spChg>
      </pc:sldChg>
      <pc:sldChg chg="addSp delSp modSp add ord replId">
        <pc:chgData name="Jesse da Nobrega Batista Azevedo" userId="S::jesse.azevedo@saude.gov.br::beed70b1-0212-4396-8a5e-cf792568475c" providerId="AD" clId="Web-{07E930C2-EEBA-41B3-B022-3C80C99EA05A}" dt="2021-10-20T10:39:48.906" v="107" actId="1076"/>
        <pc:sldMkLst>
          <pc:docMk/>
          <pc:sldMk cId="3080266907" sldId="387"/>
        </pc:sldMkLst>
        <pc:spChg chg="add del mod">
          <ac:chgData name="Jesse da Nobrega Batista Azevedo" userId="S::jesse.azevedo@saude.gov.br::beed70b1-0212-4396-8a5e-cf792568475c" providerId="AD" clId="Web-{07E930C2-EEBA-41B3-B022-3C80C99EA05A}" dt="2021-10-20T10:37:37.243" v="71"/>
          <ac:spMkLst>
            <pc:docMk/>
            <pc:sldMk cId="3080266907" sldId="387"/>
            <ac:spMk id="3" creationId="{24F3AF81-7C26-449F-8B2F-46A10B38E428}"/>
          </ac:spMkLst>
        </pc:spChg>
        <pc:spChg chg="add del mod">
          <ac:chgData name="Jesse da Nobrega Batista Azevedo" userId="S::jesse.azevedo@saude.gov.br::beed70b1-0212-4396-8a5e-cf792568475c" providerId="AD" clId="Web-{07E930C2-EEBA-41B3-B022-3C80C99EA05A}" dt="2021-10-20T10:37:58.385" v="75"/>
          <ac:spMkLst>
            <pc:docMk/>
            <pc:sldMk cId="3080266907" sldId="387"/>
            <ac:spMk id="4" creationId="{BCB1FFDA-F2DC-4202-911A-F1A9423DBD22}"/>
          </ac:spMkLst>
        </pc:spChg>
        <pc:spChg chg="add del mod">
          <ac:chgData name="Jesse da Nobrega Batista Azevedo" userId="S::jesse.azevedo@saude.gov.br::beed70b1-0212-4396-8a5e-cf792568475c" providerId="AD" clId="Web-{07E930C2-EEBA-41B3-B022-3C80C99EA05A}" dt="2021-10-20T10:38:09.307" v="79" actId="20577"/>
          <ac:spMkLst>
            <pc:docMk/>
            <pc:sldMk cId="3080266907" sldId="387"/>
            <ac:spMk id="8" creationId="{00000000-0000-0000-0000-000000000000}"/>
          </ac:spMkLst>
        </pc:spChg>
        <pc:spChg chg="mod">
          <ac:chgData name="Jesse da Nobrega Batista Azevedo" userId="S::jesse.azevedo@saude.gov.br::beed70b1-0212-4396-8a5e-cf792568475c" providerId="AD" clId="Web-{07E930C2-EEBA-41B3-B022-3C80C99EA05A}" dt="2021-10-20T10:39:48.906" v="107" actId="1076"/>
          <ac:spMkLst>
            <pc:docMk/>
            <pc:sldMk cId="3080266907" sldId="387"/>
            <ac:spMk id="16" creationId="{00000000-0000-0000-0000-000000000000}"/>
          </ac:spMkLst>
        </pc:spChg>
        <pc:picChg chg="del">
          <ac:chgData name="Jesse da Nobrega Batista Azevedo" userId="S::jesse.azevedo@saude.gov.br::beed70b1-0212-4396-8a5e-cf792568475c" providerId="AD" clId="Web-{07E930C2-EEBA-41B3-B022-3C80C99EA05A}" dt="2021-10-20T10:35:32.845" v="2"/>
          <ac:picMkLst>
            <pc:docMk/>
            <pc:sldMk cId="3080266907" sldId="387"/>
            <ac:picMk id="2" creationId="{EC5D4031-120A-4403-8FC8-D67D4E03DDF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F2E389-5F4D-4344-A144-273F43832EBD}" type="datetimeFigureOut">
              <a:rPr lang="pt-BR" smtClean="0"/>
              <a:pPr/>
              <a:t>20/10/2021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525206-B565-4F13-B877-020DD91945B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1622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3214F-43EA-46F3-92B6-39F4DA5C5AB3}" type="datetimeFigureOut">
              <a:rPr lang="pt-BR" smtClean="0"/>
              <a:pPr/>
              <a:t>20/10/2021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9731E-0410-439D-99D8-B73842ADB67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6558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3214F-43EA-46F3-92B6-39F4DA5C5AB3}" type="datetimeFigureOut">
              <a:rPr lang="pt-BR" smtClean="0"/>
              <a:pPr/>
              <a:t>20/10/2021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9731E-0410-439D-99D8-B73842ADB67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5385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3214F-43EA-46F3-92B6-39F4DA5C5AB3}" type="datetimeFigureOut">
              <a:rPr lang="pt-BR" smtClean="0"/>
              <a:pPr/>
              <a:t>20/10/2021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9731E-0410-439D-99D8-B73842ADB67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5194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3214F-43EA-46F3-92B6-39F4DA5C5AB3}" type="datetimeFigureOut">
              <a:rPr lang="pt-BR" smtClean="0"/>
              <a:pPr/>
              <a:t>20/10/2021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9731E-0410-439D-99D8-B73842ADB67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0804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3214F-43EA-46F3-92B6-39F4DA5C5AB3}" type="datetimeFigureOut">
              <a:rPr lang="pt-BR" smtClean="0"/>
              <a:pPr/>
              <a:t>20/10/2021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9731E-0410-439D-99D8-B73842ADB67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4272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3214F-43EA-46F3-92B6-39F4DA5C5AB3}" type="datetimeFigureOut">
              <a:rPr lang="pt-BR" smtClean="0"/>
              <a:pPr/>
              <a:t>20/10/2021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9731E-0410-439D-99D8-B73842ADB67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9045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3214F-43EA-46F3-92B6-39F4DA5C5AB3}" type="datetimeFigureOut">
              <a:rPr lang="pt-BR" smtClean="0"/>
              <a:pPr/>
              <a:t>20/10/2021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9731E-0410-439D-99D8-B73842ADB67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6734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3214F-43EA-46F3-92B6-39F4DA5C5AB3}" type="datetimeFigureOut">
              <a:rPr lang="pt-BR" smtClean="0"/>
              <a:pPr/>
              <a:t>20/10/2021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9731E-0410-439D-99D8-B73842ADB67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9348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3214F-43EA-46F3-92B6-39F4DA5C5AB3}" type="datetimeFigureOut">
              <a:rPr lang="pt-BR" smtClean="0"/>
              <a:pPr/>
              <a:t>20/10/2021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9731E-0410-439D-99D8-B73842ADB67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6663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3214F-43EA-46F3-92B6-39F4DA5C5AB3}" type="datetimeFigureOut">
              <a:rPr lang="pt-BR" smtClean="0"/>
              <a:pPr/>
              <a:t>20/10/2021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9731E-0410-439D-99D8-B73842ADB67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284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3214F-43EA-46F3-92B6-39F4DA5C5AB3}" type="datetimeFigureOut">
              <a:rPr lang="pt-BR" smtClean="0"/>
              <a:pPr/>
              <a:t>20/10/2021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9731E-0410-439D-99D8-B73842ADB67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4079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87375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3214F-43EA-46F3-92B6-39F4DA5C5AB3}" type="datetimeFigureOut">
              <a:rPr lang="pt-BR" smtClean="0"/>
              <a:pPr/>
              <a:t>20/10/2021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39731E-0410-439D-99D8-B73842ADB67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3199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https://servicos-datasus.saude.gov.br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servicoshm.saude.gov.br/swaggerui/home" TargetMode="External"/><Relationship Id="rId4" Type="http://schemas.openxmlformats.org/officeDocument/2006/relationships/hyperlink" Target="https://github.com/wsbndaf/Webservice/blob/master/OficinaSoaBnafar/Oficina%20SOA%20BNAFAR%20-%2020.10.2021.postman_collection.json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 descr="capa.png"/>
          <p:cNvPicPr>
            <a:picLocks noChangeAspect="1"/>
          </p:cNvPicPr>
          <p:nvPr/>
        </p:nvPicPr>
        <p:blipFill>
          <a:blip r:embed="rId2"/>
          <a:srcRect l="3116"/>
          <a:stretch>
            <a:fillRect/>
          </a:stretch>
        </p:blipFill>
        <p:spPr>
          <a:xfrm>
            <a:off x="0" y="621"/>
            <a:ext cx="12192000" cy="6858000"/>
          </a:xfrm>
          <a:prstGeom prst="rect">
            <a:avLst/>
          </a:prstGeom>
        </p:spPr>
      </p:pic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-608" y="668103"/>
            <a:ext cx="12194012" cy="1368973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1600" b="1">
                <a:solidFill>
                  <a:schemeClr val="bg1"/>
                </a:solidFill>
                <a:latin typeface="Roboto"/>
                <a:ea typeface="Roboto"/>
              </a:rPr>
              <a:t>MINISTÉRIO DA SAÚDE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1600">
                <a:solidFill>
                  <a:schemeClr val="bg1"/>
                </a:solidFill>
                <a:latin typeface="Roboto"/>
                <a:ea typeface="Roboto"/>
              </a:rPr>
              <a:t>Secretaria de Ciência, Tecnologia, Inovação e Insumos Estratégicos em Saúde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1600">
                <a:solidFill>
                  <a:schemeClr val="bg1"/>
                </a:solidFill>
                <a:latin typeface="Roboto"/>
                <a:ea typeface="Roboto"/>
              </a:rPr>
              <a:t>Departamento de Assistência Farmacêutica e Insumos Estratégicos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1600">
                <a:solidFill>
                  <a:schemeClr val="bg1"/>
                </a:solidFill>
                <a:latin typeface="Roboto"/>
              </a:rPr>
              <a:t>Coordenação Geral de Monitoramento das Políticas Nacionais de Assistência </a:t>
            </a:r>
            <a:endParaRPr lang="pt-BR" sz="1600">
              <a:solidFill>
                <a:schemeClr val="bg1"/>
              </a:solidFill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1600">
                <a:solidFill>
                  <a:schemeClr val="bg1"/>
                </a:solidFill>
                <a:latin typeface="Roboto"/>
              </a:rPr>
              <a:t>Farmacêutica e Medicamentos </a:t>
            </a:r>
            <a:endParaRPr lang="pt-BR" sz="1600">
              <a:solidFill>
                <a:schemeClr val="bg1"/>
              </a:solidFill>
              <a:cs typeface="Calibri"/>
            </a:endParaRPr>
          </a:p>
        </p:txBody>
      </p:sp>
      <p:pic>
        <p:nvPicPr>
          <p:cNvPr id="13" name="Imagem 12" descr="LOGO240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0782" y="5832817"/>
            <a:ext cx="3301218" cy="1025183"/>
          </a:xfrm>
          <a:prstGeom prst="rect">
            <a:avLst/>
          </a:prstGeom>
        </p:spPr>
      </p:pic>
      <p:pic>
        <p:nvPicPr>
          <p:cNvPr id="12" name="Imagem 11" descr="DISQUESAUDE2409PNG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9760" y="1"/>
            <a:ext cx="2682240" cy="1037273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30178" y="3402559"/>
            <a:ext cx="12192000" cy="58477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pt-BR" sz="3200" b="1">
                <a:solidFill>
                  <a:schemeClr val="bg1"/>
                </a:solidFill>
                <a:latin typeface="Viga"/>
              </a:rPr>
              <a:t>SOA-BNAFAR</a:t>
            </a:r>
          </a:p>
        </p:txBody>
      </p:sp>
    </p:spTree>
    <p:extLst>
      <p:ext uri="{BB962C8B-B14F-4D97-AF65-F5344CB8AC3E}">
        <p14:creationId xmlns:p14="http://schemas.microsoft.com/office/powerpoint/2010/main" val="938069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 descr="DISQUESAUDE2409P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9760" y="1"/>
            <a:ext cx="2682240" cy="1037273"/>
          </a:xfrm>
          <a:prstGeom prst="rect">
            <a:avLst/>
          </a:prstGeom>
        </p:spPr>
      </p:pic>
      <p:pic>
        <p:nvPicPr>
          <p:cNvPr id="12" name="Imagem 11" descr="LOGO240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0247" y="6098630"/>
            <a:ext cx="2441753" cy="759370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1" y="7855"/>
            <a:ext cx="1159867" cy="6850145"/>
          </a:xfrm>
          <a:prstGeom prst="rect">
            <a:avLst/>
          </a:prstGeom>
          <a:solidFill>
            <a:srgbClr val="27BF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 rot="16200000">
            <a:off x="-2850076" y="3015221"/>
            <a:ext cx="6848514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4800" b="1">
                <a:solidFill>
                  <a:schemeClr val="bg1"/>
                </a:solidFill>
                <a:latin typeface="Viga"/>
              </a:rPr>
              <a:t>OBJETIVOS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1559743" y="1651790"/>
            <a:ext cx="5701277" cy="407226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pt-BR" sz="2500" kern="2000">
                <a:cs typeface="Calibri"/>
              </a:rPr>
              <a:t>Apresentação do novo serviço de Interoperabilidade da Assistência Farmacêutica;</a:t>
            </a: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pt-BR" sz="2500" kern="2000">
                <a:cs typeface="Calibri"/>
              </a:rPr>
              <a:t>Apoio para o serviço de integração de estados e município;</a:t>
            </a: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pt-BR" sz="2500" kern="2000">
                <a:cs typeface="Calibri"/>
              </a:rPr>
              <a:t>Realização de testes para homologação do novo serviço;</a:t>
            </a:r>
          </a:p>
        </p:txBody>
      </p:sp>
      <p:pic>
        <p:nvPicPr>
          <p:cNvPr id="2" name="Imagem 2" descr="Uma imagem contendo Ícone&#10;&#10;Descrição gerada automaticamente">
            <a:extLst>
              <a:ext uri="{FF2B5EF4-FFF2-40B4-BE49-F238E27FC236}">
                <a16:creationId xmlns:a16="http://schemas.microsoft.com/office/drawing/2014/main" id="{C0E8E84E-0BA8-49DE-A2F1-EF2CA9BEE5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8271" y="1430594"/>
            <a:ext cx="4353232" cy="435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63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 descr="DISQUESAUDE2409P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9760" y="1"/>
            <a:ext cx="2682240" cy="1037273"/>
          </a:xfrm>
          <a:prstGeom prst="rect">
            <a:avLst/>
          </a:prstGeom>
        </p:spPr>
      </p:pic>
      <p:pic>
        <p:nvPicPr>
          <p:cNvPr id="12" name="Imagem 11" descr="LOGO240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0247" y="6098630"/>
            <a:ext cx="2441753" cy="759370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1" y="7855"/>
            <a:ext cx="1159867" cy="6850145"/>
          </a:xfrm>
          <a:prstGeom prst="rect">
            <a:avLst/>
          </a:prstGeom>
          <a:solidFill>
            <a:srgbClr val="27BF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 rot="16200000">
            <a:off x="-3095882" y="3107554"/>
            <a:ext cx="6848514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3600" b="1">
                <a:solidFill>
                  <a:schemeClr val="bg1"/>
                </a:solidFill>
                <a:latin typeface="Viga"/>
              </a:rPr>
              <a:t>CARACTERISTICAS DO SERVIÇO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1338516" y="631693"/>
            <a:ext cx="6561704" cy="580351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pt-BR" sz="2500" b="1" kern="2000">
                <a:cs typeface="Calibri"/>
              </a:rPr>
              <a:t>POR QUE UM NOVO SERVIÇO?</a:t>
            </a:r>
          </a:p>
          <a:p>
            <a:pPr marL="742950" lvl="1" indent="-285750" algn="just">
              <a:lnSpc>
                <a:spcPct val="150000"/>
              </a:lnSpc>
              <a:buFont typeface="Arial"/>
              <a:buChar char="•"/>
            </a:pPr>
            <a:r>
              <a:rPr lang="pt-BR" sz="2500" kern="2000">
                <a:cs typeface="Calibri"/>
              </a:rPr>
              <a:t>Notificação de dificuldades para integração relatadas;</a:t>
            </a:r>
          </a:p>
          <a:p>
            <a:pPr marL="742950" lvl="1" indent="-285750" algn="just">
              <a:lnSpc>
                <a:spcPct val="150000"/>
              </a:lnSpc>
              <a:buFont typeface="Arial"/>
              <a:buChar char="•"/>
            </a:pPr>
            <a:r>
              <a:rPr lang="pt-BR" sz="2500" kern="2000">
                <a:cs typeface="Calibri"/>
              </a:rPr>
              <a:t>Contrato do serviço WS-BNDASAF é rígido e dificulta evoluções do serviço;</a:t>
            </a:r>
          </a:p>
          <a:p>
            <a:pPr marL="742950" lvl="1" indent="-285750" algn="just">
              <a:lnSpc>
                <a:spcPct val="150000"/>
              </a:lnSpc>
              <a:buFont typeface="Arial"/>
              <a:buChar char="•"/>
            </a:pPr>
            <a:r>
              <a:rPr lang="pt-BR" sz="2500" kern="2000">
                <a:ea typeface="+mn-lt"/>
                <a:cs typeface="+mn-lt"/>
              </a:rPr>
              <a:t>Necessidade de atender o disposto em legislação específica;</a:t>
            </a:r>
          </a:p>
          <a:p>
            <a:pPr marL="742950" lvl="1" indent="-285750" algn="just">
              <a:lnSpc>
                <a:spcPct val="150000"/>
              </a:lnSpc>
              <a:buFont typeface="Arial"/>
              <a:buChar char="•"/>
            </a:pPr>
            <a:r>
              <a:rPr lang="pt-BR" sz="2500" kern="2000">
                <a:ea typeface="+mn-lt"/>
                <a:cs typeface="+mn-lt"/>
              </a:rPr>
              <a:t>Melhoria dos </a:t>
            </a:r>
            <a:r>
              <a:rPr lang="pt-BR" sz="2500" i="1" kern="2000" err="1">
                <a:ea typeface="+mn-lt"/>
                <a:cs typeface="+mn-lt"/>
              </a:rPr>
              <a:t>endpoints</a:t>
            </a:r>
            <a:r>
              <a:rPr lang="pt-BR" sz="2500" i="1" kern="2000">
                <a:ea typeface="+mn-lt"/>
                <a:cs typeface="+mn-lt"/>
              </a:rPr>
              <a:t> </a:t>
            </a:r>
            <a:r>
              <a:rPr lang="pt-BR" sz="2500" kern="2000">
                <a:ea typeface="+mn-lt"/>
                <a:cs typeface="+mn-lt"/>
              </a:rPr>
              <a:t>e criação de novos métodos de consulta.</a:t>
            </a:r>
          </a:p>
          <a:p>
            <a:pPr marL="285750" indent="-285750" algn="just">
              <a:lnSpc>
                <a:spcPct val="150000"/>
              </a:lnSpc>
              <a:buFont typeface="Arial,Sans-Serif"/>
              <a:buChar char="•"/>
            </a:pPr>
            <a:endParaRPr lang="pt-BR" sz="2500" kern="2000">
              <a:ea typeface="+mn-lt"/>
              <a:cs typeface="+mn-lt"/>
            </a:endParaRPr>
          </a:p>
        </p:txBody>
      </p:sp>
      <p:pic>
        <p:nvPicPr>
          <p:cNvPr id="2" name="Imagem 2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8225DBC0-06EA-43D9-8833-8E05C189A1D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-448" b="7087"/>
          <a:stretch/>
        </p:blipFill>
        <p:spPr>
          <a:xfrm>
            <a:off x="8141111" y="2431397"/>
            <a:ext cx="3837051" cy="200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845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 descr="DISQUESAUDE2409P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9760" y="1"/>
            <a:ext cx="2682240" cy="1037273"/>
          </a:xfrm>
          <a:prstGeom prst="rect">
            <a:avLst/>
          </a:prstGeom>
        </p:spPr>
      </p:pic>
      <p:pic>
        <p:nvPicPr>
          <p:cNvPr id="12" name="Imagem 11" descr="LOGO240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0247" y="6098630"/>
            <a:ext cx="2441753" cy="759370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1" y="7855"/>
            <a:ext cx="1159867" cy="6850145"/>
          </a:xfrm>
          <a:prstGeom prst="rect">
            <a:avLst/>
          </a:prstGeom>
          <a:solidFill>
            <a:srgbClr val="27BF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 rot="16200000">
            <a:off x="-3095882" y="3107554"/>
            <a:ext cx="6848514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3600" b="1">
                <a:solidFill>
                  <a:schemeClr val="bg1"/>
                </a:solidFill>
                <a:latin typeface="Viga"/>
              </a:rPr>
              <a:t>CARACTERISTICAS DO SERVIÇO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1547452" y="1037274"/>
            <a:ext cx="9499090" cy="176394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pt-BR" sz="2500" b="1" kern="2000">
                <a:cs typeface="Calibri"/>
              </a:rPr>
              <a:t>O SOA-BNAFAR É DIFERENTE DO WS-BNDASAF?</a:t>
            </a:r>
          </a:p>
          <a:p>
            <a:pPr marL="742950" lvl="1" indent="-285750" algn="just">
              <a:lnSpc>
                <a:spcPct val="150000"/>
              </a:lnSpc>
              <a:buFont typeface="Arial"/>
              <a:buChar char="•"/>
            </a:pPr>
            <a:r>
              <a:rPr lang="pt-BR" sz="2500" kern="2000">
                <a:ea typeface="+mn-lt"/>
                <a:cs typeface="+mn-lt"/>
              </a:rPr>
              <a:t>Sim em vários aspectos.</a:t>
            </a:r>
          </a:p>
          <a:p>
            <a:pPr marL="285750" indent="-285750" algn="just">
              <a:lnSpc>
                <a:spcPct val="150000"/>
              </a:lnSpc>
              <a:buFont typeface="Arial,Sans-Serif"/>
              <a:buChar char="•"/>
            </a:pPr>
            <a:endParaRPr lang="pt-BR" sz="2500" kern="2000">
              <a:ea typeface="+mn-lt"/>
              <a:cs typeface="+mn-lt"/>
            </a:endParaRPr>
          </a:p>
        </p:txBody>
      </p:sp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93605CAC-65D8-4521-A051-92D70EE62C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6674775"/>
              </p:ext>
            </p:extLst>
          </p:nvPr>
        </p:nvGraphicFramePr>
        <p:xfrm>
          <a:off x="1618390" y="2651957"/>
          <a:ext cx="9791073" cy="32217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3691">
                  <a:extLst>
                    <a:ext uri="{9D8B030D-6E8A-4147-A177-3AD203B41FA5}">
                      <a16:colId xmlns:a16="http://schemas.microsoft.com/office/drawing/2014/main" val="3603895207"/>
                    </a:ext>
                  </a:extLst>
                </a:gridCol>
                <a:gridCol w="3263691">
                  <a:extLst>
                    <a:ext uri="{9D8B030D-6E8A-4147-A177-3AD203B41FA5}">
                      <a16:colId xmlns:a16="http://schemas.microsoft.com/office/drawing/2014/main" val="3921389070"/>
                    </a:ext>
                  </a:extLst>
                </a:gridCol>
                <a:gridCol w="3263691">
                  <a:extLst>
                    <a:ext uri="{9D8B030D-6E8A-4147-A177-3AD203B41FA5}">
                      <a16:colId xmlns:a16="http://schemas.microsoft.com/office/drawing/2014/main" val="3469112888"/>
                    </a:ext>
                  </a:extLst>
                </a:gridCol>
              </a:tblGrid>
              <a:tr h="512909">
                <a:tc>
                  <a:txBody>
                    <a:bodyPr/>
                    <a:lstStyle/>
                    <a:p>
                      <a:r>
                        <a:rPr lang="pt-BR"/>
                        <a:t>Característica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/>
                        <a:t>WS-BNDASAF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/>
                        <a:t>SOA-BNAFAR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2951191"/>
                  </a:ext>
                </a:extLst>
              </a:tr>
              <a:tr h="512909">
                <a:tc>
                  <a:txBody>
                    <a:bodyPr/>
                    <a:lstStyle/>
                    <a:p>
                      <a:r>
                        <a:rPr lang="pt-BR" b="1"/>
                        <a:t>Arquitetura / Protocolo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/>
                        <a:t>SOAP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/>
                        <a:t>REST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7657857"/>
                  </a:ext>
                </a:extLst>
              </a:tr>
              <a:tr h="530006">
                <a:tc>
                  <a:txBody>
                    <a:bodyPr/>
                    <a:lstStyle/>
                    <a:p>
                      <a:r>
                        <a:rPr lang="pt-BR" b="1" i="1"/>
                        <a:t>PAYLOAD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/>
                        <a:t>XML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/>
                        <a:t>JSON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393800"/>
                  </a:ext>
                </a:extLst>
              </a:tr>
              <a:tr h="512909">
                <a:tc>
                  <a:txBody>
                    <a:bodyPr/>
                    <a:lstStyle/>
                    <a:p>
                      <a:r>
                        <a:rPr lang="pt-BR" b="1"/>
                        <a:t>Construção da Mensagem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/>
                        <a:t>Focada no registro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/>
                        <a:t>Focada no assunto de negócio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514380"/>
                  </a:ext>
                </a:extLst>
              </a:tr>
              <a:tr h="512909">
                <a:tc>
                  <a:txBody>
                    <a:bodyPr/>
                    <a:lstStyle/>
                    <a:p>
                      <a:r>
                        <a:rPr lang="pt-BR" b="1"/>
                        <a:t>Cadastro e Controle de Acesso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/>
                        <a:t>SCPA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/>
                        <a:t>Porta de Serviços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081524"/>
                  </a:ext>
                </a:extLst>
              </a:tr>
              <a:tr h="51290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b="1"/>
                        <a:t>Identificação do Usuário SUS (</a:t>
                      </a:r>
                      <a:r>
                        <a:rPr lang="pt-BR" b="1" i="1" err="1"/>
                        <a:t>Endpoint</a:t>
                      </a:r>
                      <a:r>
                        <a:rPr lang="pt-BR" b="1" i="1"/>
                        <a:t> Dispensação</a:t>
                      </a:r>
                      <a:r>
                        <a:rPr lang="pt-BR" b="1" i="0"/>
                        <a:t>)</a:t>
                      </a:r>
                      <a:endParaRPr lang="pt-BR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/>
                        <a:t>CNS (Cartão Nacional de Saúde)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/>
                        <a:t>CNS ou CPF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6087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5550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 descr="DISQUESAUDE2409P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9760" y="1"/>
            <a:ext cx="2682240" cy="1037273"/>
          </a:xfrm>
          <a:prstGeom prst="rect">
            <a:avLst/>
          </a:prstGeom>
        </p:spPr>
      </p:pic>
      <p:pic>
        <p:nvPicPr>
          <p:cNvPr id="12" name="Imagem 11" descr="LOGO240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0247" y="6098630"/>
            <a:ext cx="2441753" cy="759370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1" y="7855"/>
            <a:ext cx="1159867" cy="6850145"/>
          </a:xfrm>
          <a:prstGeom prst="rect">
            <a:avLst/>
          </a:prstGeom>
          <a:solidFill>
            <a:srgbClr val="27BF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 rot="16200000">
            <a:off x="-2850076" y="3107553"/>
            <a:ext cx="6848514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3600" b="1" dirty="0">
                <a:solidFill>
                  <a:schemeClr val="bg1"/>
                </a:solidFill>
                <a:ea typeface="+mn-lt"/>
                <a:cs typeface="+mn-lt"/>
              </a:rPr>
              <a:t>CARACTERISTICAS DO SERVIÇO</a:t>
            </a:r>
            <a:endParaRPr lang="pt-BR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1461420" y="336725"/>
            <a:ext cx="10260985" cy="644984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28600" lvl="1" algn="just">
              <a:lnSpc>
                <a:spcPct val="150000"/>
              </a:lnSpc>
            </a:pPr>
            <a:r>
              <a:rPr lang="pt-BR" sz="2800" b="1" kern="2000" dirty="0">
                <a:cs typeface="Calibri"/>
              </a:rPr>
              <a:t>Processamento de dados:</a:t>
            </a:r>
            <a:endParaRPr lang="pt-BR"/>
          </a:p>
          <a:p>
            <a:pPr marL="514350" lvl="1" indent="-285750" algn="just">
              <a:lnSpc>
                <a:spcPct val="150000"/>
              </a:lnSpc>
              <a:buChar char="•"/>
            </a:pPr>
            <a:r>
              <a:rPr lang="pt-BR" sz="2500" kern="2000" dirty="0">
                <a:cs typeface="Calibri"/>
              </a:rPr>
              <a:t>Limite de transmissão</a:t>
            </a:r>
            <a:endParaRPr lang="pt-BR" dirty="0"/>
          </a:p>
          <a:p>
            <a:pPr marL="971550" lvl="2" indent="-285750" algn="just">
              <a:lnSpc>
                <a:spcPct val="150000"/>
              </a:lnSpc>
              <a:buChar char="•"/>
            </a:pPr>
            <a:r>
              <a:rPr lang="pt-BR" sz="2500" kern="2000" dirty="0" err="1">
                <a:cs typeface="Calibri"/>
              </a:rPr>
              <a:t>Sync</a:t>
            </a:r>
            <a:r>
              <a:rPr lang="pt-BR" sz="2500" kern="2000" dirty="0">
                <a:cs typeface="Calibri"/>
              </a:rPr>
              <a:t>: 1 registro com N produtos</a:t>
            </a:r>
          </a:p>
          <a:p>
            <a:pPr marL="971550" lvl="2" indent="-285750" algn="just">
              <a:lnSpc>
                <a:spcPct val="150000"/>
              </a:lnSpc>
              <a:buChar char="•"/>
            </a:pPr>
            <a:r>
              <a:rPr lang="pt-BR" sz="2500" kern="2000" dirty="0" err="1">
                <a:cs typeface="Calibri"/>
              </a:rPr>
              <a:t>Assync</a:t>
            </a:r>
            <a:r>
              <a:rPr lang="pt-BR" sz="2500" kern="2000" dirty="0">
                <a:cs typeface="Calibri"/>
              </a:rPr>
              <a:t>: 4mb</a:t>
            </a:r>
            <a:endParaRPr lang="pt-BR" dirty="0"/>
          </a:p>
          <a:p>
            <a:pPr marL="514350" lvl="1" indent="-285750" algn="just">
              <a:lnSpc>
                <a:spcPct val="150000"/>
              </a:lnSpc>
              <a:buChar char="•"/>
            </a:pPr>
            <a:r>
              <a:rPr lang="pt-BR" sz="2500" kern="2000" dirty="0">
                <a:cs typeface="Calibri"/>
              </a:rPr>
              <a:t>Limite de itens (produtos) por registro</a:t>
            </a:r>
          </a:p>
          <a:p>
            <a:pPr marL="971550" lvl="2" indent="-285750" algn="just">
              <a:lnSpc>
                <a:spcPct val="150000"/>
              </a:lnSpc>
              <a:buChar char="•"/>
            </a:pPr>
            <a:r>
              <a:rPr lang="pt-BR" sz="2500" kern="2000" dirty="0" err="1">
                <a:cs typeface="Calibri"/>
              </a:rPr>
              <a:t>Async</a:t>
            </a:r>
            <a:r>
              <a:rPr lang="pt-BR" sz="2500" kern="2000" dirty="0">
                <a:cs typeface="Calibri"/>
              </a:rPr>
              <a:t> e </a:t>
            </a:r>
            <a:r>
              <a:rPr lang="pt-BR" sz="2500" kern="2000" dirty="0" err="1">
                <a:cs typeface="Calibri"/>
              </a:rPr>
              <a:t>Assync</a:t>
            </a:r>
            <a:r>
              <a:rPr lang="pt-BR" sz="2500" kern="2000" dirty="0">
                <a:cs typeface="Calibri"/>
              </a:rPr>
              <a:t> 60 produtos, exceto dispensação com 20</a:t>
            </a:r>
            <a:endParaRPr lang="pt-BR" sz="2500" kern="2000">
              <a:cs typeface="Calibri"/>
            </a:endParaRPr>
          </a:p>
          <a:p>
            <a:pPr marL="514350" lvl="1" indent="-285750" algn="just">
              <a:lnSpc>
                <a:spcPct val="150000"/>
              </a:lnSpc>
              <a:buChar char="•"/>
            </a:pPr>
            <a:r>
              <a:rPr lang="pt-BR" sz="2500" kern="2000" dirty="0">
                <a:cs typeface="Calibri"/>
              </a:rPr>
              <a:t>O processamento dos lotes ocorre durante o dia, respeitando uma fila</a:t>
            </a:r>
          </a:p>
          <a:p>
            <a:pPr marL="514350" lvl="1" indent="-285750" algn="just">
              <a:lnSpc>
                <a:spcPct val="150000"/>
              </a:lnSpc>
              <a:buChar char="•"/>
            </a:pPr>
            <a:r>
              <a:rPr lang="pt-BR" sz="2500" kern="2000" dirty="0">
                <a:cs typeface="Calibri"/>
              </a:rPr>
              <a:t>Código de registro</a:t>
            </a:r>
          </a:p>
          <a:p>
            <a:pPr marL="971550" lvl="2" indent="-285750" algn="just">
              <a:lnSpc>
                <a:spcPct val="150000"/>
              </a:lnSpc>
              <a:buChar char="•"/>
            </a:pPr>
            <a:r>
              <a:rPr lang="pt-BR" sz="2500" kern="2000" dirty="0" err="1">
                <a:cs typeface="Calibri"/>
              </a:rPr>
              <a:t>Sync</a:t>
            </a:r>
            <a:r>
              <a:rPr lang="pt-BR" sz="2500" kern="2000" dirty="0">
                <a:cs typeface="Calibri"/>
              </a:rPr>
              <a:t>: identificar único</a:t>
            </a:r>
          </a:p>
          <a:p>
            <a:pPr marL="971550" lvl="2" indent="-285750" algn="just">
              <a:lnSpc>
                <a:spcPct val="150000"/>
              </a:lnSpc>
              <a:buChar char="•"/>
            </a:pPr>
            <a:r>
              <a:rPr lang="pt-BR" sz="2500" kern="2000" dirty="0" err="1">
                <a:cs typeface="Calibri"/>
              </a:rPr>
              <a:t>Assync</a:t>
            </a:r>
            <a:r>
              <a:rPr lang="pt-BR" sz="2500" kern="2000" dirty="0">
                <a:cs typeface="Calibri"/>
              </a:rPr>
              <a:t>: Um protocolo pode conter N registros</a:t>
            </a:r>
          </a:p>
          <a:p>
            <a:pPr marL="400050" indent="-285750" algn="just">
              <a:lnSpc>
                <a:spcPct val="150000"/>
              </a:lnSpc>
              <a:buFont typeface="Arial"/>
              <a:buChar char="•"/>
            </a:pPr>
            <a:endParaRPr lang="pt-BR" sz="2500" kern="2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80266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 descr="DISQUESAUDE2409P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9760" y="1"/>
            <a:ext cx="2682240" cy="1037273"/>
          </a:xfrm>
          <a:prstGeom prst="rect">
            <a:avLst/>
          </a:prstGeom>
        </p:spPr>
      </p:pic>
      <p:pic>
        <p:nvPicPr>
          <p:cNvPr id="12" name="Imagem 11" descr="LOGO240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0247" y="6098630"/>
            <a:ext cx="2441753" cy="759370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1" y="7855"/>
            <a:ext cx="1159867" cy="6850145"/>
          </a:xfrm>
          <a:prstGeom prst="rect">
            <a:avLst/>
          </a:prstGeom>
          <a:solidFill>
            <a:srgbClr val="27BF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 rot="16200000">
            <a:off x="-2850076" y="3076776"/>
            <a:ext cx="6848514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4000" b="1">
                <a:solidFill>
                  <a:schemeClr val="bg1"/>
                </a:solidFill>
                <a:latin typeface="Viga"/>
              </a:rPr>
              <a:t>PRÓXIMAS EVOLUÇÕES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1424549" y="1971338"/>
            <a:ext cx="10039865" cy="29181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pt-BR" sz="2500" kern="2000">
                <a:cs typeface="Calibri"/>
              </a:rPr>
              <a:t>Identificação do produto:</a:t>
            </a:r>
          </a:p>
          <a:p>
            <a:pPr marL="742950" lvl="1" indent="-285750" algn="just">
              <a:lnSpc>
                <a:spcPct val="150000"/>
              </a:lnSpc>
              <a:buFont typeface="Arial"/>
              <a:buChar char="•"/>
            </a:pPr>
            <a:r>
              <a:rPr lang="pt-BR" sz="2500" kern="2000">
                <a:cs typeface="Calibri"/>
              </a:rPr>
              <a:t>Atualmente CATMAT, será integrado ao </a:t>
            </a:r>
            <a:r>
              <a:rPr lang="pt-BR" sz="2500" i="1" kern="2000" err="1">
                <a:cs typeface="Calibri"/>
              </a:rPr>
              <a:t>endpoint</a:t>
            </a:r>
            <a:r>
              <a:rPr lang="pt-BR" sz="2500" i="1" kern="2000">
                <a:cs typeface="Calibri"/>
              </a:rPr>
              <a:t> da </a:t>
            </a:r>
            <a:r>
              <a:rPr lang="pt-BR" sz="2500" kern="2000">
                <a:cs typeface="Calibri"/>
              </a:rPr>
              <a:t>Base Única de Medicamentos (e-SUS AF).</a:t>
            </a: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pt-BR" sz="2500" kern="2000">
                <a:cs typeface="Calibri"/>
              </a:rPr>
              <a:t>Melhorias identificadas pelo grupo poderão ser implementadas em versões futuras.</a:t>
            </a:r>
          </a:p>
        </p:txBody>
      </p:sp>
    </p:spTree>
    <p:extLst>
      <p:ext uri="{BB962C8B-B14F-4D97-AF65-F5344CB8AC3E}">
        <p14:creationId xmlns:p14="http://schemas.microsoft.com/office/powerpoint/2010/main" val="1267952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 descr="DISQUESAUDE2409P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9760" y="1"/>
            <a:ext cx="2682240" cy="1037273"/>
          </a:xfrm>
          <a:prstGeom prst="rect">
            <a:avLst/>
          </a:prstGeom>
        </p:spPr>
      </p:pic>
      <p:pic>
        <p:nvPicPr>
          <p:cNvPr id="12" name="Imagem 11" descr="LOGO240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0247" y="6098630"/>
            <a:ext cx="2441753" cy="759370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1" y="7855"/>
            <a:ext cx="1159867" cy="6850145"/>
          </a:xfrm>
          <a:prstGeom prst="rect">
            <a:avLst/>
          </a:prstGeom>
          <a:solidFill>
            <a:srgbClr val="27BF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 rot="16200000">
            <a:off x="-2850076" y="3107553"/>
            <a:ext cx="6848514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3600" b="1">
                <a:solidFill>
                  <a:schemeClr val="bg1"/>
                </a:solidFill>
                <a:latin typeface="Viga"/>
              </a:rPr>
              <a:t>SOLICITAÇÃO DE ACESSO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1584323" y="1578048"/>
            <a:ext cx="10260985" cy="11868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/>
              <a:buChar char="•"/>
            </a:pPr>
            <a:r>
              <a:rPr lang="pt-BR" sz="2500" kern="2000">
                <a:cs typeface="Calibri"/>
              </a:rPr>
              <a:t>Portal de Serviços DATASUS: </a:t>
            </a:r>
            <a:r>
              <a:rPr lang="pt-BR" sz="2500" kern="2000">
                <a:ea typeface="+mn-lt"/>
                <a:cs typeface="+mn-lt"/>
                <a:hlinkClick r:id="rId4"/>
              </a:rPr>
              <a:t>https://servicos-datasus.saude.gov.br/</a:t>
            </a:r>
            <a:endParaRPr lang="pt-BR" sz="2500" kern="2000">
              <a:cs typeface="Calibri"/>
            </a:endParaRPr>
          </a:p>
          <a:p>
            <a:pPr marL="342900" indent="-342900" algn="just">
              <a:lnSpc>
                <a:spcPct val="150000"/>
              </a:lnSpc>
              <a:buFont typeface="Arial"/>
              <a:buChar char="•"/>
            </a:pPr>
            <a:endParaRPr lang="pt-BR" sz="2500" kern="2000">
              <a:cs typeface="Calibri"/>
            </a:endParaRPr>
          </a:p>
        </p:txBody>
      </p:sp>
      <p:pic>
        <p:nvPicPr>
          <p:cNvPr id="2" name="Imagem 2" descr="Interface gráfica do usuário, Diagrama, Texto, Aplicativo, chat ou mensagem de texto&#10;&#10;Descrição gerada automaticamente">
            <a:extLst>
              <a:ext uri="{FF2B5EF4-FFF2-40B4-BE49-F238E27FC236}">
                <a16:creationId xmlns:a16="http://schemas.microsoft.com/office/drawing/2014/main" id="{EC5D4031-120A-4403-8FC8-D67D4E03DD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4271" y="2474159"/>
            <a:ext cx="7991167" cy="299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218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 descr="DISQUESAUDE2409P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9760" y="1"/>
            <a:ext cx="2682240" cy="1037273"/>
          </a:xfrm>
          <a:prstGeom prst="rect">
            <a:avLst/>
          </a:prstGeom>
        </p:spPr>
      </p:pic>
      <p:pic>
        <p:nvPicPr>
          <p:cNvPr id="12" name="Imagem 11" descr="LOGO240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0247" y="6098630"/>
            <a:ext cx="2441753" cy="759370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1" y="7855"/>
            <a:ext cx="1159867" cy="6850145"/>
          </a:xfrm>
          <a:prstGeom prst="rect">
            <a:avLst/>
          </a:prstGeom>
          <a:solidFill>
            <a:srgbClr val="27BF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 rot="16200000">
            <a:off x="-2850076" y="3015221"/>
            <a:ext cx="6848514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4800" b="1">
                <a:solidFill>
                  <a:schemeClr val="bg1"/>
                </a:solidFill>
                <a:latin typeface="Viga"/>
              </a:rPr>
              <a:t>DOCUMENTAÇÃO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1621194" y="1811564"/>
            <a:ext cx="9499090" cy="29181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pt-BR" sz="2500" kern="2000" err="1"/>
              <a:t>Collection</a:t>
            </a:r>
            <a:r>
              <a:rPr lang="pt-BR" sz="2500" kern="2000"/>
              <a:t>: </a:t>
            </a:r>
            <a:r>
              <a:rPr lang="pt-BR" sz="2500" kern="2000">
                <a:ea typeface="+mn-lt"/>
                <a:cs typeface="+mn-lt"/>
                <a:hlinkClick r:id="rId4"/>
              </a:rPr>
              <a:t>https://github.com/wsbndaf/Webservice/blob/master/OficinaSoaBnafar/Oficina%20SOA%20BNAFAR%20-%2020.10.2021.postman_collection.json</a:t>
            </a:r>
            <a:endParaRPr lang="pt-BR" sz="2500" kern="2000"/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pt-BR" sz="2500" kern="2000">
                <a:cs typeface="Calibri"/>
              </a:rPr>
              <a:t>Swagger: </a:t>
            </a:r>
            <a:r>
              <a:rPr lang="pt-BR" sz="2500" u="sng" kern="2000">
                <a:ea typeface="+mn-lt"/>
                <a:cs typeface="+mn-lt"/>
                <a:hlinkClick r:id="rId5"/>
              </a:rPr>
              <a:t>http://servicoshm.saude.gov.br/swaggerui/home</a:t>
            </a:r>
            <a:r>
              <a:rPr lang="pt-BR" sz="2500" kern="2000">
                <a:ea typeface="+mn-lt"/>
                <a:cs typeface="+mn-lt"/>
              </a:rPr>
              <a:t> </a:t>
            </a: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pt-BR" sz="2500" kern="2000">
                <a:ea typeface="+mn-lt"/>
                <a:cs typeface="+mn-lt"/>
              </a:rPr>
              <a:t>Manuais: Portal de Serviço</a:t>
            </a:r>
          </a:p>
        </p:txBody>
      </p:sp>
    </p:spTree>
    <p:extLst>
      <p:ext uri="{BB962C8B-B14F-4D97-AF65-F5344CB8AC3E}">
        <p14:creationId xmlns:p14="http://schemas.microsoft.com/office/powerpoint/2010/main" val="1293789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 descr="capa.png"/>
          <p:cNvPicPr>
            <a:picLocks noChangeAspect="1"/>
          </p:cNvPicPr>
          <p:nvPr/>
        </p:nvPicPr>
        <p:blipFill>
          <a:blip r:embed="rId2"/>
          <a:srcRect l="3116"/>
          <a:stretch>
            <a:fillRect/>
          </a:stretch>
        </p:blipFill>
        <p:spPr>
          <a:xfrm>
            <a:off x="0" y="621"/>
            <a:ext cx="12192000" cy="6858000"/>
          </a:xfrm>
          <a:prstGeom prst="rect">
            <a:avLst/>
          </a:prstGeom>
        </p:spPr>
      </p:pic>
      <p:pic>
        <p:nvPicPr>
          <p:cNvPr id="13" name="Imagem 12" descr="LOGO240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0782" y="5832817"/>
            <a:ext cx="3301218" cy="1025183"/>
          </a:xfrm>
          <a:prstGeom prst="rect">
            <a:avLst/>
          </a:prstGeom>
        </p:spPr>
      </p:pic>
      <p:pic>
        <p:nvPicPr>
          <p:cNvPr id="12" name="Imagem 11" descr="DISQUESAUDE2409PNG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9760" y="1"/>
            <a:ext cx="2682240" cy="1037273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30178" y="3402559"/>
            <a:ext cx="12192000" cy="58477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pt-BR" sz="3200" b="1" dirty="0">
                <a:solidFill>
                  <a:schemeClr val="bg1"/>
                </a:solidFill>
                <a:latin typeface="Viga"/>
              </a:rPr>
              <a:t>Obrigado</a:t>
            </a:r>
          </a:p>
        </p:txBody>
      </p:sp>
    </p:spTree>
    <p:extLst>
      <p:ext uri="{BB962C8B-B14F-4D97-AF65-F5344CB8AC3E}">
        <p14:creationId xmlns:p14="http://schemas.microsoft.com/office/powerpoint/2010/main" val="2322169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A3409AECF0EBE4D831E7D745DFF1467" ma:contentTypeVersion="8" ma:contentTypeDescription="Create a new document." ma:contentTypeScope="" ma:versionID="69e9338a98c3d1eee68de5f1d614408f">
  <xsd:schema xmlns:xsd="http://www.w3.org/2001/XMLSchema" xmlns:xs="http://www.w3.org/2001/XMLSchema" xmlns:p="http://schemas.microsoft.com/office/2006/metadata/properties" xmlns:ns2="8f3a7c63-32ac-43d5-aa7e-90a4469760e1" targetNamespace="http://schemas.microsoft.com/office/2006/metadata/properties" ma:root="true" ma:fieldsID="095adc5b3ace3f3dfd2055b0683c0d2f" ns2:_="">
    <xsd:import namespace="8f3a7c63-32ac-43d5-aa7e-90a4469760e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3a7c63-32ac-43d5-aa7e-90a4469760e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CF9A6D3-3CC5-47A4-9183-69641E89E62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F91B138-0C59-4D08-A7F7-0BAB000669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f3a7c63-32ac-43d5-aa7e-90a4469760e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B8EB154-47F6-4A28-97C1-21FF118D902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SCTIE</dc:title>
  <dc:creator>Fabiana Carneiro de Araujo Costa</dc:creator>
  <cp:revision>41</cp:revision>
  <dcterms:created xsi:type="dcterms:W3CDTF">2020-10-06T13:21:42Z</dcterms:created>
  <dcterms:modified xsi:type="dcterms:W3CDTF">2021-10-20T10:40:00Z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0x010100EA3409AECF0EBE4D831E7D745DFF1467</vt:lpwstr>
  </property>
</Properties>
</file>